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4" r:id="rId21"/>
    <p:sldId id="335" r:id="rId22"/>
    <p:sldId id="336" r:id="rId23"/>
    <p:sldId id="338" r:id="rId24"/>
    <p:sldId id="343" r:id="rId25"/>
    <p:sldId id="340" r:id="rId26"/>
    <p:sldId id="344" r:id="rId27"/>
    <p:sldId id="284" r:id="rId2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114" d="100"/>
          <a:sy n="114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3F734-E5D9-458E-B4A7-783C5344F39A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CFA47-D36C-4206-A0CE-A8D3156C80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2993-C535-4428-A03C-6120ACC39499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E4D4-31C4-4677-9D78-BA2D5DCA47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D36E3-1A80-4826-9EA4-3E8C5DACE5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1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2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89DF-C8C0-4E0E-A578-53A818F46177}" type="datetimeFigureOut">
              <a:rPr lang="ko-KR" altLang="en-US" smtClean="0"/>
              <a:pPr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9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" y="3175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458909"/>
            <a:ext cx="8640960" cy="1470025"/>
          </a:xfrm>
        </p:spPr>
        <p:txBody>
          <a:bodyPr>
            <a:noAutofit/>
          </a:bodyPr>
          <a:lstStyle/>
          <a:p>
            <a:r>
              <a:rPr lang="en-US" altLang="ko-KR" sz="4800" b="1" dirty="0">
                <a:solidFill>
                  <a:srgbClr val="E46C0A"/>
                </a:solidFill>
              </a:rPr>
              <a:t>4</a:t>
            </a:r>
            <a:r>
              <a:rPr lang="ko-KR" altLang="en-US" sz="4800" b="1" dirty="0">
                <a:solidFill>
                  <a:srgbClr val="E46C0A"/>
                </a:solidFill>
              </a:rPr>
              <a:t>장 모델 훈련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3857628"/>
            <a:ext cx="77724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700" b="1" dirty="0">
              <a:solidFill>
                <a:schemeClr val="accent1"/>
              </a:solidFill>
            </a:endParaRP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Dept. of Computer Science &amp; Engineering</a:t>
            </a: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College of IT</a:t>
            </a:r>
          </a:p>
          <a:p>
            <a:r>
              <a:rPr lang="en-US" altLang="ko-KR" sz="700" b="1" dirty="0" err="1">
                <a:solidFill>
                  <a:schemeClr val="accent1"/>
                </a:solidFill>
              </a:rPr>
              <a:t>Kyungpook</a:t>
            </a:r>
            <a:r>
              <a:rPr lang="en-US" altLang="ko-KR" sz="700" b="1" dirty="0">
                <a:solidFill>
                  <a:schemeClr val="accent1"/>
                </a:solidFill>
              </a:rPr>
              <a:t> National University</a:t>
            </a:r>
          </a:p>
          <a:p>
            <a:endParaRPr lang="en-US" altLang="ko-KR" sz="1800" b="1" dirty="0">
              <a:solidFill>
                <a:schemeClr val="accent1"/>
              </a:solidFill>
            </a:endParaRPr>
          </a:p>
          <a:p>
            <a:r>
              <a:rPr lang="en-US" altLang="ko-KR" sz="1800" b="1" dirty="0">
                <a:solidFill>
                  <a:schemeClr val="accent1"/>
                </a:solidFill>
              </a:rPr>
              <a:t>2018.10.16.</a:t>
            </a:r>
          </a:p>
        </p:txBody>
      </p:sp>
    </p:spTree>
    <p:extLst>
      <p:ext uri="{BB962C8B-B14F-4D97-AF65-F5344CB8AC3E}">
        <p14:creationId xmlns:p14="http://schemas.microsoft.com/office/powerpoint/2010/main" val="197315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확률적 경사 </a:t>
            </a:r>
            <a:r>
              <a:rPr lang="ko-KR" altLang="en-US" sz="4000" dirty="0" err="1">
                <a:solidFill>
                  <a:schemeClr val="bg1"/>
                </a:solidFill>
              </a:rPr>
              <a:t>하강법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429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SGD(Stochastic Gradient Descent)</a:t>
            </a:r>
          </a:p>
          <a:p>
            <a:endParaRPr lang="en-US" altLang="ko-KR" sz="2000" dirty="0"/>
          </a:p>
          <a:p>
            <a:r>
              <a:rPr lang="ko-KR" altLang="en-US" sz="2000" dirty="0"/>
              <a:t>경사 하강법의 문제 </a:t>
            </a:r>
            <a:r>
              <a:rPr lang="en-US" altLang="ko-KR" sz="2000" dirty="0"/>
              <a:t>-&gt; </a:t>
            </a:r>
            <a:r>
              <a:rPr lang="ko-KR" altLang="en-US" sz="2000" dirty="0"/>
              <a:t>매번 전체 훈련세트를 사용해 그레디언트를 계산해야 함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SGD</a:t>
            </a:r>
            <a:r>
              <a:rPr lang="ko-KR" altLang="en-US" sz="2000" dirty="0"/>
              <a:t>방식 매 스텝에서 한 개의 샘플을 선택해서 그레디언트를 계산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장점</a:t>
            </a:r>
            <a:r>
              <a:rPr lang="en-US" altLang="ko-KR" sz="2000" dirty="0"/>
              <a:t>: </a:t>
            </a:r>
            <a:r>
              <a:rPr lang="ko-KR" altLang="en-US" sz="2000" dirty="0"/>
              <a:t>매 스텝에서 하나만 계산하면 되기 때문에 처리 비용 감소</a:t>
            </a:r>
            <a:endParaRPr lang="en-US" altLang="ko-KR" sz="2000" dirty="0"/>
          </a:p>
          <a:p>
            <a:r>
              <a:rPr lang="ko-KR" altLang="en-US" sz="2000" dirty="0"/>
              <a:t>단점</a:t>
            </a:r>
            <a:r>
              <a:rPr lang="en-US" altLang="ko-KR" sz="2000" dirty="0"/>
              <a:t>: </a:t>
            </a:r>
            <a:r>
              <a:rPr lang="ko-KR" altLang="en-US" sz="2000" dirty="0"/>
              <a:t>하나의 값만 계산하기 때문에 정확성이 떨어짐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6A3E9-9FA6-4B4C-BCA7-019948D7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90" y="2348880"/>
            <a:ext cx="2664296" cy="872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62117D-80BE-4E86-BD25-3E1ABF8B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113" y="4868093"/>
            <a:ext cx="2088232" cy="19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6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확률적 경사 </a:t>
            </a:r>
            <a:r>
              <a:rPr lang="ko-KR" altLang="en-US" sz="4000" dirty="0" err="1">
                <a:solidFill>
                  <a:schemeClr val="bg1"/>
                </a:solidFill>
              </a:rPr>
              <a:t>하강법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Batch</a:t>
            </a:r>
            <a:r>
              <a:rPr lang="ko-KR" altLang="en-US" sz="2000" dirty="0"/>
              <a:t>와 비교하였을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전체 훈련셋에 대해서 적은 연산으로 비슷한 성능을 가짐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왼쪽 </a:t>
            </a:r>
            <a:r>
              <a:rPr lang="en-US" altLang="ko-KR" sz="2000" dirty="0"/>
              <a:t>batch : </a:t>
            </a:r>
            <a:r>
              <a:rPr lang="ko-KR" altLang="en-US" sz="2000" dirty="0"/>
              <a:t>전체에 </a:t>
            </a:r>
            <a:r>
              <a:rPr lang="en-US" altLang="ko-KR" sz="2000" dirty="0"/>
              <a:t>1000</a:t>
            </a:r>
            <a:r>
              <a:rPr lang="ko-KR" altLang="en-US" sz="2000" dirty="0"/>
              <a:t>번 수행 </a:t>
            </a:r>
            <a:endParaRPr lang="en-US" altLang="ko-KR" sz="2000" dirty="0"/>
          </a:p>
          <a:p>
            <a:r>
              <a:rPr lang="ko-KR" altLang="en-US" sz="2000" dirty="0"/>
              <a:t>오른쪽 </a:t>
            </a:r>
            <a:r>
              <a:rPr lang="en-US" altLang="ko-KR" sz="2000" dirty="0"/>
              <a:t>SGD: </a:t>
            </a:r>
            <a:r>
              <a:rPr lang="ko-KR" altLang="en-US" sz="2000" dirty="0"/>
              <a:t>전체에 </a:t>
            </a:r>
            <a:r>
              <a:rPr lang="en-US" altLang="ko-KR" sz="2000" dirty="0"/>
              <a:t>50</a:t>
            </a:r>
            <a:r>
              <a:rPr lang="ko-KR" altLang="en-US" sz="2000" dirty="0"/>
              <a:t>번 수행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187E0-990E-46E0-A38E-25B9ABAC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09" y="2708920"/>
            <a:ext cx="3628571" cy="36571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748098-F2FD-4119-BD03-A6E2CF0E9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32730"/>
            <a:ext cx="3628571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4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확률적 경사 </a:t>
            </a:r>
            <a:r>
              <a:rPr lang="ko-KR" altLang="en-US" sz="4000" dirty="0" err="1">
                <a:solidFill>
                  <a:schemeClr val="bg1"/>
                </a:solidFill>
              </a:rPr>
              <a:t>하강법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SGD</a:t>
            </a:r>
            <a:r>
              <a:rPr lang="ko-KR" altLang="en-US" sz="2000" dirty="0"/>
              <a:t>의 첫 </a:t>
            </a:r>
            <a:r>
              <a:rPr lang="en-US" altLang="ko-KR" sz="2000" dirty="0"/>
              <a:t>10 </a:t>
            </a:r>
            <a:r>
              <a:rPr lang="ko-KR" altLang="en-US" sz="2000" dirty="0"/>
              <a:t>스텝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6DC68B-F9B4-4BB4-B105-894EBCF4E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71" y="2276872"/>
            <a:ext cx="5342857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미니배치 경사 </a:t>
            </a:r>
            <a:r>
              <a:rPr lang="ko-KR" altLang="en-US" sz="4000" dirty="0" err="1">
                <a:solidFill>
                  <a:schemeClr val="bg1"/>
                </a:solidFill>
              </a:rPr>
              <a:t>하강법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미니배치 </a:t>
            </a:r>
            <a:r>
              <a:rPr lang="en-US" altLang="ko-KR" sz="2000" dirty="0"/>
              <a:t>– </a:t>
            </a:r>
            <a:r>
              <a:rPr lang="ko-KR" altLang="en-US" sz="2000" dirty="0"/>
              <a:t>임의의 샘플 세트</a:t>
            </a:r>
            <a:endParaRPr lang="en-US" altLang="ko-KR" sz="2000" dirty="0"/>
          </a:p>
          <a:p>
            <a:r>
              <a:rPr lang="ko-KR" altLang="en-US" sz="2000" dirty="0"/>
              <a:t>미니배치를 사용한 </a:t>
            </a:r>
            <a:r>
              <a:rPr lang="ko-KR" altLang="en-US" sz="2000" dirty="0" err="1"/>
              <a:t>그래디언트</a:t>
            </a:r>
            <a:r>
              <a:rPr lang="ko-KR" altLang="en-US" sz="2000" dirty="0"/>
              <a:t> 계산</a:t>
            </a:r>
            <a:endParaRPr lang="en-US" altLang="ko-KR" sz="2000" dirty="0"/>
          </a:p>
          <a:p>
            <a:r>
              <a:rPr lang="ko-KR" altLang="en-US" sz="2000" dirty="0"/>
              <a:t>확률적 경사 하강법에 비해 효율적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1DBDC7-255F-42CF-AD60-390C2998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6624736" cy="36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다항 회귀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데이터가 직선이 아닌 형태일 때 사용</a:t>
            </a:r>
            <a:endParaRPr lang="en-US" altLang="ko-KR" sz="2000" dirty="0"/>
          </a:p>
          <a:p>
            <a:r>
              <a:rPr lang="ko-KR" altLang="en-US" sz="2000" dirty="0"/>
              <a:t>비선형 데이터를 학습하는 선형 모델 </a:t>
            </a:r>
            <a:endParaRPr lang="en-US" altLang="ko-KR" sz="2000" dirty="0"/>
          </a:p>
          <a:p>
            <a:r>
              <a:rPr lang="ko-KR" altLang="en-US" sz="2000" dirty="0"/>
              <a:t>특성의 </a:t>
            </a:r>
            <a:r>
              <a:rPr lang="en-US" altLang="ko-KR" sz="2000" dirty="0"/>
              <a:t>n</a:t>
            </a:r>
            <a:r>
              <a:rPr lang="ko-KR" altLang="en-US" sz="2000" dirty="0"/>
              <a:t>차 방정식 형태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676DA4-206D-4897-9B8E-A1C68E22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76" y="2924944"/>
            <a:ext cx="541904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7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학습곡선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과대 적합 </a:t>
            </a:r>
            <a:r>
              <a:rPr lang="en-US" altLang="ko-KR" sz="2000" dirty="0"/>
              <a:t>– </a:t>
            </a:r>
            <a:r>
              <a:rPr lang="ko-KR" altLang="en-US" sz="2000" dirty="0"/>
              <a:t>초록 선</a:t>
            </a:r>
            <a:endParaRPr lang="en-US" altLang="ko-KR" sz="2000" dirty="0"/>
          </a:p>
          <a:p>
            <a:r>
              <a:rPr lang="ko-KR" altLang="en-US" sz="2000" dirty="0"/>
              <a:t>일반화된 모델 </a:t>
            </a:r>
            <a:r>
              <a:rPr lang="en-US" altLang="ko-KR" sz="2000" dirty="0"/>
              <a:t>- </a:t>
            </a:r>
            <a:r>
              <a:rPr lang="ko-KR" altLang="en-US" sz="2000" dirty="0"/>
              <a:t>파란 점선</a:t>
            </a:r>
            <a:endParaRPr lang="en-US" altLang="ko-KR" sz="2000" dirty="0"/>
          </a:p>
          <a:p>
            <a:r>
              <a:rPr lang="ko-KR" altLang="en-US" sz="2000" dirty="0"/>
              <a:t>과소 적합 </a:t>
            </a:r>
            <a:r>
              <a:rPr lang="en-US" altLang="ko-KR" sz="2000" dirty="0"/>
              <a:t>– </a:t>
            </a:r>
            <a:r>
              <a:rPr lang="ko-KR" altLang="en-US" sz="2000" dirty="0"/>
              <a:t>붉은 선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BBF9D1-B7FE-438A-980E-E1705CA1E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71" y="2852936"/>
            <a:ext cx="5342857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학습 곡선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모델의 일반화 성능을 추정하는데 사용가능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A8ACC6-FA5F-42A2-88AC-7E3C7C9B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1638"/>
            <a:ext cx="3938148" cy="25830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79CE79-43F2-42D8-807A-81C11645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05215"/>
            <a:ext cx="3885098" cy="2515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25AC24-31F5-4864-A6F6-898287E68237}"/>
              </a:ext>
            </a:extLst>
          </p:cNvPr>
          <p:cNvSpPr txBox="1"/>
          <p:nvPr/>
        </p:nvSpPr>
        <p:spPr>
          <a:xfrm>
            <a:off x="930424" y="5247314"/>
            <a:ext cx="29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과소적합 모델의 학습 곡선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FB343-EA34-4CD8-86CE-F879C27B0AE7}"/>
              </a:ext>
            </a:extLst>
          </p:cNvPr>
          <p:cNvSpPr txBox="1"/>
          <p:nvPr/>
        </p:nvSpPr>
        <p:spPr>
          <a:xfrm>
            <a:off x="5018699" y="5257800"/>
            <a:ext cx="29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과대적합 모델의 학습 곡선</a:t>
            </a:r>
          </a:p>
        </p:txBody>
      </p:sp>
    </p:spTree>
    <p:extLst>
      <p:ext uri="{BB962C8B-B14F-4D97-AF65-F5344CB8AC3E}">
        <p14:creationId xmlns:p14="http://schemas.microsoft.com/office/powerpoint/2010/main" val="103495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규제가 있는 선형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과대적합에 대한 해결방법은 모델을 규제하는 것</a:t>
            </a:r>
            <a:endParaRPr lang="en-US" altLang="ko-KR" sz="2000" dirty="0"/>
          </a:p>
          <a:p>
            <a:r>
              <a:rPr lang="ko-KR" altLang="en-US" sz="2000" dirty="0"/>
              <a:t>자유도를 줄이면 데이터에 과대적합되기 어려움</a:t>
            </a:r>
            <a:endParaRPr lang="en-US" altLang="ko-KR" sz="2000" dirty="0"/>
          </a:p>
          <a:p>
            <a:r>
              <a:rPr lang="ko-KR" altLang="en-US" sz="2000" dirty="0"/>
              <a:t>간단한 방법의 예</a:t>
            </a:r>
            <a:r>
              <a:rPr lang="en-US" altLang="ko-KR" sz="2000" dirty="0"/>
              <a:t>: </a:t>
            </a:r>
            <a:r>
              <a:rPr lang="ko-KR" altLang="en-US" sz="2000" dirty="0"/>
              <a:t>다항 회귀모델에서 규제 </a:t>
            </a:r>
            <a:r>
              <a:rPr lang="en-US" altLang="ko-KR" sz="2000" dirty="0"/>
              <a:t>-&gt; </a:t>
            </a:r>
            <a:r>
              <a:rPr lang="ko-KR" altLang="en-US" sz="2000" dirty="0"/>
              <a:t>다항식 차수 감소</a:t>
            </a:r>
          </a:p>
        </p:txBody>
      </p:sp>
    </p:spTree>
    <p:extLst>
      <p:ext uri="{BB962C8B-B14F-4D97-AF65-F5344CB8AC3E}">
        <p14:creationId xmlns:p14="http://schemas.microsoft.com/office/powerpoint/2010/main" val="8511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릿지</a:t>
            </a:r>
            <a:r>
              <a:rPr lang="ko-KR" altLang="en-US" sz="4000" dirty="0">
                <a:solidFill>
                  <a:schemeClr val="bg1"/>
                </a:solidFill>
              </a:rPr>
              <a:t> 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규제</a:t>
            </a:r>
            <a:r>
              <a:rPr lang="en-US" altLang="ko-KR" sz="2000" dirty="0"/>
              <a:t>(regularize)</a:t>
            </a:r>
            <a:r>
              <a:rPr lang="ko-KR" altLang="en-US" sz="2000" dirty="0"/>
              <a:t> 항            을 비용함수에 추가</a:t>
            </a:r>
            <a:endParaRPr lang="en-US" altLang="ko-KR" sz="2000" dirty="0"/>
          </a:p>
          <a:p>
            <a:pPr lvl="1"/>
            <a:r>
              <a:rPr lang="en-US" altLang="ko-KR" sz="1000" dirty="0"/>
              <a:t>(Regularization is used to prevent the model from overfitting the training sample.)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비용함수 </a:t>
            </a:r>
            <a:r>
              <a:rPr lang="en-US" altLang="ko-KR" sz="2000" dirty="0"/>
              <a:t>–</a:t>
            </a:r>
          </a:p>
          <a:p>
            <a:endParaRPr lang="en-US" altLang="ko-KR" sz="2000" dirty="0"/>
          </a:p>
          <a:p>
            <a:r>
              <a:rPr lang="ko-KR" altLang="en-US" sz="1800" dirty="0">
                <a:solidFill>
                  <a:srgbClr val="FF0000"/>
                </a:solidFill>
              </a:rPr>
              <a:t>모델의 가중치가 가능한 작게 유지되도록 함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en-US" altLang="ko-KR" sz="1800" dirty="0"/>
          </a:p>
          <a:p>
            <a:r>
              <a:rPr lang="ko-KR" altLang="en-US" sz="1800" dirty="0"/>
              <a:t>정규 방정식을 통한 해  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D734E-E54A-4D62-A806-0F21B834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81" y="2143199"/>
            <a:ext cx="2971934" cy="745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8191F4-104A-4941-9687-E786344C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268760"/>
            <a:ext cx="576064" cy="4423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AED036-C673-49B1-8650-B04FF7077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79" y="3531741"/>
            <a:ext cx="3809271" cy="6007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908D08-AB2E-41BB-8852-82A07436E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229" y="4132486"/>
            <a:ext cx="5186940" cy="25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54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라쏘</a:t>
            </a:r>
            <a:r>
              <a:rPr lang="ko-KR" altLang="en-US" sz="4000" dirty="0">
                <a:solidFill>
                  <a:schemeClr val="bg1"/>
                </a:solidFill>
              </a:rPr>
              <a:t> 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143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L1 </a:t>
            </a:r>
            <a:r>
              <a:rPr lang="ko-KR" altLang="en-US" sz="2000" dirty="0"/>
              <a:t>정규화를 통한 규제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비용함수 </a:t>
            </a:r>
            <a:r>
              <a:rPr lang="en-US" altLang="ko-KR" sz="2000" dirty="0"/>
              <a:t>–</a:t>
            </a:r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덜 중요한 특성의 가중치를 완전히 제거하려고 함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자동으로 특성을 선택하고 희소 모델</a:t>
            </a:r>
            <a:r>
              <a:rPr lang="en-US" altLang="ko-KR" sz="1600" dirty="0">
                <a:solidFill>
                  <a:srgbClr val="FF0000"/>
                </a:solidFill>
              </a:rPr>
              <a:t>(sparse mode)</a:t>
            </a:r>
            <a:r>
              <a:rPr lang="ko-KR" altLang="en-US" sz="1600" dirty="0">
                <a:solidFill>
                  <a:srgbClr val="FF0000"/>
                </a:solidFill>
              </a:rPr>
              <a:t>을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생성</a:t>
            </a:r>
            <a:endParaRPr lang="en-US" altLang="ko-KR" sz="2000" dirty="0"/>
          </a:p>
          <a:p>
            <a:r>
              <a:rPr lang="ko-KR" altLang="en-US" sz="2000" dirty="0" err="1"/>
              <a:t>라쏘의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경사하강법</a:t>
            </a: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릿지</a:t>
            </a:r>
            <a:r>
              <a:rPr lang="ko-KR" altLang="en-US" sz="2000" dirty="0"/>
              <a:t> 회귀와 비슷한 모습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D0114-635A-4DB9-A9AD-E3044556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652692"/>
            <a:ext cx="2959460" cy="706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C87836-53E4-4640-B563-AADF88C2B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07" y="4293096"/>
            <a:ext cx="5133986" cy="2512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255184-C445-4420-92BB-72AA584B5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3140968"/>
            <a:ext cx="3961405" cy="7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9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예측 모델</a:t>
            </a:r>
            <a:endParaRPr lang="en-US" altLang="ko-KR" sz="2000" dirty="0"/>
          </a:p>
          <a:p>
            <a:r>
              <a:rPr lang="ko-KR" altLang="en-US" sz="2000" dirty="0"/>
              <a:t>간단하게 표현</a:t>
            </a:r>
            <a:endParaRPr lang="en-US" altLang="ko-KR" sz="2000" dirty="0"/>
          </a:p>
          <a:p>
            <a:r>
              <a:rPr lang="ko-KR" altLang="en-US" sz="2000" dirty="0"/>
              <a:t>오차 함수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오차가 최소가 되는 </a:t>
            </a:r>
            <a:r>
              <a:rPr lang="en-US" altLang="ko-KR" sz="2000" dirty="0"/>
              <a:t>theta</a:t>
            </a:r>
            <a:r>
              <a:rPr lang="ko-KR" altLang="en-US" sz="2000" dirty="0"/>
              <a:t>를 찾는 것이 목표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4A4002-3B55-42F8-A65D-29C96478D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2"/>
          <a:stretch/>
        </p:blipFill>
        <p:spPr>
          <a:xfrm>
            <a:off x="3059832" y="4166489"/>
            <a:ext cx="4402832" cy="4940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BD882A-6359-46AB-BB5D-266F4E03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663022"/>
            <a:ext cx="2481456" cy="494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5ABD22-22AB-4099-BBF3-F532ACEC12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87"/>
          <a:stretch/>
        </p:blipFill>
        <p:spPr>
          <a:xfrm>
            <a:off x="2100437" y="1002944"/>
            <a:ext cx="4943125" cy="3151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9E2A7E-05A3-4048-B69F-B40A5C5545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4"/>
          <a:stretch/>
        </p:blipFill>
        <p:spPr>
          <a:xfrm>
            <a:off x="3054899" y="5170194"/>
            <a:ext cx="3600400" cy="6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라쏘</a:t>
            </a:r>
            <a:r>
              <a:rPr lang="ko-KR" altLang="en-US" sz="4000" dirty="0">
                <a:solidFill>
                  <a:schemeClr val="bg1"/>
                </a:solidFill>
              </a:rPr>
              <a:t> 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ㅇㅇ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94707E-AE74-4059-9580-EF024958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44133"/>
            <a:ext cx="5371429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58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엘라스틱넷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릿지</a:t>
            </a:r>
            <a:r>
              <a:rPr lang="ko-KR" altLang="en-US" sz="2000" dirty="0"/>
              <a:t> 회귀와 </a:t>
            </a:r>
            <a:r>
              <a:rPr lang="ko-KR" altLang="en-US" sz="2000" dirty="0" err="1"/>
              <a:t>라쏘</a:t>
            </a:r>
            <a:r>
              <a:rPr lang="ko-KR" altLang="en-US" sz="2000" dirty="0"/>
              <a:t> 회귀를 절충한 모델 </a:t>
            </a:r>
            <a:endParaRPr lang="en-US" altLang="ko-KR" sz="2000" dirty="0"/>
          </a:p>
          <a:p>
            <a:r>
              <a:rPr lang="ko-KR" altLang="en-US" sz="2000" dirty="0" err="1"/>
              <a:t>릿지와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라쏘의</a:t>
            </a:r>
            <a:r>
              <a:rPr lang="ko-KR" altLang="en-US" sz="2000" dirty="0"/>
              <a:t> 규제항을 단순히 더해서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비용 함수 </a:t>
            </a:r>
            <a:r>
              <a:rPr lang="en-US" altLang="ko-KR" sz="2000" dirty="0"/>
              <a:t>–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BFC68C-5AA0-48C4-9609-022797A8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564904"/>
            <a:ext cx="4572000" cy="7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0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조기종료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검증에러가</a:t>
            </a:r>
            <a:r>
              <a:rPr lang="ko-KR" altLang="en-US" sz="2000" dirty="0"/>
              <a:t> 최소에 도달하는 즉시 훈련을 멈추는 방법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C054FD-2C6A-4495-BD94-798BADE2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0" y="2708920"/>
            <a:ext cx="4872720" cy="32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67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로지스틱 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샘플이 특정 클래스에 속할 확률을 추정</a:t>
            </a:r>
            <a:endParaRPr lang="en-US" altLang="ko-KR" sz="2000" dirty="0"/>
          </a:p>
          <a:p>
            <a:r>
              <a:rPr lang="ko-KR" altLang="en-US" sz="2000" dirty="0"/>
              <a:t>추정확률이 </a:t>
            </a:r>
            <a:r>
              <a:rPr lang="en-US" altLang="ko-KR" sz="2000" dirty="0"/>
              <a:t>50%</a:t>
            </a:r>
            <a:r>
              <a:rPr lang="ko-KR" altLang="en-US" sz="2000" dirty="0"/>
              <a:t>가 넘으면 해당 클래스에 속한다고 예측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확률 추정에는 </a:t>
            </a:r>
            <a:r>
              <a:rPr lang="ko-KR" altLang="en-US" sz="2000" dirty="0" err="1"/>
              <a:t>시그모이드</a:t>
            </a:r>
            <a:r>
              <a:rPr lang="ko-KR" altLang="en-US" sz="2000" dirty="0"/>
              <a:t> 함수 사용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시그모이드</a:t>
            </a:r>
            <a:r>
              <a:rPr lang="ko-KR" altLang="en-US" sz="2000" dirty="0"/>
              <a:t> 함수 </a:t>
            </a:r>
            <a:r>
              <a:rPr lang="en-US" altLang="ko-KR" sz="2000" dirty="0"/>
              <a:t>-</a:t>
            </a: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270C3-F51A-42E0-82F1-9E4D00EC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333380"/>
            <a:ext cx="2807912" cy="6499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A2DE72-571E-4368-BBEE-F1CA1E0E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829" y="4365104"/>
            <a:ext cx="6400653" cy="20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08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로지스틱 회귀의 훈련과 비용함수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하나의 훈련 샘플에 대한 비용 함수 </a:t>
            </a:r>
            <a:r>
              <a:rPr lang="en-US" altLang="ko-KR" sz="2000" dirty="0"/>
              <a:t>–</a:t>
            </a:r>
          </a:p>
          <a:p>
            <a:endParaRPr lang="en-US" altLang="ko-KR" sz="2000" dirty="0"/>
          </a:p>
          <a:p>
            <a:r>
              <a:rPr lang="ko-KR" altLang="en-US" sz="2000" dirty="0"/>
              <a:t>로지스틱 회귀의 비용 함수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로지스틱 회귀 비용함수의 </a:t>
            </a:r>
            <a:r>
              <a:rPr lang="en-US" altLang="ko-KR" sz="2000" dirty="0"/>
              <a:t> </a:t>
            </a:r>
            <a:r>
              <a:rPr lang="ko-KR" altLang="en-US" sz="2000" dirty="0"/>
              <a:t> 편도 함수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B35697-F32F-4C82-B928-7469B175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484784"/>
            <a:ext cx="3284208" cy="728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E2691D-45C7-4DEB-AB5A-75FF2D5ED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849435"/>
            <a:ext cx="6089391" cy="8720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19CA92-1C92-4D79-9A4D-9F427477A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373532"/>
            <a:ext cx="5351813" cy="1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7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결정 경계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결정 경계 </a:t>
            </a:r>
            <a:r>
              <a:rPr lang="en-US" altLang="ko-KR" sz="2000" dirty="0"/>
              <a:t>– </a:t>
            </a:r>
            <a:r>
              <a:rPr lang="ko-KR" altLang="en-US" sz="2000" dirty="0"/>
              <a:t>특정한 클래스에 대한 판단 확률이 </a:t>
            </a:r>
            <a:r>
              <a:rPr lang="en-US" altLang="ko-KR" sz="2000" dirty="0"/>
              <a:t>0.5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되는 곳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특정한 결정 경계를 기준으로 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597A9A-0869-4CFE-A4A7-6805B88C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61758"/>
            <a:ext cx="4608512" cy="16536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A52540-37D0-489F-8600-78B909B0A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348001"/>
            <a:ext cx="4608512" cy="181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3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소프트맥스</a:t>
            </a:r>
            <a:r>
              <a:rPr lang="ko-KR" altLang="en-US" sz="4000" dirty="0">
                <a:solidFill>
                  <a:schemeClr val="bg1"/>
                </a:solidFill>
              </a:rPr>
              <a:t> 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여러 개의 이진분류기를 통해 다중 클래스 분류하는 회귀방법</a:t>
            </a:r>
            <a:endParaRPr lang="en-US" altLang="ko-KR" sz="2000" dirty="0"/>
          </a:p>
          <a:p>
            <a:r>
              <a:rPr lang="ko-KR" altLang="en-US" sz="2000" dirty="0"/>
              <a:t>특정한 샘플이 어떤 클래스에 속하는지 분류할 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소프트맥스</a:t>
            </a:r>
            <a:r>
              <a:rPr lang="ko-KR" altLang="en-US" sz="2000" dirty="0"/>
              <a:t> 함수를 적용하여 각 클래스의 확률을 추정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특정 클래스 </a:t>
            </a:r>
            <a:r>
              <a:rPr lang="en-US" altLang="ko-KR" sz="2000" dirty="0"/>
              <a:t>k</a:t>
            </a:r>
            <a:r>
              <a:rPr lang="ko-KR" altLang="en-US" sz="2000" dirty="0"/>
              <a:t>에 대한 </a:t>
            </a:r>
            <a:r>
              <a:rPr lang="ko-KR" altLang="en-US" sz="2000" dirty="0" err="1"/>
              <a:t>소프트맥스</a:t>
            </a:r>
            <a:r>
              <a:rPr lang="ko-KR" altLang="en-US" sz="2000" dirty="0"/>
              <a:t> 점수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err="1"/>
              <a:t>소프트맥스</a:t>
            </a:r>
            <a:r>
              <a:rPr lang="ko-KR" altLang="en-US" sz="2000" dirty="0"/>
              <a:t> 함수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추정 확률이 가장 높은 클래스를 선택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비용함수</a:t>
            </a:r>
            <a:r>
              <a:rPr lang="en-US" altLang="ko-KR" sz="2000" dirty="0"/>
              <a:t>(</a:t>
            </a:r>
            <a:r>
              <a:rPr lang="ko-KR" altLang="en-US" sz="2000" dirty="0"/>
              <a:t>크로스 엔트로피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1854FE-213A-49D9-AC42-5F62FA42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924102"/>
            <a:ext cx="2160240" cy="504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0A9FFF-F65D-49C2-A7A0-B32CF54D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645024"/>
            <a:ext cx="2898015" cy="6443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850F6C-FA1D-4220-B3AD-71ACB2539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5024950"/>
            <a:ext cx="4752528" cy="465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9D53C8-0F01-4AB4-AAEF-A9C444E1C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192" y="5534141"/>
            <a:ext cx="3335160" cy="7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98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450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정규방정식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정규방정식을 통해 오차를 최소화 하는 </a:t>
            </a:r>
            <a:r>
              <a:rPr lang="en-US" altLang="ko-KR" sz="2000" dirty="0"/>
              <a:t>theta</a:t>
            </a:r>
            <a:r>
              <a:rPr lang="ko-KR" altLang="en-US" sz="2000" dirty="0"/>
              <a:t>를 찾는다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정규방정식</a:t>
            </a:r>
            <a:r>
              <a:rPr lang="en-US" altLang="ko-KR" sz="2000" dirty="0"/>
              <a:t>: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7DBFC1-7C2E-4BEE-9244-5B7F5B84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204864"/>
            <a:ext cx="3008165" cy="5611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DBF49-DA75-4F45-A458-A6AE43C5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5" y="3068960"/>
            <a:ext cx="3304282" cy="3416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266A70-1B6B-4E97-B1AF-CE14FE19D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142" y="3061718"/>
            <a:ext cx="3304282" cy="11681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ABA7A1-46DF-4389-BF79-910B4AB57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069" y="4362794"/>
            <a:ext cx="3304283" cy="21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0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경사 </a:t>
            </a:r>
            <a:r>
              <a:rPr lang="ko-KR" altLang="en-US" sz="4000" dirty="0" err="1">
                <a:solidFill>
                  <a:schemeClr val="bg1"/>
                </a:solidFill>
              </a:rPr>
              <a:t>하강법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Theta</a:t>
            </a:r>
            <a:r>
              <a:rPr lang="ko-KR" altLang="en-US" sz="2000" dirty="0"/>
              <a:t>로 표현되는 </a:t>
            </a:r>
            <a:r>
              <a:rPr lang="en-US" altLang="ko-KR" sz="2000" dirty="0"/>
              <a:t>cost </a:t>
            </a:r>
            <a:r>
              <a:rPr lang="ko-KR" altLang="en-US" sz="2000" dirty="0"/>
              <a:t>함수에서 최소값을 찾는 방법</a:t>
            </a:r>
            <a:endParaRPr lang="en-US" altLang="ko-KR" sz="2000" dirty="0"/>
          </a:p>
          <a:p>
            <a:r>
              <a:rPr lang="en-US" altLang="ko-KR" sz="2000" dirty="0"/>
              <a:t>Random initial value</a:t>
            </a:r>
            <a:r>
              <a:rPr lang="ko-KR" altLang="en-US" sz="2000" dirty="0"/>
              <a:t>에서 시작해서 </a:t>
            </a:r>
            <a:r>
              <a:rPr lang="en-US" altLang="ko-KR" sz="2000" dirty="0"/>
              <a:t>cost</a:t>
            </a:r>
            <a:r>
              <a:rPr lang="ko-KR" altLang="en-US" sz="2000" dirty="0"/>
              <a:t>함수의 </a:t>
            </a:r>
            <a:r>
              <a:rPr lang="en-US" altLang="ko-KR" sz="2000" dirty="0"/>
              <a:t>theta</a:t>
            </a:r>
            <a:r>
              <a:rPr lang="ko-KR" altLang="en-US" sz="2000" dirty="0"/>
              <a:t>에 대한 미분 값을 이용하여 최소값을 찾아가는 방식</a:t>
            </a:r>
            <a:endParaRPr lang="en-US" altLang="ko-KR" sz="2000" dirty="0"/>
          </a:p>
          <a:p>
            <a:r>
              <a:rPr lang="el-GR" altLang="ko-KR" sz="2000" dirty="0"/>
              <a:t>Θ</a:t>
            </a:r>
            <a:r>
              <a:rPr lang="en-US" altLang="ko-KR" sz="2000" dirty="0"/>
              <a:t> (n+1) = </a:t>
            </a:r>
            <a:r>
              <a:rPr lang="el-GR" altLang="ko-KR" sz="2000" dirty="0"/>
              <a:t>Θ</a:t>
            </a:r>
            <a:r>
              <a:rPr lang="en-US" altLang="ko-KR" sz="2000" dirty="0"/>
              <a:t> (n) – learning rate * cost’      </a:t>
            </a:r>
            <a:r>
              <a:rPr lang="en-US" altLang="ko-KR" sz="1400" dirty="0">
                <a:solidFill>
                  <a:srgbClr val="FF0000"/>
                </a:solidFill>
              </a:rPr>
              <a:t>cost’ = (</a:t>
            </a:r>
            <a:r>
              <a:rPr lang="el-GR" altLang="ko-KR" sz="1400" dirty="0">
                <a:solidFill>
                  <a:srgbClr val="FF0000"/>
                </a:solidFill>
              </a:rPr>
              <a:t>Θ</a:t>
            </a:r>
            <a:r>
              <a:rPr lang="ko-KR" altLang="en-US" sz="1400" dirty="0">
                <a:solidFill>
                  <a:srgbClr val="FF0000"/>
                </a:solidFill>
              </a:rPr>
              <a:t>로 미분한 </a:t>
            </a:r>
            <a:r>
              <a:rPr lang="en-US" altLang="ko-KR" sz="1400" dirty="0">
                <a:solidFill>
                  <a:srgbClr val="FF0000"/>
                </a:solidFill>
              </a:rPr>
              <a:t>cost)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215959-8219-4355-8A86-A4D90EA6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28" y="3212976"/>
            <a:ext cx="5457143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 fontScale="90000"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경사 하강법의 </a:t>
            </a:r>
            <a:r>
              <a:rPr lang="en-US" altLang="ko-KR" sz="4000" dirty="0">
                <a:solidFill>
                  <a:schemeClr val="bg1"/>
                </a:solidFill>
              </a:rPr>
              <a:t>Learning rate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Learning rate = </a:t>
            </a:r>
            <a:r>
              <a:rPr lang="ko-KR" altLang="en-US" sz="2000" dirty="0"/>
              <a:t>학습 속도</a:t>
            </a:r>
            <a:endParaRPr lang="en-US" altLang="ko-KR" sz="2000" dirty="0"/>
          </a:p>
          <a:p>
            <a:r>
              <a:rPr lang="en-US" altLang="ko-KR" sz="2000" dirty="0"/>
              <a:t>Learning rate </a:t>
            </a:r>
            <a:r>
              <a:rPr lang="ko-KR" altLang="en-US" sz="2000" dirty="0"/>
              <a:t>너무 높으면 </a:t>
            </a:r>
            <a:r>
              <a:rPr lang="en-US" altLang="ko-KR" sz="2000" dirty="0"/>
              <a:t>-&gt;  </a:t>
            </a:r>
            <a:r>
              <a:rPr lang="ko-KR" altLang="en-US" sz="2000" dirty="0"/>
              <a:t>학습이 안됨</a:t>
            </a:r>
            <a:endParaRPr lang="en-US" altLang="ko-KR" sz="2000" dirty="0"/>
          </a:p>
          <a:p>
            <a:r>
              <a:rPr lang="en-US" altLang="ko-KR" sz="2000" dirty="0"/>
              <a:t>Learning rate </a:t>
            </a:r>
            <a:r>
              <a:rPr lang="ko-KR" altLang="en-US" sz="2000" dirty="0"/>
              <a:t>너무 낮으면 </a:t>
            </a:r>
            <a:r>
              <a:rPr lang="en-US" altLang="ko-KR" sz="2000" dirty="0"/>
              <a:t>-&gt; </a:t>
            </a:r>
            <a:r>
              <a:rPr lang="ko-KR" altLang="en-US" sz="2000" dirty="0"/>
              <a:t>학습에 시간이 오래 걸림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49EF0E-D1E0-40C4-BF25-60D1A9608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5024"/>
            <a:ext cx="3764836" cy="22322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EC0729-FF96-478E-9D8F-46A07A02D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95" y="3645024"/>
            <a:ext cx="4022663" cy="23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8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경사 하강법의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지역 최소값</a:t>
            </a:r>
            <a:r>
              <a:rPr lang="en-US" altLang="ko-KR" sz="2000" dirty="0"/>
              <a:t>(local</a:t>
            </a:r>
            <a:r>
              <a:rPr lang="ko-KR" altLang="en-US" sz="2000" dirty="0"/>
              <a:t> </a:t>
            </a:r>
            <a:r>
              <a:rPr lang="en-US" altLang="ko-KR" sz="2000" dirty="0"/>
              <a:t>minima)</a:t>
            </a:r>
            <a:r>
              <a:rPr lang="ko-KR" altLang="en-US" sz="2000" dirty="0"/>
              <a:t>에 수렴할 수 있음 </a:t>
            </a:r>
            <a:r>
              <a:rPr lang="en-US" altLang="ko-KR" sz="2000" dirty="0"/>
              <a:t>-&gt; </a:t>
            </a:r>
            <a:r>
              <a:rPr lang="ko-KR" altLang="en-US" sz="2000" dirty="0"/>
              <a:t>정확성 저하</a:t>
            </a:r>
            <a:endParaRPr lang="en-US" altLang="ko-KR" sz="2000" dirty="0"/>
          </a:p>
          <a:p>
            <a:r>
              <a:rPr lang="ko-KR" altLang="en-US" sz="2000" dirty="0"/>
              <a:t>하지만 </a:t>
            </a:r>
            <a:r>
              <a:rPr lang="en-US" altLang="ko-KR" sz="2000" dirty="0"/>
              <a:t>MSE </a:t>
            </a:r>
            <a:r>
              <a:rPr lang="ko-KR" altLang="en-US" sz="2000" dirty="0"/>
              <a:t>비용함수는 </a:t>
            </a:r>
            <a:r>
              <a:rPr lang="en-US" altLang="ko-KR" sz="2000" dirty="0"/>
              <a:t>2</a:t>
            </a:r>
            <a:r>
              <a:rPr lang="ko-KR" altLang="en-US" sz="2000" dirty="0"/>
              <a:t>차원함수 </a:t>
            </a:r>
            <a:r>
              <a:rPr lang="en-US" altLang="ko-KR" sz="2000" dirty="0"/>
              <a:t>-&gt; </a:t>
            </a:r>
            <a:r>
              <a:rPr lang="ko-KR" altLang="en-US" sz="2000" dirty="0"/>
              <a:t>하나의 전역 최소값만 가짐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C4BE80-A5EE-42CE-A874-81AAB03E8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00" y="2791494"/>
            <a:ext cx="5915000" cy="3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9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특성 스케일에 따른 경사 </a:t>
            </a:r>
            <a:r>
              <a:rPr lang="ko-KR" altLang="en-US" sz="2800" dirty="0" err="1">
                <a:solidFill>
                  <a:schemeClr val="bg1"/>
                </a:solidFill>
              </a:rPr>
              <a:t>하강법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altLang="ko-KR" sz="2000" dirty="0"/>
              <a:t>Θ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l-GR" altLang="ko-KR" sz="2000" dirty="0"/>
              <a:t>Θ</a:t>
            </a:r>
            <a:r>
              <a:rPr lang="en-US" altLang="ko-KR" sz="2000" dirty="0"/>
              <a:t>2</a:t>
            </a:r>
            <a:r>
              <a:rPr lang="ko-KR" altLang="en-US" sz="2000" dirty="0"/>
              <a:t>의 스케일이 같은 경우 빠른 학습</a:t>
            </a:r>
            <a:endParaRPr lang="en-US" altLang="ko-KR" sz="2000" dirty="0"/>
          </a:p>
          <a:p>
            <a:r>
              <a:rPr lang="ko-KR" altLang="en-US" sz="2000" dirty="0"/>
              <a:t>하지만 스케일이 다른 경우 학습 시간 저하</a:t>
            </a:r>
            <a:endParaRPr lang="en-US" altLang="ko-KR" sz="2000" dirty="0"/>
          </a:p>
          <a:p>
            <a:r>
              <a:rPr lang="ko-KR" altLang="en-US" sz="2000" dirty="0"/>
              <a:t>스케일을 같도록 해주는 것이 중요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726D1-B250-44AF-A158-73DD4D0BB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76" y="3212976"/>
            <a:ext cx="732664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7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배치</a:t>
            </a:r>
            <a:r>
              <a:rPr lang="en-US" altLang="ko-KR" sz="4000" dirty="0">
                <a:solidFill>
                  <a:schemeClr val="bg1"/>
                </a:solidFill>
              </a:rPr>
              <a:t>(Batch)</a:t>
            </a:r>
            <a:r>
              <a:rPr lang="ko-KR" altLang="en-US" sz="4000" dirty="0">
                <a:solidFill>
                  <a:schemeClr val="bg1"/>
                </a:solidFill>
              </a:rPr>
              <a:t> 경사 </a:t>
            </a:r>
            <a:r>
              <a:rPr lang="ko-KR" altLang="en-US" sz="4000" dirty="0" err="1">
                <a:solidFill>
                  <a:schemeClr val="bg1"/>
                </a:solidFill>
              </a:rPr>
              <a:t>하강법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모델마다 파라미터 </a:t>
            </a:r>
            <a:r>
              <a:rPr lang="el-GR" altLang="ko-KR" sz="2000" dirty="0"/>
              <a:t>Θ</a:t>
            </a:r>
            <a:r>
              <a:rPr lang="en-US" altLang="ko-KR" sz="2000" dirty="0"/>
              <a:t>j</a:t>
            </a:r>
            <a:r>
              <a:rPr lang="ko-KR" altLang="en-US" sz="2000" dirty="0"/>
              <a:t>가 존재</a:t>
            </a:r>
            <a:endParaRPr lang="en-US" altLang="ko-KR" sz="2000" dirty="0"/>
          </a:p>
          <a:p>
            <a:r>
              <a:rPr lang="ko-KR" altLang="en-US" sz="2000" dirty="0"/>
              <a:t>파라미터 </a:t>
            </a:r>
            <a:r>
              <a:rPr lang="el-GR" altLang="ko-KR" sz="2000" dirty="0"/>
              <a:t>Θ</a:t>
            </a:r>
            <a:r>
              <a:rPr lang="en-US" altLang="ko-KR" sz="2000" dirty="0"/>
              <a:t>j</a:t>
            </a:r>
            <a:r>
              <a:rPr lang="ko-KR" altLang="en-US" sz="2000" dirty="0"/>
              <a:t>의 변화에 따른 </a:t>
            </a:r>
            <a:r>
              <a:rPr lang="en-US" altLang="ko-KR" sz="2000" dirty="0"/>
              <a:t>loss function</a:t>
            </a:r>
            <a:r>
              <a:rPr lang="ko-KR" altLang="en-US" sz="2000" dirty="0"/>
              <a:t>의 변화를 구해야 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편도 함수</a:t>
            </a:r>
            <a:r>
              <a:rPr lang="en-US" altLang="ko-KR" sz="2000" dirty="0"/>
              <a:t>(partial</a:t>
            </a:r>
            <a:r>
              <a:rPr lang="ko-KR" altLang="en-US" sz="2000" dirty="0"/>
              <a:t> </a:t>
            </a:r>
            <a:r>
              <a:rPr lang="en-US" altLang="ko-KR" sz="2000" dirty="0"/>
              <a:t>derivative)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전체 파라미터의 편도함수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파라미터의 값을 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0EE283-6FB1-4C62-8B38-9F037592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682800"/>
            <a:ext cx="4001486" cy="7887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705766-0337-483A-A824-108657CFE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132202"/>
            <a:ext cx="4073495" cy="13332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65B3E5-6AF7-446A-BFF3-772DB656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1" y="5636855"/>
            <a:ext cx="3384376" cy="47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7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학습률에</a:t>
            </a:r>
            <a:r>
              <a:rPr lang="ko-KR" altLang="en-US" sz="4000" dirty="0">
                <a:solidFill>
                  <a:schemeClr val="bg1"/>
                </a:solidFill>
              </a:rPr>
              <a:t> 따른 학습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DAD82A3-E0B7-447A-A225-B0DC8AB18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476" y="1052736"/>
            <a:ext cx="5219048" cy="21523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5D3916-98BC-4F59-8B8E-19383CFD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284984"/>
            <a:ext cx="2160240" cy="33656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CED71D-16D7-43FF-9205-5757C6B7C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284984"/>
            <a:ext cx="1752381" cy="3371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820BD7-5BB8-4DAB-9168-F9F976650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332" y="3233972"/>
            <a:ext cx="1304762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604</Words>
  <Application>Microsoft Office PowerPoint</Application>
  <PresentationFormat>화면 슬라이드 쇼(4:3)</PresentationFormat>
  <Paragraphs>162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4장 모델 훈련</vt:lpstr>
      <vt:lpstr>선형 회귀</vt:lpstr>
      <vt:lpstr>정규방정식</vt:lpstr>
      <vt:lpstr>경사 하강법</vt:lpstr>
      <vt:lpstr>경사 하강법의 Learning rate</vt:lpstr>
      <vt:lpstr>경사 하강법의 문제점</vt:lpstr>
      <vt:lpstr>특성 스케일에 따른 경사 하강법</vt:lpstr>
      <vt:lpstr>배치(Batch) 경사 하강법</vt:lpstr>
      <vt:lpstr>학습률에 따른 학습</vt:lpstr>
      <vt:lpstr>확률적 경사 하강법</vt:lpstr>
      <vt:lpstr>확률적 경사 하강법</vt:lpstr>
      <vt:lpstr>확률적 경사 하강법</vt:lpstr>
      <vt:lpstr>미니배치 경사 하강법</vt:lpstr>
      <vt:lpstr>다항 회귀</vt:lpstr>
      <vt:lpstr>학습곡선</vt:lpstr>
      <vt:lpstr>학습 곡선</vt:lpstr>
      <vt:lpstr>규제가 있는 선형 모델</vt:lpstr>
      <vt:lpstr>릿지 회귀</vt:lpstr>
      <vt:lpstr>라쏘 회귀</vt:lpstr>
      <vt:lpstr>라쏘 회귀</vt:lpstr>
      <vt:lpstr>엘라스틱넷</vt:lpstr>
      <vt:lpstr>조기종료</vt:lpstr>
      <vt:lpstr>로지스틱 회귀</vt:lpstr>
      <vt:lpstr>로지스틱 회귀의 훈련과 비용함수 </vt:lpstr>
      <vt:lpstr>결정 경계</vt:lpstr>
      <vt:lpstr>소프트맥스 회귀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셀프케어를 위한 맞춤형 음악 서비스 모바일 어플리케이션 개발</dc:title>
  <dc:creator>grkang</dc:creator>
  <cp:lastModifiedBy>hwijun kwon</cp:lastModifiedBy>
  <cp:revision>274</cp:revision>
  <cp:lastPrinted>2016-11-24T01:42:14Z</cp:lastPrinted>
  <dcterms:created xsi:type="dcterms:W3CDTF">2016-11-23T14:36:56Z</dcterms:created>
  <dcterms:modified xsi:type="dcterms:W3CDTF">2018-10-22T14:51:04Z</dcterms:modified>
</cp:coreProperties>
</file>