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5" r:id="rId3"/>
    <p:sldId id="314" r:id="rId4"/>
    <p:sldId id="316" r:id="rId5"/>
    <p:sldId id="317" r:id="rId6"/>
    <p:sldId id="318" r:id="rId7"/>
    <p:sldId id="319" r:id="rId8"/>
    <p:sldId id="320" r:id="rId9"/>
    <p:sldId id="321" r:id="rId10"/>
    <p:sldId id="324" r:id="rId11"/>
    <p:sldId id="325" r:id="rId12"/>
    <p:sldId id="322" r:id="rId13"/>
    <p:sldId id="326" r:id="rId14"/>
    <p:sldId id="327" r:id="rId15"/>
    <p:sldId id="284" r:id="rId1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F81BD"/>
    <a:srgbClr val="E46C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9306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84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3F734-E5D9-458E-B4A7-783C5344F39A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FA47-D36C-4206-A0CE-A8D3156C809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7535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2993-C535-4428-A03C-6120ACC39499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E4D4-31C4-4677-9D78-BA2D5DCA47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3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D36E3-1A80-4826-9EA4-3E8C5DACE53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283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>
              <a:sym typeface="Wingdings" panose="05000000000000000000" pitchFamily="2" charset="2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aseline="0" smtClean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CE4D4-31C4-4677-9D78-BA2D5DCA47D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203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24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591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57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8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62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48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788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0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610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612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89DF-C8C0-4E0E-A578-53A818F46177}" type="datetimeFigureOut">
              <a:rPr lang="ko-KR" altLang="en-US" smtClean="0"/>
              <a:pPr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233C-EAD8-4643-BFF0-22C268D98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149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" y="3175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458909"/>
            <a:ext cx="8640960" cy="1470025"/>
          </a:xfrm>
        </p:spPr>
        <p:txBody>
          <a:bodyPr>
            <a:noAutofit/>
          </a:bodyPr>
          <a:lstStyle/>
          <a:p>
            <a:r>
              <a:rPr lang="en-US" altLang="ko-KR" sz="4800" b="1" smtClean="0">
                <a:solidFill>
                  <a:srgbClr val="E46C0A"/>
                </a:solidFill>
              </a:rPr>
              <a:t>FHIR </a:t>
            </a:r>
            <a:r>
              <a:rPr lang="ko-KR" altLang="en-US" sz="4800" b="1" smtClean="0">
                <a:solidFill>
                  <a:srgbClr val="E46C0A"/>
                </a:solidFill>
              </a:rPr>
              <a:t>기반 모바일 노인포괄</a:t>
            </a:r>
            <a:r>
              <a:rPr lang="en-US" altLang="ko-KR" sz="4800" b="1" smtClean="0">
                <a:solidFill>
                  <a:srgbClr val="E46C0A"/>
                </a:solidFill>
              </a:rPr>
              <a:t/>
            </a:r>
            <a:br>
              <a:rPr lang="en-US" altLang="ko-KR" sz="4800" b="1" smtClean="0">
                <a:solidFill>
                  <a:srgbClr val="E46C0A"/>
                </a:solidFill>
              </a:rPr>
            </a:br>
            <a:r>
              <a:rPr lang="ko-KR" altLang="en-US" sz="4800" b="1" smtClean="0">
                <a:solidFill>
                  <a:srgbClr val="E46C0A"/>
                </a:solidFill>
              </a:rPr>
              <a:t>평가 </a:t>
            </a:r>
            <a:r>
              <a:rPr lang="ko-KR" altLang="en-US" sz="4800" b="1" smtClean="0">
                <a:solidFill>
                  <a:srgbClr val="E46C0A"/>
                </a:solidFill>
              </a:rPr>
              <a:t>설문지 구현</a:t>
            </a:r>
            <a:endParaRPr lang="ko-KR" altLang="en-US" sz="4800" b="1" dirty="0">
              <a:solidFill>
                <a:srgbClr val="E46C0A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8032" y="3857628"/>
            <a:ext cx="77724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700" b="1" dirty="0">
              <a:solidFill>
                <a:schemeClr val="accent1"/>
              </a:solidFill>
            </a:endParaRP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Dept. of Computer Science &amp; Engineering</a:t>
            </a:r>
          </a:p>
          <a:p>
            <a:r>
              <a:rPr lang="en-US" altLang="ko-KR" sz="700" b="1" dirty="0">
                <a:solidFill>
                  <a:schemeClr val="accent1"/>
                </a:solidFill>
              </a:rPr>
              <a:t>College of IT</a:t>
            </a:r>
          </a:p>
          <a:p>
            <a:r>
              <a:rPr lang="en-US" altLang="ko-KR" sz="700" b="1" dirty="0" err="1">
                <a:solidFill>
                  <a:schemeClr val="accent1"/>
                </a:solidFill>
              </a:rPr>
              <a:t>Kyungpook</a:t>
            </a:r>
            <a:r>
              <a:rPr lang="en-US" altLang="ko-KR" sz="700" b="1" dirty="0">
                <a:solidFill>
                  <a:schemeClr val="accent1"/>
                </a:solidFill>
              </a:rPr>
              <a:t> National University</a:t>
            </a:r>
          </a:p>
          <a:p>
            <a:endParaRPr lang="en-US" altLang="ko-KR" sz="1800" b="1" dirty="0">
              <a:solidFill>
                <a:schemeClr val="accent1"/>
              </a:solidFill>
            </a:endParaRPr>
          </a:p>
          <a:p>
            <a:r>
              <a:rPr lang="en-US" altLang="ko-KR" sz="1800" b="1" smtClean="0">
                <a:solidFill>
                  <a:schemeClr val="accent1"/>
                </a:solidFill>
              </a:rPr>
              <a:t>2018.11.27.</a:t>
            </a:r>
            <a:endParaRPr lang="en-US" altLang="ko-KR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31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4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en-US" altLang="ko-KR" sz="4000" smtClean="0">
                <a:solidFill>
                  <a:schemeClr val="bg1"/>
                </a:solidFill>
              </a:rPr>
              <a:t>HL7 FHIR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8000" smtClean="0"/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  <a:endParaRPr lang="en-US" altLang="ko-KR" sz="36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36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77088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4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en-US" altLang="ko-KR" sz="4000" smtClean="0">
                <a:solidFill>
                  <a:schemeClr val="bg1"/>
                </a:solidFill>
              </a:rPr>
              <a:t>HL7 FHIR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8000" smtClean="0"/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  <a:endParaRPr lang="en-US" altLang="ko-KR" sz="36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36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088" y="2276873"/>
            <a:ext cx="7452320" cy="23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483768" y="371703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5</a:t>
            </a:r>
            <a:r>
              <a:rPr lang="en-US" altLang="ko-KR" sz="3200" smtClean="0">
                <a:solidFill>
                  <a:schemeClr val="bg1"/>
                </a:solidFill>
              </a:rPr>
              <a:t>. </a:t>
            </a:r>
            <a:r>
              <a:rPr lang="en-US" altLang="ko-KR" sz="3200" smtClean="0">
                <a:solidFill>
                  <a:schemeClr val="bg1"/>
                </a:solidFill>
              </a:rPr>
              <a:t>FHIR Questionnaire Resource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8000" smtClean="0"/>
          </a:p>
          <a:p>
            <a:pPr marL="0" indent="0">
              <a:buNone/>
            </a:pPr>
            <a:endParaRPr lang="en-US" altLang="ko-KR" sz="8000" smtClean="0"/>
          </a:p>
          <a:p>
            <a:r>
              <a:rPr lang="en-US" altLang="ko-KR" sz="8000" smtClean="0">
                <a:sym typeface="Wingdings" pitchFamily="2" charset="2"/>
              </a:rPr>
              <a:t>Questionnaire Resource </a:t>
            </a:r>
            <a:r>
              <a:rPr lang="ko-KR" altLang="en-US" sz="8000" smtClean="0">
                <a:sym typeface="Wingdings" pitchFamily="2" charset="2"/>
              </a:rPr>
              <a:t>실제 사용 예시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- </a:t>
            </a:r>
            <a:r>
              <a:rPr lang="ko-KR" altLang="en-US" sz="8000" smtClean="0">
                <a:sym typeface="Wingdings" pitchFamily="2" charset="2"/>
              </a:rPr>
              <a:t>과거 약 복용력</a:t>
            </a:r>
            <a:r>
              <a:rPr lang="en-US" altLang="ko-KR" sz="8000" smtClean="0">
                <a:sym typeface="Wingdings" pitchFamily="2" charset="2"/>
              </a:rPr>
              <a:t>(Past Medical Histroy, PMH)</a:t>
            </a: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- </a:t>
            </a:r>
            <a:r>
              <a:rPr lang="ko-KR" altLang="en-US" sz="8000" smtClean="0">
                <a:sym typeface="Wingdings" pitchFamily="2" charset="2"/>
              </a:rPr>
              <a:t>가족력</a:t>
            </a:r>
            <a:r>
              <a:rPr lang="en-US" altLang="ko-KR" sz="8000" smtClean="0">
                <a:sym typeface="Wingdings" pitchFamily="2" charset="2"/>
              </a:rPr>
              <a:t>(Family diseases)</a:t>
            </a: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- </a:t>
            </a:r>
            <a:r>
              <a:rPr lang="ko-KR" altLang="en-US" sz="8000" smtClean="0">
                <a:sym typeface="Wingdings" pitchFamily="2" charset="2"/>
              </a:rPr>
              <a:t>사회력</a:t>
            </a:r>
            <a:r>
              <a:rPr lang="en-US" altLang="ko-KR" sz="8000" smtClean="0">
                <a:sym typeface="Wingdings" pitchFamily="2" charset="2"/>
              </a:rPr>
              <a:t>(Social history)</a:t>
            </a: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- </a:t>
            </a:r>
            <a:r>
              <a:rPr lang="ko-KR" altLang="en-US" sz="8000" smtClean="0">
                <a:sym typeface="Wingdings" pitchFamily="2" charset="2"/>
              </a:rPr>
              <a:t>임상 연구 폼</a:t>
            </a:r>
            <a:r>
              <a:rPr lang="en-US" altLang="ko-KR" sz="8000" smtClean="0">
                <a:sym typeface="Wingdings" pitchFamily="2" charset="2"/>
              </a:rPr>
              <a:t>(Clinic Research Forms, CRFs)</a:t>
            </a:r>
            <a:r>
              <a:rPr lang="ko-KR" altLang="en-US" sz="8000" smtClean="0">
                <a:sym typeface="Wingdings" pitchFamily="2" charset="2"/>
              </a:rPr>
              <a:t>   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endParaRPr lang="en-US" altLang="ko-KR" sz="62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6200" smtClean="0">
                <a:sym typeface="Wingdings" pitchFamily="2" charset="2"/>
              </a:rPr>
              <a:t>	</a:t>
            </a:r>
            <a:r>
              <a:rPr lang="en-US" altLang="ko-KR" sz="8000" smtClean="0">
                <a:sym typeface="Wingdings" pitchFamily="2" charset="2"/>
              </a:rPr>
              <a:t> Questionnaire Resource</a:t>
            </a:r>
            <a:r>
              <a:rPr lang="ko-KR" altLang="en-US" sz="8000" smtClean="0">
                <a:sym typeface="Wingdings" pitchFamily="2" charset="2"/>
              </a:rPr>
              <a:t>를 사용하여 노인포괄평가 설문지 구현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  <a:endParaRPr lang="en-US" altLang="ko-KR" sz="36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36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3200" smtClean="0">
                <a:solidFill>
                  <a:schemeClr val="bg1"/>
                </a:solidFill>
              </a:rPr>
              <a:t>5</a:t>
            </a:r>
            <a:r>
              <a:rPr lang="en-US" altLang="ko-KR" sz="3200" smtClean="0">
                <a:solidFill>
                  <a:schemeClr val="bg1"/>
                </a:solidFill>
              </a:rPr>
              <a:t>. </a:t>
            </a:r>
            <a:r>
              <a:rPr lang="en-US" altLang="ko-KR" sz="3200" smtClean="0">
                <a:solidFill>
                  <a:schemeClr val="bg1"/>
                </a:solidFill>
              </a:rPr>
              <a:t>FHIR Questionnaire Resource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8000" smtClean="0"/>
          </a:p>
          <a:p>
            <a:r>
              <a:rPr lang="en-US" altLang="ko-KR" sz="8000" smtClean="0">
                <a:sym typeface="Wingdings" pitchFamily="2" charset="2"/>
              </a:rPr>
              <a:t>Questionnaire Resource Transactions</a:t>
            </a: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  <a:r>
              <a:rPr lang="en-US" altLang="ko-KR" sz="7200" smtClean="0">
                <a:sym typeface="Wingdings" pitchFamily="2" charset="2"/>
              </a:rPr>
              <a:t>- </a:t>
            </a:r>
            <a:r>
              <a:rPr lang="ko-KR" altLang="en-US" sz="7200" smtClean="0">
                <a:sym typeface="Wingdings" pitchFamily="2" charset="2"/>
              </a:rPr>
              <a:t>설문지에 대한 답변을 할 때</a:t>
            </a:r>
            <a:r>
              <a:rPr lang="en-US" altLang="ko-KR" sz="7200" smtClean="0">
                <a:sym typeface="Wingdings" pitchFamily="2" charset="2"/>
              </a:rPr>
              <a:t>, </a:t>
            </a:r>
            <a:r>
              <a:rPr lang="ko-KR" altLang="en-US" sz="7200" smtClean="0">
                <a:sym typeface="Wingdings" pitchFamily="2" charset="2"/>
              </a:rPr>
              <a:t>허용할 수 있는 올바른 답변인지에</a:t>
            </a:r>
            <a:r>
              <a:rPr lang="en-US" altLang="ko-KR" sz="7200" smtClean="0">
                <a:sym typeface="Wingdings" pitchFamily="2" charset="2"/>
              </a:rPr>
              <a:t> </a:t>
            </a:r>
            <a:r>
              <a:rPr lang="ko-KR" altLang="en-US" sz="7200" smtClean="0">
                <a:sym typeface="Wingdings" pitchFamily="2" charset="2"/>
              </a:rPr>
              <a:t>대한 제</a:t>
            </a:r>
            <a:endParaRPr lang="en-US" altLang="ko-KR" sz="72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7200" smtClean="0">
                <a:sym typeface="Wingdings" pitchFamily="2" charset="2"/>
              </a:rPr>
              <a:t>	  </a:t>
            </a:r>
            <a:r>
              <a:rPr lang="ko-KR" altLang="en-US" sz="7200" smtClean="0">
                <a:sym typeface="Wingdings" pitchFamily="2" charset="2"/>
              </a:rPr>
              <a:t>약사항과 질문 방법 및 양식을 따름</a:t>
            </a:r>
            <a:r>
              <a:rPr lang="en-US" altLang="ko-KR" sz="720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72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7200" smtClean="0">
                <a:sym typeface="Wingdings" pitchFamily="2" charset="2"/>
              </a:rPr>
              <a:t>	- </a:t>
            </a:r>
            <a:r>
              <a:rPr lang="ko-KR" altLang="en-US" sz="7200" smtClean="0">
                <a:sym typeface="Wingdings" pitchFamily="2" charset="2"/>
              </a:rPr>
              <a:t>그림은 </a:t>
            </a:r>
            <a:r>
              <a:rPr lang="en-US" altLang="ko-KR" sz="7200" smtClean="0">
                <a:sym typeface="Wingdings" pitchFamily="2" charset="2"/>
              </a:rPr>
              <a:t>HTTP </a:t>
            </a:r>
            <a:r>
              <a:rPr lang="ko-KR" altLang="en-US" sz="7200" smtClean="0">
                <a:sym typeface="Wingdings" pitchFamily="2" charset="2"/>
              </a:rPr>
              <a:t>프로토콜에 기반하여 요청 및 답변을 받는 과정을 보여줌</a:t>
            </a:r>
            <a:r>
              <a:rPr lang="en-US" altLang="ko-KR" sz="7200" smtClean="0">
                <a:sym typeface="Wingdings" pitchFamily="2" charset="2"/>
              </a:rPr>
              <a:t>.</a:t>
            </a: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r>
              <a:rPr lang="en-US" altLang="ko-KR" sz="8000" smtClean="0">
                <a:sym typeface="Wingdings" pitchFamily="2" charset="2"/>
              </a:rPr>
              <a:t>ddddd</a:t>
            </a: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  <a:endParaRPr lang="en-US" altLang="ko-KR" sz="36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36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136912160" descr="EMB000016986a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04864"/>
            <a:ext cx="4680520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6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ko-KR" altLang="en-US" sz="4000" smtClean="0">
                <a:solidFill>
                  <a:schemeClr val="bg1"/>
                </a:solidFill>
              </a:rPr>
              <a:t>시스템 구성도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8000" smtClean="0"/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  <a:endParaRPr lang="en-US" altLang="ko-KR" sz="36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36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9153" name="_x136910480" descr="EMB000016986aa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628800"/>
            <a:ext cx="5832648" cy="3744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745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목 차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200" smtClean="0"/>
          </a:p>
          <a:p>
            <a:pPr marL="0" indent="0">
              <a:buNone/>
            </a:pPr>
            <a:endParaRPr lang="en-US" altLang="ko-KR" sz="4200" smtClean="0"/>
          </a:p>
          <a:p>
            <a:pPr marL="457200" indent="-457200">
              <a:buAutoNum type="arabicPeriod"/>
            </a:pPr>
            <a:r>
              <a:rPr lang="ko-KR" altLang="en-US" sz="4200" smtClean="0"/>
              <a:t>노인증후군</a:t>
            </a:r>
            <a:endParaRPr lang="en-US" altLang="ko-KR" sz="4200" smtClean="0"/>
          </a:p>
          <a:p>
            <a:pPr marL="457200" indent="-457200">
              <a:buAutoNum type="arabicPeriod"/>
            </a:pPr>
            <a:endParaRPr lang="en-US" altLang="ko-KR" sz="4200" smtClean="0"/>
          </a:p>
          <a:p>
            <a:pPr marL="457200" indent="-457200">
              <a:buAutoNum type="arabicPeriod"/>
            </a:pPr>
            <a:r>
              <a:rPr lang="ko-KR" altLang="en-US" sz="4200" smtClean="0"/>
              <a:t>노인포괄평가란</a:t>
            </a:r>
            <a:r>
              <a:rPr lang="en-US" altLang="ko-KR" sz="4200" smtClean="0"/>
              <a:t>?</a:t>
            </a:r>
            <a:endParaRPr lang="en-US" altLang="ko-KR" sz="4200" smtClean="0"/>
          </a:p>
          <a:p>
            <a:pPr marL="457200" indent="-457200">
              <a:buAutoNum type="arabicPeriod"/>
            </a:pPr>
            <a:endParaRPr lang="en-US" altLang="ko-KR" sz="4200"/>
          </a:p>
          <a:p>
            <a:pPr marL="457200" indent="-457200">
              <a:buAutoNum type="arabicPeriod"/>
            </a:pPr>
            <a:r>
              <a:rPr lang="ko-KR" altLang="en-US" sz="4200" smtClean="0"/>
              <a:t>노인포괄평가 설문지</a:t>
            </a:r>
            <a:endParaRPr lang="en-US" altLang="ko-KR" sz="4200" smtClean="0"/>
          </a:p>
          <a:p>
            <a:pPr marL="457200" indent="-457200">
              <a:buAutoNum type="arabicPeriod"/>
            </a:pPr>
            <a:endParaRPr lang="en-US" altLang="ko-KR" sz="4200"/>
          </a:p>
          <a:p>
            <a:pPr marL="457200" indent="-457200">
              <a:buAutoNum type="arabicPeriod"/>
            </a:pPr>
            <a:r>
              <a:rPr lang="en-US" altLang="ko-KR" sz="4200" smtClean="0"/>
              <a:t>HL7 FHIR</a:t>
            </a:r>
          </a:p>
          <a:p>
            <a:pPr marL="457200" indent="-457200">
              <a:buAutoNum type="arabicPeriod"/>
            </a:pPr>
            <a:endParaRPr lang="en-US" altLang="ko-KR" sz="4200"/>
          </a:p>
          <a:p>
            <a:pPr marL="457200" indent="-457200">
              <a:buAutoNum type="arabicPeriod"/>
            </a:pPr>
            <a:r>
              <a:rPr lang="en-US" altLang="ko-KR" sz="4200" smtClean="0"/>
              <a:t>FHIR Questionnaire Resource</a:t>
            </a:r>
          </a:p>
          <a:p>
            <a:pPr marL="457200" indent="-457200">
              <a:buAutoNum type="arabicPeriod"/>
            </a:pPr>
            <a:endParaRPr lang="en-US" altLang="ko-KR" sz="4200" smtClean="0"/>
          </a:p>
          <a:p>
            <a:pPr marL="457200" indent="-457200">
              <a:buAutoNum type="arabicPeriod"/>
            </a:pPr>
            <a:r>
              <a:rPr lang="ko-KR" altLang="en-US" sz="4200" smtClean="0"/>
              <a:t>시스템 구성도</a:t>
            </a:r>
            <a:endParaRPr lang="en-US" altLang="ko-KR" sz="4200" smtClean="0"/>
          </a:p>
          <a:p>
            <a:pPr marL="457200" indent="-457200">
              <a:buNone/>
            </a:pPr>
            <a:endParaRPr lang="en-US" altLang="ko-KR" sz="2000" smtClean="0"/>
          </a:p>
          <a:p>
            <a:pPr marL="457200" indent="-457200">
              <a:buAutoNum type="arabicPeriod"/>
            </a:pPr>
            <a:endParaRPr lang="en-US" altLang="ko-KR" sz="2000"/>
          </a:p>
          <a:p>
            <a:pPr marL="457200" indent="-457200">
              <a:buAutoNum type="arabicPeriod"/>
            </a:pPr>
            <a:endParaRPr lang="en-US" altLang="ko-KR" sz="2000" smtClean="0"/>
          </a:p>
          <a:p>
            <a:pPr marL="0" indent="0">
              <a:buNone/>
            </a:pPr>
            <a:r>
              <a:rPr lang="en-US" altLang="ko-KR" sz="2000"/>
              <a:t>	</a:t>
            </a:r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17850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1. </a:t>
            </a:r>
            <a:r>
              <a:rPr lang="ko-KR" altLang="en-US" sz="4000" smtClean="0">
                <a:solidFill>
                  <a:schemeClr val="bg1"/>
                </a:solidFill>
              </a:rPr>
              <a:t>노인증후군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/>
              <a:t>노인 환자는 노화에 의해 발생하는 인체의 생리적 변화로 인해 신경</a:t>
            </a:r>
            <a:r>
              <a:rPr lang="en-US" altLang="ko-KR" sz="2000" smtClean="0"/>
              <a:t> </a:t>
            </a:r>
            <a:r>
              <a:rPr lang="ko-KR" altLang="en-US" sz="2000" smtClean="0"/>
              <a:t>기능</a:t>
            </a:r>
            <a:r>
              <a:rPr lang="en-US" altLang="ko-KR" sz="2000" smtClean="0"/>
              <a:t>, </a:t>
            </a:r>
            <a:r>
              <a:rPr lang="ko-KR" altLang="en-US" sz="2000" smtClean="0"/>
              <a:t>에너지 생산 조절 기능등의 </a:t>
            </a:r>
            <a:r>
              <a:rPr lang="ko-KR" altLang="en-US" sz="2000" u="sng" smtClean="0"/>
              <a:t>기능 저하</a:t>
            </a:r>
            <a:r>
              <a:rPr lang="ko-KR" altLang="en-US" sz="2000" smtClean="0"/>
              <a:t>가 나타남</a:t>
            </a:r>
            <a:r>
              <a:rPr lang="en-US" altLang="ko-KR" sz="2000" smtClean="0"/>
              <a:t>.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 </a:t>
            </a:r>
            <a:r>
              <a:rPr lang="ko-KR" altLang="en-US" sz="2000" smtClean="0">
                <a:sym typeface="Wingdings" pitchFamily="2" charset="2"/>
              </a:rPr>
              <a:t>기능저하는 보행이상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식욕부진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일상생활기능 저하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요실금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수면</a:t>
            </a:r>
            <a:r>
              <a:rPr lang="en-US" altLang="ko-KR" sz="2000" smtClean="0">
                <a:sym typeface="Wingdings" pitchFamily="2" charset="2"/>
              </a:rPr>
              <a:t/>
            </a:r>
            <a:br>
              <a:rPr lang="en-US" altLang="ko-KR" sz="2000" smtClean="0">
                <a:sym typeface="Wingdings" pitchFamily="2" charset="2"/>
              </a:rPr>
            </a:br>
            <a:r>
              <a:rPr lang="en-US" altLang="ko-KR" sz="2000" smtClean="0">
                <a:sym typeface="Wingdings" pitchFamily="2" charset="2"/>
              </a:rPr>
              <a:t>    </a:t>
            </a:r>
            <a:r>
              <a:rPr lang="ko-KR" altLang="en-US" sz="2000" smtClean="0">
                <a:sym typeface="Wingdings" pitchFamily="2" charset="2"/>
              </a:rPr>
              <a:t>장애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인지장애를 포함한 </a:t>
            </a:r>
            <a:r>
              <a:rPr lang="ko-KR" altLang="en-US" sz="2000" u="sng" smtClean="0">
                <a:sym typeface="Wingdings" pitchFamily="2" charset="2"/>
              </a:rPr>
              <a:t>노인증후군</a:t>
            </a:r>
            <a:r>
              <a:rPr lang="en-US" altLang="ko-KR" sz="2000" smtClean="0">
                <a:sym typeface="Wingdings" pitchFamily="2" charset="2"/>
              </a:rPr>
              <a:t>(Geriatric syndrome)</a:t>
            </a:r>
            <a:r>
              <a:rPr lang="ko-KR" altLang="en-US" sz="2000" smtClean="0">
                <a:sym typeface="Wingdings" pitchFamily="2" charset="2"/>
              </a:rPr>
              <a:t>을 유발</a:t>
            </a: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    </a:t>
            </a:r>
            <a:r>
              <a:rPr lang="ko-KR" altLang="en-US" sz="2000" smtClean="0">
                <a:sym typeface="Wingdings" pitchFamily="2" charset="2"/>
              </a:rPr>
              <a:t>하게 됨</a:t>
            </a:r>
            <a:r>
              <a:rPr lang="en-US" altLang="ko-KR" sz="2000" smtClean="0">
                <a:sym typeface="Wingdings" pitchFamily="2" charset="2"/>
              </a:rPr>
              <a:t>. </a:t>
            </a:r>
            <a:r>
              <a:rPr lang="en-US" altLang="ko-KR" sz="2000"/>
              <a:t>	</a:t>
            </a:r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2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ko-KR" altLang="en-US" sz="4000" smtClean="0">
                <a:solidFill>
                  <a:schemeClr val="bg1"/>
                </a:solidFill>
              </a:rPr>
              <a:t>노인포괄평가란</a:t>
            </a:r>
            <a:r>
              <a:rPr lang="en-US" altLang="ko-KR" sz="4000" smtClean="0">
                <a:solidFill>
                  <a:schemeClr val="bg1"/>
                </a:solidFill>
              </a:rPr>
              <a:t>?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  <a:p>
            <a:r>
              <a:rPr lang="ko-KR" altLang="en-US" sz="2000" smtClean="0">
                <a:sym typeface="Wingdings" pitchFamily="2" charset="2"/>
              </a:rPr>
              <a:t>노인포괄평가</a:t>
            </a:r>
            <a:r>
              <a:rPr lang="en-US" altLang="ko-KR" sz="2000" smtClean="0">
                <a:sym typeface="Wingdings" pitchFamily="2" charset="2"/>
              </a:rPr>
              <a:t>(Comprehensive Geriatric Assessment, CGA)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- </a:t>
            </a:r>
            <a:r>
              <a:rPr lang="ko-KR" altLang="en-US" sz="2000" smtClean="0">
                <a:sym typeface="Wingdings" pitchFamily="2" charset="2"/>
              </a:rPr>
              <a:t>노화에 따른 전반적인 건강문제의 발생에 대한 관리를 최대화하기</a:t>
            </a: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r>
              <a:rPr lang="en-US" altLang="ko-KR" sz="2000" smtClean="0">
                <a:sym typeface="Wingdings" pitchFamily="2" charset="2"/>
              </a:rPr>
              <a:t>	  </a:t>
            </a:r>
            <a:r>
              <a:rPr lang="ko-KR" altLang="en-US" sz="2000" smtClean="0">
                <a:sym typeface="Wingdings" pitchFamily="2" charset="2"/>
              </a:rPr>
              <a:t>위해 의학적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정신사회적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기능적 장애에 대한 이상을 찾아내는 다</a:t>
            </a: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  </a:t>
            </a:r>
            <a:r>
              <a:rPr lang="ko-KR" altLang="en-US" sz="2000" smtClean="0">
                <a:sym typeface="Wingdings" pitchFamily="2" charset="2"/>
              </a:rPr>
              <a:t>학제적 협동 진단 및 치료의 과정</a:t>
            </a: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 </a:t>
            </a:r>
            <a:r>
              <a:rPr lang="ko-KR" altLang="en-US" sz="2000" smtClean="0">
                <a:sym typeface="Wingdings" pitchFamily="2" charset="2"/>
              </a:rPr>
              <a:t>즉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노인증후군을 예방하기 위한 치료의 과정임</a:t>
            </a:r>
            <a:r>
              <a:rPr lang="en-US" altLang="ko-KR" sz="200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 </a:t>
            </a:r>
            <a:r>
              <a:rPr lang="ko-KR" altLang="en-US" sz="2000" smtClean="0">
                <a:sym typeface="Wingdings" pitchFamily="2" charset="2"/>
              </a:rPr>
              <a:t>실제</a:t>
            </a:r>
            <a:r>
              <a:rPr lang="en-US" altLang="ko-KR" sz="2000" smtClean="0">
                <a:sym typeface="Wingdings" pitchFamily="2" charset="2"/>
              </a:rPr>
              <a:t>, </a:t>
            </a:r>
            <a:r>
              <a:rPr lang="ko-KR" altLang="en-US" sz="2000" smtClean="0">
                <a:sym typeface="Wingdings" pitchFamily="2" charset="2"/>
              </a:rPr>
              <a:t>의료기관에서는 노인포괄평가를 </a:t>
            </a:r>
            <a:r>
              <a:rPr lang="ko-KR" altLang="en-US" sz="2000" u="sng" smtClean="0">
                <a:sym typeface="Wingdings" pitchFamily="2" charset="2"/>
              </a:rPr>
              <a:t>설문지</a:t>
            </a:r>
            <a:r>
              <a:rPr lang="ko-KR" altLang="en-US" sz="2000" smtClean="0">
                <a:sym typeface="Wingdings" pitchFamily="2" charset="2"/>
              </a:rPr>
              <a:t>로 평가함</a:t>
            </a:r>
            <a:r>
              <a:rPr lang="en-US" altLang="ko-KR" sz="2000" smtClean="0">
                <a:sym typeface="Wingdings" pitchFamily="2" charset="2"/>
              </a:rPr>
              <a:t>.</a:t>
            </a: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3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ko-KR" altLang="en-US" sz="4000" smtClean="0">
                <a:solidFill>
                  <a:schemeClr val="bg1"/>
                </a:solidFill>
              </a:rPr>
              <a:t>노인포괄평가 설문지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4900" smtClean="0"/>
          </a:p>
          <a:p>
            <a:pPr marL="0" indent="0">
              <a:buNone/>
            </a:pPr>
            <a:endParaRPr lang="en-US" altLang="ko-KR" sz="4200" smtClean="0"/>
          </a:p>
          <a:p>
            <a:r>
              <a:rPr lang="ko-KR" altLang="en-US" sz="6200" smtClean="0">
                <a:sym typeface="Wingdings" pitchFamily="2" charset="2"/>
              </a:rPr>
              <a:t>노인포괄평가</a:t>
            </a:r>
            <a:r>
              <a:rPr lang="en-US" altLang="ko-KR" sz="6200" smtClean="0">
                <a:sym typeface="Wingdings" pitchFamily="2" charset="2"/>
              </a:rPr>
              <a:t> </a:t>
            </a:r>
            <a:r>
              <a:rPr lang="ko-KR" altLang="en-US" sz="6200" smtClean="0">
                <a:sym typeface="Wingdings" pitchFamily="2" charset="2"/>
              </a:rPr>
              <a:t>설문지의 구성</a:t>
            </a:r>
            <a:endParaRPr lang="en-US" altLang="ko-KR" sz="62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42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5500" smtClean="0">
                <a:sym typeface="Wingdings" pitchFamily="2" charset="2"/>
              </a:rPr>
              <a:t>	- </a:t>
            </a:r>
            <a:r>
              <a:rPr lang="ko-KR" altLang="en-US" sz="5500" smtClean="0">
                <a:sym typeface="Wingdings" pitchFamily="2" charset="2"/>
              </a:rPr>
              <a:t>사회적 환경</a:t>
            </a:r>
            <a:r>
              <a:rPr lang="en-US" altLang="ko-KR" sz="5500" smtClean="0">
                <a:sym typeface="Wingdings" pitchFamily="2" charset="2"/>
              </a:rPr>
              <a:t>(Social environment)</a:t>
            </a:r>
          </a:p>
          <a:p>
            <a:pPr>
              <a:buNone/>
            </a:pPr>
            <a:endParaRPr lang="en-US" altLang="ko-KR" sz="55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5500" smtClean="0">
                <a:sym typeface="Wingdings" pitchFamily="2" charset="2"/>
              </a:rPr>
              <a:t>	- </a:t>
            </a:r>
            <a:r>
              <a:rPr lang="ko-KR" altLang="en-US" sz="5500" smtClean="0">
                <a:sym typeface="Wingdings" pitchFamily="2" charset="2"/>
              </a:rPr>
              <a:t>복용하는 약물</a:t>
            </a:r>
            <a:r>
              <a:rPr lang="en-US" altLang="ko-KR" sz="5500" smtClean="0">
                <a:sym typeface="Wingdings" pitchFamily="2" charset="2"/>
              </a:rPr>
              <a:t>(Drugs)</a:t>
            </a:r>
          </a:p>
          <a:p>
            <a:pPr>
              <a:buNone/>
            </a:pPr>
            <a:endParaRPr lang="en-US" altLang="ko-KR" sz="55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5500" smtClean="0">
                <a:sym typeface="Wingdings" pitchFamily="2" charset="2"/>
              </a:rPr>
              <a:t>	- </a:t>
            </a:r>
            <a:r>
              <a:rPr lang="ko-KR" altLang="en-US" sz="5500" smtClean="0">
                <a:sym typeface="Wingdings" pitchFamily="2" charset="2"/>
              </a:rPr>
              <a:t>인지기능</a:t>
            </a:r>
            <a:r>
              <a:rPr lang="en-US" altLang="ko-KR" sz="5500" smtClean="0">
                <a:sym typeface="Wingdings" pitchFamily="2" charset="2"/>
              </a:rPr>
              <a:t>(Memory complaint), </a:t>
            </a:r>
            <a:r>
              <a:rPr lang="ko-KR" altLang="en-US" sz="5500" smtClean="0">
                <a:sym typeface="Wingdings" pitchFamily="2" charset="2"/>
              </a:rPr>
              <a:t>우울증</a:t>
            </a:r>
            <a:r>
              <a:rPr lang="en-US" altLang="ko-KR" sz="5500" smtClean="0">
                <a:sym typeface="Wingdings" pitchFamily="2" charset="2"/>
              </a:rPr>
              <a:t>(Depression)</a:t>
            </a:r>
          </a:p>
          <a:p>
            <a:pPr>
              <a:buNone/>
            </a:pPr>
            <a:endParaRPr lang="en-US" altLang="ko-KR" sz="55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5500" smtClean="0">
                <a:sym typeface="Wingdings" pitchFamily="2" charset="2"/>
              </a:rPr>
              <a:t>	- </a:t>
            </a:r>
            <a:r>
              <a:rPr lang="ko-KR" altLang="en-US" sz="5500" smtClean="0">
                <a:sym typeface="Wingdings" pitchFamily="2" charset="2"/>
              </a:rPr>
              <a:t>일상생활 수행능력</a:t>
            </a:r>
            <a:r>
              <a:rPr lang="en-US" altLang="ko-KR" sz="5500" smtClean="0">
                <a:sym typeface="Wingdings" pitchFamily="2" charset="2"/>
              </a:rPr>
              <a:t>(ADLs), </a:t>
            </a:r>
            <a:r>
              <a:rPr lang="ko-KR" altLang="en-US" sz="5500" smtClean="0">
                <a:sym typeface="Wingdings" pitchFamily="2" charset="2"/>
              </a:rPr>
              <a:t>도구적 일상생활수행능력</a:t>
            </a:r>
            <a:r>
              <a:rPr lang="en-US" altLang="ko-KR" sz="5500" smtClean="0">
                <a:sym typeface="Wingdings" pitchFamily="2" charset="2"/>
              </a:rPr>
              <a:t>(IADLs)</a:t>
            </a:r>
          </a:p>
          <a:p>
            <a:pPr>
              <a:buNone/>
            </a:pPr>
            <a:endParaRPr lang="en-US" altLang="ko-KR" sz="55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5500" smtClean="0">
                <a:sym typeface="Wingdings" pitchFamily="2" charset="2"/>
              </a:rPr>
              <a:t>	- </a:t>
            </a:r>
            <a:r>
              <a:rPr lang="ko-KR" altLang="en-US" sz="5500" smtClean="0">
                <a:sym typeface="Wingdings" pitchFamily="2" charset="2"/>
              </a:rPr>
              <a:t>전반적인 느낌</a:t>
            </a:r>
            <a:r>
              <a:rPr lang="en-US" altLang="ko-KR" sz="5500" smtClean="0">
                <a:sym typeface="Wingdings" pitchFamily="2" charset="2"/>
              </a:rPr>
              <a:t>(Feeling), </a:t>
            </a:r>
            <a:r>
              <a:rPr lang="ko-KR" altLang="en-US" sz="5500" smtClean="0">
                <a:sym typeface="Wingdings" pitchFamily="2" charset="2"/>
              </a:rPr>
              <a:t>피로감</a:t>
            </a:r>
            <a:r>
              <a:rPr lang="en-US" altLang="ko-KR" sz="5500" smtClean="0">
                <a:sym typeface="Wingdings" pitchFamily="2" charset="2"/>
              </a:rPr>
              <a:t>(Fatigue)</a:t>
            </a:r>
          </a:p>
          <a:p>
            <a:pPr>
              <a:buNone/>
            </a:pPr>
            <a:endParaRPr lang="en-US" altLang="ko-KR" sz="55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5500" smtClean="0">
                <a:sym typeface="Wingdings" pitchFamily="2" charset="2"/>
              </a:rPr>
              <a:t>	- </a:t>
            </a:r>
            <a:r>
              <a:rPr lang="ko-KR" altLang="en-US" sz="5500" smtClean="0">
                <a:sym typeface="Wingdings" pitchFamily="2" charset="2"/>
              </a:rPr>
              <a:t>신체활동</a:t>
            </a:r>
            <a:r>
              <a:rPr lang="en-US" altLang="ko-KR" sz="5500" smtClean="0">
                <a:sym typeface="Wingdings" pitchFamily="2" charset="2"/>
              </a:rPr>
              <a:t>(Physical activity), </a:t>
            </a:r>
            <a:r>
              <a:rPr lang="ko-KR" altLang="en-US" sz="5500" smtClean="0">
                <a:sym typeface="Wingdings" pitchFamily="2" charset="2"/>
              </a:rPr>
              <a:t>낙상 경험</a:t>
            </a:r>
            <a:r>
              <a:rPr lang="en-US" altLang="ko-KR" sz="5500" smtClean="0">
                <a:sym typeface="Wingdings" pitchFamily="2" charset="2"/>
              </a:rPr>
              <a:t>(Falls)</a:t>
            </a:r>
            <a:r>
              <a:rPr lang="en-US" altLang="ko-KR" sz="2000" smtClean="0">
                <a:sym typeface="Wingdings" pitchFamily="2" charset="2"/>
              </a:rPr>
              <a:t>	 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3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ko-KR" altLang="en-US" sz="4000" smtClean="0">
                <a:solidFill>
                  <a:schemeClr val="bg1"/>
                </a:solidFill>
              </a:rPr>
              <a:t>노인포괄평가 설문지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600" smtClean="0"/>
          </a:p>
          <a:p>
            <a:r>
              <a:rPr lang="en-US" altLang="ko-KR" sz="2200" smtClean="0">
                <a:sym typeface="Wingdings" pitchFamily="2" charset="2"/>
              </a:rPr>
              <a:t>Items of self-administered questionnaire</a:t>
            </a:r>
          </a:p>
          <a:p>
            <a:endParaRPr lang="en-US" altLang="ko-KR" sz="2200" smtClean="0">
              <a:sym typeface="Wingdings" pitchFamily="2" charset="2"/>
            </a:endParaRPr>
          </a:p>
          <a:p>
            <a:endParaRPr lang="en-US" altLang="ko-KR" sz="2200" smtClean="0">
              <a:sym typeface="Wingdings" pitchFamily="2" charset="2"/>
            </a:endParaRPr>
          </a:p>
          <a:p>
            <a:endParaRPr lang="en-US" altLang="ko-KR" sz="2200" smtClean="0">
              <a:sym typeface="Wingdings" pitchFamily="2" charset="2"/>
            </a:endParaRPr>
          </a:p>
          <a:p>
            <a:endParaRPr lang="en-US" altLang="ko-KR" sz="2200" smtClean="0">
              <a:sym typeface="Wingdings" pitchFamily="2" charset="2"/>
            </a:endParaRPr>
          </a:p>
          <a:p>
            <a:endParaRPr lang="en-US" altLang="ko-KR" sz="22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49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4900" smtClean="0">
                <a:sym typeface="Wingdings" pitchFamily="2" charset="2"/>
              </a:rPr>
              <a:t>	</a:t>
            </a: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  <a:endParaRPr lang="en-US" altLang="ko-KR" sz="2000"/>
          </a:p>
          <a:p>
            <a:pPr marL="0" indent="0">
              <a:buNone/>
            </a:pPr>
            <a:endParaRPr lang="en-US" altLang="ko-KR" sz="20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76872"/>
            <a:ext cx="359403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276873"/>
            <a:ext cx="381642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3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ko-KR" altLang="en-US" sz="4000" smtClean="0">
                <a:solidFill>
                  <a:schemeClr val="bg1"/>
                </a:solidFill>
              </a:rPr>
              <a:t>노인포괄평가 설문지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8000" smtClean="0"/>
          </a:p>
          <a:p>
            <a:pPr marL="0" indent="0">
              <a:buNone/>
            </a:pPr>
            <a:endParaRPr lang="en-US" altLang="ko-KR" sz="8000" smtClean="0"/>
          </a:p>
          <a:p>
            <a:r>
              <a:rPr lang="ko-KR" altLang="en-US" sz="8000" smtClean="0">
                <a:sym typeface="Wingdings" pitchFamily="2" charset="2"/>
              </a:rPr>
              <a:t>하지만</a:t>
            </a:r>
            <a:r>
              <a:rPr lang="en-US" altLang="ko-KR" sz="8000" smtClean="0">
                <a:sym typeface="Wingdings" pitchFamily="2" charset="2"/>
              </a:rPr>
              <a:t>, </a:t>
            </a:r>
            <a:r>
              <a:rPr lang="ko-KR" altLang="en-US" sz="8000" smtClean="0">
                <a:sym typeface="Wingdings" pitchFamily="2" charset="2"/>
              </a:rPr>
              <a:t>대부분의 설문지는 한번만 사용되고 버려지는 일회용성으로 취급됨</a:t>
            </a:r>
            <a:r>
              <a:rPr lang="en-US" altLang="ko-KR" sz="8000" smtClean="0">
                <a:sym typeface="Wingdings" pitchFamily="2" charset="2"/>
              </a:rPr>
              <a:t>.</a:t>
            </a:r>
          </a:p>
          <a:p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 </a:t>
            </a:r>
            <a:r>
              <a:rPr lang="ko-KR" altLang="en-US" sz="8000" smtClean="0">
                <a:sym typeface="Wingdings" pitchFamily="2" charset="2"/>
              </a:rPr>
              <a:t>추후 노인 환자가 같은 검사를 반복할 가능성이 높음</a:t>
            </a:r>
            <a:r>
              <a:rPr lang="en-US" altLang="ko-KR" sz="800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 </a:t>
            </a:r>
            <a:r>
              <a:rPr lang="ko-KR" altLang="en-US" sz="8000" smtClean="0">
                <a:sym typeface="Wingdings" pitchFamily="2" charset="2"/>
              </a:rPr>
              <a:t>그에 대한 추가 비용을 부담</a:t>
            </a:r>
            <a:r>
              <a:rPr lang="en-US" altLang="ko-KR" sz="8000" smtClean="0">
                <a:sym typeface="Wingdings" pitchFamily="2" charset="2"/>
              </a:rPr>
              <a:t>.</a:t>
            </a:r>
          </a:p>
          <a:p>
            <a:endParaRPr lang="en-US" altLang="ko-KR" sz="8000" smtClean="0">
              <a:sym typeface="Wingdings" pitchFamily="2" charset="2"/>
            </a:endParaRPr>
          </a:p>
          <a:p>
            <a:r>
              <a:rPr lang="ko-KR" altLang="en-US" sz="8000" smtClean="0">
                <a:sym typeface="Wingdings" pitchFamily="2" charset="2"/>
              </a:rPr>
              <a:t>일회용성이 아닌</a:t>
            </a:r>
            <a:r>
              <a:rPr lang="en-US" altLang="ko-KR" sz="8000" smtClean="0">
                <a:sym typeface="Wingdings" pitchFamily="2" charset="2"/>
              </a:rPr>
              <a:t>, </a:t>
            </a:r>
            <a:r>
              <a:rPr lang="ko-KR" altLang="en-US" sz="8000" smtClean="0">
                <a:sym typeface="Wingdings" pitchFamily="2" charset="2"/>
              </a:rPr>
              <a:t>다른 의료기관에서도 재사용될 수 있도록 하는 기술이 필요함</a:t>
            </a:r>
            <a:endParaRPr lang="en-US" altLang="ko-KR" sz="8000" smtClean="0">
              <a:sym typeface="Wingdings" pitchFamily="2" charset="2"/>
            </a:endParaRPr>
          </a:p>
          <a:p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 </a:t>
            </a:r>
            <a:r>
              <a:rPr lang="ko-KR" altLang="en-US" sz="8000" smtClean="0">
                <a:sym typeface="Wingdings" pitchFamily="2" charset="2"/>
              </a:rPr>
              <a:t>의료정보 호환성과 대체성을 고려한 </a:t>
            </a:r>
            <a:r>
              <a:rPr lang="en-US" altLang="ko-KR" sz="8000" smtClean="0">
                <a:sym typeface="Wingdings" pitchFamily="2" charset="2"/>
              </a:rPr>
              <a:t>FHIR</a:t>
            </a:r>
            <a:r>
              <a:rPr lang="ko-KR" altLang="en-US" sz="8000" smtClean="0">
                <a:sym typeface="Wingdings" pitchFamily="2" charset="2"/>
              </a:rPr>
              <a:t>기반 표준화 기술 사용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 </a:t>
            </a:r>
            <a:r>
              <a:rPr lang="ko-KR" altLang="en-US" sz="8000" smtClean="0">
                <a:sym typeface="Wingdings" pitchFamily="2" charset="2"/>
              </a:rPr>
              <a:t>실시간으로 확인할 수 있도록 모바일로 구현 </a:t>
            </a:r>
            <a:endParaRPr lang="en-US" altLang="ko-KR" sz="8000" smtClean="0">
              <a:sym typeface="Wingdings" pitchFamily="2" charset="2"/>
            </a:endParaRPr>
          </a:p>
          <a:p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4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en-US" altLang="ko-KR" sz="4000" smtClean="0">
                <a:solidFill>
                  <a:schemeClr val="bg1"/>
                </a:solidFill>
              </a:rPr>
              <a:t>HL7 FHIR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8000" smtClean="0"/>
          </a:p>
          <a:p>
            <a:r>
              <a:rPr lang="en-US" altLang="ko-KR" sz="8000" smtClean="0">
                <a:sym typeface="Wingdings" pitchFamily="2" charset="2"/>
              </a:rPr>
              <a:t>FHIR(Fast HealthCare Interoperability Resources)</a:t>
            </a: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- HL7(Health Level Seven)</a:t>
            </a:r>
            <a:r>
              <a:rPr lang="ko-KR" altLang="en-US" sz="8000" smtClean="0">
                <a:sym typeface="Wingdings" pitchFamily="2" charset="2"/>
              </a:rPr>
              <a:t>이 헬스케어 시스템 또는 서비스의 상호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  </a:t>
            </a:r>
            <a:r>
              <a:rPr lang="ko-KR" altLang="en-US" sz="8000" smtClean="0">
                <a:sym typeface="Wingdings" pitchFamily="2" charset="2"/>
              </a:rPr>
              <a:t>운용성 보장을 위해 개발 중인 차세대 의료 표준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- FHIR</a:t>
            </a:r>
            <a:r>
              <a:rPr lang="ko-KR" altLang="en-US" sz="8000" smtClean="0">
                <a:sym typeface="Wingdings" pitchFamily="2" charset="2"/>
              </a:rPr>
              <a:t>의 주요 특징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	1. </a:t>
            </a:r>
            <a:r>
              <a:rPr lang="ko-KR" altLang="en-US" sz="8000" smtClean="0">
                <a:sym typeface="Wingdings" pitchFamily="2" charset="2"/>
              </a:rPr>
              <a:t>의료인보다는 개발자 중심으로 초점을 맞춤</a:t>
            </a:r>
            <a:r>
              <a:rPr lang="en-US" altLang="ko-KR" sz="800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	2. </a:t>
            </a:r>
            <a:r>
              <a:rPr lang="ko-KR" altLang="en-US" sz="8000" smtClean="0">
                <a:sym typeface="Wingdings" pitchFamily="2" charset="2"/>
              </a:rPr>
              <a:t>의료현장에서 발생하는 일반적인 시나리오 즉</a:t>
            </a:r>
            <a:r>
              <a:rPr lang="en-US" altLang="ko-KR" sz="8000" smtClean="0">
                <a:sym typeface="Wingdings" pitchFamily="2" charset="2"/>
              </a:rPr>
              <a:t>, </a:t>
            </a:r>
            <a:r>
              <a:rPr lang="ko-KR" altLang="en-US" sz="8000" smtClean="0">
                <a:sym typeface="Wingdings" pitchFamily="2" charset="2"/>
              </a:rPr>
              <a:t>유즈케이스</a:t>
            </a:r>
            <a:r>
              <a:rPr lang="en-US" altLang="ko-KR" sz="8000" smtClean="0">
                <a:sym typeface="Wingdings" pitchFamily="2" charset="2"/>
              </a:rPr>
              <a:t>	   </a:t>
            </a:r>
            <a:r>
              <a:rPr lang="ko-KR" altLang="en-US" sz="8000" smtClean="0">
                <a:sym typeface="Wingdings" pitchFamily="2" charset="2"/>
              </a:rPr>
              <a:t>를 쉽고 빠르게 구현함을 목표로 함</a:t>
            </a:r>
            <a:r>
              <a:rPr lang="en-US" altLang="ko-KR" sz="8000" smtClean="0">
                <a:sym typeface="Wingdings" pitchFamily="2" charset="2"/>
              </a:rPr>
              <a:t>.</a:t>
            </a:r>
            <a:r>
              <a:rPr lang="ko-KR" altLang="en-US" sz="8000" smtClean="0">
                <a:sym typeface="Wingdings" pitchFamily="2" charset="2"/>
              </a:rPr>
              <a:t> </a:t>
            </a: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	3. </a:t>
            </a:r>
            <a:r>
              <a:rPr lang="ko-KR" altLang="en-US" sz="8000" smtClean="0">
                <a:sym typeface="Wingdings" pitchFamily="2" charset="2"/>
              </a:rPr>
              <a:t>최신 웹 기술 수용함</a:t>
            </a:r>
            <a:r>
              <a:rPr lang="en-US" altLang="ko-KR" sz="800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	4. </a:t>
            </a:r>
            <a:r>
              <a:rPr lang="ko-KR" altLang="en-US" sz="8000" smtClean="0">
                <a:sym typeface="Wingdings" pitchFamily="2" charset="2"/>
              </a:rPr>
              <a:t>상호운용성 향상을 위해 사람의 가독성을 중요하게 생각함</a:t>
            </a:r>
            <a:r>
              <a:rPr lang="en-US" altLang="ko-KR" sz="800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	5. </a:t>
            </a:r>
            <a:r>
              <a:rPr lang="ko-KR" altLang="en-US" sz="8000" smtClean="0">
                <a:sym typeface="Wingdings" pitchFamily="2" charset="2"/>
              </a:rPr>
              <a:t>메시징</a:t>
            </a:r>
            <a:r>
              <a:rPr lang="en-US" altLang="ko-KR" sz="8000" smtClean="0">
                <a:sym typeface="Wingdings" pitchFamily="2" charset="2"/>
              </a:rPr>
              <a:t>, </a:t>
            </a:r>
            <a:r>
              <a:rPr lang="ko-KR" altLang="en-US" sz="8000" smtClean="0">
                <a:sym typeface="Wingdings" pitchFamily="2" charset="2"/>
              </a:rPr>
              <a:t>문서 교환등의 기존 패러다임 및 아키텍처를 지원함</a:t>
            </a:r>
            <a:r>
              <a:rPr lang="en-US" altLang="ko-KR" sz="8000" smtClean="0">
                <a:sym typeface="Wingdings" pitchFamily="2" charset="2"/>
              </a:rPr>
              <a:t>.</a:t>
            </a:r>
          </a:p>
          <a:p>
            <a:endParaRPr lang="en-US" altLang="ko-KR" sz="36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36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0"/>
            <a:ext cx="6336704" cy="836712"/>
          </a:xfrm>
        </p:spPr>
        <p:txBody>
          <a:bodyPr>
            <a:normAutofit/>
          </a:bodyPr>
          <a:lstStyle/>
          <a:p>
            <a:r>
              <a:rPr lang="en-US" altLang="ko-KR" sz="4000" smtClean="0">
                <a:solidFill>
                  <a:schemeClr val="bg1"/>
                </a:solidFill>
              </a:rPr>
              <a:t>4</a:t>
            </a:r>
            <a:r>
              <a:rPr lang="en-US" altLang="ko-KR" sz="4000" smtClean="0">
                <a:solidFill>
                  <a:schemeClr val="bg1"/>
                </a:solidFill>
              </a:rPr>
              <a:t>. </a:t>
            </a:r>
            <a:r>
              <a:rPr lang="en-US" altLang="ko-KR" sz="4000" smtClean="0">
                <a:solidFill>
                  <a:schemeClr val="bg1"/>
                </a:solidFill>
              </a:rPr>
              <a:t>HL7 FHIR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67544" y="149532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smtClean="0"/>
          </a:p>
          <a:p>
            <a:pPr marL="0" indent="0">
              <a:buNone/>
            </a:pPr>
            <a:endParaRPr lang="en-US" altLang="ko-KR" sz="8000" smtClean="0"/>
          </a:p>
          <a:p>
            <a:r>
              <a:rPr lang="en-US" altLang="ko-KR" sz="6200" smtClean="0">
                <a:sym typeface="Wingdings" pitchFamily="2" charset="2"/>
              </a:rPr>
              <a:t>FHIR </a:t>
            </a:r>
            <a:r>
              <a:rPr lang="ko-KR" altLang="en-US" sz="6200" smtClean="0">
                <a:sym typeface="Wingdings" pitchFamily="2" charset="2"/>
              </a:rPr>
              <a:t>표준기술에 기반한 솔루션들은 리소스</a:t>
            </a:r>
            <a:r>
              <a:rPr lang="en-US" altLang="ko-KR" sz="6200" smtClean="0">
                <a:sym typeface="Wingdings" pitchFamily="2" charset="2"/>
              </a:rPr>
              <a:t>(Resource)</a:t>
            </a:r>
            <a:r>
              <a:rPr lang="ko-KR" altLang="en-US" sz="6200" smtClean="0">
                <a:sym typeface="Wingdings" pitchFamily="2" charset="2"/>
              </a:rPr>
              <a:t>라 불리는 모듈형 컴포넌트 세트를 기반으로 개발됨</a:t>
            </a:r>
            <a:r>
              <a:rPr lang="en-US" altLang="ko-KR" sz="6200" smtClean="0">
                <a:sym typeface="Wingdings" pitchFamily="2" charset="2"/>
              </a:rPr>
              <a:t>.</a:t>
            </a:r>
          </a:p>
          <a:p>
            <a:endParaRPr lang="en-US" altLang="ko-KR" sz="6200" smtClean="0">
              <a:sym typeface="Wingdings" pitchFamily="2" charset="2"/>
            </a:endParaRPr>
          </a:p>
          <a:p>
            <a:r>
              <a:rPr lang="ko-KR" altLang="en-US" sz="6200" smtClean="0">
                <a:sym typeface="Wingdings" pitchFamily="2" charset="2"/>
              </a:rPr>
              <a:t>리소스들은 의료현장의 복잡하고 다양한 요구사항을 해결하기 위해 결합 또는 분해되어 활용될 수 있음</a:t>
            </a:r>
            <a:endParaRPr lang="en-US" altLang="ko-KR" sz="6200" smtClean="0">
              <a:sym typeface="Wingdings" pitchFamily="2" charset="2"/>
            </a:endParaRPr>
          </a:p>
          <a:p>
            <a:pPr>
              <a:buNone/>
            </a:pPr>
            <a:endParaRPr lang="en-US" altLang="ko-KR" sz="62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6200" smtClean="0">
                <a:sym typeface="Wingdings" pitchFamily="2" charset="2"/>
              </a:rPr>
              <a:t>	 </a:t>
            </a:r>
            <a:r>
              <a:rPr lang="ko-KR" altLang="en-US" sz="6200" smtClean="0">
                <a:sym typeface="Wingdings" pitchFamily="2" charset="2"/>
              </a:rPr>
              <a:t>즉</a:t>
            </a:r>
            <a:r>
              <a:rPr lang="en-US" altLang="ko-KR" sz="6200" smtClean="0">
                <a:sym typeface="Wingdings" pitchFamily="2" charset="2"/>
              </a:rPr>
              <a:t>, </a:t>
            </a:r>
            <a:r>
              <a:rPr lang="ko-KR" altLang="en-US" sz="6200" smtClean="0">
                <a:sym typeface="Wingdings" pitchFamily="2" charset="2"/>
              </a:rPr>
              <a:t>리소스는 재활용이 가능한</a:t>
            </a:r>
            <a:r>
              <a:rPr lang="en-US" altLang="ko-KR" sz="6200" smtClean="0">
                <a:sym typeface="Wingdings" pitchFamily="2" charset="2"/>
              </a:rPr>
              <a:t>, </a:t>
            </a:r>
            <a:r>
              <a:rPr lang="ko-KR" altLang="en-US" sz="6200" smtClean="0">
                <a:sym typeface="Wingdings" pitchFamily="2" charset="2"/>
              </a:rPr>
              <a:t>의미있는 의료정보의 단위라고 볼</a:t>
            </a:r>
            <a:endParaRPr lang="en-US" altLang="ko-KR" sz="62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6200" smtClean="0">
                <a:sym typeface="Wingdings" pitchFamily="2" charset="2"/>
              </a:rPr>
              <a:t>	    </a:t>
            </a:r>
            <a:r>
              <a:rPr lang="ko-KR" altLang="en-US" sz="6200" smtClean="0">
                <a:sym typeface="Wingdings" pitchFamily="2" charset="2"/>
              </a:rPr>
              <a:t>수 있음</a:t>
            </a:r>
            <a:r>
              <a:rPr lang="en-US" altLang="ko-KR" sz="620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altLang="ko-KR" sz="8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8000" smtClean="0">
                <a:sym typeface="Wingdings" pitchFamily="2" charset="2"/>
              </a:rPr>
              <a:t>	</a:t>
            </a:r>
            <a:endParaRPr lang="en-US" altLang="ko-KR" sz="36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36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sz="2000" smtClean="0">
                <a:sym typeface="Wingdings" pitchFamily="2" charset="2"/>
              </a:rPr>
              <a:t>	</a:t>
            </a: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endParaRPr lang="en-US" altLang="ko-KR" sz="2000" smtClean="0">
              <a:sym typeface="Wingdings" pitchFamily="2" charset="2"/>
            </a:endParaRPr>
          </a:p>
          <a:p>
            <a:pPr>
              <a:buNone/>
            </a:pPr>
            <a:r>
              <a:rPr lang="ko-KR" altLang="en-US" sz="2000" smtClean="0">
                <a:sym typeface="Wingdings" pitchFamily="2" charset="2"/>
              </a:rPr>
              <a:t> </a:t>
            </a:r>
            <a:endParaRPr lang="en-US" altLang="ko-KR" sz="2000" smtClean="0"/>
          </a:p>
          <a:p>
            <a:pPr marL="0" indent="0">
              <a:buNone/>
            </a:pPr>
            <a:endParaRPr lang="en-US" altLang="ko-KR" sz="2000" smtClean="0"/>
          </a:p>
        </p:txBody>
      </p:sp>
    </p:spTree>
    <p:extLst>
      <p:ext uri="{BB962C8B-B14F-4D97-AF65-F5344CB8AC3E}">
        <p14:creationId xmlns:p14="http://schemas.microsoft.com/office/powerpoint/2010/main" xmlns="" val="3661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184</Words>
  <Application>Microsoft Office PowerPoint</Application>
  <PresentationFormat>화면 슬라이드 쇼(4:3)</PresentationFormat>
  <Paragraphs>288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FHIR 기반 모바일 노인포괄 평가 설문지 구현</vt:lpstr>
      <vt:lpstr>목 차</vt:lpstr>
      <vt:lpstr>1. 노인증후군</vt:lpstr>
      <vt:lpstr>2. 노인포괄평가란?</vt:lpstr>
      <vt:lpstr>3. 노인포괄평가 설문지</vt:lpstr>
      <vt:lpstr>3. 노인포괄평가 설문지</vt:lpstr>
      <vt:lpstr>3. 노인포괄평가 설문지</vt:lpstr>
      <vt:lpstr>4. HL7 FHIR</vt:lpstr>
      <vt:lpstr>4. HL7 FHIR</vt:lpstr>
      <vt:lpstr>4. HL7 FHIR</vt:lpstr>
      <vt:lpstr>4. HL7 FHIR</vt:lpstr>
      <vt:lpstr>5. FHIR Questionnaire Resource</vt:lpstr>
      <vt:lpstr>5. FHIR Questionnaire Resource</vt:lpstr>
      <vt:lpstr>6. 시스템 구성도</vt:lpstr>
      <vt:lpstr>ㄴ포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셀프케어를 위한 맞춤형 음악 서비스 모바일 어플리케이션 개발</dc:title>
  <dc:creator>grkang</dc:creator>
  <cp:lastModifiedBy>Won</cp:lastModifiedBy>
  <cp:revision>430</cp:revision>
  <cp:lastPrinted>2016-11-24T01:42:14Z</cp:lastPrinted>
  <dcterms:created xsi:type="dcterms:W3CDTF">2016-11-23T14:36:56Z</dcterms:created>
  <dcterms:modified xsi:type="dcterms:W3CDTF">2018-11-25T09:26:37Z</dcterms:modified>
</cp:coreProperties>
</file>