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4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318" autoAdjust="0"/>
  </p:normalViewPr>
  <p:slideViewPr>
    <p:cSldViewPr snapToGrid="0">
      <p:cViewPr varScale="1">
        <p:scale>
          <a:sx n="67" d="100"/>
          <a:sy n="67" d="100"/>
        </p:scale>
        <p:origin x="4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61235-8EFD-4096-92F3-4B32D84077E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B04B-B077-421E-B371-946A6B9EC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3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Support</a:t>
            </a:r>
            <a:r>
              <a:rPr lang="en-US" altLang="ko-KR" baseline="0" smtClean="0"/>
              <a:t> Vector : margin</a:t>
            </a:r>
            <a:r>
              <a:rPr lang="ko-KR" altLang="en-US" baseline="0" smtClean="0"/>
              <a:t>의 결정에 영향을 끼치는 것들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B04B-B077-421E-B371-946A6B9EC8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0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선형 분류는 단지 그냥 분류를 한 것</a:t>
            </a:r>
            <a:r>
              <a:rPr lang="en-US" altLang="ko-KR" smtClean="0"/>
              <a:t>. -&gt; </a:t>
            </a:r>
            <a:r>
              <a:rPr lang="ko-KR" altLang="en-US" smtClean="0"/>
              <a:t>추후 동작은 생각 안하고 하면 여러 값들이 나올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왼쪽도 분류를 한 것이나 새로운 샘플에 대해서는 잘 작동하지 못할 것</a:t>
            </a:r>
            <a:r>
              <a:rPr lang="en-US" altLang="ko-KR" smtClean="0"/>
              <a:t>. -&gt; Large margin classification</a:t>
            </a:r>
          </a:p>
          <a:p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ko-KR" altLang="en-US" smtClean="0"/>
              <a:t>실제 실행시 폰트가 깨져 실행된 사진을 가져옴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B04B-B077-421E-B371-946A6B9EC8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1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선형 </a:t>
            </a:r>
            <a:r>
              <a:rPr lang="en-US" altLang="ko-KR" smtClean="0"/>
              <a:t>SVM</a:t>
            </a:r>
            <a:r>
              <a:rPr lang="ko-KR" altLang="en-US" smtClean="0"/>
              <a:t>이 편리하기는 하지만 한계점을 많이 갖고 있다</a:t>
            </a:r>
            <a:r>
              <a:rPr lang="en-US" altLang="ko-KR" smtClean="0"/>
              <a:t>.(</a:t>
            </a:r>
            <a:r>
              <a:rPr lang="ko-KR" altLang="en-US" smtClean="0"/>
              <a:t>선형으로 분류가 안되는 데이터셋도 있음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앞에 나온 스케일 조정으로도 안되는 것들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B04B-B077-421E-B371-946A6B9EC8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1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Degree : </a:t>
            </a:r>
            <a:r>
              <a:rPr lang="ko-KR" altLang="en-US" smtClean="0"/>
              <a:t>차수</a:t>
            </a:r>
            <a:endParaRPr lang="en-US" altLang="ko-KR" smtClean="0"/>
          </a:p>
          <a:p>
            <a:r>
              <a:rPr lang="en-US" altLang="ko-KR" smtClean="0"/>
              <a:t>Coef0 </a:t>
            </a:r>
            <a:r>
              <a:rPr lang="ko-KR" altLang="en-US" smtClean="0"/>
              <a:t>높은 차수와 낮은 차수에 얼마나 영향을 받을지 조절</a:t>
            </a:r>
            <a:r>
              <a:rPr lang="en-US" altLang="ko-KR" smtClean="0"/>
              <a:t>(</a:t>
            </a:r>
            <a:r>
              <a:rPr lang="ko-KR" altLang="en-US" smtClean="0"/>
              <a:t>고차수의 영향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저차수의 영향을 조절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B04B-B077-421E-B371-946A6B9EC8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8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사이킷런의 </a:t>
            </a:r>
            <a:r>
              <a:rPr lang="en-US" altLang="ko-KR" smtClean="0"/>
              <a:t>SVM </a:t>
            </a:r>
            <a:r>
              <a:rPr lang="ko-KR" altLang="en-US" smtClean="0"/>
              <a:t>모델에서는 </a:t>
            </a:r>
            <a:r>
              <a:rPr lang="en-US" altLang="ko-KR" smtClean="0"/>
              <a:t>C</a:t>
            </a:r>
            <a:r>
              <a:rPr lang="ko-KR" altLang="en-US" smtClean="0"/>
              <a:t>파라미터로 균형 조절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B04B-B077-421E-B371-946A6B9EC8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2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3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0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7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1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1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6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4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4F82-F009-4932-9610-B51BE8A03E1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A1D5-1B15-41C2-9E4D-53A6DA541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300" b="1" smtClean="0"/>
              <a:t>『Hands-On Machine Learning</a:t>
            </a:r>
            <a:r>
              <a:rPr lang="en-US" altLang="ko-KR" sz="5300" b="1" smtClean="0"/>
              <a:t>』</a:t>
            </a:r>
            <a:r>
              <a:rPr lang="en-US" altLang="ko-KR" sz="5300" smtClean="0"/>
              <a:t/>
            </a:r>
            <a:br>
              <a:rPr lang="en-US" altLang="ko-KR" sz="5300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4400" smtClean="0"/>
              <a:t>Chapter 5. Support Vector Machine</a:t>
            </a:r>
            <a:endParaRPr lang="ko-KR" altLang="en-US" sz="4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/>
          </a:p>
          <a:p>
            <a:pPr algn="r"/>
            <a:r>
              <a:rPr lang="en-US" altLang="ko-KR" smtClean="0"/>
              <a:t>SangHyeok Kim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2.1-2) </a:t>
            </a:r>
            <a:r>
              <a:rPr lang="ko-KR" altLang="en-US" smtClean="0"/>
              <a:t>다항식 특성에 따른 비교</a:t>
            </a:r>
            <a:r>
              <a:rPr lang="en-US" altLang="ko-KR" smtClean="0"/>
              <a:t>(degree)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2" y="1614488"/>
            <a:ext cx="6810375" cy="2447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4" y="4254501"/>
            <a:ext cx="6829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2.1-2) </a:t>
            </a:r>
            <a:r>
              <a:rPr lang="ko-KR" altLang="en-US" smtClean="0"/>
              <a:t>비선형 </a:t>
            </a:r>
            <a:r>
              <a:rPr lang="en-US" altLang="ko-KR" smtClean="0"/>
              <a:t>SVM</a:t>
            </a:r>
            <a:r>
              <a:rPr lang="ko-KR" altLang="en-US" smtClean="0"/>
              <a:t>에서의 특성 추가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유사도 특성을 추가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: </a:t>
            </a:r>
            <a:r>
              <a:rPr lang="ko-KR" altLang="en-US" smtClean="0"/>
              <a:t>각 샘플이 특정 </a:t>
            </a:r>
            <a:r>
              <a:rPr lang="en-US" altLang="ko-KR" smtClean="0"/>
              <a:t>landmark</a:t>
            </a:r>
            <a:r>
              <a:rPr lang="ko-KR" altLang="en-US" smtClean="0"/>
              <a:t>와 얼마나 닮았는지 측정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5" y="3003550"/>
            <a:ext cx="5570571" cy="364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936082"/>
            <a:ext cx="47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랜드마크 </a:t>
            </a:r>
            <a:r>
              <a:rPr lang="en-US" altLang="ko-KR" smtClean="0"/>
              <a:t>x1 = -2, x1 = 1</a:t>
            </a:r>
            <a:r>
              <a:rPr lang="ko-KR" altLang="en-US" smtClean="0"/>
              <a:t>을 추가하고 </a:t>
            </a:r>
            <a:r>
              <a:rPr lang="en-US" altLang="ko-KR" smtClean="0"/>
              <a:t>RBF(Radial Basis Funcion)</a:t>
            </a:r>
            <a:r>
              <a:rPr lang="ko-KR" altLang="en-US" smtClean="0"/>
              <a:t>을 유사도 함수로 정의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X(X1=-1)</a:t>
            </a:r>
            <a:r>
              <a:rPr lang="ko-KR" altLang="en-US" smtClean="0"/>
              <a:t>을 랜드마크에서 얼마나 떨어져 있는지를 바탕으로 데이터셋을 변경 </a:t>
            </a:r>
            <a:r>
              <a:rPr lang="en-US" altLang="ko-KR" smtClean="0"/>
              <a:t>-&gt; </a:t>
            </a:r>
            <a:r>
              <a:rPr lang="ko-KR" altLang="en-US" smtClean="0"/>
              <a:t>선형적인 구분이 가능해진다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71" y="4618971"/>
            <a:ext cx="4775184" cy="21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2.1-2) </a:t>
            </a:r>
            <a:r>
              <a:rPr lang="ko-KR" altLang="en-US" smtClean="0"/>
              <a:t>비선형 </a:t>
            </a:r>
            <a:r>
              <a:rPr lang="en-US" altLang="ko-KR" smtClean="0"/>
              <a:t>SVM</a:t>
            </a:r>
            <a:r>
              <a:rPr lang="ko-KR" altLang="en-US" smtClean="0"/>
              <a:t>에서의 특성 추가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가우시안 </a:t>
            </a:r>
            <a:r>
              <a:rPr lang="en-US" altLang="ko-KR" smtClean="0"/>
              <a:t>RBF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: </a:t>
            </a:r>
            <a:r>
              <a:rPr lang="ko-KR" altLang="en-US" smtClean="0"/>
              <a:t>유사도 특성 방식도 추가 특성을 모두 계산하려면 연산이 </a:t>
            </a:r>
            <a:r>
              <a:rPr lang="en-US" altLang="ko-KR" smtClean="0"/>
              <a:t>	</a:t>
            </a:r>
            <a:r>
              <a:rPr lang="ko-KR" altLang="en-US" smtClean="0"/>
              <a:t>많이 필요하기에 유사도 특성을 많이 추가하는 것과 비슷한 </a:t>
            </a:r>
            <a:r>
              <a:rPr lang="en-US" altLang="ko-KR" smtClean="0"/>
              <a:t>	</a:t>
            </a:r>
            <a:r>
              <a:rPr lang="ko-KR" altLang="en-US" smtClean="0"/>
              <a:t>결과를 실제 특성을 추가하지 않고 얻는 방법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136231"/>
            <a:ext cx="8774401" cy="2175669"/>
          </a:xfrm>
          <a:prstGeom prst="rect">
            <a:avLst/>
          </a:prstGeom>
        </p:spPr>
      </p:pic>
      <p:sp>
        <p:nvSpPr>
          <p:cNvPr id="6" name="순서도: 연결자 5"/>
          <p:cNvSpPr/>
          <p:nvPr/>
        </p:nvSpPr>
        <p:spPr>
          <a:xfrm>
            <a:off x="6000750" y="4676775"/>
            <a:ext cx="1019175" cy="781050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2.2-1) </a:t>
            </a:r>
            <a:r>
              <a:rPr lang="ko-KR" altLang="en-US" smtClean="0"/>
              <a:t>하드 마진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하드 마진 분류 </a:t>
            </a:r>
            <a:r>
              <a:rPr lang="en-US" altLang="ko-KR" smtClean="0"/>
              <a:t>: </a:t>
            </a:r>
            <a:r>
              <a:rPr lang="ko-KR" altLang="en-US" smtClean="0"/>
              <a:t>모든 샘플이 선형으로 올바르게 분류된 경우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데이터가 선형적으로 구분될 수 있어야 제대로 작동하며 이상치에 민감하다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207"/>
          <a:stretch/>
        </p:blipFill>
        <p:spPr>
          <a:xfrm>
            <a:off x="566737" y="3657599"/>
            <a:ext cx="10910170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2.2-2) </a:t>
            </a:r>
            <a:r>
              <a:rPr lang="ko-KR" altLang="en-US" smtClean="0"/>
              <a:t>소프트 마진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소프트 마진 분류 </a:t>
            </a:r>
            <a:r>
              <a:rPr lang="en-US" altLang="ko-KR" smtClean="0"/>
              <a:t>: </a:t>
            </a:r>
            <a:r>
              <a:rPr lang="ko-KR" altLang="en-US" smtClean="0"/>
              <a:t>하드 마진의 문제점을 해결하기 위해 </a:t>
            </a:r>
            <a:r>
              <a:rPr lang="en-US" altLang="ko-KR" smtClean="0"/>
              <a:t>margin</a:t>
            </a:r>
            <a:r>
              <a:rPr lang="ko-KR" altLang="en-US" smtClean="0"/>
              <a:t>의 폭과 </a:t>
            </a:r>
            <a:r>
              <a:rPr lang="en-US" altLang="ko-KR" smtClean="0"/>
              <a:t>margin violation </a:t>
            </a:r>
            <a:r>
              <a:rPr lang="ko-KR" altLang="en-US" smtClean="0"/>
              <a:t>사이의 적절한 균형을 줘서 분류하는 것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57600"/>
            <a:ext cx="995917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SVM </a:t>
            </a:r>
            <a:r>
              <a:rPr lang="ko-KR" altLang="en-US" smtClean="0"/>
              <a:t>회귀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마진 밖의 샘플들을 제한한 상황에서 마진 안에 최대한 많은 샘플이 들어가도록 학습하는 것</a:t>
            </a:r>
            <a:r>
              <a:rPr lang="en-US" altLang="ko-KR" smtClean="0"/>
              <a:t>.(</a:t>
            </a:r>
            <a:r>
              <a:rPr lang="ko-KR" altLang="en-US" smtClean="0"/>
              <a:t>마진의 폭을 조절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795587"/>
            <a:ext cx="8701140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SVM</a:t>
            </a:r>
            <a:r>
              <a:rPr lang="ko-KR" altLang="en-US" smtClean="0"/>
              <a:t>의 특징 및 장단점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장점</a:t>
            </a:r>
            <a:endParaRPr lang="en-US" altLang="ko-KR"/>
          </a:p>
          <a:p>
            <a:pPr lvl="1"/>
            <a:r>
              <a:rPr lang="ko-KR" altLang="en-US" smtClean="0"/>
              <a:t>다양한 데이터셋에서 잘 작동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데이터의 특성이 몇 개 안되더라도 복잡한 경계를 만들 수 있음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저차원과 고차원</a:t>
            </a:r>
            <a:r>
              <a:rPr lang="en-US" altLang="ko-KR" smtClean="0"/>
              <a:t>(</a:t>
            </a:r>
            <a:r>
              <a:rPr lang="ko-KR" altLang="en-US" smtClean="0"/>
              <a:t>특성이 적을때 많을때</a:t>
            </a:r>
            <a:r>
              <a:rPr lang="en-US" altLang="ko-KR" smtClean="0"/>
              <a:t>) </a:t>
            </a:r>
            <a:r>
              <a:rPr lang="ko-KR" altLang="en-US" smtClean="0"/>
              <a:t>모두 잘 작동</a:t>
            </a:r>
            <a:r>
              <a:rPr lang="en-US" altLang="ko-KR" smtClean="0"/>
              <a:t>.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단점</a:t>
            </a:r>
            <a:endParaRPr lang="en-US" altLang="ko-KR" smtClean="0"/>
          </a:p>
          <a:p>
            <a:pPr lvl="1"/>
            <a:r>
              <a:rPr lang="ko-KR" altLang="en-US" smtClean="0"/>
              <a:t>샘플이 많아지면 잘 맞지 않고 속도도 나오지 않음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데이터의 전처리와 매개변수 설정에 신경을 많이 써야함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분석이 어려움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smtClean="0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mtClean="0"/>
              <a:t>용어 설명 </a:t>
            </a:r>
            <a:r>
              <a:rPr lang="en-US" altLang="ko-KR" smtClean="0"/>
              <a:t>(SVM, SV, Margin)</a:t>
            </a:r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 smtClean="0"/>
              <a:t>SVM</a:t>
            </a:r>
            <a:r>
              <a:rPr lang="ko-KR" altLang="en-US" smtClean="0"/>
              <a:t>의 종류</a:t>
            </a:r>
            <a:endParaRPr lang="en-US" altLang="ko-KR" smtClean="0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 smtClean="0"/>
              <a:t>SVM</a:t>
            </a:r>
            <a:r>
              <a:rPr lang="ko-KR" altLang="en-US" smtClean="0"/>
              <a:t>의 특징 및 장단점</a:t>
            </a:r>
            <a:endParaRPr lang="en-US" altLang="ko-KR" smtClean="0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 smtClean="0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SVM(Support Vector Machine)??</a:t>
            </a: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242976" y="2040567"/>
            <a:ext cx="14449" cy="4029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2242976" y="5965852"/>
            <a:ext cx="5929474" cy="10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포인트가 5개인 별 8"/>
          <p:cNvSpPr/>
          <p:nvPr/>
        </p:nvSpPr>
        <p:spPr>
          <a:xfrm>
            <a:off x="3551840" y="2581275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377763" y="3243428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6389304" y="4275739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5940315" y="4909932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257425" y="2625124"/>
            <a:ext cx="4255704" cy="3436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/>
          <p:cNvSpPr/>
          <p:nvPr/>
        </p:nvSpPr>
        <p:spPr>
          <a:xfrm>
            <a:off x="5273731" y="5405560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7350015" y="4075387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6277139" y="5405560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6963432" y="4849784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포인트가 5개인 별 28"/>
          <p:cNvSpPr/>
          <p:nvPr/>
        </p:nvSpPr>
        <p:spPr>
          <a:xfrm>
            <a:off x="2580290" y="2733675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포인트가 5개인 별 29"/>
          <p:cNvSpPr/>
          <p:nvPr/>
        </p:nvSpPr>
        <p:spPr>
          <a:xfrm>
            <a:off x="4231563" y="2261406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5개인 별 30"/>
          <p:cNvSpPr/>
          <p:nvPr/>
        </p:nvSpPr>
        <p:spPr>
          <a:xfrm>
            <a:off x="3027965" y="2390775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648700" y="1713492"/>
            <a:ext cx="2524125" cy="984711"/>
            <a:chOff x="8648700" y="1713492"/>
            <a:chExt cx="2524125" cy="984711"/>
          </a:xfrm>
        </p:grpSpPr>
        <p:grpSp>
          <p:nvGrpSpPr>
            <p:cNvPr id="36" name="그룹 35"/>
            <p:cNvGrpSpPr/>
            <p:nvPr/>
          </p:nvGrpSpPr>
          <p:grpSpPr>
            <a:xfrm>
              <a:off x="8648700" y="1914525"/>
              <a:ext cx="2524125" cy="783678"/>
              <a:chOff x="8648700" y="1914525"/>
              <a:chExt cx="2524125" cy="78367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8648700" y="1914525"/>
                <a:ext cx="2524125" cy="78367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포인트가 5개인 별 31"/>
              <p:cNvSpPr/>
              <p:nvPr/>
            </p:nvSpPr>
            <p:spPr>
              <a:xfrm>
                <a:off x="8918684" y="2150679"/>
                <a:ext cx="307427" cy="307428"/>
              </a:xfrm>
              <a:prstGeom prst="star5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연결자 32"/>
              <p:cNvSpPr/>
              <p:nvPr/>
            </p:nvSpPr>
            <p:spPr>
              <a:xfrm>
                <a:off x="9340740" y="2190093"/>
                <a:ext cx="307428" cy="268014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801100" y="1713492"/>
              <a:ext cx="2266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smtClean="0"/>
                <a:t>             Sample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02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연결자 57"/>
          <p:cNvSpPr/>
          <p:nvPr/>
        </p:nvSpPr>
        <p:spPr>
          <a:xfrm>
            <a:off x="2257425" y="3074502"/>
            <a:ext cx="652173" cy="63682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Support Vector?? Margin??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376201" y="2088192"/>
            <a:ext cx="14449" cy="4029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376201" y="6013477"/>
            <a:ext cx="5929474" cy="10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포인트가 5개인 별 21"/>
          <p:cNvSpPr/>
          <p:nvPr/>
        </p:nvSpPr>
        <p:spPr>
          <a:xfrm>
            <a:off x="2685065" y="2628900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2434788" y="3224378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5570154" y="4247164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5073540" y="4957557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391432" y="2243034"/>
            <a:ext cx="4859721" cy="37494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4406956" y="5453185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6483240" y="4123012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410364" y="5453185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6096657" y="4897409"/>
            <a:ext cx="307428" cy="2680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5개인 별 30"/>
          <p:cNvSpPr/>
          <p:nvPr/>
        </p:nvSpPr>
        <p:spPr>
          <a:xfrm>
            <a:off x="1713515" y="2781300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포인트가 5개인 별 31"/>
          <p:cNvSpPr/>
          <p:nvPr/>
        </p:nvSpPr>
        <p:spPr>
          <a:xfrm>
            <a:off x="3364788" y="2309031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5개인 별 32"/>
          <p:cNvSpPr/>
          <p:nvPr/>
        </p:nvSpPr>
        <p:spPr>
          <a:xfrm>
            <a:off x="2161190" y="2438400"/>
            <a:ext cx="307427" cy="307428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2872280" y="2642407"/>
            <a:ext cx="4859721" cy="3749403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729323" y="1349676"/>
            <a:ext cx="4859721" cy="3749403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포인트가 5개인 별 43"/>
          <p:cNvSpPr/>
          <p:nvPr/>
        </p:nvSpPr>
        <p:spPr>
          <a:xfrm>
            <a:off x="2838778" y="2155317"/>
            <a:ext cx="307427" cy="30742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포인트가 5개인 별 44"/>
          <p:cNvSpPr/>
          <p:nvPr/>
        </p:nvSpPr>
        <p:spPr>
          <a:xfrm>
            <a:off x="1841573" y="3544654"/>
            <a:ext cx="307427" cy="30742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6744935" y="4934237"/>
            <a:ext cx="307428" cy="26801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6178523" y="3989005"/>
            <a:ext cx="307428" cy="268014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8768263" y="1478034"/>
            <a:ext cx="2524125" cy="984711"/>
            <a:chOff x="8648700" y="1713492"/>
            <a:chExt cx="2524125" cy="984711"/>
          </a:xfrm>
        </p:grpSpPr>
        <p:grpSp>
          <p:nvGrpSpPr>
            <p:cNvPr id="53" name="그룹 52"/>
            <p:cNvGrpSpPr/>
            <p:nvPr/>
          </p:nvGrpSpPr>
          <p:grpSpPr>
            <a:xfrm>
              <a:off x="8648700" y="1914525"/>
              <a:ext cx="2524125" cy="783678"/>
              <a:chOff x="8648700" y="1914525"/>
              <a:chExt cx="2524125" cy="783678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8648700" y="1914525"/>
                <a:ext cx="2524125" cy="78367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포인트가 5개인 별 55"/>
              <p:cNvSpPr/>
              <p:nvPr/>
            </p:nvSpPr>
            <p:spPr>
              <a:xfrm>
                <a:off x="8918684" y="2150679"/>
                <a:ext cx="307427" cy="307428"/>
              </a:xfrm>
              <a:prstGeom prst="star5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연결자 56"/>
              <p:cNvSpPr/>
              <p:nvPr/>
            </p:nvSpPr>
            <p:spPr>
              <a:xfrm>
                <a:off x="9340740" y="2190093"/>
                <a:ext cx="307428" cy="268014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801100" y="1713492"/>
              <a:ext cx="2266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smtClean="0"/>
                <a:t>             Sample</a:t>
              </a:r>
              <a:endParaRPr lang="ko-KR" altLang="en-US" sz="2400"/>
            </a:p>
          </p:txBody>
        </p:sp>
      </p:grpSp>
      <p:sp>
        <p:nvSpPr>
          <p:cNvPr id="59" name="순서도: 연결자 58"/>
          <p:cNvSpPr/>
          <p:nvPr/>
        </p:nvSpPr>
        <p:spPr>
          <a:xfrm>
            <a:off x="5402175" y="4028941"/>
            <a:ext cx="652173" cy="63682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5020500" y="1718021"/>
            <a:ext cx="1599543" cy="178441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형 설명선 61"/>
          <p:cNvSpPr/>
          <p:nvPr/>
        </p:nvSpPr>
        <p:spPr>
          <a:xfrm>
            <a:off x="6562154" y="1578333"/>
            <a:ext cx="1315271" cy="1231065"/>
          </a:xfrm>
          <a:prstGeom prst="wedgeEllipseCallout">
            <a:avLst>
              <a:gd name="adj1" fmla="val -78044"/>
              <a:gd name="adj2" fmla="val 6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Margin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4" grpId="0" animBg="1"/>
      <p:bldP spid="45" grpId="0" animBg="1"/>
      <p:bldP spid="46" grpId="0" animBg="1"/>
      <p:bldP spid="47" grpId="0" animBg="1"/>
      <p:bldP spid="59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SVM </a:t>
            </a:r>
            <a:r>
              <a:rPr lang="ko-KR" altLang="en-US" smtClean="0"/>
              <a:t>분류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선형분류</a:t>
            </a:r>
            <a:r>
              <a:rPr lang="en-US" altLang="ko-KR" smtClean="0"/>
              <a:t>, </a:t>
            </a:r>
            <a:r>
              <a:rPr lang="ko-KR" altLang="en-US" smtClean="0"/>
              <a:t>비선형 분류</a:t>
            </a:r>
            <a:r>
              <a:rPr lang="en-US" altLang="ko-KR" smtClean="0"/>
              <a:t>(</a:t>
            </a:r>
            <a:r>
              <a:rPr lang="ko-KR" altLang="en-US" smtClean="0"/>
              <a:t>다항</a:t>
            </a:r>
            <a:r>
              <a:rPr lang="en-US" altLang="ko-KR" smtClean="0"/>
              <a:t>, </a:t>
            </a:r>
            <a:r>
              <a:rPr lang="ko-KR" altLang="en-US" smtClean="0"/>
              <a:t>유사도</a:t>
            </a:r>
            <a:r>
              <a:rPr lang="en-US" altLang="ko-KR" smtClean="0"/>
              <a:t>, </a:t>
            </a:r>
            <a:r>
              <a:rPr lang="ko-KR" altLang="en-US" smtClean="0"/>
              <a:t>가우시안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소프트 마진 분류</a:t>
            </a:r>
            <a:r>
              <a:rPr lang="en-US" altLang="ko-KR" smtClean="0"/>
              <a:t>, </a:t>
            </a:r>
            <a:r>
              <a:rPr lang="ko-KR" altLang="en-US" smtClean="0"/>
              <a:t>하드 마진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SVM</a:t>
            </a:r>
            <a:r>
              <a:rPr lang="ko-KR" altLang="en-US" smtClean="0"/>
              <a:t>회귀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2.1-1) </a:t>
            </a:r>
            <a:r>
              <a:rPr lang="ko-KR" altLang="en-US" sz="4000" smtClean="0"/>
              <a:t>선형 </a:t>
            </a:r>
            <a:r>
              <a:rPr lang="en-US" altLang="ko-KR" sz="4000" smtClean="0"/>
              <a:t>SVM, Large Margin Classification</a:t>
            </a:r>
            <a:endParaRPr lang="ko-KR" altLang="en-US" sz="40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572" y="2572543"/>
            <a:ext cx="10066855" cy="21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2.1-1) </a:t>
            </a:r>
            <a:r>
              <a:rPr lang="ko-KR" altLang="en-US" smtClean="0"/>
              <a:t>선형 </a:t>
            </a:r>
            <a:r>
              <a:rPr lang="en-US" altLang="ko-KR" smtClean="0"/>
              <a:t>SVM</a:t>
            </a:r>
            <a:r>
              <a:rPr lang="ko-KR" altLang="en-US" smtClean="0"/>
              <a:t>의 민감성 </a:t>
            </a:r>
            <a:r>
              <a:rPr lang="en-US" altLang="ko-KR" smtClean="0"/>
              <a:t>– </a:t>
            </a:r>
            <a:r>
              <a:rPr lang="ko-KR" altLang="en-US" smtClean="0"/>
              <a:t>특성 스케일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280"/>
          <a:stretch/>
        </p:blipFill>
        <p:spPr>
          <a:xfrm>
            <a:off x="376237" y="2728913"/>
            <a:ext cx="4024313" cy="2000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l="51081"/>
          <a:stretch/>
        </p:blipFill>
        <p:spPr>
          <a:xfrm>
            <a:off x="7472363" y="2657475"/>
            <a:ext cx="3881437" cy="20002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933949" y="3067050"/>
            <a:ext cx="2124075" cy="118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StandardScaler</a:t>
            </a:r>
            <a:r>
              <a:rPr lang="ko-KR" altLang="en-US" smtClean="0"/>
              <a:t>사용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4824413"/>
            <a:ext cx="56578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2.1-2) </a:t>
            </a:r>
            <a:r>
              <a:rPr lang="ko-KR" altLang="en-US" smtClean="0"/>
              <a:t>비선형 </a:t>
            </a:r>
            <a:r>
              <a:rPr lang="en-US" altLang="ko-KR" smtClean="0"/>
              <a:t>SVM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815"/>
          <a:stretch/>
        </p:blipFill>
        <p:spPr>
          <a:xfrm>
            <a:off x="942975" y="2234406"/>
            <a:ext cx="4314825" cy="3537744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/>
          <a:srcRect l="48539"/>
          <a:stretch/>
        </p:blipFill>
        <p:spPr>
          <a:xfrm>
            <a:off x="7029450" y="2234406"/>
            <a:ext cx="4705844" cy="3537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175" y="599122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특성 </a:t>
            </a:r>
            <a:r>
              <a:rPr lang="en-US" altLang="ko-KR" smtClean="0"/>
              <a:t>X1</a:t>
            </a:r>
            <a:r>
              <a:rPr lang="ko-KR" altLang="en-US" smtClean="0"/>
              <a:t>로만 분류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05947" y="594653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특성 </a:t>
            </a:r>
            <a:r>
              <a:rPr lang="en-US" altLang="ko-KR" smtClean="0"/>
              <a:t>X1, X2</a:t>
            </a:r>
            <a:r>
              <a:rPr lang="ko-KR" altLang="en-US" smtClean="0"/>
              <a:t>를 사용한 분류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2.1-2) </a:t>
            </a:r>
            <a:r>
              <a:rPr lang="ko-KR" altLang="en-US" smtClean="0"/>
              <a:t>비선형 </a:t>
            </a:r>
            <a:r>
              <a:rPr lang="en-US" altLang="ko-KR" smtClean="0"/>
              <a:t>SVM</a:t>
            </a:r>
            <a:r>
              <a:rPr lang="ko-KR" altLang="en-US" smtClean="0"/>
              <a:t>에서의 특성 추가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mtClean="0"/>
              <a:t>다항식 특성을 추가</a:t>
            </a:r>
            <a:r>
              <a:rPr lang="en-US" altLang="ko-KR" smtClean="0"/>
              <a:t>(</a:t>
            </a:r>
            <a:r>
              <a:rPr lang="ko-KR" altLang="en-US" smtClean="0"/>
              <a:t>커널트릭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 smtClean="0"/>
          </a:p>
          <a:p>
            <a:pPr marL="971550" lvl="1" indent="-514350">
              <a:buAutoNum type="arabicPeriod"/>
            </a:pPr>
            <a:r>
              <a:rPr lang="ko-KR" altLang="en-US" smtClean="0"/>
              <a:t>낮은 차수의 다항식은 복잡한 데이터셋 표현이 힘듦</a:t>
            </a:r>
            <a:r>
              <a:rPr lang="en-US" altLang="ko-KR" smtClean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smtClean="0"/>
              <a:t>높은 차수의 다항식은 모델을 느리게 만듦</a:t>
            </a:r>
            <a:r>
              <a:rPr lang="en-US" altLang="ko-KR" smtClean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smtClean="0"/>
              <a:t>‘</a:t>
            </a:r>
            <a:r>
              <a:rPr lang="ko-KR" altLang="en-US" smtClean="0"/>
              <a:t>커널트릭</a:t>
            </a:r>
            <a:r>
              <a:rPr lang="en-US" altLang="ko-KR" smtClean="0"/>
              <a:t>’</a:t>
            </a:r>
            <a:r>
              <a:rPr lang="ko-KR" altLang="en-US" smtClean="0"/>
              <a:t>을 이용해 특성을 추가하지 않으면서 특성을 많이 추가한 것과 같은 결과를 얻음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1" y="4883150"/>
            <a:ext cx="5370569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76675" y="5597525"/>
            <a:ext cx="2143125" cy="412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형 설명선 5"/>
          <p:cNvSpPr/>
          <p:nvPr/>
        </p:nvSpPr>
        <p:spPr>
          <a:xfrm>
            <a:off x="7781924" y="4121150"/>
            <a:ext cx="3781425" cy="1524000"/>
          </a:xfrm>
          <a:prstGeom prst="wedgeEllipseCallout">
            <a:avLst>
              <a:gd name="adj1" fmla="val -94169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‘degree’,</a:t>
            </a:r>
            <a:r>
              <a:rPr lang="ko-KR" altLang="en-US" smtClean="0"/>
              <a:t> </a:t>
            </a:r>
            <a:r>
              <a:rPr lang="en-US" altLang="ko-KR" smtClean="0"/>
              <a:t>‘coef0’, ‘C’ </a:t>
            </a:r>
            <a:r>
              <a:rPr lang="ko-KR" altLang="en-US" smtClean="0"/>
              <a:t>값을 각각 변화시켜 적당한 값을 찾는다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472</Words>
  <Application>Microsoft Office PowerPoint</Application>
  <PresentationFormat>와이드스크린</PresentationFormat>
  <Paragraphs>79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『Hands-On Machine Learning』  Chapter 5. Support Vector Machine</vt:lpstr>
      <vt:lpstr>Contents</vt:lpstr>
      <vt:lpstr>1.1 SVM(Support Vector Machine)??</vt:lpstr>
      <vt:lpstr>1.2 Support Vector?? Margin??</vt:lpstr>
      <vt:lpstr>2. SVM 분류 방식</vt:lpstr>
      <vt:lpstr>2.1-1) 선형 SVM, Large Margin Classification</vt:lpstr>
      <vt:lpstr>2.1-1) 선형 SVM의 민감성 – 특성 스케일</vt:lpstr>
      <vt:lpstr>2.1-2) 비선형 SVM </vt:lpstr>
      <vt:lpstr>2.1-2) 비선형 SVM에서의 특성 추가 1</vt:lpstr>
      <vt:lpstr>2.1-2) 다항식 특성에 따른 비교(degree) </vt:lpstr>
      <vt:lpstr>2.1-2) 비선형 SVM에서의 특성 추가 2</vt:lpstr>
      <vt:lpstr>2.1-2) 비선형 SVM에서의 특성 추가 3</vt:lpstr>
      <vt:lpstr>2.2-1) 하드 마진</vt:lpstr>
      <vt:lpstr>2.2-2) 소프트 마진 </vt:lpstr>
      <vt:lpstr>2.3 SVM 회귀</vt:lpstr>
      <vt:lpstr>3. SVM의 특징 및 장단점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『Hands-On Machine Learning』  Chapter 5. Support Vector Machine</dc:title>
  <dc:creator>KSH</dc:creator>
  <cp:lastModifiedBy>KSH</cp:lastModifiedBy>
  <cp:revision>17</cp:revision>
  <dcterms:created xsi:type="dcterms:W3CDTF">2018-10-29T07:57:20Z</dcterms:created>
  <dcterms:modified xsi:type="dcterms:W3CDTF">2018-10-29T19:33:58Z</dcterms:modified>
</cp:coreProperties>
</file>