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90" r:id="rId3"/>
    <p:sldId id="291" r:id="rId4"/>
    <p:sldId id="294" r:id="rId5"/>
    <p:sldId id="295" r:id="rId6"/>
    <p:sldId id="296" r:id="rId7"/>
    <p:sldId id="285" r:id="rId8"/>
    <p:sldId id="297" r:id="rId9"/>
    <p:sldId id="298" r:id="rId10"/>
    <p:sldId id="300" r:id="rId11"/>
    <p:sldId id="301" r:id="rId12"/>
    <p:sldId id="302" r:id="rId13"/>
    <p:sldId id="299" r:id="rId14"/>
    <p:sldId id="284" r:id="rId15"/>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7765" autoAdjust="0"/>
  </p:normalViewPr>
  <p:slideViewPr>
    <p:cSldViewPr>
      <p:cViewPr varScale="1">
        <p:scale>
          <a:sx n="89" d="100"/>
          <a:sy n="8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453F734-E5D9-458E-B4A7-783C5344F39A}" type="datetimeFigureOut">
              <a:rPr lang="ko-KR" altLang="en-US" smtClean="0"/>
              <a:pPr/>
              <a:t>2018-11-19</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F4CFA47-D36C-4206-A0CE-A8D3156C8099}" type="slidenum">
              <a:rPr lang="ko-KR" altLang="en-US" smtClean="0"/>
              <a:pPr/>
              <a:t>‹#›</a:t>
            </a:fld>
            <a:endParaRPr lang="ko-KR" altLang="en-US"/>
          </a:p>
        </p:txBody>
      </p:sp>
    </p:spTree>
    <p:extLst>
      <p:ext uri="{BB962C8B-B14F-4D97-AF65-F5344CB8AC3E}">
        <p14:creationId xmlns:p14="http://schemas.microsoft.com/office/powerpoint/2010/main" val="287535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8AA2993-C535-4428-A03C-6120ACC39499}" type="datetimeFigureOut">
              <a:rPr lang="ko-KR" altLang="en-US" smtClean="0"/>
              <a:pPr/>
              <a:t>2018-11-19</a:t>
            </a:fld>
            <a:endParaRPr lang="ko-KR" altLang="en-US"/>
          </a:p>
        </p:txBody>
      </p:sp>
      <p:sp>
        <p:nvSpPr>
          <p:cNvPr id="4" name="슬라이드 이미지 개체 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A4CE4D4-31C4-4677-9D78-BA2D5DCA47D2}" type="slidenum">
              <a:rPr lang="ko-KR" altLang="en-US" smtClean="0"/>
              <a:pPr/>
              <a:t>‹#›</a:t>
            </a:fld>
            <a:endParaRPr lang="ko-KR" altLang="en-US"/>
          </a:p>
        </p:txBody>
      </p:sp>
    </p:spTree>
    <p:extLst>
      <p:ext uri="{BB962C8B-B14F-4D97-AF65-F5344CB8AC3E}">
        <p14:creationId xmlns:p14="http://schemas.microsoft.com/office/powerpoint/2010/main" val="41238370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smtClean="0"/>
              <a:t>결정 트리의 훈련</a:t>
            </a:r>
            <a:r>
              <a:rPr lang="en-US" altLang="ko-KR" sz="1200" dirty="0" smtClean="0"/>
              <a:t>, </a:t>
            </a:r>
            <a:r>
              <a:rPr lang="ko-KR" altLang="en-US" sz="1200" dirty="0" smtClean="0"/>
              <a:t>시각화</a:t>
            </a:r>
            <a:r>
              <a:rPr lang="en-US" altLang="ko-KR" sz="1200" dirty="0" smtClean="0"/>
              <a:t>, </a:t>
            </a:r>
            <a:r>
              <a:rPr lang="ko-KR" altLang="en-US" sz="1200" dirty="0" err="1" smtClean="0"/>
              <a:t>예측방법</a:t>
            </a:r>
            <a:r>
              <a:rPr lang="ko-KR" altLang="en-US" sz="1200" dirty="0" smtClean="0"/>
              <a:t> 에 대해 살펴보고</a:t>
            </a:r>
            <a:endParaRPr lang="en-US" altLang="ko-KR" sz="1200"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err="1" smtClean="0"/>
              <a:t>사이킷런의</a:t>
            </a:r>
            <a:r>
              <a:rPr lang="ko-KR" altLang="en-US" sz="1200" dirty="0" smtClean="0"/>
              <a:t> </a:t>
            </a:r>
            <a:r>
              <a:rPr lang="en-US" altLang="ko-KR" sz="1200" dirty="0" smtClean="0"/>
              <a:t>CART </a:t>
            </a:r>
            <a:r>
              <a:rPr lang="ko-KR" altLang="en-US" sz="1200" dirty="0" smtClean="0"/>
              <a:t>훈련 알고리즘을 </a:t>
            </a:r>
            <a:r>
              <a:rPr lang="ko-KR" altLang="en-US" sz="1200" dirty="0" err="1" smtClean="0"/>
              <a:t>살표보고</a:t>
            </a:r>
            <a:endParaRPr lang="en-US" altLang="ko-KR" sz="1200"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smtClean="0"/>
              <a:t>트리에 규제를 가하는 방법과 </a:t>
            </a:r>
            <a:endParaRPr lang="en-US" altLang="ko-KR" sz="1200" dirty="0" smtClean="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err="1" smtClean="0"/>
              <a:t>회귀문제에</a:t>
            </a:r>
            <a:r>
              <a:rPr lang="ko-KR" altLang="en-US" sz="1200" dirty="0" smtClean="0"/>
              <a:t> 적용하는 방법 순으로 진행하겠다</a:t>
            </a:r>
            <a:r>
              <a:rPr lang="en-US" altLang="ko-KR" sz="1200" dirty="0" smtClean="0"/>
              <a:t>.</a:t>
            </a:r>
          </a:p>
          <a:p>
            <a:endParaRPr lang="ko-KR" altLang="en-US" dirty="0"/>
          </a:p>
        </p:txBody>
      </p:sp>
      <p:sp>
        <p:nvSpPr>
          <p:cNvPr id="4" name="슬라이드 번호 개체 틀 3"/>
          <p:cNvSpPr>
            <a:spLocks noGrp="1"/>
          </p:cNvSpPr>
          <p:nvPr>
            <p:ph type="sldNum" sz="quarter" idx="10"/>
          </p:nvPr>
        </p:nvSpPr>
        <p:spPr/>
        <p:txBody>
          <a:bodyPr/>
          <a:lstStyle/>
          <a:p>
            <a:fld id="{136D36E3-1A80-4826-9EA4-3E8C5DACE53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292037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255242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72591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23457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78648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91562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86480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188788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53092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67610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D15389DF-C8C0-4E0E-A578-53A818F46177}" type="datetimeFigureOut">
              <a:rPr lang="ko-KR" altLang="en-US" smtClean="0"/>
              <a:pPr/>
              <a:t>2018-11-19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421612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389DF-C8C0-4E0E-A578-53A818F46177}" type="datetimeFigureOut">
              <a:rPr lang="ko-KR" altLang="en-US" smtClean="0"/>
              <a:pPr/>
              <a:t>2018-11-19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C233C-EAD8-4643-BFF0-22C268D98204}" type="slidenum">
              <a:rPr lang="ko-KR" altLang="en-US" smtClean="0"/>
              <a:pPr/>
              <a:t>‹#›</a:t>
            </a:fld>
            <a:endParaRPr lang="ko-KR" altLang="en-US"/>
          </a:p>
        </p:txBody>
      </p:sp>
    </p:spTree>
    <p:extLst>
      <p:ext uri="{BB962C8B-B14F-4D97-AF65-F5344CB8AC3E}">
        <p14:creationId xmlns:p14="http://schemas.microsoft.com/office/powerpoint/2010/main" val="3671494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6350" y="3175"/>
            <a:ext cx="9131300" cy="6851650"/>
          </a:xfrm>
          <a:prstGeom prst="rect">
            <a:avLst/>
          </a:prstGeom>
          <a:noFill/>
          <a:ln w="9525">
            <a:noFill/>
            <a:miter lim="800000"/>
            <a:headEnd/>
            <a:tailEnd/>
          </a:ln>
          <a:effectLst/>
        </p:spPr>
      </p:pic>
      <p:sp>
        <p:nvSpPr>
          <p:cNvPr id="2" name="제목 1"/>
          <p:cNvSpPr>
            <a:spLocks noGrp="1"/>
          </p:cNvSpPr>
          <p:nvPr>
            <p:ph type="ctrTitle"/>
          </p:nvPr>
        </p:nvSpPr>
        <p:spPr>
          <a:xfrm>
            <a:off x="179512" y="1458909"/>
            <a:ext cx="8640960" cy="1470025"/>
          </a:xfrm>
        </p:spPr>
        <p:txBody>
          <a:bodyPr>
            <a:noAutofit/>
          </a:bodyPr>
          <a:lstStyle/>
          <a:p>
            <a:r>
              <a:rPr lang="ko-KR" altLang="en-US" sz="4800" b="1" dirty="0" smtClean="0">
                <a:solidFill>
                  <a:srgbClr val="E46C0A"/>
                </a:solidFill>
              </a:rPr>
              <a:t>논문발표</a:t>
            </a:r>
            <a:endParaRPr lang="ko-KR" altLang="en-US" sz="4800" b="1" dirty="0">
              <a:solidFill>
                <a:srgbClr val="E46C0A"/>
              </a:solidFill>
            </a:endParaRPr>
          </a:p>
        </p:txBody>
      </p:sp>
      <p:sp>
        <p:nvSpPr>
          <p:cNvPr id="4" name="제목 1"/>
          <p:cNvSpPr txBox="1">
            <a:spLocks/>
          </p:cNvSpPr>
          <p:nvPr/>
        </p:nvSpPr>
        <p:spPr>
          <a:xfrm>
            <a:off x="688032" y="3857628"/>
            <a:ext cx="7772400" cy="1584176"/>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endParaRPr lang="en-US" altLang="ko-KR" sz="700" b="1" dirty="0">
              <a:solidFill>
                <a:schemeClr val="accent1"/>
              </a:solidFill>
            </a:endParaRPr>
          </a:p>
          <a:p>
            <a:r>
              <a:rPr lang="en-US" altLang="ko-KR" sz="700" b="1" dirty="0">
                <a:solidFill>
                  <a:schemeClr val="accent1"/>
                </a:solidFill>
              </a:rPr>
              <a:t>Dept. of Computer Science &amp; Engineering</a:t>
            </a:r>
          </a:p>
          <a:p>
            <a:r>
              <a:rPr lang="en-US" altLang="ko-KR" sz="700" b="1" dirty="0">
                <a:solidFill>
                  <a:schemeClr val="accent1"/>
                </a:solidFill>
              </a:rPr>
              <a:t>College of IT</a:t>
            </a:r>
          </a:p>
          <a:p>
            <a:r>
              <a:rPr lang="en-US" altLang="ko-KR" sz="700" b="1" dirty="0" err="1">
                <a:solidFill>
                  <a:schemeClr val="accent1"/>
                </a:solidFill>
              </a:rPr>
              <a:t>Kyungpook</a:t>
            </a:r>
            <a:r>
              <a:rPr lang="en-US" altLang="ko-KR" sz="700" b="1" dirty="0">
                <a:solidFill>
                  <a:schemeClr val="accent1"/>
                </a:solidFill>
              </a:rPr>
              <a:t> National University</a:t>
            </a:r>
          </a:p>
          <a:p>
            <a:endParaRPr lang="en-US" altLang="ko-KR" sz="1800" b="1" dirty="0">
              <a:solidFill>
                <a:schemeClr val="accent1"/>
              </a:solidFill>
            </a:endParaRPr>
          </a:p>
          <a:p>
            <a:r>
              <a:rPr lang="en-US" altLang="ko-KR" sz="1800" b="1" dirty="0" smtClean="0">
                <a:solidFill>
                  <a:schemeClr val="accent1"/>
                </a:solidFill>
              </a:rPr>
              <a:t>2018.11.20.</a:t>
            </a:r>
            <a:endParaRPr lang="en-US" altLang="ko-KR" sz="1800" b="1" dirty="0">
              <a:solidFill>
                <a:schemeClr val="accent1"/>
              </a:solidFill>
            </a:endParaRPr>
          </a:p>
        </p:txBody>
      </p:sp>
    </p:spTree>
    <p:extLst>
      <p:ext uri="{BB962C8B-B14F-4D97-AF65-F5344CB8AC3E}">
        <p14:creationId xmlns:p14="http://schemas.microsoft.com/office/powerpoint/2010/main" val="1973157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74968" y="1196752"/>
            <a:ext cx="8568952" cy="830997"/>
          </a:xfrm>
          <a:prstGeom prst="rect">
            <a:avLst/>
          </a:prstGeom>
        </p:spPr>
        <p:txBody>
          <a:bodyPr wrap="square">
            <a:spAutoFit/>
          </a:bodyPr>
          <a:lstStyle/>
          <a:p>
            <a:r>
              <a:rPr lang="en-US" altLang="ko-KR" sz="2400" dirty="0">
                <a:solidFill>
                  <a:srgbClr val="000000"/>
                </a:solidFill>
                <a:latin typeface="arial" panose="020B0604020202020204" pitchFamily="34" charset="0"/>
              </a:rPr>
              <a:t>Using Machine Learning to </a:t>
            </a:r>
            <a:r>
              <a:rPr lang="en-US" altLang="ko-KR" sz="2400" dirty="0" smtClean="0">
                <a:solidFill>
                  <a:srgbClr val="000000"/>
                </a:solidFill>
                <a:latin typeface="arial" panose="020B0604020202020204" pitchFamily="34" charset="0"/>
              </a:rPr>
              <a:t>Examine</a:t>
            </a:r>
            <a:br>
              <a:rPr lang="en-US" altLang="ko-KR" sz="2400" dirty="0" smtClean="0">
                <a:solidFill>
                  <a:srgbClr val="000000"/>
                </a:solidFill>
                <a:latin typeface="arial" panose="020B0604020202020204" pitchFamily="34" charset="0"/>
              </a:rPr>
            </a:br>
            <a:r>
              <a:rPr lang="en-US" altLang="ko-KR" sz="2400" dirty="0" smtClean="0">
                <a:solidFill>
                  <a:srgbClr val="000000"/>
                </a:solidFill>
                <a:latin typeface="arial" panose="020B0604020202020204" pitchFamily="34" charset="0"/>
              </a:rPr>
              <a:t>Medication </a:t>
            </a:r>
            <a:r>
              <a:rPr lang="en-US" altLang="ko-KR" sz="2400" dirty="0">
                <a:solidFill>
                  <a:srgbClr val="000000"/>
                </a:solidFill>
                <a:latin typeface="arial" panose="020B0604020202020204" pitchFamily="34" charset="0"/>
              </a:rPr>
              <a:t>Adherence Thresholds and Risk of Hospitalization</a:t>
            </a:r>
            <a:endParaRPr lang="en-US" altLang="ko-KR" sz="2400" b="0" i="0" dirty="0">
              <a:solidFill>
                <a:srgbClr val="000000"/>
              </a:solidFill>
              <a:effectLst/>
              <a:latin typeface="arial" panose="020B0604020202020204" pitchFamily="34" charset="0"/>
            </a:endParaRPr>
          </a:p>
        </p:txBody>
      </p:sp>
      <p:sp>
        <p:nvSpPr>
          <p:cNvPr id="5" name="직사각형 4"/>
          <p:cNvSpPr/>
          <p:nvPr/>
        </p:nvSpPr>
        <p:spPr>
          <a:xfrm>
            <a:off x="174968" y="2564904"/>
            <a:ext cx="8568952" cy="1200329"/>
          </a:xfrm>
          <a:prstGeom prst="rect">
            <a:avLst/>
          </a:prstGeom>
        </p:spPr>
        <p:txBody>
          <a:bodyPr wrap="square">
            <a:spAutoFit/>
          </a:bodyPr>
          <a:lstStyle/>
          <a:p>
            <a:r>
              <a:rPr lang="en-US" altLang="ko-KR" dirty="0">
                <a:solidFill>
                  <a:srgbClr val="724128"/>
                </a:solidFill>
                <a:latin typeface="arial" panose="020B0604020202020204" pitchFamily="34" charset="0"/>
              </a:rPr>
              <a:t>Objective</a:t>
            </a:r>
          </a:p>
          <a:p>
            <a:r>
              <a:rPr lang="en-US" altLang="ko-KR" dirty="0">
                <a:solidFill>
                  <a:srgbClr val="000000"/>
                </a:solidFill>
                <a:latin typeface="Times New Roman" panose="02020603050405020304" pitchFamily="18" charset="0"/>
              </a:rPr>
              <a:t>To apply machine learning to examine how adherence to oral hypoglycemic medications is associated with avoidance of hospitalizations, and to identify adherence thresholds for optimal discrimination of hospitalization risk.</a:t>
            </a:r>
            <a:endParaRPr lang="en-US" altLang="ko-KR" dirty="0">
              <a:solidFill>
                <a:srgbClr val="000000"/>
              </a:solidFill>
              <a:latin typeface="Times New Roman" panose="02020603050405020304" pitchFamily="18" charset="0"/>
            </a:endParaRPr>
          </a:p>
        </p:txBody>
      </p:sp>
      <p:sp>
        <p:nvSpPr>
          <p:cNvPr id="6" name="TextBox 5"/>
          <p:cNvSpPr txBox="1"/>
          <p:nvPr/>
        </p:nvSpPr>
        <p:spPr>
          <a:xfrm>
            <a:off x="196797" y="4437112"/>
            <a:ext cx="7632848" cy="923330"/>
          </a:xfrm>
          <a:prstGeom prst="rect">
            <a:avLst/>
          </a:prstGeom>
          <a:noFill/>
        </p:spPr>
        <p:txBody>
          <a:bodyPr wrap="square" rtlCol="0">
            <a:spAutoFit/>
          </a:bodyPr>
          <a:lstStyle/>
          <a:p>
            <a:r>
              <a:rPr lang="ko-KR" altLang="en-US" dirty="0" err="1" smtClean="0"/>
              <a:t>머신러닝을</a:t>
            </a:r>
            <a:r>
              <a:rPr lang="ko-KR" altLang="en-US" dirty="0" smtClean="0"/>
              <a:t> 적용하여 구강 </a:t>
            </a:r>
            <a:r>
              <a:rPr lang="ko-KR" altLang="en-US" dirty="0" err="1" smtClean="0"/>
              <a:t>저혈당</a:t>
            </a:r>
            <a:r>
              <a:rPr lang="ko-KR" altLang="en-US" dirty="0" smtClean="0"/>
              <a:t> 약물에 대해 처방을 준수하는 것이 입원을 피하는 것과 어떻게 연관되는지 알아본다</a:t>
            </a:r>
            <a:endParaRPr lang="en-US" altLang="ko-KR" dirty="0" smtClean="0"/>
          </a:p>
          <a:p>
            <a:endParaRPr lang="ko-KR" altLang="en-US" dirty="0"/>
          </a:p>
        </p:txBody>
      </p:sp>
    </p:spTree>
    <p:extLst>
      <p:ext uri="{BB962C8B-B14F-4D97-AF65-F5344CB8AC3E}">
        <p14:creationId xmlns:p14="http://schemas.microsoft.com/office/powerpoint/2010/main" val="362507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74968" y="1196752"/>
            <a:ext cx="8568952" cy="830997"/>
          </a:xfrm>
          <a:prstGeom prst="rect">
            <a:avLst/>
          </a:prstGeom>
        </p:spPr>
        <p:txBody>
          <a:bodyPr wrap="square">
            <a:spAutoFit/>
          </a:bodyPr>
          <a:lstStyle/>
          <a:p>
            <a:r>
              <a:rPr lang="en-US" altLang="ko-KR" sz="2400" dirty="0">
                <a:solidFill>
                  <a:srgbClr val="000000"/>
                </a:solidFill>
                <a:latin typeface="arial" panose="020B0604020202020204" pitchFamily="34" charset="0"/>
              </a:rPr>
              <a:t>Using Machine Learning to </a:t>
            </a:r>
            <a:r>
              <a:rPr lang="en-US" altLang="ko-KR" sz="2400" dirty="0" smtClean="0">
                <a:solidFill>
                  <a:srgbClr val="000000"/>
                </a:solidFill>
                <a:latin typeface="arial" panose="020B0604020202020204" pitchFamily="34" charset="0"/>
              </a:rPr>
              <a:t>Examine</a:t>
            </a:r>
            <a:br>
              <a:rPr lang="en-US" altLang="ko-KR" sz="2400" dirty="0" smtClean="0">
                <a:solidFill>
                  <a:srgbClr val="000000"/>
                </a:solidFill>
                <a:latin typeface="arial" panose="020B0604020202020204" pitchFamily="34" charset="0"/>
              </a:rPr>
            </a:br>
            <a:r>
              <a:rPr lang="en-US" altLang="ko-KR" sz="2400" dirty="0" smtClean="0">
                <a:solidFill>
                  <a:srgbClr val="000000"/>
                </a:solidFill>
                <a:latin typeface="arial" panose="020B0604020202020204" pitchFamily="34" charset="0"/>
              </a:rPr>
              <a:t>Medication </a:t>
            </a:r>
            <a:r>
              <a:rPr lang="en-US" altLang="ko-KR" sz="2400" dirty="0">
                <a:solidFill>
                  <a:srgbClr val="000000"/>
                </a:solidFill>
                <a:latin typeface="arial" panose="020B0604020202020204" pitchFamily="34" charset="0"/>
              </a:rPr>
              <a:t>Adherence Thresholds and Risk of Hospitalization</a:t>
            </a:r>
            <a:endParaRPr lang="en-US" altLang="ko-KR" sz="2400" b="0" i="0" dirty="0">
              <a:solidFill>
                <a:srgbClr val="000000"/>
              </a:solidFill>
              <a:effectLst/>
              <a:latin typeface="arial" panose="020B0604020202020204" pitchFamily="34" charset="0"/>
            </a:endParaRPr>
          </a:p>
        </p:txBody>
      </p:sp>
      <p:sp>
        <p:nvSpPr>
          <p:cNvPr id="5" name="직사각형 4"/>
          <p:cNvSpPr/>
          <p:nvPr/>
        </p:nvSpPr>
        <p:spPr>
          <a:xfrm>
            <a:off x="174968" y="2564904"/>
            <a:ext cx="8568952" cy="2031325"/>
          </a:xfrm>
          <a:prstGeom prst="rect">
            <a:avLst/>
          </a:prstGeom>
        </p:spPr>
        <p:txBody>
          <a:bodyPr wrap="square">
            <a:spAutoFit/>
          </a:bodyPr>
          <a:lstStyle/>
          <a:p>
            <a:r>
              <a:rPr lang="en-US" altLang="ko-KR" dirty="0">
                <a:solidFill>
                  <a:srgbClr val="724128"/>
                </a:solidFill>
                <a:latin typeface="arial" panose="020B0604020202020204" pitchFamily="34" charset="0"/>
              </a:rPr>
              <a:t>Methods</a:t>
            </a:r>
          </a:p>
          <a:p>
            <a:r>
              <a:rPr lang="en-US" altLang="ko-KR" dirty="0">
                <a:solidFill>
                  <a:srgbClr val="000000"/>
                </a:solidFill>
                <a:latin typeface="Times New Roman" panose="02020603050405020304" pitchFamily="18" charset="0"/>
              </a:rPr>
              <a:t>Retrospective cohort study of 33,130 non-dual-eligible Medicaid enrollees with type 2 diabetes. We randomly selected 90% of the cohort (training sample) to develop the prediction algorithm and used the remaining (testing sample) for validation. We applied random survival forests to identify predictors for hospitalization and fit survival trees to empirically derive adherence thresholds that best discriminate hospitalization risk, using the proportion of days covered (PDC).</a:t>
            </a:r>
            <a:endParaRPr lang="en-US" altLang="ko-KR" b="0" i="0" dirty="0">
              <a:solidFill>
                <a:srgbClr val="000000"/>
              </a:solidFill>
              <a:effectLst/>
              <a:latin typeface="Times New Roman" panose="02020603050405020304" pitchFamily="18" charset="0"/>
            </a:endParaRPr>
          </a:p>
        </p:txBody>
      </p:sp>
      <p:sp>
        <p:nvSpPr>
          <p:cNvPr id="6" name="TextBox 5"/>
          <p:cNvSpPr txBox="1"/>
          <p:nvPr/>
        </p:nvSpPr>
        <p:spPr>
          <a:xfrm>
            <a:off x="174968" y="5129382"/>
            <a:ext cx="7632848" cy="1200329"/>
          </a:xfrm>
          <a:prstGeom prst="rect">
            <a:avLst/>
          </a:prstGeom>
          <a:noFill/>
        </p:spPr>
        <p:txBody>
          <a:bodyPr wrap="square" rtlCol="0">
            <a:spAutoFit/>
          </a:bodyPr>
          <a:lstStyle/>
          <a:p>
            <a:r>
              <a:rPr lang="en-US" altLang="ko-KR" dirty="0" smtClean="0"/>
              <a:t>2</a:t>
            </a:r>
            <a:r>
              <a:rPr lang="ko-KR" altLang="en-US" dirty="0" smtClean="0"/>
              <a:t>형 당뇨병환자 </a:t>
            </a:r>
            <a:r>
              <a:rPr lang="en-US" altLang="ko-KR" dirty="0" smtClean="0"/>
              <a:t>33,130</a:t>
            </a:r>
            <a:r>
              <a:rPr lang="ko-KR" altLang="en-US" dirty="0" smtClean="0"/>
              <a:t>명을 대상으로 한 </a:t>
            </a:r>
            <a:r>
              <a:rPr lang="ko-KR" altLang="en-US" dirty="0" err="1" smtClean="0"/>
              <a:t>코호트</a:t>
            </a:r>
            <a:r>
              <a:rPr lang="ko-KR" altLang="en-US" dirty="0" smtClean="0"/>
              <a:t> 연구를 바탕으로 </a:t>
            </a:r>
            <a:r>
              <a:rPr lang="en-US" altLang="ko-KR" dirty="0" smtClean="0"/>
              <a:t>90%</a:t>
            </a:r>
            <a:r>
              <a:rPr lang="ko-KR" altLang="en-US" dirty="0" smtClean="0"/>
              <a:t>를 훈련 샘플로 뽑아 예측 알고리즘을 개발하고 나머지로 검증하였다</a:t>
            </a:r>
            <a:r>
              <a:rPr lang="en-US" altLang="ko-KR" dirty="0" smtClean="0"/>
              <a:t>.</a:t>
            </a:r>
          </a:p>
          <a:p>
            <a:r>
              <a:rPr lang="ko-KR" altLang="en-US" dirty="0" err="1" smtClean="0"/>
              <a:t>랜덤포레스트로</a:t>
            </a:r>
            <a:r>
              <a:rPr lang="ko-KR" altLang="en-US" dirty="0" smtClean="0"/>
              <a:t> 예측</a:t>
            </a:r>
            <a:endParaRPr lang="en-US" altLang="ko-KR" dirty="0" smtClean="0"/>
          </a:p>
          <a:p>
            <a:endParaRPr lang="ko-KR" altLang="en-US" dirty="0"/>
          </a:p>
        </p:txBody>
      </p:sp>
    </p:spTree>
    <p:extLst>
      <p:ext uri="{BB962C8B-B14F-4D97-AF65-F5344CB8AC3E}">
        <p14:creationId xmlns:p14="http://schemas.microsoft.com/office/powerpoint/2010/main" val="103119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1775" y="5517232"/>
            <a:ext cx="7632848" cy="923330"/>
          </a:xfrm>
          <a:prstGeom prst="rect">
            <a:avLst/>
          </a:prstGeom>
          <a:noFill/>
        </p:spPr>
        <p:txBody>
          <a:bodyPr wrap="square" rtlCol="0">
            <a:spAutoFit/>
          </a:bodyPr>
          <a:lstStyle/>
          <a:p>
            <a:r>
              <a:rPr lang="en-US" altLang="ko-KR" dirty="0" smtClean="0"/>
              <a:t>8</a:t>
            </a:r>
            <a:r>
              <a:rPr lang="ko-KR" altLang="en-US" dirty="0" smtClean="0"/>
              <a:t>가지 정도의 중요한 예측 인자를 확인했고 이전에 입원</a:t>
            </a:r>
            <a:r>
              <a:rPr lang="en-US" altLang="ko-KR" dirty="0" smtClean="0"/>
              <a:t>/</a:t>
            </a:r>
            <a:r>
              <a:rPr lang="ko-KR" altLang="en-US" dirty="0" smtClean="0"/>
              <a:t>응급실 방문</a:t>
            </a:r>
            <a:r>
              <a:rPr lang="en-US" altLang="ko-KR" dirty="0" smtClean="0"/>
              <a:t>, </a:t>
            </a:r>
            <a:r>
              <a:rPr lang="ko-KR" altLang="en-US" dirty="0" smtClean="0"/>
              <a:t>처방 수</a:t>
            </a:r>
            <a:r>
              <a:rPr lang="en-US" altLang="ko-KR" dirty="0" smtClean="0"/>
              <a:t>, </a:t>
            </a:r>
            <a:r>
              <a:rPr lang="ko-KR" altLang="en-US" dirty="0" smtClean="0"/>
              <a:t>당뇨 합병증</a:t>
            </a:r>
            <a:r>
              <a:rPr lang="en-US" altLang="ko-KR" dirty="0" smtClean="0"/>
              <a:t>, </a:t>
            </a:r>
            <a:r>
              <a:rPr lang="ko-KR" altLang="en-US" dirty="0" smtClean="0"/>
              <a:t>인슐린 사용</a:t>
            </a:r>
            <a:r>
              <a:rPr lang="en-US" altLang="ko-KR" dirty="0" smtClean="0"/>
              <a:t>, </a:t>
            </a:r>
            <a:r>
              <a:rPr lang="ko-KR" altLang="en-US" dirty="0" err="1" smtClean="0"/>
              <a:t>약제순응도</a:t>
            </a:r>
            <a:r>
              <a:rPr lang="en-US" altLang="ko-KR" dirty="0"/>
              <a:t> </a:t>
            </a:r>
            <a:r>
              <a:rPr lang="ko-KR" altLang="en-US" dirty="0" smtClean="0"/>
              <a:t>등</a:t>
            </a:r>
            <a:endParaRPr lang="en-US" altLang="ko-KR" dirty="0" smtClean="0"/>
          </a:p>
          <a:p>
            <a:endParaRPr lang="ko-KR" altLang="en-US" dirty="0"/>
          </a:p>
        </p:txBody>
      </p:sp>
      <p:pic>
        <p:nvPicPr>
          <p:cNvPr id="5122" name="Picture 2" descr="An external file that holds a picture, illustration, etc.&#10;Object name is nihms692259f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484784"/>
            <a:ext cx="571500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018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261936" y="1772816"/>
            <a:ext cx="8856984" cy="2031325"/>
          </a:xfrm>
          <a:prstGeom prst="rect">
            <a:avLst/>
          </a:prstGeom>
        </p:spPr>
        <p:txBody>
          <a:bodyPr wrap="square">
            <a:spAutoFit/>
          </a:bodyPr>
          <a:lstStyle/>
          <a:p>
            <a:r>
              <a:rPr lang="en-US" altLang="ko-KR" dirty="0">
                <a:solidFill>
                  <a:srgbClr val="724128"/>
                </a:solidFill>
                <a:latin typeface="arial" panose="020B0604020202020204" pitchFamily="34" charset="0"/>
              </a:rPr>
              <a:t>Conclusions</a:t>
            </a:r>
          </a:p>
          <a:p>
            <a:r>
              <a:rPr lang="en-US" altLang="ko-KR" dirty="0">
                <a:solidFill>
                  <a:srgbClr val="000000"/>
                </a:solidFill>
                <a:latin typeface="Times New Roman" panose="02020603050405020304" pitchFamily="18" charset="0"/>
              </a:rPr>
              <a:t>Adherence thresholds most discriminating of hospitalization risk were not uniformly 80%. Machine-learning approaches may be valuable to identify appropriate patient-specific adherence thresholds for measuring quality of care and targeting non-adherent patients for intervention.</a:t>
            </a:r>
          </a:p>
          <a:p>
            <a:r>
              <a:rPr lang="en-US" altLang="ko-KR" dirty="0">
                <a:solidFill>
                  <a:srgbClr val="000000"/>
                </a:solidFill>
                <a:latin typeface="Times New Roman" panose="02020603050405020304" pitchFamily="18" charset="0"/>
              </a:rPr>
              <a:t/>
            </a:r>
            <a:br>
              <a:rPr lang="en-US" altLang="ko-KR" dirty="0">
                <a:solidFill>
                  <a:srgbClr val="000000"/>
                </a:solidFill>
                <a:latin typeface="Times New Roman" panose="02020603050405020304" pitchFamily="18" charset="0"/>
              </a:rPr>
            </a:br>
            <a:endParaRPr lang="ko-KR" altLang="en-US" dirty="0"/>
          </a:p>
        </p:txBody>
      </p:sp>
      <p:sp>
        <p:nvSpPr>
          <p:cNvPr id="5" name="TextBox 4"/>
          <p:cNvSpPr txBox="1"/>
          <p:nvPr/>
        </p:nvSpPr>
        <p:spPr>
          <a:xfrm>
            <a:off x="174968" y="5129382"/>
            <a:ext cx="7632848" cy="646331"/>
          </a:xfrm>
          <a:prstGeom prst="rect">
            <a:avLst/>
          </a:prstGeom>
          <a:noFill/>
        </p:spPr>
        <p:txBody>
          <a:bodyPr wrap="square" rtlCol="0">
            <a:spAutoFit/>
          </a:bodyPr>
          <a:lstStyle/>
          <a:p>
            <a:r>
              <a:rPr lang="ko-KR" altLang="en-US" dirty="0" smtClean="0"/>
              <a:t>입원 위험을 구별하는 기준이 순응도 </a:t>
            </a:r>
            <a:r>
              <a:rPr lang="en-US" altLang="ko-KR" dirty="0" smtClean="0"/>
              <a:t>80%</a:t>
            </a:r>
            <a:r>
              <a:rPr lang="ko-KR" altLang="en-US" dirty="0" smtClean="0"/>
              <a:t>가 </a:t>
            </a:r>
            <a:r>
              <a:rPr lang="ko-KR" altLang="en-US" dirty="0" err="1" smtClean="0"/>
              <a:t>아니였다</a:t>
            </a:r>
            <a:r>
              <a:rPr lang="en-US" altLang="ko-KR" dirty="0" smtClean="0"/>
              <a:t>.</a:t>
            </a:r>
          </a:p>
          <a:p>
            <a:r>
              <a:rPr lang="ko-KR" altLang="en-US" dirty="0" err="1" smtClean="0"/>
              <a:t>머신러닝을</a:t>
            </a:r>
            <a:r>
              <a:rPr lang="ko-KR" altLang="en-US" dirty="0" smtClean="0"/>
              <a:t> 통해 더 자세한 구별 기준을 구할 수 있었다</a:t>
            </a:r>
            <a:r>
              <a:rPr lang="en-US" altLang="ko-KR" dirty="0" smtClean="0"/>
              <a:t>.</a:t>
            </a:r>
            <a:endParaRPr lang="ko-KR" altLang="en-US" dirty="0"/>
          </a:p>
        </p:txBody>
      </p:sp>
    </p:spTree>
    <p:extLst>
      <p:ext uri="{BB962C8B-B14F-4D97-AF65-F5344CB8AC3E}">
        <p14:creationId xmlns:p14="http://schemas.microsoft.com/office/powerpoint/2010/main" val="2946909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Picture 2"/>
          <p:cNvPicPr>
            <a:picLocks noChangeAspect="1" noChangeArrowheads="1"/>
          </p:cNvPicPr>
          <p:nvPr/>
        </p:nvPicPr>
        <p:blipFill>
          <a:blip r:embed="rId2" cstate="print"/>
          <a:srcRect/>
          <a:stretch>
            <a:fillRect/>
          </a:stretch>
        </p:blipFill>
        <p:spPr bwMode="auto">
          <a:xfrm>
            <a:off x="12700" y="0"/>
            <a:ext cx="9131300" cy="6851650"/>
          </a:xfrm>
          <a:prstGeom prst="rect">
            <a:avLst/>
          </a:prstGeom>
          <a:noFill/>
          <a:ln w="9525">
            <a:noFill/>
            <a:miter lim="800000"/>
            <a:headEnd/>
            <a:tailEnd/>
          </a:ln>
          <a:effectLst/>
        </p:spPr>
      </p:pic>
    </p:spTree>
    <p:extLst>
      <p:ext uri="{BB962C8B-B14F-4D97-AF65-F5344CB8AC3E}">
        <p14:creationId xmlns:p14="http://schemas.microsoft.com/office/powerpoint/2010/main" val="67450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harmacy icon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10247"/>
            <a:ext cx="1550935" cy="15671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7591" y="5677355"/>
            <a:ext cx="1143344" cy="369332"/>
          </a:xfrm>
          <a:prstGeom prst="rect">
            <a:avLst/>
          </a:prstGeom>
          <a:noFill/>
        </p:spPr>
        <p:txBody>
          <a:bodyPr wrap="square" rtlCol="0">
            <a:spAutoFit/>
          </a:bodyPr>
          <a:lstStyle/>
          <a:p>
            <a:r>
              <a:rPr lang="ko-KR" altLang="en-US" dirty="0" smtClean="0"/>
              <a:t>약국</a:t>
            </a:r>
            <a:endParaRPr lang="ko-KR" altLang="en-US" dirty="0"/>
          </a:p>
        </p:txBody>
      </p:sp>
      <p:grpSp>
        <p:nvGrpSpPr>
          <p:cNvPr id="6" name="그룹 5"/>
          <p:cNvGrpSpPr/>
          <p:nvPr/>
        </p:nvGrpSpPr>
        <p:grpSpPr>
          <a:xfrm>
            <a:off x="3920816" y="4205564"/>
            <a:ext cx="1509899" cy="1379701"/>
            <a:chOff x="5252900" y="2558534"/>
            <a:chExt cx="1854596" cy="1564328"/>
          </a:xfrm>
        </p:grpSpPr>
        <p:pic>
          <p:nvPicPr>
            <p:cNvPr id="7" name="Picture 4" descr="mobile iconì ëí ì´ë¯¸ì§ ê²ìê²°ê³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2900" y="2983559"/>
              <a:ext cx="884243" cy="8842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erson iconì ëí ì´ë¯¸ì§ ê²ìê²°ê³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7953" y="2558534"/>
              <a:ext cx="1469543" cy="1564328"/>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920816" y="5631080"/>
            <a:ext cx="1593996" cy="303823"/>
          </a:xfrm>
          <a:prstGeom prst="rect">
            <a:avLst/>
          </a:prstGeom>
          <a:noFill/>
        </p:spPr>
        <p:txBody>
          <a:bodyPr wrap="square" rtlCol="0">
            <a:spAutoFit/>
          </a:bodyPr>
          <a:lstStyle/>
          <a:p>
            <a:r>
              <a:rPr lang="ko-KR" altLang="en-US" dirty="0" smtClean="0"/>
              <a:t>개인투약수첩</a:t>
            </a:r>
            <a:endParaRPr lang="ko-KR" altLang="en-US" dirty="0"/>
          </a:p>
        </p:txBody>
      </p:sp>
      <p:cxnSp>
        <p:nvCxnSpPr>
          <p:cNvPr id="10" name="직선 화살표 연결선 9"/>
          <p:cNvCxnSpPr/>
          <p:nvPr/>
        </p:nvCxnSpPr>
        <p:spPr>
          <a:xfrm>
            <a:off x="1798745" y="4911050"/>
            <a:ext cx="18742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1" name="Picture 10" descr="block chain iconì ëí ì´ë¯¸ì§ ê²ìê²°ê³¼"/>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02714" y="1124744"/>
            <a:ext cx="1370997" cy="13852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직선 화살표 연결선 11"/>
          <p:cNvCxnSpPr/>
          <p:nvPr/>
        </p:nvCxnSpPr>
        <p:spPr>
          <a:xfrm flipV="1">
            <a:off x="4420894" y="2605355"/>
            <a:ext cx="1" cy="14807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직선 화살표 연결선 12"/>
          <p:cNvCxnSpPr/>
          <p:nvPr/>
        </p:nvCxnSpPr>
        <p:spPr>
          <a:xfrm>
            <a:off x="4857944" y="2629514"/>
            <a:ext cx="0" cy="14807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4" name="Picture 12" descr="hospital iconì ëí ì´ë¯¸ì§ ê²ìê²°ê³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73847" y="3967814"/>
            <a:ext cx="1646100" cy="16632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588224" y="5452906"/>
            <a:ext cx="2555777" cy="646331"/>
          </a:xfrm>
          <a:prstGeom prst="rect">
            <a:avLst/>
          </a:prstGeom>
          <a:noFill/>
        </p:spPr>
        <p:txBody>
          <a:bodyPr wrap="square" rtlCol="0">
            <a:spAutoFit/>
          </a:bodyPr>
          <a:lstStyle/>
          <a:p>
            <a:r>
              <a:rPr lang="ko-KR" altLang="en-US" dirty="0" smtClean="0"/>
              <a:t>보호자</a:t>
            </a:r>
            <a:r>
              <a:rPr lang="en-US" altLang="ko-KR" dirty="0" smtClean="0"/>
              <a:t>, </a:t>
            </a:r>
            <a:r>
              <a:rPr lang="ko-KR" altLang="en-US" dirty="0" err="1" smtClean="0"/>
              <a:t>식약처</a:t>
            </a:r>
            <a:r>
              <a:rPr lang="en-US" altLang="ko-KR" dirty="0" smtClean="0"/>
              <a:t>, </a:t>
            </a:r>
            <a:r>
              <a:rPr lang="ko-KR" altLang="en-US" dirty="0" smtClean="0"/>
              <a:t>병원</a:t>
            </a:r>
            <a:r>
              <a:rPr lang="en-US" altLang="ko-KR" dirty="0" smtClean="0"/>
              <a:t>, </a:t>
            </a:r>
            <a:r>
              <a:rPr lang="ko-KR" altLang="en-US" dirty="0" smtClean="0"/>
              <a:t>고객중심서비스플랫폼</a:t>
            </a:r>
            <a:endParaRPr lang="ko-KR" altLang="en-US" dirty="0"/>
          </a:p>
        </p:txBody>
      </p:sp>
      <p:cxnSp>
        <p:nvCxnSpPr>
          <p:cNvPr id="16" name="직선 화살표 연결선 15"/>
          <p:cNvCxnSpPr/>
          <p:nvPr/>
        </p:nvCxnSpPr>
        <p:spPr>
          <a:xfrm>
            <a:off x="5299587" y="4937598"/>
            <a:ext cx="158768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144518" y="2077210"/>
            <a:ext cx="3099889" cy="369332"/>
          </a:xfrm>
          <a:prstGeom prst="rect">
            <a:avLst/>
          </a:prstGeom>
          <a:noFill/>
        </p:spPr>
        <p:txBody>
          <a:bodyPr wrap="square" rtlCol="0">
            <a:spAutoFit/>
          </a:bodyPr>
          <a:lstStyle/>
          <a:p>
            <a:r>
              <a:rPr lang="ko-KR" altLang="en-US" dirty="0" err="1" smtClean="0"/>
              <a:t>블록체인</a:t>
            </a:r>
            <a:r>
              <a:rPr lang="ko-KR" altLang="en-US" dirty="0" smtClean="0"/>
              <a:t> 기반 저장소</a:t>
            </a:r>
            <a:endParaRPr lang="ko-KR" altLang="en-US" dirty="0"/>
          </a:p>
        </p:txBody>
      </p:sp>
      <p:sp>
        <p:nvSpPr>
          <p:cNvPr id="18" name="TextBox 17"/>
          <p:cNvSpPr txBox="1"/>
          <p:nvPr/>
        </p:nvSpPr>
        <p:spPr>
          <a:xfrm>
            <a:off x="1930936" y="4580426"/>
            <a:ext cx="2055556" cy="369332"/>
          </a:xfrm>
          <a:prstGeom prst="rect">
            <a:avLst/>
          </a:prstGeom>
          <a:noFill/>
        </p:spPr>
        <p:txBody>
          <a:bodyPr wrap="square" rtlCol="0">
            <a:spAutoFit/>
          </a:bodyPr>
          <a:lstStyle/>
          <a:p>
            <a:r>
              <a:rPr lang="ko-KR" altLang="en-US" dirty="0" smtClean="0"/>
              <a:t>복약 정보 전송</a:t>
            </a:r>
            <a:endParaRPr lang="ko-KR" altLang="en-US" dirty="0"/>
          </a:p>
        </p:txBody>
      </p:sp>
      <p:sp>
        <p:nvSpPr>
          <p:cNvPr id="19" name="TextBox 18"/>
          <p:cNvSpPr txBox="1"/>
          <p:nvPr/>
        </p:nvSpPr>
        <p:spPr>
          <a:xfrm>
            <a:off x="5226336" y="4601035"/>
            <a:ext cx="2190500" cy="369332"/>
          </a:xfrm>
          <a:prstGeom prst="rect">
            <a:avLst/>
          </a:prstGeom>
          <a:noFill/>
        </p:spPr>
        <p:txBody>
          <a:bodyPr wrap="square" rtlCol="0">
            <a:spAutoFit/>
          </a:bodyPr>
          <a:lstStyle/>
          <a:p>
            <a:r>
              <a:rPr lang="ko-KR" altLang="en-US" dirty="0" smtClean="0"/>
              <a:t>복약 정보 전송</a:t>
            </a:r>
            <a:endParaRPr lang="ko-KR" altLang="en-US" dirty="0"/>
          </a:p>
        </p:txBody>
      </p:sp>
      <p:sp>
        <p:nvSpPr>
          <p:cNvPr id="20" name="TextBox 19"/>
          <p:cNvSpPr txBox="1"/>
          <p:nvPr/>
        </p:nvSpPr>
        <p:spPr>
          <a:xfrm>
            <a:off x="2339753" y="3141387"/>
            <a:ext cx="2081142" cy="382855"/>
          </a:xfrm>
          <a:prstGeom prst="rect">
            <a:avLst/>
          </a:prstGeom>
          <a:noFill/>
        </p:spPr>
        <p:txBody>
          <a:bodyPr wrap="square" rtlCol="0">
            <a:spAutoFit/>
          </a:bodyPr>
          <a:lstStyle/>
          <a:p>
            <a:r>
              <a:rPr lang="ko-KR" altLang="en-US" dirty="0" smtClean="0"/>
              <a:t>복약 정보 전송</a:t>
            </a:r>
            <a:endParaRPr lang="ko-KR" altLang="en-US" dirty="0"/>
          </a:p>
        </p:txBody>
      </p:sp>
      <p:sp>
        <p:nvSpPr>
          <p:cNvPr id="21" name="TextBox 20"/>
          <p:cNvSpPr txBox="1"/>
          <p:nvPr/>
        </p:nvSpPr>
        <p:spPr>
          <a:xfrm>
            <a:off x="4857943" y="3141387"/>
            <a:ext cx="2315904" cy="369332"/>
          </a:xfrm>
          <a:prstGeom prst="rect">
            <a:avLst/>
          </a:prstGeom>
          <a:noFill/>
        </p:spPr>
        <p:txBody>
          <a:bodyPr wrap="square" rtlCol="0">
            <a:spAutoFit/>
          </a:bodyPr>
          <a:lstStyle/>
          <a:p>
            <a:r>
              <a:rPr lang="ko-KR" altLang="en-US" dirty="0" smtClean="0"/>
              <a:t>복약 정보 전송</a:t>
            </a:r>
            <a:endParaRPr lang="ko-KR" altLang="en-US" dirty="0"/>
          </a:p>
        </p:txBody>
      </p:sp>
    </p:spTree>
    <p:extLst>
      <p:ext uri="{BB962C8B-B14F-4D97-AF65-F5344CB8AC3E}">
        <p14:creationId xmlns:p14="http://schemas.microsoft.com/office/powerpoint/2010/main" val="286216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407910" y="3191822"/>
            <a:ext cx="4032448" cy="3254256"/>
          </a:xfrm>
          <a:prstGeom prst="rect">
            <a:avLst/>
          </a:prstGeom>
        </p:spPr>
      </p:pic>
      <p:pic>
        <p:nvPicPr>
          <p:cNvPr id="5" name="그림 4"/>
          <p:cNvPicPr>
            <a:picLocks noChangeAspect="1"/>
          </p:cNvPicPr>
          <p:nvPr/>
        </p:nvPicPr>
        <p:blipFill>
          <a:blip r:embed="rId3"/>
          <a:stretch>
            <a:fillRect/>
          </a:stretch>
        </p:blipFill>
        <p:spPr>
          <a:xfrm>
            <a:off x="4972680" y="1002454"/>
            <a:ext cx="4104456" cy="5563147"/>
          </a:xfrm>
          <a:prstGeom prst="rect">
            <a:avLst/>
          </a:prstGeom>
        </p:spPr>
      </p:pic>
      <p:grpSp>
        <p:nvGrpSpPr>
          <p:cNvPr id="22" name="그룹 21"/>
          <p:cNvGrpSpPr/>
          <p:nvPr/>
        </p:nvGrpSpPr>
        <p:grpSpPr>
          <a:xfrm>
            <a:off x="251520" y="991925"/>
            <a:ext cx="4608512" cy="1850467"/>
            <a:chOff x="3920816" y="3967814"/>
            <a:chExt cx="5746489" cy="2282228"/>
          </a:xfrm>
        </p:grpSpPr>
        <p:grpSp>
          <p:nvGrpSpPr>
            <p:cNvPr id="14" name="그룹 13"/>
            <p:cNvGrpSpPr/>
            <p:nvPr/>
          </p:nvGrpSpPr>
          <p:grpSpPr>
            <a:xfrm>
              <a:off x="3920816" y="4205564"/>
              <a:ext cx="1509899" cy="1379701"/>
              <a:chOff x="5252900" y="2558534"/>
              <a:chExt cx="1854596" cy="1564328"/>
            </a:xfrm>
          </p:grpSpPr>
          <p:pic>
            <p:nvPicPr>
              <p:cNvPr id="15" name="Picture 4" descr="mobile iconì ëí ì´ë¯¸ì§ ê²ìê²°ê³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2900" y="2983559"/>
                <a:ext cx="884243" cy="8842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person iconì ëí ì´ë¯¸ì§ ê²ìê²°ê³¼"/>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7953" y="2558534"/>
                <a:ext cx="1469543" cy="156432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extBox 16"/>
            <p:cNvSpPr txBox="1"/>
            <p:nvPr/>
          </p:nvSpPr>
          <p:spPr>
            <a:xfrm>
              <a:off x="3920816" y="5631080"/>
              <a:ext cx="2003640" cy="455507"/>
            </a:xfrm>
            <a:prstGeom prst="rect">
              <a:avLst/>
            </a:prstGeom>
            <a:noFill/>
          </p:spPr>
          <p:txBody>
            <a:bodyPr wrap="square" rtlCol="0">
              <a:spAutoFit/>
            </a:bodyPr>
            <a:lstStyle/>
            <a:p>
              <a:r>
                <a:rPr lang="ko-KR" altLang="en-US" dirty="0" smtClean="0"/>
                <a:t>개인투약수첩</a:t>
              </a:r>
              <a:endParaRPr lang="ko-KR" altLang="en-US" dirty="0"/>
            </a:p>
          </p:txBody>
        </p:sp>
        <p:pic>
          <p:nvPicPr>
            <p:cNvPr id="18" name="Picture 12" descr="hospital iconì ëí ì´ë¯¸ì§ ê²ìê²°ê³¼"/>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73847" y="3967814"/>
              <a:ext cx="1646100" cy="166326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6588224" y="5452906"/>
              <a:ext cx="3079081" cy="797136"/>
            </a:xfrm>
            <a:prstGeom prst="rect">
              <a:avLst/>
            </a:prstGeom>
            <a:noFill/>
          </p:spPr>
          <p:txBody>
            <a:bodyPr wrap="square" rtlCol="0">
              <a:spAutoFit/>
            </a:bodyPr>
            <a:lstStyle/>
            <a:p>
              <a:r>
                <a:rPr lang="ko-KR" altLang="en-US" dirty="0" smtClean="0"/>
                <a:t>보호자</a:t>
              </a:r>
              <a:r>
                <a:rPr lang="en-US" altLang="ko-KR" dirty="0" smtClean="0"/>
                <a:t>, </a:t>
              </a:r>
              <a:r>
                <a:rPr lang="ko-KR" altLang="en-US" dirty="0" err="1" smtClean="0"/>
                <a:t>식약처</a:t>
              </a:r>
              <a:r>
                <a:rPr lang="en-US" altLang="ko-KR" dirty="0" smtClean="0"/>
                <a:t>, </a:t>
              </a:r>
              <a:r>
                <a:rPr lang="ko-KR" altLang="en-US" dirty="0" smtClean="0"/>
                <a:t>병원</a:t>
              </a:r>
              <a:r>
                <a:rPr lang="en-US" altLang="ko-KR" dirty="0" smtClean="0"/>
                <a:t>, </a:t>
              </a:r>
              <a:r>
                <a:rPr lang="ko-KR" altLang="en-US" dirty="0" smtClean="0"/>
                <a:t>고객중심서비스플랫폼</a:t>
              </a:r>
              <a:endParaRPr lang="ko-KR" altLang="en-US" dirty="0"/>
            </a:p>
          </p:txBody>
        </p:sp>
        <p:cxnSp>
          <p:nvCxnSpPr>
            <p:cNvPr id="20" name="직선 화살표 연결선 19"/>
            <p:cNvCxnSpPr/>
            <p:nvPr/>
          </p:nvCxnSpPr>
          <p:spPr>
            <a:xfrm>
              <a:off x="5299587" y="4937598"/>
              <a:ext cx="158768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5063745" y="4478650"/>
              <a:ext cx="2190499" cy="369332"/>
            </a:xfrm>
            <a:prstGeom prst="rect">
              <a:avLst/>
            </a:prstGeom>
            <a:noFill/>
          </p:spPr>
          <p:txBody>
            <a:bodyPr wrap="square" rtlCol="0">
              <a:spAutoFit/>
            </a:bodyPr>
            <a:lstStyle/>
            <a:p>
              <a:r>
                <a:rPr lang="ko-KR" altLang="en-US" dirty="0" smtClean="0"/>
                <a:t>복약 정보 전송</a:t>
              </a:r>
              <a:endParaRPr lang="ko-KR" altLang="en-US" dirty="0"/>
            </a:p>
          </p:txBody>
        </p:sp>
      </p:grpSp>
    </p:spTree>
    <p:extLst>
      <p:ext uri="{BB962C8B-B14F-4D97-AF65-F5344CB8AC3E}">
        <p14:creationId xmlns:p14="http://schemas.microsoft.com/office/powerpoint/2010/main" val="2479696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ë³µì½ ê¸°ë¡ ì´í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700808"/>
            <a:ext cx="2160000" cy="36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ë³µì½ ê¸°ë¡ ì´íì ëí ì´ë¯¸ì§ ê²ìê²°ê³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1696565"/>
            <a:ext cx="1664099" cy="3600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그룹 4"/>
          <p:cNvGrpSpPr/>
          <p:nvPr/>
        </p:nvGrpSpPr>
        <p:grpSpPr>
          <a:xfrm>
            <a:off x="1263046" y="2636912"/>
            <a:ext cx="1593996" cy="1729339"/>
            <a:chOff x="5588268" y="1340768"/>
            <a:chExt cx="1593996" cy="1729339"/>
          </a:xfrm>
        </p:grpSpPr>
        <p:grpSp>
          <p:nvGrpSpPr>
            <p:cNvPr id="8" name="그룹 7"/>
            <p:cNvGrpSpPr/>
            <p:nvPr/>
          </p:nvGrpSpPr>
          <p:grpSpPr>
            <a:xfrm>
              <a:off x="5588268" y="1340768"/>
              <a:ext cx="1509899" cy="1379701"/>
              <a:chOff x="5252900" y="2558534"/>
              <a:chExt cx="1854596" cy="1564328"/>
            </a:xfrm>
          </p:grpSpPr>
          <p:pic>
            <p:nvPicPr>
              <p:cNvPr id="9" name="Picture 4" descr="mobile iconì ëí ì´ë¯¸ì§ ê²ìê²°ê³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2900" y="2983559"/>
                <a:ext cx="884243" cy="8842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person iconì ëí ì´ë¯¸ì§ ê²ìê²°ê³¼"/>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7953" y="2558534"/>
                <a:ext cx="1469543" cy="1564328"/>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5588268" y="2766284"/>
              <a:ext cx="1593996" cy="303823"/>
            </a:xfrm>
            <a:prstGeom prst="rect">
              <a:avLst/>
            </a:prstGeom>
            <a:noFill/>
          </p:spPr>
          <p:txBody>
            <a:bodyPr wrap="square" rtlCol="0">
              <a:spAutoFit/>
            </a:bodyPr>
            <a:lstStyle/>
            <a:p>
              <a:r>
                <a:rPr lang="ko-KR" altLang="en-US" dirty="0" smtClean="0"/>
                <a:t>개인투약수첩</a:t>
              </a:r>
              <a:endParaRPr lang="ko-KR" altLang="en-US" dirty="0"/>
            </a:p>
          </p:txBody>
        </p:sp>
      </p:grpSp>
    </p:spTree>
    <p:extLst>
      <p:ext uri="{BB962C8B-B14F-4D97-AF65-F5344CB8AC3E}">
        <p14:creationId xmlns:p14="http://schemas.microsoft.com/office/powerpoint/2010/main" val="36362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_x235951296" descr="EMB000056104ea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52736"/>
            <a:ext cx="4680520" cy="2832810"/>
          </a:xfrm>
          <a:prstGeom prst="rect">
            <a:avLst/>
          </a:prstGeom>
          <a:noFill/>
          <a:extLst>
            <a:ext uri="{909E8E84-426E-40DD-AFC4-6F175D3DCCD1}">
              <a14:hiddenFill xmlns:a14="http://schemas.microsoft.com/office/drawing/2010/main">
                <a:solidFill>
                  <a:srgbClr val="FFFFFF"/>
                </a:solidFill>
              </a14:hiddenFill>
            </a:ext>
          </a:extLst>
        </p:spPr>
      </p:pic>
      <p:pic>
        <p:nvPicPr>
          <p:cNvPr id="2051" name="_x235952736" descr="EMB000056104e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920" y="3356992"/>
            <a:ext cx="4942565" cy="31345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그룹 5"/>
          <p:cNvGrpSpPr/>
          <p:nvPr/>
        </p:nvGrpSpPr>
        <p:grpSpPr>
          <a:xfrm>
            <a:off x="5004048" y="1052736"/>
            <a:ext cx="4241693" cy="1385293"/>
            <a:chOff x="4002714" y="1124744"/>
            <a:chExt cx="4241693" cy="1385293"/>
          </a:xfrm>
        </p:grpSpPr>
        <p:pic>
          <p:nvPicPr>
            <p:cNvPr id="8" name="Picture 10" descr="block chain iconì ëí ì´ë¯¸ì§ ê²ìê²°ê³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02714" y="1124744"/>
              <a:ext cx="1370997" cy="13852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144518" y="2077210"/>
              <a:ext cx="3099889" cy="369332"/>
            </a:xfrm>
            <a:prstGeom prst="rect">
              <a:avLst/>
            </a:prstGeom>
            <a:noFill/>
          </p:spPr>
          <p:txBody>
            <a:bodyPr wrap="square" rtlCol="0">
              <a:spAutoFit/>
            </a:bodyPr>
            <a:lstStyle/>
            <a:p>
              <a:r>
                <a:rPr lang="ko-KR" altLang="en-US" dirty="0" err="1" smtClean="0"/>
                <a:t>블록체인</a:t>
              </a:r>
              <a:r>
                <a:rPr lang="ko-KR" altLang="en-US" dirty="0" smtClean="0"/>
                <a:t> 기반 저장소</a:t>
              </a:r>
              <a:endParaRPr lang="ko-KR" altLang="en-US" dirty="0"/>
            </a:p>
          </p:txBody>
        </p:sp>
      </p:grpSp>
    </p:spTree>
    <p:extLst>
      <p:ext uri="{BB962C8B-B14F-4D97-AF65-F5344CB8AC3E}">
        <p14:creationId xmlns:p14="http://schemas.microsoft.com/office/powerpoint/2010/main" val="230312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_x235953136" descr="EMB000056104eb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5053211"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7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1403648" y="116631"/>
            <a:ext cx="6336704" cy="584775"/>
          </a:xfrm>
          <a:prstGeom prst="rect">
            <a:avLst/>
          </a:prstGeom>
        </p:spPr>
        <p:txBody>
          <a:bodyPr wrap="square">
            <a:spAutoFit/>
          </a:bodyPr>
          <a:lstStyle/>
          <a:p>
            <a:pPr algn="ctr"/>
            <a:r>
              <a:rPr lang="en-US" altLang="ko-KR" sz="3200">
                <a:solidFill>
                  <a:schemeClr val="bg1"/>
                </a:solidFill>
                <a:latin typeface="arial" panose="020B0604020202020204" pitchFamily="34" charset="0"/>
              </a:rPr>
              <a:t>Machine Learning in Medicine</a:t>
            </a:r>
            <a:endParaRPr lang="en-US" altLang="ko-KR" sz="3200" b="0" i="0">
              <a:solidFill>
                <a:schemeClr val="bg1"/>
              </a:solidFill>
              <a:effectLst/>
              <a:latin typeface="arial" panose="020B0604020202020204" pitchFamily="34" charset="0"/>
            </a:endParaRPr>
          </a:p>
        </p:txBody>
      </p:sp>
      <p:sp>
        <p:nvSpPr>
          <p:cNvPr id="6" name="직사각형 5"/>
          <p:cNvSpPr/>
          <p:nvPr/>
        </p:nvSpPr>
        <p:spPr>
          <a:xfrm>
            <a:off x="179512" y="4833347"/>
            <a:ext cx="3600400" cy="1354217"/>
          </a:xfrm>
          <a:prstGeom prst="rect">
            <a:avLst/>
          </a:prstGeom>
        </p:spPr>
        <p:txBody>
          <a:bodyPr wrap="square">
            <a:spAutoFit/>
          </a:bodyPr>
          <a:lstStyle/>
          <a:p>
            <a:r>
              <a:rPr lang="ko-KR" altLang="en-US" sz="1600" b="1" dirty="0" smtClean="0">
                <a:solidFill>
                  <a:srgbClr val="222222"/>
                </a:solidFill>
                <a:latin typeface="+mj-lt"/>
              </a:rPr>
              <a:t>저널</a:t>
            </a:r>
            <a:r>
              <a:rPr lang="en-US" altLang="ko-KR" sz="1600" b="1" dirty="0">
                <a:solidFill>
                  <a:srgbClr val="222222"/>
                </a:solidFill>
                <a:latin typeface="+mj-lt"/>
              </a:rPr>
              <a:t>:</a:t>
            </a:r>
          </a:p>
          <a:p>
            <a:r>
              <a:rPr lang="en-US" altLang="ko-KR" sz="1600" b="1" dirty="0">
                <a:solidFill>
                  <a:srgbClr val="222222"/>
                </a:solidFill>
                <a:latin typeface="+mj-lt"/>
              </a:rPr>
              <a:t>Circulation (New York, N.Y</a:t>
            </a:r>
            <a:r>
              <a:rPr lang="en-US" altLang="ko-KR" sz="1600" b="1" dirty="0" smtClean="0">
                <a:solidFill>
                  <a:srgbClr val="222222"/>
                </a:solidFill>
                <a:latin typeface="+mj-lt"/>
              </a:rPr>
              <a:t>.)</a:t>
            </a:r>
          </a:p>
          <a:p>
            <a:endParaRPr lang="en-US" altLang="ko-KR" sz="1600" b="1" dirty="0">
              <a:solidFill>
                <a:srgbClr val="222222"/>
              </a:solidFill>
              <a:latin typeface="+mj-lt"/>
            </a:endParaRPr>
          </a:p>
          <a:p>
            <a:r>
              <a:rPr lang="ko-KR" altLang="en-US" sz="1600" b="1" dirty="0" smtClean="0">
                <a:solidFill>
                  <a:srgbClr val="222222"/>
                </a:solidFill>
                <a:latin typeface="+mj-lt"/>
              </a:rPr>
              <a:t>날짜</a:t>
            </a:r>
            <a:r>
              <a:rPr lang="en-US" altLang="ko-KR" sz="1600" b="1" dirty="0">
                <a:solidFill>
                  <a:srgbClr val="222222"/>
                </a:solidFill>
                <a:latin typeface="+mj-lt"/>
              </a:rPr>
              <a:t>:</a:t>
            </a:r>
          </a:p>
          <a:p>
            <a:r>
              <a:rPr lang="en-US" altLang="ko-KR" sz="1600" b="1" dirty="0" smtClean="0">
                <a:solidFill>
                  <a:srgbClr val="222222"/>
                </a:solidFill>
                <a:latin typeface="+mj-lt"/>
              </a:rPr>
              <a:t>17.11.2015</a:t>
            </a:r>
            <a:endParaRPr lang="ko-KR" altLang="en-US" sz="1600" b="1" dirty="0">
              <a:latin typeface="+mj-lt"/>
            </a:endParaRPr>
          </a:p>
        </p:txBody>
      </p:sp>
      <p:pic>
        <p:nvPicPr>
          <p:cNvPr id="9" name="그림 8"/>
          <p:cNvPicPr>
            <a:picLocks noChangeAspect="1"/>
          </p:cNvPicPr>
          <p:nvPr/>
        </p:nvPicPr>
        <p:blipFill>
          <a:blip r:embed="rId2"/>
          <a:stretch>
            <a:fillRect/>
          </a:stretch>
        </p:blipFill>
        <p:spPr>
          <a:xfrm>
            <a:off x="179512" y="1484784"/>
            <a:ext cx="8547324" cy="2736304"/>
          </a:xfrm>
          <a:prstGeom prst="rect">
            <a:avLst/>
          </a:prstGeom>
        </p:spPr>
      </p:pic>
      <p:sp>
        <p:nvSpPr>
          <p:cNvPr id="10" name="TextBox 9"/>
          <p:cNvSpPr txBox="1"/>
          <p:nvPr/>
        </p:nvSpPr>
        <p:spPr>
          <a:xfrm>
            <a:off x="4067944" y="4810848"/>
            <a:ext cx="4658892" cy="1754326"/>
          </a:xfrm>
          <a:prstGeom prst="rect">
            <a:avLst/>
          </a:prstGeom>
          <a:noFill/>
        </p:spPr>
        <p:txBody>
          <a:bodyPr wrap="square" rtlCol="0">
            <a:spAutoFit/>
          </a:bodyPr>
          <a:lstStyle/>
          <a:p>
            <a:r>
              <a:rPr lang="ko-KR" altLang="en-US" b="1" dirty="0" smtClean="0"/>
              <a:t>데이터를 모아서</a:t>
            </a:r>
            <a:r>
              <a:rPr lang="en-US" altLang="ko-KR" b="1" dirty="0" smtClean="0"/>
              <a:t>, </a:t>
            </a:r>
            <a:br>
              <a:rPr lang="en-US" altLang="ko-KR" b="1" dirty="0" smtClean="0"/>
            </a:br>
            <a:r>
              <a:rPr lang="ko-KR" altLang="en-US" b="1" dirty="0" smtClean="0"/>
              <a:t>적절한 학습 모델을 선택해서 학습시킨다</a:t>
            </a:r>
            <a:r>
              <a:rPr lang="en-US" altLang="ko-KR" b="1" dirty="0" smtClean="0"/>
              <a:t>.</a:t>
            </a:r>
            <a:br>
              <a:rPr lang="en-US" altLang="ko-KR" b="1" dirty="0" smtClean="0"/>
            </a:br>
            <a:r>
              <a:rPr lang="en-US" altLang="ko-KR" b="1" dirty="0" smtClean="0"/>
              <a:t/>
            </a:r>
            <a:br>
              <a:rPr lang="en-US" altLang="ko-KR" b="1" dirty="0" smtClean="0"/>
            </a:br>
            <a:r>
              <a:rPr lang="ko-KR" altLang="en-US" b="1" dirty="0" smtClean="0"/>
              <a:t>그 결과로 가설이 생성된다</a:t>
            </a:r>
            <a:r>
              <a:rPr lang="en-US" altLang="ko-KR" b="1" dirty="0" smtClean="0"/>
              <a:t>.</a:t>
            </a:r>
          </a:p>
          <a:p>
            <a:endParaRPr lang="en-US" altLang="ko-KR" b="1" dirty="0" smtClean="0"/>
          </a:p>
          <a:p>
            <a:r>
              <a:rPr lang="en-US" altLang="ko-KR" b="1" dirty="0" smtClean="0"/>
              <a:t>Test Set</a:t>
            </a:r>
            <a:r>
              <a:rPr lang="ko-KR" altLang="en-US" b="1" dirty="0" smtClean="0"/>
              <a:t>을 통하여 검증한다</a:t>
            </a:r>
            <a:r>
              <a:rPr lang="en-US" altLang="ko-KR" b="1" dirty="0" smtClean="0"/>
              <a:t>.</a:t>
            </a:r>
            <a:endParaRPr lang="ko-KR" altLang="en-US" b="1" dirty="0"/>
          </a:p>
        </p:txBody>
      </p:sp>
    </p:spTree>
    <p:extLst>
      <p:ext uri="{BB962C8B-B14F-4D97-AF65-F5344CB8AC3E}">
        <p14:creationId xmlns:p14="http://schemas.microsoft.com/office/powerpoint/2010/main" val="363288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1331640" y="12540"/>
            <a:ext cx="6480720" cy="830997"/>
          </a:xfrm>
          <a:prstGeom prst="rect">
            <a:avLst/>
          </a:prstGeom>
        </p:spPr>
        <p:txBody>
          <a:bodyPr wrap="square">
            <a:spAutoFit/>
          </a:bodyPr>
          <a:lstStyle/>
          <a:p>
            <a:pPr algn="ctr"/>
            <a:r>
              <a:rPr lang="en-US" altLang="ko-KR" sz="2400" b="1">
                <a:solidFill>
                  <a:schemeClr val="bg1"/>
                </a:solidFill>
                <a:latin typeface="+mj-lt"/>
              </a:rPr>
              <a:t>Applications of Machine Learning in Pharma and Medicine</a:t>
            </a:r>
            <a:endParaRPr lang="en-US" altLang="ko-KR" sz="2400" b="1" i="0">
              <a:solidFill>
                <a:schemeClr val="bg1"/>
              </a:solidFill>
              <a:effectLst/>
              <a:latin typeface="+mj-lt"/>
            </a:endParaRPr>
          </a:p>
        </p:txBody>
      </p:sp>
      <p:sp>
        <p:nvSpPr>
          <p:cNvPr id="6" name="직사각형 5"/>
          <p:cNvSpPr/>
          <p:nvPr/>
        </p:nvSpPr>
        <p:spPr>
          <a:xfrm>
            <a:off x="251520" y="1628800"/>
            <a:ext cx="4073551" cy="369332"/>
          </a:xfrm>
          <a:prstGeom prst="rect">
            <a:avLst/>
          </a:prstGeom>
        </p:spPr>
        <p:txBody>
          <a:bodyPr wrap="none">
            <a:spAutoFit/>
          </a:bodyPr>
          <a:lstStyle/>
          <a:p>
            <a:r>
              <a:rPr lang="en-US" altLang="ko-KR" b="1" dirty="0" smtClean="0">
                <a:solidFill>
                  <a:srgbClr val="161616"/>
                </a:solidFill>
                <a:latin typeface="medium-content-serif-font"/>
              </a:rPr>
              <a:t>1 – Disease Identification/Diagnosis</a:t>
            </a:r>
            <a:endParaRPr lang="en-US" altLang="ko-KR" b="1" i="0" dirty="0">
              <a:solidFill>
                <a:srgbClr val="161616"/>
              </a:solidFill>
              <a:effectLst/>
              <a:latin typeface="medium-content-serif-font"/>
            </a:endParaRPr>
          </a:p>
        </p:txBody>
      </p:sp>
      <p:sp>
        <p:nvSpPr>
          <p:cNvPr id="7" name="직사각형 6"/>
          <p:cNvSpPr/>
          <p:nvPr/>
        </p:nvSpPr>
        <p:spPr>
          <a:xfrm>
            <a:off x="251520" y="2137064"/>
            <a:ext cx="6336704" cy="369332"/>
          </a:xfrm>
          <a:prstGeom prst="rect">
            <a:avLst/>
          </a:prstGeom>
        </p:spPr>
        <p:txBody>
          <a:bodyPr wrap="square">
            <a:spAutoFit/>
          </a:bodyPr>
          <a:lstStyle/>
          <a:p>
            <a:r>
              <a:rPr lang="en-US" altLang="ko-KR" b="1" dirty="0" smtClean="0">
                <a:solidFill>
                  <a:srgbClr val="161616"/>
                </a:solidFill>
                <a:latin typeface="medium-content-serif-font"/>
              </a:rPr>
              <a:t>2 – Personalized Treatment/Behavioral Modification</a:t>
            </a:r>
            <a:endParaRPr lang="en-US" altLang="ko-KR" b="1" i="0" dirty="0">
              <a:solidFill>
                <a:srgbClr val="161616"/>
              </a:solidFill>
              <a:effectLst/>
              <a:latin typeface="medium-content-serif-font"/>
            </a:endParaRPr>
          </a:p>
        </p:txBody>
      </p:sp>
      <p:sp>
        <p:nvSpPr>
          <p:cNvPr id="8" name="직사각형 7"/>
          <p:cNvSpPr/>
          <p:nvPr/>
        </p:nvSpPr>
        <p:spPr>
          <a:xfrm>
            <a:off x="246294" y="2645328"/>
            <a:ext cx="3940502" cy="369332"/>
          </a:xfrm>
          <a:prstGeom prst="rect">
            <a:avLst/>
          </a:prstGeom>
        </p:spPr>
        <p:txBody>
          <a:bodyPr wrap="none">
            <a:spAutoFit/>
          </a:bodyPr>
          <a:lstStyle/>
          <a:p>
            <a:r>
              <a:rPr lang="en-US" altLang="ko-KR" b="1" dirty="0">
                <a:solidFill>
                  <a:srgbClr val="161616"/>
                </a:solidFill>
                <a:latin typeface="medium-content-serif-font"/>
              </a:rPr>
              <a:t>3 – Drug Discovery/Manufacturing</a:t>
            </a:r>
            <a:endParaRPr lang="en-US" altLang="ko-KR" b="1" i="0" dirty="0">
              <a:solidFill>
                <a:srgbClr val="161616"/>
              </a:solidFill>
              <a:effectLst/>
              <a:latin typeface="medium-content-serif-font"/>
            </a:endParaRPr>
          </a:p>
        </p:txBody>
      </p:sp>
      <p:sp>
        <p:nvSpPr>
          <p:cNvPr id="9" name="직사각형 8"/>
          <p:cNvSpPr/>
          <p:nvPr/>
        </p:nvSpPr>
        <p:spPr>
          <a:xfrm>
            <a:off x="246294" y="3153592"/>
            <a:ext cx="2951449" cy="369332"/>
          </a:xfrm>
          <a:prstGeom prst="rect">
            <a:avLst/>
          </a:prstGeom>
        </p:spPr>
        <p:txBody>
          <a:bodyPr wrap="none">
            <a:spAutoFit/>
          </a:bodyPr>
          <a:lstStyle/>
          <a:p>
            <a:r>
              <a:rPr lang="en-US" altLang="ko-KR" b="1" dirty="0">
                <a:solidFill>
                  <a:srgbClr val="161616"/>
                </a:solidFill>
                <a:latin typeface="medium-content-serif-font"/>
              </a:rPr>
              <a:t>4 – Clinical Trial Research</a:t>
            </a:r>
            <a:endParaRPr lang="en-US" altLang="ko-KR" b="1" i="0" dirty="0">
              <a:solidFill>
                <a:srgbClr val="161616"/>
              </a:solidFill>
              <a:effectLst/>
              <a:latin typeface="medium-content-serif-font"/>
            </a:endParaRPr>
          </a:p>
        </p:txBody>
      </p:sp>
      <p:sp>
        <p:nvSpPr>
          <p:cNvPr id="10" name="직사각형 9"/>
          <p:cNvSpPr/>
          <p:nvPr/>
        </p:nvSpPr>
        <p:spPr>
          <a:xfrm>
            <a:off x="246294" y="3661856"/>
            <a:ext cx="3724096" cy="369332"/>
          </a:xfrm>
          <a:prstGeom prst="rect">
            <a:avLst/>
          </a:prstGeom>
        </p:spPr>
        <p:txBody>
          <a:bodyPr wrap="none">
            <a:spAutoFit/>
          </a:bodyPr>
          <a:lstStyle/>
          <a:p>
            <a:r>
              <a:rPr lang="en-US" altLang="ko-KR" b="1" dirty="0">
                <a:solidFill>
                  <a:srgbClr val="161616"/>
                </a:solidFill>
                <a:latin typeface="medium-content-serif-font"/>
              </a:rPr>
              <a:t>5 – Radiology and Radiotherapy </a:t>
            </a:r>
            <a:endParaRPr lang="en-US" altLang="ko-KR" b="1" i="0" dirty="0">
              <a:solidFill>
                <a:srgbClr val="161616"/>
              </a:solidFill>
              <a:effectLst/>
              <a:latin typeface="medium-content-serif-font"/>
            </a:endParaRPr>
          </a:p>
        </p:txBody>
      </p:sp>
      <p:sp>
        <p:nvSpPr>
          <p:cNvPr id="11" name="직사각형 10"/>
          <p:cNvSpPr/>
          <p:nvPr/>
        </p:nvSpPr>
        <p:spPr>
          <a:xfrm>
            <a:off x="246294" y="4170120"/>
            <a:ext cx="4044697" cy="369332"/>
          </a:xfrm>
          <a:prstGeom prst="rect">
            <a:avLst/>
          </a:prstGeom>
        </p:spPr>
        <p:txBody>
          <a:bodyPr wrap="none">
            <a:spAutoFit/>
          </a:bodyPr>
          <a:lstStyle/>
          <a:p>
            <a:r>
              <a:rPr lang="en-US" altLang="ko-KR" b="1" dirty="0">
                <a:solidFill>
                  <a:srgbClr val="161616"/>
                </a:solidFill>
                <a:latin typeface="medium-content-serif-font"/>
              </a:rPr>
              <a:t>6 – Smart Electronic Health Records</a:t>
            </a:r>
            <a:endParaRPr lang="en-US" altLang="ko-KR" b="1" i="0" dirty="0">
              <a:solidFill>
                <a:srgbClr val="161616"/>
              </a:solidFill>
              <a:effectLst/>
              <a:latin typeface="medium-content-serif-font"/>
            </a:endParaRPr>
          </a:p>
        </p:txBody>
      </p:sp>
      <p:sp>
        <p:nvSpPr>
          <p:cNvPr id="12" name="직사각형 11"/>
          <p:cNvSpPr/>
          <p:nvPr/>
        </p:nvSpPr>
        <p:spPr>
          <a:xfrm>
            <a:off x="246294" y="4678384"/>
            <a:ext cx="3831498" cy="369332"/>
          </a:xfrm>
          <a:prstGeom prst="rect">
            <a:avLst/>
          </a:prstGeom>
        </p:spPr>
        <p:txBody>
          <a:bodyPr wrap="none">
            <a:spAutoFit/>
          </a:bodyPr>
          <a:lstStyle/>
          <a:p>
            <a:r>
              <a:rPr lang="en-US" altLang="ko-KR" b="1" dirty="0">
                <a:solidFill>
                  <a:srgbClr val="161616"/>
                </a:solidFill>
                <a:latin typeface="medium-content-serif-font"/>
              </a:rPr>
              <a:t>7 – Epidemic Outbreak Prediction</a:t>
            </a:r>
            <a:endParaRPr lang="en-US" altLang="ko-KR" b="1" i="0" dirty="0">
              <a:solidFill>
                <a:srgbClr val="161616"/>
              </a:solidFill>
              <a:effectLst/>
              <a:latin typeface="medium-content-serif-font"/>
            </a:endParaRPr>
          </a:p>
        </p:txBody>
      </p:sp>
    </p:spTree>
    <p:extLst>
      <p:ext uri="{BB962C8B-B14F-4D97-AF65-F5344CB8AC3E}">
        <p14:creationId xmlns:p14="http://schemas.microsoft.com/office/powerpoint/2010/main" val="143968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74968" y="1196752"/>
            <a:ext cx="8568952" cy="830997"/>
          </a:xfrm>
          <a:prstGeom prst="rect">
            <a:avLst/>
          </a:prstGeom>
        </p:spPr>
        <p:txBody>
          <a:bodyPr wrap="square">
            <a:spAutoFit/>
          </a:bodyPr>
          <a:lstStyle/>
          <a:p>
            <a:r>
              <a:rPr lang="en-US" altLang="ko-KR" sz="2400" dirty="0">
                <a:solidFill>
                  <a:srgbClr val="000000"/>
                </a:solidFill>
                <a:latin typeface="arial" panose="020B0604020202020204" pitchFamily="34" charset="0"/>
              </a:rPr>
              <a:t>Using Machine Learning to </a:t>
            </a:r>
            <a:r>
              <a:rPr lang="en-US" altLang="ko-KR" sz="2400" dirty="0" smtClean="0">
                <a:solidFill>
                  <a:srgbClr val="000000"/>
                </a:solidFill>
                <a:latin typeface="arial" panose="020B0604020202020204" pitchFamily="34" charset="0"/>
              </a:rPr>
              <a:t>Examine</a:t>
            </a:r>
            <a:br>
              <a:rPr lang="en-US" altLang="ko-KR" sz="2400" dirty="0" smtClean="0">
                <a:solidFill>
                  <a:srgbClr val="000000"/>
                </a:solidFill>
                <a:latin typeface="arial" panose="020B0604020202020204" pitchFamily="34" charset="0"/>
              </a:rPr>
            </a:br>
            <a:r>
              <a:rPr lang="en-US" altLang="ko-KR" sz="2400" dirty="0" smtClean="0">
                <a:solidFill>
                  <a:srgbClr val="000000"/>
                </a:solidFill>
                <a:latin typeface="arial" panose="020B0604020202020204" pitchFamily="34" charset="0"/>
              </a:rPr>
              <a:t>Medication </a:t>
            </a:r>
            <a:r>
              <a:rPr lang="en-US" altLang="ko-KR" sz="2400" dirty="0">
                <a:solidFill>
                  <a:srgbClr val="000000"/>
                </a:solidFill>
                <a:latin typeface="arial" panose="020B0604020202020204" pitchFamily="34" charset="0"/>
              </a:rPr>
              <a:t>Adherence Thresholds and Risk of Hospitalization</a:t>
            </a:r>
            <a:endParaRPr lang="en-US" altLang="ko-KR" sz="2400" b="0" i="0" dirty="0">
              <a:solidFill>
                <a:srgbClr val="000000"/>
              </a:solidFill>
              <a:effectLst/>
              <a:latin typeface="arial" panose="020B0604020202020204" pitchFamily="34" charset="0"/>
            </a:endParaRPr>
          </a:p>
        </p:txBody>
      </p:sp>
      <p:sp>
        <p:nvSpPr>
          <p:cNvPr id="5" name="직사각형 4"/>
          <p:cNvSpPr/>
          <p:nvPr/>
        </p:nvSpPr>
        <p:spPr>
          <a:xfrm>
            <a:off x="174968" y="2564904"/>
            <a:ext cx="8568952" cy="1200329"/>
          </a:xfrm>
          <a:prstGeom prst="rect">
            <a:avLst/>
          </a:prstGeom>
        </p:spPr>
        <p:txBody>
          <a:bodyPr wrap="square">
            <a:spAutoFit/>
          </a:bodyPr>
          <a:lstStyle/>
          <a:p>
            <a:r>
              <a:rPr lang="en-US" altLang="ko-KR" dirty="0">
                <a:solidFill>
                  <a:srgbClr val="724128"/>
                </a:solidFill>
                <a:latin typeface="arial" panose="020B0604020202020204" pitchFamily="34" charset="0"/>
              </a:rPr>
              <a:t>Background</a:t>
            </a:r>
          </a:p>
          <a:p>
            <a:r>
              <a:rPr lang="en-US" altLang="ko-KR" dirty="0">
                <a:solidFill>
                  <a:srgbClr val="000000"/>
                </a:solidFill>
                <a:latin typeface="Times New Roman" panose="02020603050405020304" pitchFamily="18" charset="0"/>
              </a:rPr>
              <a:t>Quality improvement efforts are frequently tied to patients achieving ≥80% medication adherence. However, there is little empirical evidence that this threshold optimally predicts important health outcomes.</a:t>
            </a:r>
            <a:endParaRPr lang="en-US" altLang="ko-KR" b="0" i="0" dirty="0">
              <a:solidFill>
                <a:srgbClr val="000000"/>
              </a:solidFill>
              <a:effectLst/>
              <a:latin typeface="Times New Roman" panose="02020603050405020304" pitchFamily="18" charset="0"/>
            </a:endParaRPr>
          </a:p>
        </p:txBody>
      </p:sp>
      <p:sp>
        <p:nvSpPr>
          <p:cNvPr id="6" name="TextBox 5"/>
          <p:cNvSpPr txBox="1"/>
          <p:nvPr/>
        </p:nvSpPr>
        <p:spPr>
          <a:xfrm>
            <a:off x="196797" y="4437112"/>
            <a:ext cx="7632848" cy="369332"/>
          </a:xfrm>
          <a:prstGeom prst="rect">
            <a:avLst/>
          </a:prstGeom>
          <a:noFill/>
        </p:spPr>
        <p:txBody>
          <a:bodyPr wrap="square" rtlCol="0">
            <a:spAutoFit/>
          </a:bodyPr>
          <a:lstStyle/>
          <a:p>
            <a:r>
              <a:rPr lang="ko-KR" altLang="en-US" dirty="0" smtClean="0"/>
              <a:t>품질 개선 노력은 약물 순응도가 </a:t>
            </a:r>
            <a:r>
              <a:rPr lang="en-US" altLang="ko-KR" dirty="0" smtClean="0"/>
              <a:t>80% </a:t>
            </a:r>
            <a:r>
              <a:rPr lang="ko-KR" altLang="en-US" dirty="0" smtClean="0"/>
              <a:t>이상인 환자에게서 나타난다</a:t>
            </a:r>
            <a:r>
              <a:rPr lang="en-US" altLang="ko-KR" dirty="0" smtClean="0"/>
              <a:t>.</a:t>
            </a:r>
            <a:endParaRPr lang="ko-KR" altLang="en-US" dirty="0"/>
          </a:p>
        </p:txBody>
      </p:sp>
    </p:spTree>
    <p:extLst>
      <p:ext uri="{BB962C8B-B14F-4D97-AF65-F5344CB8AC3E}">
        <p14:creationId xmlns:p14="http://schemas.microsoft.com/office/powerpoint/2010/main" val="210500322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5630</TotalTime>
  <Words>424</Words>
  <Application>Microsoft Office PowerPoint</Application>
  <PresentationFormat>화면 슬라이드 쇼(4:3)</PresentationFormat>
  <Paragraphs>61</Paragraphs>
  <Slides>14</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14</vt:i4>
      </vt:variant>
    </vt:vector>
  </HeadingPairs>
  <TitlesOfParts>
    <vt:vector size="20" baseType="lpstr">
      <vt:lpstr>medium-content-serif-font</vt:lpstr>
      <vt:lpstr>맑은 고딕</vt:lpstr>
      <vt:lpstr>Arial</vt:lpstr>
      <vt:lpstr>Arial</vt:lpstr>
      <vt:lpstr>Times New Roman</vt:lpstr>
      <vt:lpstr>Office 테마</vt:lpstr>
      <vt:lpstr>논문발표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셀프케어를 위한 맞춤형 음악 서비스 모바일 어플리케이션 개발</dc:title>
  <dc:creator>grkang</dc:creator>
  <cp:lastModifiedBy>Windows 사용자</cp:lastModifiedBy>
  <cp:revision>334</cp:revision>
  <cp:lastPrinted>2016-11-24T01:42:14Z</cp:lastPrinted>
  <dcterms:created xsi:type="dcterms:W3CDTF">2016-11-23T14:36:56Z</dcterms:created>
  <dcterms:modified xsi:type="dcterms:W3CDTF">2018-11-19T12:49:58Z</dcterms:modified>
</cp:coreProperties>
</file>