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2"/>
  </p:notesMasterIdLst>
  <p:sldIdLst>
    <p:sldId id="299" r:id="rId4"/>
    <p:sldId id="298" r:id="rId5"/>
    <p:sldId id="296" r:id="rId6"/>
    <p:sldId id="295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06" r:id="rId15"/>
    <p:sldId id="309" r:id="rId16"/>
    <p:sldId id="310" r:id="rId17"/>
    <p:sldId id="308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30" r:id="rId36"/>
    <p:sldId id="329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3" r:id="rId47"/>
    <p:sldId id="341" r:id="rId48"/>
    <p:sldId id="342" r:id="rId49"/>
    <p:sldId id="340" r:id="rId50"/>
    <p:sldId id="287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F77"/>
    <a:srgbClr val="7D7576"/>
    <a:srgbClr val="A5A5A5"/>
    <a:srgbClr val="FFC000"/>
    <a:srgbClr val="F7A418"/>
    <a:srgbClr val="ED7D31"/>
    <a:srgbClr val="99B2DF"/>
    <a:srgbClr val="A8A8A8"/>
    <a:srgbClr val="F5B88E"/>
    <a:srgbClr val="507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33" autoAdjust="0"/>
    <p:restoredTop sz="79820" autoAdjust="0"/>
  </p:normalViewPr>
  <p:slideViewPr>
    <p:cSldViewPr snapToGrid="0">
      <p:cViewPr>
        <p:scale>
          <a:sx n="66" d="100"/>
          <a:sy n="66" d="100"/>
        </p:scale>
        <p:origin x="2604" y="15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ACC60-F11D-4A0E-8003-64413A221C05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E0260-2A91-4995-9BA3-5CA1E8EA1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5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D2725-A661-4188-84A5-838FF374B09C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418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47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E0260-2A91-4995-9BA3-5CA1E8EA13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5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13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84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27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191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894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37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43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78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D2725-A661-4188-84A5-838FF374B09C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093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80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782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46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6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02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31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30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707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57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78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E0260-2A91-4995-9BA3-5CA1E8EA13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947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4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906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83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E0260-2A91-4995-9BA3-5CA1E8EA132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79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905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462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0381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9262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E0260-2A91-4995-9BA3-5CA1E8EA132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296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9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046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6158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3844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E0260-2A91-4995-9BA3-5CA1E8EA132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7253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847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972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E0260-2A91-4995-9BA3-5CA1E8EA132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661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1149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262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3606B-A35B-2548-A72D-44A16B254602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412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67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88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471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E0260-2A91-4995-9BA3-5CA1E8EA13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66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6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C4AA7-3239-494F-836F-C24A9BD2F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B464FA-A4A0-439F-ABF1-B8F644FC4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CAD28-9BBF-401F-927A-D3F1BAD6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2E4E7-DD07-4779-B17E-6B4BB503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1C076-3298-4636-B4BA-9C9776E8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35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CA623-0170-4E3F-9A11-6610C15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82DD5B-2779-47BD-AC59-BE0DBCAA0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7515B-AA3C-47F1-862C-83987B0E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7BBB2-23D3-4D87-A2F2-A5A69F38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DBCB2-A337-4374-9BB4-78144CB2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0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A2F4DC-4E8B-412F-90AB-BD849562E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46B5A4-3F45-4604-9892-C2FD56D9C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D64C3-AD51-4253-AFD8-C9D8E4F7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C8A08-8340-4F37-8FAC-129DBC7C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331DC-0EC7-42A3-9DEE-C1DDC53A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97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5DAD0-E681-4881-8390-B75A526E7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BAC17F-2AD4-49F6-8882-E773EAB99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1A16A-B16D-42F8-9042-49A4A2FD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3BC92-4BF9-4AEC-9844-FD142783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FBBA6-3253-495A-8E3B-FC38B33E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14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94B5-1673-44F5-A6D5-3FE764D2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A111-30A1-47EC-B9EC-CFECA3C3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8A085-2020-4790-A669-3C89B7F1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78274-7DDA-4AFE-AE5A-A75F76B9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DDBC5-02E1-4FE4-8934-D081F173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ACE68-D713-4FB9-B2B7-B3AD566F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A271FC-CDD8-4329-9DFA-00CDECC6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58A70-BC5C-48F4-A4CC-EFB02BD2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DAED4-1361-4041-ABD5-16466EAD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05F0-70D7-4C5B-8FCC-99F6BBFF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35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8AAA9-33BD-4F6E-9F6E-FDE7F26B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62106-62CD-4B4E-9036-A9221C527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72A41B-9929-4E1B-8647-A2F4188AD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CE51A3-627A-4ED3-B4AE-4A3375F3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35E1B-C906-4D86-8278-52B53F09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FE074-6F50-469D-9CC2-B5CC7E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E56BB-1A7B-4018-9C97-A532692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419B8-9300-470C-AA75-78DD48E1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96BD40-4A54-4CDD-9E4C-045206A2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17FEC9-92E1-4837-A795-8507032DA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D124C-8A53-4A0F-9947-BB66DA8A8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ABD5CE-A83D-4615-AC42-D743D8CC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700A61-B2D4-4E85-A5A9-3481E012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648C69-0C4D-42D7-86FA-A39AE2ED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3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A0A2C-1155-4D45-A767-46CBC1AF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E65BB-F047-4770-838B-78D6C6BF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1CFB79-BAD3-43F9-8EE7-0284BEE5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A031A8-3E44-4ECF-B9E6-A8D981E3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087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176D6-1C36-4F9F-B4DC-DAFDBD28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A9CFF1-3D09-4E3F-9708-02A4E3B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44F12-61D6-4030-B5CE-F8DB5BA6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77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B8EB-D5C4-4022-91E0-C1C382EE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2A8F8-13AB-4F3C-A262-5CD69A2E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4DF9A-6463-4C19-87CD-0BC5F359B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54FBB-ADC8-4CBA-93DC-4B34BA33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33926-11D4-4B54-8BC0-A8677C28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D082F-2D24-40EE-AE3D-E8D36879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4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54BAE-F83E-4EB7-BD30-4E59306A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9BF30-0588-4D09-A029-FE3FE4EF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06615-43D0-44DF-B2AA-489E6845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9F003-4B7D-4898-A2E8-1767FA2E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F1D30-A087-47DB-AD2D-D154F369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36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CB529-BFAA-47EE-9125-A87D7FB3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A2110-F74C-41EF-A7FB-B77E2DE5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9FECD7-394E-4712-B245-29696BDA2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1BFBE-8CB4-43DB-8813-2E240AF5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7A2AE-A11D-4F8F-811A-7856F860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13CF7-668E-486B-9B4B-AF52DEBE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07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2C883-7071-4136-AB1A-B4BA3670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9F609-227E-455F-9F93-AD63D6C86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37FEE-C778-42A7-BDBE-EC0B267D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BC7E0-BF9F-4879-8B36-2B691526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0A6AC-3251-452C-BDB5-EE72AF78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29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043E39-0AD8-43AD-A969-4BE04BCF3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1169CB-2D3D-489E-A33B-1F0C7D9C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30A1E-E0EE-4BED-82F9-63EDEDC2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0A84C-53DA-4894-9542-F9B8D388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F9CF1-FC2B-47C4-9FAA-C31F2E3C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83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7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18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54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38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325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34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8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2DE2F-BD7F-4FFF-8A12-F49849A7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667A2A-EA95-4C1A-8CA7-42127BCD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25D93-49AD-44EE-B26C-5BE684BD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B1A82-440A-4555-874E-E7DAC6EB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DFA4F-7550-4B16-8145-77CD03F8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47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512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886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540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6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2714F-37EB-4216-946E-4E9FF0E6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86AC7-25B8-4AA5-9AB9-DC87EF592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E79BA1-195A-4FCF-9B59-A648A9907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221AE-B553-4906-8C99-A4E73AC8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2B5AD5-4A01-4B0E-9A72-50E58A17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4D93E-7029-4C0D-B788-31F0BE32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1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C597A-FF1C-4FED-987E-BF39E765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1B9C6-FFC8-4297-B5E6-99BECE667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4AF7B5-80B7-4AC7-B09F-F2CC778F4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5835A3-91A0-4AE9-8C8A-ED6C287C2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C44AAF-C9CB-4FB5-8716-2130A1BD3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AB091A-6B4B-4A9C-B836-145FC202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6ECADB-FE89-47CE-9901-D6C7C46A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1397A4-7D78-4C9D-BA13-708C582E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26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26F58-F933-4244-B0BD-139F88CB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FA0F8F-F87E-4917-B5E0-DF4DE264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32EA0A-C40B-4ABA-A8B5-A05EE59A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E80C81-088D-4A7B-99DF-3338360C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0D0299-061E-4E22-AB73-B55B1C85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0B861C-1FF2-4702-9D73-7B0C59CA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CF4B6-052E-4DDC-A115-6C7F77E3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92EED-35E4-4613-B907-E1CCF4FC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C3333-0962-4584-85FB-11A02C8B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6101A-7B59-4564-B1D2-A09E4E5C9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9A544F-5B22-4767-BCC4-979843F1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023CA6-133E-45AE-984F-7BD2107A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F4974-15ED-434F-9364-982235AF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6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98610-1236-443F-8CEC-3C0F5769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2EE03-FAE5-4C6E-B2CE-CBC1F056C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951E5-B085-4B25-BD20-078B92E72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8526BC-022F-4509-B12B-483BF8B7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A1DFA7-187D-4293-B43F-460DC08A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2117B7-F934-45FA-BBF0-B61B4DE6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5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6874C3-7222-46BB-A8DE-9DBDC555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926FC-C09B-4BD1-862C-FD1A720F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F1B10-58DB-4FBD-9A36-46F03D406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0BDCE-D165-400B-BA53-AA7EBDF8CCF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79837-4DC7-4B6C-AF8F-75F4C14A0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0E3AD-8227-4461-AEFB-EA2F57E12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86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BD80CD-DC1C-4A0C-ADD1-B0BCB0FF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7E6A7-D88E-4A4A-AA55-7527AFD2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01EA6-6867-4BC0-9C4B-E0F94E5C3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2532-DFA4-4AF0-9253-34A41E2E331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2013D-9CCC-45E5-AA51-B21611A4E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8E4E0-10F3-45EA-970E-01B0DACD0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3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C742-6499-4DDA-AA5C-D5BFD48894E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565835"/>
            <a:ext cx="9144000" cy="194412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Chap3</a:t>
            </a:r>
            <a:b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Classification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32164" y="3951173"/>
            <a:ext cx="10127672" cy="1655762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경북대학교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IT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대학 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800" dirty="0" err="1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전자공학부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허 국 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호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-8313" y="374073"/>
            <a:ext cx="12200313" cy="16626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3.2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이진 분류기 훈련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26" name="Picture 2" descr="sgdclassifier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9" y="1190972"/>
            <a:ext cx="5500083" cy="512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20704" y="3332163"/>
            <a:ext cx="2577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224F77"/>
                </a:solidFill>
              </a:rPr>
              <a:t>y = </a:t>
            </a:r>
            <a:r>
              <a:rPr lang="en-US" altLang="ko-KR" sz="3600" dirty="0" err="1" smtClean="0">
                <a:solidFill>
                  <a:srgbClr val="224F77"/>
                </a:solidFill>
              </a:rPr>
              <a:t>wx</a:t>
            </a:r>
            <a:r>
              <a:rPr lang="en-US" altLang="ko-KR" sz="3600" dirty="0" smtClean="0">
                <a:solidFill>
                  <a:srgbClr val="224F77"/>
                </a:solidFill>
              </a:rPr>
              <a:t> + b</a:t>
            </a:r>
            <a:endParaRPr lang="ko-KR" altLang="en-US" sz="3600" dirty="0">
              <a:solidFill>
                <a:srgbClr val="224F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0B8841-00CA-E946-95CA-15FE94DAB9D9}"/>
              </a:ext>
            </a:extLst>
          </p:cNvPr>
          <p:cNvGrpSpPr/>
          <p:nvPr/>
        </p:nvGrpSpPr>
        <p:grpSpPr>
          <a:xfrm>
            <a:off x="8266854" y="2306225"/>
            <a:ext cx="3925146" cy="2245550"/>
            <a:chOff x="8266854" y="2087911"/>
            <a:chExt cx="3925146" cy="22455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BCDD8A9-9165-3E42-AB8D-8DA317DB8CE1}"/>
                </a:ext>
              </a:extLst>
            </p:cNvPr>
            <p:cNvSpPr/>
            <p:nvPr/>
          </p:nvSpPr>
          <p:spPr>
            <a:xfrm>
              <a:off x="9471783" y="2087912"/>
              <a:ext cx="2720217" cy="2245549"/>
            </a:xfrm>
            <a:prstGeom prst="rect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039604C-69CB-7D4B-8AE5-F04D3172B73F}"/>
                </a:ext>
              </a:extLst>
            </p:cNvPr>
            <p:cNvSpPr/>
            <p:nvPr/>
          </p:nvSpPr>
          <p:spPr>
            <a:xfrm>
              <a:off x="8266854" y="2087911"/>
              <a:ext cx="2409857" cy="2245549"/>
            </a:xfrm>
            <a:prstGeom prst="ellipse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200" dirty="0" smtClean="0"/>
                <a:t>3.3</a:t>
              </a:r>
              <a:endParaRPr kumimoji="1" lang="ko-KR" altLang="en-US" sz="7200" dirty="0"/>
            </a:p>
          </p:txBody>
        </p:sp>
      </p:grp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8A06599E-1E3D-3B46-9D69-5BDDA0E26EA2}"/>
              </a:ext>
            </a:extLst>
          </p:cNvPr>
          <p:cNvSpPr txBox="1"/>
          <p:nvPr/>
        </p:nvSpPr>
        <p:spPr>
          <a:xfrm>
            <a:off x="1741253" y="2967334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dirty="0" smtClean="0">
                <a:solidFill>
                  <a:srgbClr val="224F7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성능 측정</a:t>
            </a:r>
            <a:endParaRPr kumimoji="1" lang="ko-KR" altLang="en-US" sz="5400" dirty="0">
              <a:solidFill>
                <a:srgbClr val="224F7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 4">
            <a:extLst>
              <a:ext uri="{FF2B5EF4-FFF2-40B4-BE49-F238E27FC236}">
                <a16:creationId xmlns:a16="http://schemas.microsoft.com/office/drawing/2014/main" id="{97518457-8209-994A-A7D5-705E388E9FD8}"/>
              </a:ext>
            </a:extLst>
          </p:cNvPr>
          <p:cNvCxnSpPr/>
          <p:nvPr/>
        </p:nvCxnSpPr>
        <p:spPr>
          <a:xfrm>
            <a:off x="-8313" y="37407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65C899-D50F-204B-8D09-220394553986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3960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3.3.1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교차 검증을 사용한 정확도 측정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29" y="1257300"/>
            <a:ext cx="7004771" cy="39751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88539" y="2463618"/>
            <a:ext cx="3854513" cy="96538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13600" y="1368961"/>
            <a:ext cx="4445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교차 검증 구현</a:t>
            </a:r>
          </a:p>
          <a:p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매 </a:t>
            </a:r>
            <a:r>
              <a:rPr lang="ko-KR" altLang="en-US" sz="2000" b="1" dirty="0" err="1">
                <a:solidFill>
                  <a:srgbClr val="FF0000"/>
                </a:solidFill>
                <a:latin typeface="+mn-ea"/>
              </a:rPr>
              <a:t>반복마다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  <a:latin typeface="+mn-ea"/>
              </a:rPr>
              <a:t>분류기를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복제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훈련 </a:t>
            </a:r>
            <a:r>
              <a:rPr lang="ko-KR" altLang="en-US" sz="2000" b="1" dirty="0" err="1">
                <a:solidFill>
                  <a:srgbClr val="FF0000"/>
                </a:solidFill>
                <a:latin typeface="+mn-ea"/>
              </a:rPr>
              <a:t>폴드로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훈련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테스트 </a:t>
            </a:r>
            <a:r>
              <a:rPr lang="ko-KR" altLang="en-US" sz="2000" b="1" dirty="0" err="1">
                <a:solidFill>
                  <a:srgbClr val="FF0000"/>
                </a:solidFill>
                <a:latin typeface="+mn-ea"/>
              </a:rPr>
              <a:t>폴드로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예측 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생성</a:t>
            </a:r>
            <a:endParaRPr lang="en-US" altLang="ko-KR" sz="20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</a:t>
            </a: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올바른 예측을 </a:t>
            </a:r>
            <a:r>
              <a:rPr lang="ko-KR" altLang="en-US" sz="2000" b="1" dirty="0" err="1">
                <a:solidFill>
                  <a:srgbClr val="224F77"/>
                </a:solidFill>
                <a:latin typeface="+mn-ea"/>
              </a:rPr>
              <a:t>카운팅하여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 정확도 측정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88539" y="3576484"/>
            <a:ext cx="4016745" cy="803787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3.3.1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교차 검증을 사용한 정확도 측정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9" y="1325563"/>
            <a:ext cx="5191893" cy="423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3.3.1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교차 검증을 사용한 정확도 측정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9" y="1793630"/>
            <a:ext cx="6524625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39" y="2661993"/>
            <a:ext cx="6543675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7425" y="1325563"/>
            <a:ext cx="32464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224F77"/>
                </a:solidFill>
              </a:rPr>
              <a:t>교차 검증 데이터 비율</a:t>
            </a:r>
            <a:endParaRPr lang="en-US" altLang="ko-KR" sz="2000" dirty="0" smtClean="0">
              <a:solidFill>
                <a:srgbClr val="224F77"/>
              </a:solidFill>
            </a:endParaRPr>
          </a:p>
          <a:p>
            <a:r>
              <a:rPr lang="en-US" altLang="ko-KR" sz="2000" dirty="0" smtClean="0">
                <a:solidFill>
                  <a:srgbClr val="224F77"/>
                </a:solidFill>
              </a:rPr>
              <a:t>train data set : 40,000</a:t>
            </a:r>
          </a:p>
          <a:p>
            <a:r>
              <a:rPr lang="en-US" altLang="ko-KR" sz="2000" dirty="0" smtClean="0">
                <a:solidFill>
                  <a:srgbClr val="224F77"/>
                </a:solidFill>
              </a:rPr>
              <a:t>validation data set : 20,000</a:t>
            </a:r>
          </a:p>
          <a:p>
            <a:endParaRPr lang="en-US" altLang="ko-KR" sz="2000" dirty="0">
              <a:solidFill>
                <a:srgbClr val="224F77"/>
              </a:solidFill>
            </a:endParaRPr>
          </a:p>
          <a:p>
            <a:r>
              <a:rPr lang="en-US" altLang="ko-KR" sz="2000" dirty="0">
                <a:solidFill>
                  <a:srgbClr val="224F77"/>
                </a:solidFill>
              </a:rPr>
              <a:t>train data set : </a:t>
            </a:r>
            <a:r>
              <a:rPr lang="en-US" altLang="ko-KR" sz="2000" dirty="0" smtClean="0">
                <a:solidFill>
                  <a:srgbClr val="224F77"/>
                </a:solidFill>
              </a:rPr>
              <a:t>54,000</a:t>
            </a:r>
            <a:endParaRPr lang="en-US" altLang="ko-KR" sz="2000" dirty="0">
              <a:solidFill>
                <a:srgbClr val="224F77"/>
              </a:solidFill>
            </a:endParaRPr>
          </a:p>
          <a:p>
            <a:r>
              <a:rPr lang="en-US" altLang="ko-KR" sz="2000" dirty="0">
                <a:solidFill>
                  <a:srgbClr val="224F77"/>
                </a:solidFill>
              </a:rPr>
              <a:t>validation data set : </a:t>
            </a:r>
            <a:r>
              <a:rPr lang="en-US" altLang="ko-KR" sz="2000" dirty="0" smtClean="0">
                <a:solidFill>
                  <a:srgbClr val="224F77"/>
                </a:solidFill>
              </a:rPr>
              <a:t>6,000</a:t>
            </a:r>
            <a:endParaRPr lang="en-US" altLang="ko-KR" sz="2000" dirty="0">
              <a:solidFill>
                <a:srgbClr val="224F77"/>
              </a:solidFill>
            </a:endParaRPr>
          </a:p>
          <a:p>
            <a:endParaRPr lang="ko-KR" altLang="en-US" sz="2000" dirty="0">
              <a:solidFill>
                <a:srgbClr val="224F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3.3.1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교차 검증을 사용한 정확도 측정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7425" y="1325563"/>
            <a:ext cx="32464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224F77"/>
                </a:solidFill>
              </a:rPr>
              <a:t>교차 검증 데이터 비율</a:t>
            </a:r>
            <a:endParaRPr lang="en-US" altLang="ko-KR" sz="2000" dirty="0" smtClean="0">
              <a:solidFill>
                <a:srgbClr val="224F77"/>
              </a:solidFill>
            </a:endParaRPr>
          </a:p>
          <a:p>
            <a:endParaRPr lang="en-US" altLang="ko-KR" sz="2000" dirty="0">
              <a:solidFill>
                <a:srgbClr val="224F77"/>
              </a:solidFill>
            </a:endParaRPr>
          </a:p>
          <a:p>
            <a:endParaRPr lang="en-US" altLang="ko-KR" sz="2000" dirty="0" smtClean="0">
              <a:solidFill>
                <a:srgbClr val="224F77"/>
              </a:solidFill>
            </a:endParaRPr>
          </a:p>
          <a:p>
            <a:r>
              <a:rPr lang="en-US" altLang="ko-KR" sz="2000" dirty="0" smtClean="0">
                <a:solidFill>
                  <a:srgbClr val="224F77"/>
                </a:solidFill>
              </a:rPr>
              <a:t>train data set : 40,000</a:t>
            </a:r>
          </a:p>
          <a:p>
            <a:r>
              <a:rPr lang="en-US" altLang="ko-KR" sz="2000" dirty="0" smtClean="0">
                <a:solidFill>
                  <a:srgbClr val="224F77"/>
                </a:solidFill>
              </a:rPr>
              <a:t>validation data set : 20,000</a:t>
            </a:r>
          </a:p>
          <a:p>
            <a:endParaRPr lang="en-US" altLang="ko-KR" sz="2000" dirty="0">
              <a:solidFill>
                <a:srgbClr val="224F77"/>
              </a:solidFill>
            </a:endParaRPr>
          </a:p>
          <a:p>
            <a:r>
              <a:rPr lang="en-US" altLang="ko-KR" sz="2000" dirty="0">
                <a:solidFill>
                  <a:srgbClr val="224F77"/>
                </a:solidFill>
              </a:rPr>
              <a:t>train data set : </a:t>
            </a:r>
            <a:r>
              <a:rPr lang="en-US" altLang="ko-KR" sz="2000" dirty="0" smtClean="0">
                <a:solidFill>
                  <a:srgbClr val="224F77"/>
                </a:solidFill>
              </a:rPr>
              <a:t>54,000</a:t>
            </a:r>
            <a:endParaRPr lang="en-US" altLang="ko-KR" sz="2000" dirty="0">
              <a:solidFill>
                <a:srgbClr val="224F77"/>
              </a:solidFill>
            </a:endParaRPr>
          </a:p>
          <a:p>
            <a:r>
              <a:rPr lang="en-US" altLang="ko-KR" sz="2000" dirty="0">
                <a:solidFill>
                  <a:srgbClr val="224F77"/>
                </a:solidFill>
              </a:rPr>
              <a:t>validation data set : </a:t>
            </a:r>
            <a:r>
              <a:rPr lang="en-US" altLang="ko-KR" sz="2000" dirty="0" smtClean="0">
                <a:solidFill>
                  <a:srgbClr val="224F77"/>
                </a:solidFill>
              </a:rPr>
              <a:t>6,000</a:t>
            </a:r>
            <a:endParaRPr lang="en-US" altLang="ko-KR" sz="2000" dirty="0">
              <a:solidFill>
                <a:srgbClr val="224F77"/>
              </a:solidFill>
            </a:endParaRPr>
          </a:p>
          <a:p>
            <a:endParaRPr lang="ko-KR" altLang="en-US" sz="2000" dirty="0">
              <a:solidFill>
                <a:srgbClr val="224F77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1325563"/>
            <a:ext cx="70389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9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3.3.1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교차 검증을 사용한 정확도 측정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4939" y="1401097"/>
            <a:ext cx="1023642" cy="8480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4939" y="2383330"/>
            <a:ext cx="1023642" cy="8480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4939" y="3365563"/>
            <a:ext cx="1023642" cy="8480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24939" y="4347796"/>
            <a:ext cx="1023642" cy="8480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4939" y="5330028"/>
            <a:ext cx="1023642" cy="8480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42364" y="1636502"/>
            <a:ext cx="2757949" cy="18656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 Data Set</a:t>
            </a:r>
          </a:p>
          <a:p>
            <a:pPr algn="ctr"/>
            <a:r>
              <a:rPr lang="en-US" altLang="ko-KR" dirty="0" smtClean="0"/>
              <a:t>5-120</a:t>
            </a:r>
          </a:p>
          <a:p>
            <a:pPr algn="ctr"/>
            <a:r>
              <a:rPr lang="en-US" altLang="ko-KR" dirty="0" smtClean="0"/>
              <a:t>1-30</a:t>
            </a:r>
          </a:p>
          <a:p>
            <a:pPr algn="ctr"/>
            <a:r>
              <a:rPr lang="en-US" altLang="ko-KR" dirty="0" smtClean="0"/>
              <a:t>2-30</a:t>
            </a:r>
          </a:p>
          <a:p>
            <a:pPr algn="ctr"/>
            <a:r>
              <a:rPr lang="en-US" altLang="ko-KR" dirty="0" smtClean="0"/>
              <a:t>3-30</a:t>
            </a:r>
          </a:p>
          <a:p>
            <a:pPr algn="ctr"/>
            <a:r>
              <a:rPr lang="en-US" altLang="ko-KR" dirty="0" smtClean="0"/>
              <a:t>4-30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42363" y="4001450"/>
            <a:ext cx="2757949" cy="18656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Validation </a:t>
            </a:r>
            <a:r>
              <a:rPr lang="en-US" altLang="ko-KR" dirty="0"/>
              <a:t>Data Set</a:t>
            </a:r>
          </a:p>
          <a:p>
            <a:pPr algn="ctr"/>
            <a:r>
              <a:rPr lang="en-US" altLang="ko-KR" dirty="0"/>
              <a:t>5-12</a:t>
            </a:r>
          </a:p>
          <a:p>
            <a:pPr algn="ctr"/>
            <a:r>
              <a:rPr lang="en-US" altLang="ko-KR" dirty="0"/>
              <a:t>1-3</a:t>
            </a:r>
          </a:p>
          <a:p>
            <a:pPr algn="ctr"/>
            <a:r>
              <a:rPr lang="en-US" altLang="ko-KR" dirty="0"/>
              <a:t>2-3</a:t>
            </a:r>
          </a:p>
          <a:p>
            <a:pPr algn="ctr"/>
            <a:r>
              <a:rPr lang="en-US" altLang="ko-KR" dirty="0"/>
              <a:t>3-3</a:t>
            </a:r>
          </a:p>
          <a:p>
            <a:pPr algn="ctr"/>
            <a:r>
              <a:rPr lang="en-US" altLang="ko-KR" dirty="0"/>
              <a:t>4-3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>
          <a:xfrm>
            <a:off x="1548581" y="1825113"/>
            <a:ext cx="3193783" cy="74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3"/>
            <a:endCxn id="5" idx="1"/>
          </p:cNvCxnSpPr>
          <p:nvPr/>
        </p:nvCxnSpPr>
        <p:spPr>
          <a:xfrm flipV="1">
            <a:off x="1548581" y="2569338"/>
            <a:ext cx="3193783" cy="23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  <a:endCxn id="5" idx="1"/>
          </p:cNvCxnSpPr>
          <p:nvPr/>
        </p:nvCxnSpPr>
        <p:spPr>
          <a:xfrm flipV="1">
            <a:off x="1548581" y="2569338"/>
            <a:ext cx="3193783" cy="122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3"/>
            <a:endCxn id="5" idx="1"/>
          </p:cNvCxnSpPr>
          <p:nvPr/>
        </p:nvCxnSpPr>
        <p:spPr>
          <a:xfrm flipV="1">
            <a:off x="1548581" y="2569338"/>
            <a:ext cx="3193783" cy="220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3" idx="3"/>
            <a:endCxn id="5" idx="1"/>
          </p:cNvCxnSpPr>
          <p:nvPr/>
        </p:nvCxnSpPr>
        <p:spPr>
          <a:xfrm flipV="1">
            <a:off x="1548581" y="2569338"/>
            <a:ext cx="3193783" cy="318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3"/>
            <a:endCxn id="16" idx="1"/>
          </p:cNvCxnSpPr>
          <p:nvPr/>
        </p:nvCxnSpPr>
        <p:spPr>
          <a:xfrm>
            <a:off x="1548581" y="1825113"/>
            <a:ext cx="3193782" cy="310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3"/>
            <a:endCxn id="16" idx="1"/>
          </p:cNvCxnSpPr>
          <p:nvPr/>
        </p:nvCxnSpPr>
        <p:spPr>
          <a:xfrm>
            <a:off x="1548581" y="2807346"/>
            <a:ext cx="3193782" cy="212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1" idx="3"/>
            <a:endCxn id="16" idx="1"/>
          </p:cNvCxnSpPr>
          <p:nvPr/>
        </p:nvCxnSpPr>
        <p:spPr>
          <a:xfrm>
            <a:off x="1548581" y="3789579"/>
            <a:ext cx="3193782" cy="114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2" idx="3"/>
            <a:endCxn id="16" idx="1"/>
          </p:cNvCxnSpPr>
          <p:nvPr/>
        </p:nvCxnSpPr>
        <p:spPr>
          <a:xfrm>
            <a:off x="1548581" y="4771812"/>
            <a:ext cx="3193782" cy="16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3" idx="3"/>
            <a:endCxn id="16" idx="1"/>
          </p:cNvCxnSpPr>
          <p:nvPr/>
        </p:nvCxnSpPr>
        <p:spPr>
          <a:xfrm flipV="1">
            <a:off x="1548581" y="4934286"/>
            <a:ext cx="3193782" cy="81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8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3.3.2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오차 행렬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463B9513-80B1-47ED-9033-92EA06A0D8CE}"/>
              </a:ext>
            </a:extLst>
          </p:cNvPr>
          <p:cNvSpPr txBox="1">
            <a:spLocks/>
          </p:cNvSpPr>
          <p:nvPr/>
        </p:nvSpPr>
        <p:spPr>
          <a:xfrm>
            <a:off x="524939" y="1325563"/>
            <a:ext cx="9997848" cy="1142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클래스 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A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의 샘플이 클래스 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B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로 잘못 분류된 횟수를 센다</a:t>
            </a:r>
            <a:endParaRPr lang="en-US" altLang="ko-KR" b="1" dirty="0">
              <a:solidFill>
                <a:srgbClr val="224F77"/>
              </a:solidFill>
              <a:latin typeface="+mn-ea"/>
              <a:ea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	ex) 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오차 행렬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[5][3] = 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숫자 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5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의 이미지를 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3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으로 분류한 횟수</a:t>
            </a:r>
            <a:endParaRPr lang="en-US" altLang="ko-KR" b="1" dirty="0">
              <a:solidFill>
                <a:srgbClr val="224F77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9" y="2467948"/>
            <a:ext cx="6286500" cy="647700"/>
          </a:xfrm>
          <a:prstGeom prst="rect">
            <a:avLst/>
          </a:prstGeom>
        </p:spPr>
      </p:pic>
      <p:sp>
        <p:nvSpPr>
          <p:cNvPr id="27" name="내용 개체 틀 4">
            <a:extLst>
              <a:ext uri="{FF2B5EF4-FFF2-40B4-BE49-F238E27FC236}">
                <a16:creationId xmlns:a16="http://schemas.microsoft.com/office/drawing/2014/main" id="{504247AC-6F5A-4C62-9FA4-738E5F65501D}"/>
              </a:ext>
            </a:extLst>
          </p:cNvPr>
          <p:cNvSpPr txBox="1">
            <a:spLocks/>
          </p:cNvSpPr>
          <p:nvPr/>
        </p:nvSpPr>
        <p:spPr>
          <a:xfrm>
            <a:off x="424345" y="3180619"/>
            <a:ext cx="9997848" cy="11423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224F77"/>
                </a:solidFill>
                <a:latin typeface="+mn-ea"/>
              </a:rPr>
              <a:t>cross_val_predict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() : K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교차 검증 수행을 하지만 평가점수가 아닌 테스트 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폴드에서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얻는 예측을 반환</a:t>
            </a:r>
            <a:endParaRPr lang="en-US" altLang="ko-KR" sz="2000" b="1" dirty="0">
              <a:solidFill>
                <a:srgbClr val="224F77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39" y="4069758"/>
            <a:ext cx="54387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3.3.2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오차 행렬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9" y="1325563"/>
            <a:ext cx="4638675" cy="111442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1924665" y="2064774"/>
            <a:ext cx="7374" cy="48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5865" y="2551471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실제 클래스</a:t>
            </a: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937610" y="2365037"/>
            <a:ext cx="1511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463B9513-80B1-47ED-9033-92EA06A0D8CE}"/>
              </a:ext>
            </a:extLst>
          </p:cNvPr>
          <p:cNvSpPr txBox="1">
            <a:spLocks/>
          </p:cNvSpPr>
          <p:nvPr/>
        </p:nvSpPr>
        <p:spPr>
          <a:xfrm>
            <a:off x="5170988" y="1273033"/>
            <a:ext cx="7206343" cy="4110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음성 클래스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(negative class) : [true negative, false negative]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	true : 52018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개를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‘5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아님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’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 으로 정확히 분류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	false : 2561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개를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‘5’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로 잘못 분류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224F77"/>
              </a:solidFill>
              <a:latin typeface="+mn-ea"/>
              <a:ea typeface="+mn-ea"/>
            </a:endParaRPr>
          </a:p>
          <a:p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양성 클래스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(positive class) : [false positive, true positive]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	false : 5149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개를 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‘5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아님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’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으로 잘못 분류</a:t>
            </a:r>
            <a:endParaRPr lang="en-US" altLang="ko-KR" b="1" dirty="0">
              <a:solidFill>
                <a:srgbClr val="224F77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	true : 272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개를 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‘5’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로 분류</a:t>
            </a:r>
            <a:endParaRPr lang="en-US" altLang="ko-KR" b="1" dirty="0">
              <a:solidFill>
                <a:srgbClr val="224F77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9319" y="216687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224F77"/>
                </a:solidFill>
              </a:rPr>
              <a:t>예측한 클래스</a:t>
            </a:r>
            <a:endParaRPr lang="ko-KR" altLang="en-US" sz="2000" b="1" dirty="0">
              <a:solidFill>
                <a:srgbClr val="224F7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32039" y="2042289"/>
            <a:ext cx="1155935" cy="161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39413" y="2208169"/>
            <a:ext cx="1155935" cy="161265"/>
          </a:xfrm>
          <a:prstGeom prst="rect">
            <a:avLst/>
          </a:prstGeom>
          <a:noFill/>
          <a:ln w="19050">
            <a:solidFill>
              <a:srgbClr val="22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17" y="4109286"/>
            <a:ext cx="5343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3.3.2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오차 행렬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9" y="1325563"/>
            <a:ext cx="6400800" cy="24765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39" y="4562230"/>
            <a:ext cx="4638675" cy="1114425"/>
          </a:xfrm>
          <a:prstGeom prst="rect">
            <a:avLst/>
          </a:prstGeom>
        </p:spPr>
      </p:pic>
      <p:sp>
        <p:nvSpPr>
          <p:cNvPr id="3" name="1/2 액자 2"/>
          <p:cNvSpPr/>
          <p:nvPr/>
        </p:nvSpPr>
        <p:spPr>
          <a:xfrm rot="13855193">
            <a:off x="2751375" y="3420603"/>
            <a:ext cx="756159" cy="921181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24F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35382" y="2290273"/>
            <a:ext cx="8818418" cy="3886690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3.1   MNIST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3.2   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이진 분류기 훈련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   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성능 측정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3.4   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 분류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3.5   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에러 분석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3.6   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 레이블 분류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3.7   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 출력 분류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-8313" y="374073"/>
            <a:ext cx="12200313" cy="16626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3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3.3.2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오차 행렬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939" y="1325563"/>
                <a:ext cx="10896600" cy="41108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457200" indent="-18288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685800" indent="-179388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914400" indent="-18288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11430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13716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정밀도 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: 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양성 예측의 정확도 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(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분류기의 정밀도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	</a:t>
                </a:r>
                <a:r>
                  <a:rPr lang="ko-KR" altLang="en-US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정밀도 </a:t>
                </a:r>
                <a:r>
                  <a:rPr lang="en-US" altLang="ko-KR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rgbClr val="224F77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solidFill>
                              <a:srgbClr val="224F77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𝑻𝑷</m:t>
                        </m:r>
                      </m:num>
                      <m:den>
                        <m:r>
                          <a:rPr lang="en-US" altLang="ko-KR" b="1" i="1" smtClean="0">
                            <a:solidFill>
                              <a:srgbClr val="224F77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𝑻𝑷</m:t>
                        </m:r>
                        <m:r>
                          <a:rPr lang="en-US" altLang="ko-KR" b="1" i="1" smtClean="0">
                            <a:solidFill>
                              <a:srgbClr val="224F77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ko-KR" b="1" i="1" smtClean="0">
                            <a:solidFill>
                              <a:srgbClr val="224F77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𝑭𝑷</m:t>
                        </m:r>
                      </m:den>
                    </m:f>
                  </m:oMath>
                </a14:m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		TP : True Positive, FP : False Positive</a:t>
                </a:r>
              </a:p>
              <a:p>
                <a:endParaRPr lang="en-US" altLang="ko-KR" b="1" dirty="0">
                  <a:solidFill>
                    <a:srgbClr val="224F77"/>
                  </a:solidFill>
                  <a:latin typeface="+mn-ea"/>
                  <a:ea typeface="+mn-ea"/>
                </a:endParaRPr>
              </a:p>
              <a:p>
                <a:r>
                  <a:rPr lang="ko-KR" altLang="en-US" b="1" dirty="0" err="1">
                    <a:solidFill>
                      <a:srgbClr val="224F77"/>
                    </a:solidFill>
                    <a:latin typeface="+mn-ea"/>
                    <a:ea typeface="+mn-ea"/>
                  </a:rPr>
                  <a:t>재현율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: 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분류기가 정확하게 감지한 양성 샘플의 비율 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(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민감도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진짜 양성 비율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ko-KR" altLang="en-US" b="1" i="1" dirty="0">
                        <a:solidFill>
                          <a:srgbClr val="224F77"/>
                        </a:solidFill>
                        <a:latin typeface="Cambria Math" panose="02040503050406030204" pitchFamily="18" charset="0"/>
                        <a:ea typeface="+mn-ea"/>
                      </a:rPr>
                      <m:t>재</m:t>
                    </m:r>
                  </m:oMath>
                </a14:m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현율 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rgbClr val="224F77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solidFill>
                              <a:srgbClr val="224F77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𝑻𝑷</m:t>
                        </m:r>
                      </m:num>
                      <m:den>
                        <m:r>
                          <a:rPr lang="en-US" altLang="ko-KR" b="1" i="1" smtClean="0">
                            <a:solidFill>
                              <a:srgbClr val="224F77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𝑻𝑷</m:t>
                        </m:r>
                        <m:r>
                          <a:rPr lang="en-US" altLang="ko-KR" b="1" i="1" smtClean="0">
                            <a:solidFill>
                              <a:srgbClr val="224F77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ko-KR" b="1" i="1" smtClean="0">
                            <a:solidFill>
                              <a:srgbClr val="224F77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𝑭𝑵</m:t>
                        </m:r>
                      </m:den>
                    </m:f>
                  </m:oMath>
                </a14:m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		FN : False Negative</a:t>
                </a:r>
              </a:p>
            </p:txBody>
          </p:sp>
        </mc:Choice>
        <mc:Fallback xmlns="">
          <p:sp>
            <p:nvSpPr>
              <p:cNvPr id="8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9" y="1325563"/>
                <a:ext cx="10896600" cy="4110830"/>
              </a:xfrm>
              <a:prstGeom prst="rect">
                <a:avLst/>
              </a:prstGeom>
              <a:blipFill>
                <a:blip r:embed="rId3"/>
                <a:stretch>
                  <a:fillRect l="-503" t="-1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700" y="3380978"/>
            <a:ext cx="5190069" cy="288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3.3.3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정밀도와 </a:t>
            </a:r>
            <a:r>
              <a:rPr kumimoji="0" lang="ko-KR" alt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재현율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311" y="1325563"/>
            <a:ext cx="7095061" cy="37583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93212" y="5406449"/>
            <a:ext cx="5197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5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로 판별된 이미지 중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77%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만 정확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- 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정밀도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/>
            </a:r>
            <a:br>
              <a:rPr lang="en-US" altLang="ko-KR" sz="2000" b="1" dirty="0" smtClean="0">
                <a:solidFill>
                  <a:srgbClr val="224F77"/>
                </a:solidFill>
                <a:latin typeface="+mn-ea"/>
              </a:rPr>
            </a:b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전체 숫자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5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에서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80%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만 감지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- 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재현율</a:t>
            </a: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356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3.3.3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정밀도와 </a:t>
            </a:r>
            <a:r>
              <a:rPr kumimoji="0" lang="ko-KR" alt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재현율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A934AB-088F-4E8F-B1FF-80111D9F2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8" y="1962444"/>
            <a:ext cx="7284069" cy="1262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939" y="1325563"/>
                <a:ext cx="6697435" cy="46699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457200" indent="-18288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685800" indent="-179388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914400" indent="-18288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11430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13716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224F77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224F77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𝑭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224F77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ko-KR" altLang="en-US" b="1" i="1">
                        <a:solidFill>
                          <a:srgbClr val="224F77"/>
                        </a:solidFill>
                        <a:latin typeface="Cambria Math" panose="02040503050406030204" pitchFamily="18" charset="0"/>
                        <a:ea typeface="+mn-ea"/>
                      </a:rPr>
                      <m:t>점</m:t>
                    </m:r>
                  </m:oMath>
                </a14:m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수 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: 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정밀도와 재현율의 조화평균</a:t>
                </a:r>
                <a:endParaRPr lang="en-US" altLang="ko-KR" b="1" dirty="0">
                  <a:solidFill>
                    <a:srgbClr val="224F77"/>
                  </a:solidFill>
                  <a:latin typeface="+mn-ea"/>
                  <a:ea typeface="+mn-ea"/>
                </a:endParaRP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10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9" y="1325563"/>
                <a:ext cx="6697435" cy="4669970"/>
              </a:xfrm>
              <a:prstGeom prst="rect">
                <a:avLst/>
              </a:prstGeom>
              <a:blipFill>
                <a:blip r:embed="rId4"/>
                <a:stretch>
                  <a:fillRect l="-819" t="-1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37" y="3135836"/>
            <a:ext cx="6644180" cy="1325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4937" y="4819485"/>
                <a:ext cx="68378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2000" b="1" dirty="0" smtClean="0">
                    <a:solidFill>
                      <a:srgbClr val="224F77"/>
                    </a:solidFill>
                  </a:rPr>
                  <a:t>정밀도와 </a:t>
                </a:r>
                <a:r>
                  <a:rPr lang="ko-KR" altLang="en-US" sz="2000" b="1" dirty="0" err="1" smtClean="0">
                    <a:solidFill>
                      <a:srgbClr val="224F77"/>
                    </a:solidFill>
                  </a:rPr>
                  <a:t>재현율이</a:t>
                </a:r>
                <a:r>
                  <a:rPr lang="ko-KR" altLang="en-US" sz="2000" b="1" dirty="0" smtClean="0">
                    <a:solidFill>
                      <a:srgbClr val="224F77"/>
                    </a:solidFill>
                  </a:rPr>
                  <a:t> 비슷한 분류기에서는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224F7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224F77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224F77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rgbClr val="224F7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b="1" i="1">
                        <a:solidFill>
                          <a:srgbClr val="224F77"/>
                        </a:solidFill>
                        <a:latin typeface="Cambria Math" panose="02040503050406030204" pitchFamily="18" charset="0"/>
                      </a:rPr>
                      <m:t>점</m:t>
                    </m:r>
                  </m:oMath>
                </a14:m>
                <a:r>
                  <a:rPr lang="ko-KR" altLang="en-US" sz="2000" b="1" dirty="0" smtClean="0">
                    <a:solidFill>
                      <a:srgbClr val="224F77"/>
                    </a:solidFill>
                  </a:rPr>
                  <a:t>수가 높다</a:t>
                </a:r>
                <a:r>
                  <a:rPr lang="en-US" altLang="ko-KR" sz="2000" b="1" dirty="0" smtClean="0">
                    <a:solidFill>
                      <a:srgbClr val="224F77"/>
                    </a:solidFill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ko-KR" altLang="en-US" sz="2000" b="1" dirty="0">
                  <a:solidFill>
                    <a:srgbClr val="224F77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7" y="4819485"/>
                <a:ext cx="6837834" cy="707886"/>
              </a:xfrm>
              <a:prstGeom prst="rect">
                <a:avLst/>
              </a:prstGeom>
              <a:blipFill>
                <a:blip r:embed="rId6"/>
                <a:stretch>
                  <a:fillRect l="-802" t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9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3.3.3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정밀도와 </a:t>
            </a:r>
            <a:r>
              <a:rPr kumimoji="0" lang="ko-KR" alt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재현율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939" y="1325563"/>
            <a:ext cx="72330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224F77"/>
                </a:solidFill>
              </a:rPr>
              <a:t>어린아이에게 안전한 동영상을 </a:t>
            </a:r>
            <a:r>
              <a:rPr lang="ko-KR" altLang="en-US" sz="2000" b="1" dirty="0" err="1" smtClean="0">
                <a:solidFill>
                  <a:srgbClr val="224F77"/>
                </a:solidFill>
              </a:rPr>
              <a:t>걸래내는</a:t>
            </a:r>
            <a:r>
              <a:rPr lang="ko-KR" altLang="en-US" sz="2000" b="1" dirty="0" smtClean="0">
                <a:solidFill>
                  <a:srgbClr val="224F77"/>
                </a:solidFill>
              </a:rPr>
              <a:t> 훈련</a:t>
            </a:r>
            <a:endParaRPr lang="en-US" altLang="ko-KR" sz="2000" b="1" dirty="0" smtClean="0">
              <a:solidFill>
                <a:srgbClr val="224F77"/>
              </a:solidFill>
            </a:endParaRPr>
          </a:p>
          <a:p>
            <a:r>
              <a:rPr lang="en-US" altLang="ko-KR" sz="2000" b="1" dirty="0">
                <a:solidFill>
                  <a:srgbClr val="224F77"/>
                </a:solidFill>
              </a:rPr>
              <a:t>	</a:t>
            </a:r>
            <a:r>
              <a:rPr lang="ko-KR" altLang="en-US" sz="2000" b="1" dirty="0" err="1" smtClean="0">
                <a:solidFill>
                  <a:srgbClr val="224F77"/>
                </a:solidFill>
              </a:rPr>
              <a:t>재현율</a:t>
            </a:r>
            <a:r>
              <a:rPr lang="ko-KR" altLang="en-US" sz="2000" b="1" dirty="0" smtClean="0">
                <a:solidFill>
                  <a:srgbClr val="224F77"/>
                </a:solidFill>
              </a:rPr>
              <a:t> 높음</a:t>
            </a:r>
            <a:r>
              <a:rPr lang="en-US" altLang="ko-KR" sz="2000" b="1" dirty="0" smtClean="0">
                <a:solidFill>
                  <a:srgbClr val="224F77"/>
                </a:solidFill>
              </a:rPr>
              <a:t>, </a:t>
            </a:r>
            <a:r>
              <a:rPr lang="ko-KR" altLang="en-US" sz="2000" b="1" dirty="0" smtClean="0">
                <a:solidFill>
                  <a:srgbClr val="224F77"/>
                </a:solidFill>
              </a:rPr>
              <a:t>정밀도 낮음  </a:t>
            </a:r>
            <a:r>
              <a:rPr lang="en-US" altLang="ko-KR" sz="2000" b="1" dirty="0" smtClean="0">
                <a:solidFill>
                  <a:srgbClr val="224F77"/>
                </a:solidFill>
              </a:rPr>
              <a:t>&lt;  </a:t>
            </a:r>
            <a:r>
              <a:rPr lang="ko-KR" altLang="en-US" sz="2000" b="1" dirty="0" err="1" smtClean="0">
                <a:solidFill>
                  <a:srgbClr val="224F77"/>
                </a:solidFill>
              </a:rPr>
              <a:t>재현율</a:t>
            </a:r>
            <a:r>
              <a:rPr lang="ko-KR" altLang="en-US" sz="2000" b="1" dirty="0" smtClean="0">
                <a:solidFill>
                  <a:srgbClr val="224F77"/>
                </a:solidFill>
              </a:rPr>
              <a:t> 낮음</a:t>
            </a:r>
            <a:r>
              <a:rPr lang="en-US" altLang="ko-KR" sz="2000" b="1" dirty="0" smtClean="0">
                <a:solidFill>
                  <a:srgbClr val="224F77"/>
                </a:solidFill>
              </a:rPr>
              <a:t>, </a:t>
            </a:r>
            <a:r>
              <a:rPr lang="ko-KR" altLang="en-US" sz="2000" b="1" dirty="0" smtClean="0">
                <a:solidFill>
                  <a:srgbClr val="224F77"/>
                </a:solidFill>
              </a:rPr>
              <a:t>정밀도 높음</a:t>
            </a:r>
            <a:endParaRPr lang="en-US" altLang="ko-KR" sz="2000" b="1" dirty="0" smtClean="0">
              <a:solidFill>
                <a:srgbClr val="224F77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224F77"/>
                </a:solidFill>
              </a:rPr>
              <a:t>감시카메라를 통해 좀도둑 잡는 </a:t>
            </a:r>
            <a:r>
              <a:rPr lang="ko-KR" altLang="en-US" sz="2000" b="1" dirty="0" err="1" smtClean="0">
                <a:solidFill>
                  <a:srgbClr val="224F77"/>
                </a:solidFill>
              </a:rPr>
              <a:t>분류기를</a:t>
            </a:r>
            <a:r>
              <a:rPr lang="ko-KR" altLang="en-US" sz="2000" b="1" dirty="0" smtClean="0">
                <a:solidFill>
                  <a:srgbClr val="224F77"/>
                </a:solidFill>
              </a:rPr>
              <a:t> 훈련</a:t>
            </a:r>
            <a:endParaRPr lang="en-US" altLang="ko-KR" sz="2000" b="1" dirty="0" smtClean="0">
              <a:solidFill>
                <a:srgbClr val="224F77"/>
              </a:solidFill>
            </a:endParaRPr>
          </a:p>
          <a:p>
            <a:r>
              <a:rPr lang="en-US" altLang="ko-KR" sz="2000" b="1" dirty="0" smtClean="0">
                <a:solidFill>
                  <a:srgbClr val="224F77"/>
                </a:solidFill>
              </a:rPr>
              <a:t>	</a:t>
            </a:r>
            <a:r>
              <a:rPr lang="ko-KR" altLang="en-US" sz="2000" b="1" dirty="0" err="1" smtClean="0">
                <a:solidFill>
                  <a:srgbClr val="224F77"/>
                </a:solidFill>
              </a:rPr>
              <a:t>재현율이</a:t>
            </a:r>
            <a:r>
              <a:rPr lang="ko-KR" altLang="en-US" sz="2000" b="1" dirty="0" smtClean="0">
                <a:solidFill>
                  <a:srgbClr val="224F77"/>
                </a:solidFill>
              </a:rPr>
              <a:t> </a:t>
            </a:r>
            <a:r>
              <a:rPr lang="en-US" altLang="ko-KR" sz="2000" b="1" dirty="0" smtClean="0">
                <a:solidFill>
                  <a:srgbClr val="224F77"/>
                </a:solidFill>
              </a:rPr>
              <a:t>99%</a:t>
            </a:r>
            <a:r>
              <a:rPr lang="ko-KR" altLang="en-US" sz="2000" b="1" dirty="0" smtClean="0">
                <a:solidFill>
                  <a:srgbClr val="224F77"/>
                </a:solidFill>
              </a:rPr>
              <a:t>라면 정확도가 </a:t>
            </a:r>
            <a:r>
              <a:rPr lang="en-US" altLang="ko-KR" sz="2000" b="1" dirty="0" smtClean="0">
                <a:solidFill>
                  <a:srgbClr val="224F77"/>
                </a:solidFill>
              </a:rPr>
              <a:t>30%</a:t>
            </a:r>
            <a:r>
              <a:rPr lang="ko-KR" altLang="en-US" sz="2000" b="1" dirty="0" smtClean="0">
                <a:solidFill>
                  <a:srgbClr val="224F77"/>
                </a:solidFill>
              </a:rPr>
              <a:t>여도 충분</a:t>
            </a:r>
            <a:endParaRPr lang="en-US" altLang="ko-KR" sz="2000" b="1" dirty="0" smtClean="0">
              <a:solidFill>
                <a:srgbClr val="224F77"/>
              </a:solidFill>
            </a:endParaRPr>
          </a:p>
          <a:p>
            <a:r>
              <a:rPr lang="en-US" altLang="ko-KR" sz="2000" b="1" dirty="0" smtClean="0">
                <a:solidFill>
                  <a:srgbClr val="224F77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224F77"/>
                </a:solidFill>
              </a:rPr>
              <a:t>정밀도를 높이면 </a:t>
            </a:r>
            <a:r>
              <a:rPr lang="ko-KR" altLang="en-US" sz="2000" b="1" dirty="0" err="1" smtClean="0">
                <a:solidFill>
                  <a:srgbClr val="224F77"/>
                </a:solidFill>
              </a:rPr>
              <a:t>재현율</a:t>
            </a:r>
            <a:r>
              <a:rPr lang="ko-KR" altLang="en-US" sz="2000" b="1" dirty="0" smtClean="0">
                <a:solidFill>
                  <a:srgbClr val="224F77"/>
                </a:solidFill>
              </a:rPr>
              <a:t> 저하</a:t>
            </a:r>
            <a:r>
              <a:rPr lang="en-US" altLang="ko-KR" sz="2000" b="1" dirty="0" smtClean="0">
                <a:solidFill>
                  <a:srgbClr val="224F77"/>
                </a:solidFill>
              </a:rPr>
              <a:t>, </a:t>
            </a:r>
            <a:r>
              <a:rPr lang="ko-KR" altLang="en-US" sz="2000" b="1" dirty="0" err="1" smtClean="0">
                <a:solidFill>
                  <a:srgbClr val="224F77"/>
                </a:solidFill>
              </a:rPr>
              <a:t>재현율을</a:t>
            </a:r>
            <a:r>
              <a:rPr lang="ko-KR" altLang="en-US" sz="2000" b="1" dirty="0" smtClean="0">
                <a:solidFill>
                  <a:srgbClr val="224F77"/>
                </a:solidFill>
              </a:rPr>
              <a:t> 높이면 정밀도 저하</a:t>
            </a:r>
            <a:endParaRPr lang="en-US" altLang="ko-KR" sz="2000" b="1" dirty="0" smtClean="0">
              <a:solidFill>
                <a:srgbClr val="224F77"/>
              </a:solidFill>
            </a:endParaRPr>
          </a:p>
          <a:p>
            <a:r>
              <a:rPr lang="en-US" altLang="ko-KR" sz="2000" b="1" dirty="0" smtClean="0">
                <a:solidFill>
                  <a:srgbClr val="224F77"/>
                </a:solidFill>
                <a:sym typeface="Wingdings" panose="05000000000000000000" pitchFamily="2" charset="2"/>
              </a:rPr>
              <a:t>	</a:t>
            </a:r>
            <a:r>
              <a:rPr lang="ko-KR" altLang="en-US" sz="2000" b="1" dirty="0" smtClean="0">
                <a:solidFill>
                  <a:srgbClr val="224F77"/>
                </a:solidFill>
                <a:sym typeface="Wingdings" panose="05000000000000000000" pitchFamily="2" charset="2"/>
              </a:rPr>
              <a:t>정밀도</a:t>
            </a:r>
            <a:r>
              <a:rPr lang="en-US" altLang="ko-KR" sz="2000" b="1" dirty="0" smtClean="0">
                <a:solidFill>
                  <a:srgbClr val="224F77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2000" b="1" dirty="0" err="1" smtClean="0">
                <a:solidFill>
                  <a:srgbClr val="224F77"/>
                </a:solidFill>
                <a:sym typeface="Wingdings" panose="05000000000000000000" pitchFamily="2" charset="2"/>
              </a:rPr>
              <a:t>재현율</a:t>
            </a:r>
            <a:r>
              <a:rPr lang="ko-KR" altLang="en-US" sz="2000" b="1" dirty="0" smtClean="0">
                <a:solidFill>
                  <a:srgbClr val="224F77"/>
                </a:solidFill>
                <a:sym typeface="Wingdings" panose="05000000000000000000" pitchFamily="2" charset="2"/>
              </a:rPr>
              <a:t> 트레이드오프</a:t>
            </a:r>
            <a:endParaRPr lang="ko-KR" altLang="en-US" sz="2000" b="1" dirty="0">
              <a:solidFill>
                <a:srgbClr val="224F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3.3.4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정밀도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/</a:t>
            </a:r>
            <a:r>
              <a:rPr kumimoji="0" lang="ko-KR" alt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재현율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트레이드오프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63B9513-80B1-47ED-9033-92EA06A0D8CE}"/>
              </a:ext>
            </a:extLst>
          </p:cNvPr>
          <p:cNvSpPr txBox="1">
            <a:spLocks/>
          </p:cNvSpPr>
          <p:nvPr/>
        </p:nvSpPr>
        <p:spPr>
          <a:xfrm>
            <a:off x="643542" y="1325563"/>
            <a:ext cx="10896599" cy="392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solidFill>
                  <a:srgbClr val="224F77"/>
                </a:solidFill>
                <a:latin typeface="+mn-ea"/>
                <a:ea typeface="+mn-ea"/>
              </a:rPr>
              <a:t>결정 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함수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(decision 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  <a:ea typeface="+mn-ea"/>
              </a:rPr>
              <a:t>function)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  <a:ea typeface="+mn-ea"/>
              </a:rPr>
              <a:t>을 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사용하여 각 샘플의 점수를 계산</a:t>
            </a:r>
            <a:endParaRPr lang="en-US" altLang="ko-KR" b="1" dirty="0">
              <a:solidFill>
                <a:srgbClr val="224F77"/>
              </a:solidFill>
              <a:latin typeface="+mn-ea"/>
              <a:ea typeface="+mn-ea"/>
            </a:endParaRPr>
          </a:p>
          <a:p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이 점수가 </a:t>
            </a:r>
            <a:r>
              <a:rPr lang="ko-KR" altLang="en-US" b="1" dirty="0" err="1">
                <a:solidFill>
                  <a:srgbClr val="224F77"/>
                </a:solidFill>
                <a:latin typeface="+mn-ea"/>
                <a:ea typeface="+mn-ea"/>
              </a:rPr>
              <a:t>임곗값보다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 크면 양성 클래스에 샘플 할당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아니면 음성 클래스에 할당</a:t>
            </a:r>
            <a:endParaRPr lang="en-US" altLang="ko-KR" b="1" dirty="0">
              <a:solidFill>
                <a:srgbClr val="224F77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636" y="2372144"/>
            <a:ext cx="7119204" cy="24792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1682" y="4949426"/>
            <a:ext cx="8323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임곗값에서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			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정밀도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4/5 = 80%, 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재현율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4/6 = 67% </a:t>
            </a:r>
          </a:p>
          <a:p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임곗값을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높이면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		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정밀도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3/3 = 100%, 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재현율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3/6 = 50%</a:t>
            </a:r>
          </a:p>
          <a:p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임곗값을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내리면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		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정밀도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6/8 = 75%, 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재현율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6/6 = 100%</a:t>
            </a: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1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3.3.4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정밀도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/</a:t>
            </a:r>
            <a:r>
              <a:rPr kumimoji="0" lang="ko-KR" alt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재현율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트레이드오프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964769"/>
            <a:ext cx="4972050" cy="3038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" y="1325563"/>
            <a:ext cx="1007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사이킷런에서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임곗값을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직접 지정할 수는 없지만 예측에 사용한 점수는 확인 할 수 있다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.</a:t>
            </a: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1257" y="1984436"/>
            <a:ext cx="599074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predict()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 smtClean="0">
                <a:solidFill>
                  <a:srgbClr val="224F77"/>
                </a:solidFill>
                <a:latin typeface="+mn-ea"/>
                <a:sym typeface="Wingdings" panose="05000000000000000000" pitchFamily="2" charset="2"/>
              </a:rPr>
              <a:t>decision_function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  <a:sym typeface="Wingdings" panose="05000000000000000000" pitchFamily="2" charset="2"/>
              </a:rPr>
              <a:t>()  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  <a:sym typeface="Wingdings" panose="05000000000000000000" pitchFamily="2" charset="2"/>
              </a:rPr>
              <a:t>각 샘플의 점수</a:t>
            </a:r>
            <a:endParaRPr lang="en-US" altLang="ko-KR" sz="2000" b="1" dirty="0" smtClean="0">
              <a:solidFill>
                <a:srgbClr val="224F77"/>
              </a:solidFill>
              <a:latin typeface="+mn-ea"/>
              <a:sym typeface="Wingdings" panose="05000000000000000000" pitchFamily="2" charset="2"/>
            </a:endParaRPr>
          </a:p>
          <a:p>
            <a:endParaRPr lang="en-US" altLang="ko-KR" sz="2000" b="1" dirty="0" smtClean="0">
              <a:solidFill>
                <a:srgbClr val="224F77"/>
              </a:solidFill>
              <a:latin typeface="+mn-ea"/>
              <a:sym typeface="Wingdings" panose="05000000000000000000" pitchFamily="2" charset="2"/>
            </a:endParaRPr>
          </a:p>
          <a:p>
            <a:endParaRPr lang="en-US" altLang="ko-KR" sz="2000" b="1" dirty="0">
              <a:solidFill>
                <a:srgbClr val="224F77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2000" b="1" dirty="0" err="1" smtClean="0">
                <a:solidFill>
                  <a:srgbClr val="224F77"/>
                </a:solidFill>
                <a:latin typeface="+mn-ea"/>
              </a:rPr>
              <a:t>SGDclassifier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의 </a:t>
            </a:r>
            <a:r>
              <a:rPr lang="ko-KR" altLang="en-US" sz="2000" b="1" dirty="0" err="1">
                <a:solidFill>
                  <a:srgbClr val="224F77"/>
                </a:solidFill>
                <a:latin typeface="+mn-ea"/>
              </a:rPr>
              <a:t>임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곗값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= 0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  <a:sym typeface="Wingdings" panose="05000000000000000000" pitchFamily="2" charset="2"/>
              </a:rPr>
              <a:t> TRUE</a:t>
            </a:r>
          </a:p>
          <a:p>
            <a:endParaRPr lang="en-US" altLang="ko-KR" sz="2000" b="1" dirty="0" smtClean="0">
              <a:solidFill>
                <a:srgbClr val="224F77"/>
              </a:solidFill>
              <a:latin typeface="+mn-ea"/>
              <a:sym typeface="Wingdings" panose="05000000000000000000" pitchFamily="2" charset="2"/>
            </a:endParaRPr>
          </a:p>
          <a:p>
            <a:endParaRPr lang="en-US" altLang="ko-KR" sz="2000" b="1" dirty="0" smtClean="0">
              <a:solidFill>
                <a:srgbClr val="224F77"/>
              </a:solidFill>
              <a:latin typeface="+mn-ea"/>
              <a:sym typeface="Wingdings" panose="05000000000000000000" pitchFamily="2" charset="2"/>
            </a:endParaRPr>
          </a:p>
          <a:p>
            <a:endParaRPr lang="en-US" altLang="ko-KR" sz="2000" b="1" dirty="0">
              <a:solidFill>
                <a:srgbClr val="224F77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2000" b="1" dirty="0" err="1">
                <a:solidFill>
                  <a:srgbClr val="224F77"/>
                </a:solidFill>
                <a:latin typeface="+mn-ea"/>
              </a:rPr>
              <a:t>SGDclassifier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의 </a:t>
            </a:r>
            <a:r>
              <a:rPr lang="ko-KR" altLang="en-US" sz="2000" b="1" dirty="0" err="1">
                <a:solidFill>
                  <a:srgbClr val="224F77"/>
                </a:solidFill>
                <a:latin typeface="+mn-ea"/>
              </a:rPr>
              <a:t>임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곗값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=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20,000 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  <a:sym typeface="Wingdings" panose="05000000000000000000" pitchFamily="2" charset="2"/>
              </a:rPr>
              <a:t>FALSE</a:t>
            </a:r>
            <a:endParaRPr lang="en-US" altLang="ko-KR" sz="2000" b="1" dirty="0">
              <a:solidFill>
                <a:srgbClr val="224F77"/>
              </a:solidFill>
              <a:latin typeface="+mn-ea"/>
              <a:sym typeface="Wingdings" panose="05000000000000000000" pitchFamily="2" charset="2"/>
            </a:endParaRPr>
          </a:p>
          <a:p>
            <a:endParaRPr lang="en-US" altLang="ko-KR" sz="2000" b="1" dirty="0">
              <a:solidFill>
                <a:srgbClr val="224F77"/>
              </a:solidFill>
              <a:latin typeface="+mn-ea"/>
              <a:sym typeface="Wingdings" panose="05000000000000000000" pitchFamily="2" charset="2"/>
            </a:endParaRPr>
          </a:p>
          <a:p>
            <a:endParaRPr lang="ko-KR" altLang="en-US" sz="2000" b="1" dirty="0">
              <a:solidFill>
                <a:srgbClr val="224F7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67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3.3.4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정밀도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/</a:t>
            </a:r>
            <a:r>
              <a:rPr kumimoji="0" lang="ko-KR" alt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재현율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트레이드오프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325563"/>
            <a:ext cx="9203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224F77"/>
                </a:solidFill>
                <a:latin typeface="+mn-ea"/>
              </a:rPr>
              <a:t>cross_val_predict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() 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함수를 이용해 훈련 세트에 있는 모든 샘플의 점수를 구한다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.</a:t>
            </a: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84436"/>
            <a:ext cx="8685178" cy="1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1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3.3.4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정밀도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/</a:t>
            </a:r>
            <a:r>
              <a:rPr kumimoji="0" lang="ko-KR" alt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재현율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트레이드오프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39" y="1877523"/>
            <a:ext cx="10876102" cy="4300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939" y="1287495"/>
            <a:ext cx="10684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224F77"/>
                </a:solidFill>
                <a:latin typeface="+mn-ea"/>
              </a:rPr>
              <a:t>precision_recall_curve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()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함수를 사용하여 가능한 모든 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임곗값에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대해 정밀도와 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재현율을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계산</a:t>
            </a: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5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3.3.4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정밀도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/</a:t>
            </a:r>
            <a:r>
              <a:rPr kumimoji="0" lang="ko-KR" alt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재현율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트레이드오프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9" y="1325563"/>
            <a:ext cx="6007874" cy="2909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84146" y="1407044"/>
            <a:ext cx="5407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정밀도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90%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를 달성하는 것이 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목표</a:t>
            </a: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rgbClr val="224F77"/>
                </a:solidFill>
                <a:latin typeface="+mn-ea"/>
                <a:sym typeface="Wingdings" panose="05000000000000000000" pitchFamily="2" charset="2"/>
              </a:rPr>
              <a:t>	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임계값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70,000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250" y="2386854"/>
            <a:ext cx="5255086" cy="27299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95419" y="4033684"/>
            <a:ext cx="1850923" cy="20161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601200" y="4033684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거의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90%</a:t>
            </a: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48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3.3.4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정밀도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/</a:t>
            </a:r>
            <a:r>
              <a:rPr kumimoji="0" lang="ko-KR" alt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재현율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트레이드오프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9" y="2071443"/>
            <a:ext cx="9735746" cy="3360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939" y="1435100"/>
            <a:ext cx="11360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224F77"/>
                </a:solidFill>
              </a:rPr>
              <a:t>재현율에</a:t>
            </a:r>
            <a:r>
              <a:rPr lang="ko-KR" altLang="en-US" sz="2000" b="1" dirty="0" smtClean="0">
                <a:solidFill>
                  <a:srgbClr val="224F77"/>
                </a:solidFill>
              </a:rPr>
              <a:t> 대한 정밀도 곡선을 그리면 좋은 정밀도</a:t>
            </a:r>
            <a:r>
              <a:rPr lang="en-US" altLang="ko-KR" sz="2000" b="1" dirty="0" smtClean="0">
                <a:solidFill>
                  <a:srgbClr val="224F77"/>
                </a:solidFill>
              </a:rPr>
              <a:t>/</a:t>
            </a:r>
            <a:r>
              <a:rPr lang="ko-KR" altLang="en-US" sz="2000" b="1" dirty="0" err="1" smtClean="0">
                <a:solidFill>
                  <a:srgbClr val="224F77"/>
                </a:solidFill>
              </a:rPr>
              <a:t>재현율</a:t>
            </a:r>
            <a:r>
              <a:rPr lang="ko-KR" altLang="en-US" sz="2000" b="1" dirty="0" smtClean="0">
                <a:solidFill>
                  <a:srgbClr val="224F77"/>
                </a:solidFill>
              </a:rPr>
              <a:t> 트레이드 오프를 선택하는데 도움이 된다</a:t>
            </a:r>
            <a:r>
              <a:rPr lang="en-US" altLang="ko-KR" sz="2000" b="1" dirty="0" smtClean="0">
                <a:solidFill>
                  <a:srgbClr val="224F77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39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0B8841-00CA-E946-95CA-15FE94DAB9D9}"/>
              </a:ext>
            </a:extLst>
          </p:cNvPr>
          <p:cNvGrpSpPr/>
          <p:nvPr/>
        </p:nvGrpSpPr>
        <p:grpSpPr>
          <a:xfrm>
            <a:off x="8266854" y="2306225"/>
            <a:ext cx="3925146" cy="2245550"/>
            <a:chOff x="8266854" y="2087911"/>
            <a:chExt cx="3925146" cy="22455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BCDD8A9-9165-3E42-AB8D-8DA317DB8CE1}"/>
                </a:ext>
              </a:extLst>
            </p:cNvPr>
            <p:cNvSpPr/>
            <p:nvPr/>
          </p:nvSpPr>
          <p:spPr>
            <a:xfrm>
              <a:off x="9471783" y="2087912"/>
              <a:ext cx="2720217" cy="2245549"/>
            </a:xfrm>
            <a:prstGeom prst="rect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039604C-69CB-7D4B-8AE5-F04D3172B73F}"/>
                </a:ext>
              </a:extLst>
            </p:cNvPr>
            <p:cNvSpPr/>
            <p:nvPr/>
          </p:nvSpPr>
          <p:spPr>
            <a:xfrm>
              <a:off x="8266854" y="2087911"/>
              <a:ext cx="2409857" cy="2245549"/>
            </a:xfrm>
            <a:prstGeom prst="ellipse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200" dirty="0" smtClean="0"/>
                <a:t>3.1</a:t>
              </a:r>
              <a:endParaRPr kumimoji="1" lang="ko-KR" altLang="en-US" sz="7200" dirty="0"/>
            </a:p>
          </p:txBody>
        </p:sp>
      </p:grp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8A06599E-1E3D-3B46-9D69-5BDDA0E26EA2}"/>
              </a:ext>
            </a:extLst>
          </p:cNvPr>
          <p:cNvSpPr txBox="1"/>
          <p:nvPr/>
        </p:nvSpPr>
        <p:spPr>
          <a:xfrm>
            <a:off x="2537666" y="2967335"/>
            <a:ext cx="2284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dirty="0" smtClean="0">
                <a:solidFill>
                  <a:srgbClr val="224F7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MNIST</a:t>
            </a:r>
            <a:endParaRPr kumimoji="1" lang="ko-KR" altLang="en-US" sz="5400" dirty="0">
              <a:solidFill>
                <a:srgbClr val="224F7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 4">
            <a:extLst>
              <a:ext uri="{FF2B5EF4-FFF2-40B4-BE49-F238E27FC236}">
                <a16:creationId xmlns:a16="http://schemas.microsoft.com/office/drawing/2014/main" id="{97518457-8209-994A-A7D5-705E388E9FD8}"/>
              </a:ext>
            </a:extLst>
          </p:cNvPr>
          <p:cNvCxnSpPr/>
          <p:nvPr/>
        </p:nvCxnSpPr>
        <p:spPr>
          <a:xfrm>
            <a:off x="-8313" y="37407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65C899-D50F-204B-8D09-220394553986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0319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3.3.4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정밀도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/</a:t>
            </a:r>
            <a:r>
              <a:rPr kumimoji="0" lang="ko-KR" alt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재현율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트레이드오프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340" y="1236663"/>
            <a:ext cx="5046360" cy="37804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0039" y="4930860"/>
            <a:ext cx="11095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재현율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80% 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근처에서 정밀도가 급격하게 줄어들기 시작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. 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이 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하강점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직전을 정밀도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/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재현율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트레이드오프로 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선택하는것이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좋다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.</a:t>
            </a:r>
          </a:p>
          <a:p>
            <a:endParaRPr lang="en-US" altLang="ko-KR" sz="2000" b="1" dirty="0">
              <a:solidFill>
                <a:srgbClr val="224F77"/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예를 들면 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재현율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60% 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정도인 지점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.</a:t>
            </a: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37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3.3.5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ROC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곡선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48" y="432031"/>
            <a:ext cx="5239057" cy="593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99" y="5110777"/>
            <a:ext cx="3571875" cy="942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8600" y="1279178"/>
                <a:ext cx="6504039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ko-KR" altLang="en-US" sz="2000" b="1" i="1">
                        <a:solidFill>
                          <a:srgbClr val="224F77"/>
                        </a:solidFill>
                        <a:latin typeface="Cambria Math" panose="02040503050406030204" pitchFamily="18" charset="0"/>
                      </a:rPr>
                      <m:t>수</m:t>
                    </m:r>
                  </m:oMath>
                </a14:m>
                <a:r>
                  <a:rPr lang="ko-KR" altLang="en-US" sz="2000" b="1" dirty="0">
                    <a:solidFill>
                      <a:srgbClr val="224F77"/>
                    </a:solidFill>
                    <a:latin typeface="+mn-ea"/>
                  </a:rPr>
                  <a:t>신기 조작 특성</a:t>
                </a:r>
                <a:r>
                  <a:rPr lang="en-US" altLang="ko-KR" sz="2000" b="1" dirty="0">
                    <a:solidFill>
                      <a:srgbClr val="224F77"/>
                    </a:solidFill>
                    <a:latin typeface="+mn-ea"/>
                  </a:rPr>
                  <a:t>(Receiver Operating Characteristic</a:t>
                </a:r>
                <a:r>
                  <a:rPr lang="en-US" altLang="ko-KR" sz="2000" b="1" dirty="0" smtClean="0">
                    <a:solidFill>
                      <a:srgbClr val="224F77"/>
                    </a:solidFill>
                    <a:latin typeface="+mn-ea"/>
                  </a:rPr>
                  <a:t>)</a:t>
                </a:r>
                <a:endParaRPr lang="en-US" altLang="ko-KR" sz="2000" b="1" dirty="0">
                  <a:solidFill>
                    <a:srgbClr val="224F77"/>
                  </a:solidFill>
                  <a:latin typeface="+mn-ea"/>
                </a:endParaRP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b="1" dirty="0">
                    <a:solidFill>
                      <a:srgbClr val="224F77"/>
                    </a:solidFill>
                    <a:latin typeface="+mn-ea"/>
                  </a:rPr>
                  <a:t>거짓 양성 </a:t>
                </a:r>
                <a:r>
                  <a:rPr lang="ko-KR" altLang="en-US" sz="2000" b="1" dirty="0">
                    <a:solidFill>
                      <a:srgbClr val="224F77"/>
                    </a:solidFill>
                    <a:latin typeface="+mn-ea"/>
                  </a:rPr>
                  <a:t>비율</a:t>
                </a:r>
                <a:r>
                  <a:rPr lang="en-US" altLang="ko-KR" sz="2000" b="1" dirty="0">
                    <a:solidFill>
                      <a:srgbClr val="224F77"/>
                    </a:solidFill>
                    <a:latin typeface="+mn-ea"/>
                  </a:rPr>
                  <a:t>(FPR)</a:t>
                </a:r>
                <a:r>
                  <a:rPr lang="ko-KR" altLang="en-US" sz="2000" b="1" dirty="0">
                    <a:solidFill>
                      <a:srgbClr val="224F77"/>
                    </a:solidFill>
                    <a:latin typeface="+mn-ea"/>
                  </a:rPr>
                  <a:t>에 </a:t>
                </a:r>
                <a:r>
                  <a:rPr lang="ko-KR" altLang="en-US" sz="2000" b="1" dirty="0">
                    <a:solidFill>
                      <a:srgbClr val="224F77"/>
                    </a:solidFill>
                    <a:latin typeface="+mn-ea"/>
                  </a:rPr>
                  <a:t>대한 진짜 양성 </a:t>
                </a:r>
                <a:r>
                  <a:rPr lang="ko-KR" altLang="en-US" sz="2000" b="1" dirty="0">
                    <a:solidFill>
                      <a:srgbClr val="224F77"/>
                    </a:solidFill>
                    <a:latin typeface="+mn-ea"/>
                  </a:rPr>
                  <a:t>비율</a:t>
                </a:r>
                <a:r>
                  <a:rPr lang="en-US" altLang="ko-KR" sz="2000" b="1" dirty="0">
                    <a:solidFill>
                      <a:srgbClr val="224F77"/>
                    </a:solidFill>
                    <a:latin typeface="+mn-ea"/>
                  </a:rPr>
                  <a:t>(TPR,</a:t>
                </a:r>
                <a:r>
                  <a:rPr lang="ko-KR" altLang="en-US" sz="2000" b="1" dirty="0" err="1">
                    <a:solidFill>
                      <a:srgbClr val="224F77"/>
                    </a:solidFill>
                    <a:latin typeface="+mn-ea"/>
                  </a:rPr>
                  <a:t>재현율</a:t>
                </a:r>
                <a:r>
                  <a:rPr lang="en-US" altLang="ko-KR" sz="2000" b="1" dirty="0">
                    <a:solidFill>
                      <a:srgbClr val="224F77"/>
                    </a:solidFill>
                    <a:latin typeface="+mn-ea"/>
                  </a:rPr>
                  <a:t>)</a:t>
                </a:r>
                <a:r>
                  <a:rPr lang="ko-KR" altLang="en-US" sz="2000" b="1" dirty="0">
                    <a:solidFill>
                      <a:srgbClr val="224F77"/>
                    </a:solidFill>
                    <a:latin typeface="+mn-ea"/>
                  </a:rPr>
                  <a:t>의 곡선</a:t>
                </a:r>
                <a:endParaRPr lang="en-US" altLang="ko-KR" sz="2000" b="1" dirty="0">
                  <a:solidFill>
                    <a:srgbClr val="224F77"/>
                  </a:solidFill>
                  <a:latin typeface="+mn-ea"/>
                </a:endParaRPr>
              </a:p>
              <a:p>
                <a:r>
                  <a:rPr lang="en-US" altLang="ko-KR" sz="2000" b="1" dirty="0">
                    <a:solidFill>
                      <a:srgbClr val="224F77"/>
                    </a:solidFill>
                    <a:latin typeface="+mn-ea"/>
                  </a:rPr>
                  <a:t>   </a:t>
                </a:r>
                <a:r>
                  <a:rPr lang="en-US" altLang="ko-KR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ROC</a:t>
                </a:r>
                <a:r>
                  <a:rPr lang="ko-KR" altLang="en-US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곡선 </a:t>
                </a:r>
                <a:r>
                  <a:rPr lang="en-US" altLang="ko-KR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= </a:t>
                </a:r>
                <a:r>
                  <a:rPr lang="ko-KR" altLang="en-US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민감도에 대한 </a:t>
                </a:r>
                <a:r>
                  <a:rPr lang="en-US" altLang="ko-KR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1-</a:t>
                </a:r>
                <a:r>
                  <a:rPr lang="ko-KR" altLang="en-US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진짜음성비율</a:t>
                </a:r>
                <a:r>
                  <a:rPr lang="en-US" altLang="ko-KR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(TNR, </a:t>
                </a:r>
                <a:r>
                  <a:rPr lang="ko-KR" altLang="en-US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특이도</a:t>
                </a:r>
                <a:r>
                  <a:rPr lang="en-US" altLang="ko-KR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US" altLang="ko-KR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    </a:t>
                </a:r>
                <a:r>
                  <a:rPr lang="ko-KR" altLang="en-US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점선은 완전한 랜덤 분류기의</a:t>
                </a:r>
                <a:r>
                  <a:rPr lang="en-US" altLang="ko-KR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ROC</a:t>
                </a:r>
                <a:r>
                  <a:rPr lang="ko-KR" altLang="en-US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곡선</a:t>
                </a:r>
                <a:endParaRPr lang="en-US" altLang="ko-KR" sz="2000" b="1" dirty="0">
                  <a:solidFill>
                    <a:srgbClr val="224F77"/>
                  </a:solidFill>
                  <a:latin typeface="+mn-ea"/>
                  <a:sym typeface="Wingdings" panose="05000000000000000000" pitchFamily="2" charset="2"/>
                </a:endParaRPr>
              </a:p>
              <a:p>
                <a:r>
                  <a:rPr lang="en-US" altLang="ko-KR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   </a:t>
                </a:r>
                <a:r>
                  <a:rPr lang="ko-KR" altLang="en-US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좋은 </a:t>
                </a:r>
                <a:r>
                  <a:rPr lang="ko-KR" altLang="en-US" sz="2000" b="1" dirty="0" err="1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분류기는</a:t>
                </a:r>
                <a:r>
                  <a:rPr lang="ko-KR" altLang="en-US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 곡선 아래의 면적</a:t>
                </a:r>
                <a:r>
                  <a:rPr lang="en-US" altLang="ko-KR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(AUC : Area Under the Curve)</a:t>
                </a:r>
                <a:r>
                  <a:rPr lang="ko-KR" altLang="en-US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가 </a:t>
                </a:r>
                <a:r>
                  <a:rPr lang="ko-KR" altLang="en-US" sz="2000" b="1" dirty="0" smtClean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2000" b="1" dirty="0" smtClean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1</a:t>
                </a:r>
                <a:endParaRPr lang="en-US" altLang="ko-KR" sz="2000" b="1" dirty="0">
                  <a:solidFill>
                    <a:srgbClr val="224F77"/>
                  </a:solidFill>
                  <a:latin typeface="+mn-ea"/>
                  <a:sym typeface="Wingdings" panose="05000000000000000000" pitchFamily="2" charset="2"/>
                </a:endParaRPr>
              </a:p>
              <a:p>
                <a:r>
                  <a:rPr lang="en-US" altLang="ko-KR" sz="2000" b="1" dirty="0" smtClean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   </a:t>
                </a:r>
                <a:r>
                  <a:rPr lang="ko-KR" altLang="en-US" sz="2000" b="1" dirty="0" smtClean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양성 </a:t>
                </a:r>
                <a:r>
                  <a:rPr lang="ko-KR" altLang="en-US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클래스가 드물거나 거짓 음성보다 거짓 양성이 더 </a:t>
                </a:r>
                <a:r>
                  <a:rPr lang="ko-KR" altLang="en-US" sz="2000" b="1" dirty="0" err="1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중요할때</a:t>
                </a:r>
                <a:r>
                  <a:rPr lang="ko-KR" altLang="en-US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 정밀도</a:t>
                </a:r>
                <a:r>
                  <a:rPr lang="en-US" altLang="ko-KR" sz="2000" b="1" dirty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/</a:t>
                </a:r>
                <a:r>
                  <a:rPr lang="ko-KR" altLang="en-US" sz="2000" b="1" dirty="0" err="1" smtClean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재현율</a:t>
                </a:r>
                <a:r>
                  <a:rPr lang="ko-KR" altLang="en-US" sz="2000" b="1" dirty="0" smtClean="0">
                    <a:solidFill>
                      <a:srgbClr val="224F77"/>
                    </a:solidFill>
                    <a:latin typeface="+mn-ea"/>
                    <a:sym typeface="Wingdings" panose="05000000000000000000" pitchFamily="2" charset="2"/>
                  </a:rPr>
                  <a:t> 곡선 사용</a:t>
                </a:r>
                <a:endParaRPr lang="en-US" altLang="ko-KR" sz="2000" b="1" dirty="0">
                  <a:solidFill>
                    <a:srgbClr val="224F77"/>
                  </a:solidFill>
                  <a:latin typeface="+mn-ea"/>
                  <a:sym typeface="Wingdings" panose="05000000000000000000" pitchFamily="2" charset="2"/>
                </a:endParaRPr>
              </a:p>
              <a:p>
                <a:endParaRPr lang="en-US" altLang="ko-KR" sz="2000" b="1" dirty="0">
                  <a:solidFill>
                    <a:srgbClr val="224F77"/>
                  </a:solidFill>
                  <a:latin typeface="+mn-ea"/>
                </a:endParaRPr>
              </a:p>
              <a:p>
                <a:endParaRPr lang="ko-KR" altLang="en-US" sz="2000" b="1" dirty="0" smtClean="0">
                  <a:solidFill>
                    <a:srgbClr val="224F77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79178"/>
                <a:ext cx="6504039" cy="4093428"/>
              </a:xfrm>
              <a:prstGeom prst="rect">
                <a:avLst/>
              </a:prstGeom>
              <a:blipFill>
                <a:blip r:embed="rId5"/>
                <a:stretch>
                  <a:fillRect l="-1032" t="-1192" r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4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3.3.5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ROC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곡선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9" y="1325563"/>
            <a:ext cx="4547800" cy="5711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39" y="1865860"/>
            <a:ext cx="4954746" cy="4312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200" y="1325563"/>
            <a:ext cx="5320480" cy="8974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200" y="2365924"/>
            <a:ext cx="36480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0B8841-00CA-E946-95CA-15FE94DAB9D9}"/>
              </a:ext>
            </a:extLst>
          </p:cNvPr>
          <p:cNvGrpSpPr/>
          <p:nvPr/>
        </p:nvGrpSpPr>
        <p:grpSpPr>
          <a:xfrm>
            <a:off x="8266854" y="2306225"/>
            <a:ext cx="3925146" cy="2245550"/>
            <a:chOff x="8266854" y="2087911"/>
            <a:chExt cx="3925146" cy="22455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BCDD8A9-9165-3E42-AB8D-8DA317DB8CE1}"/>
                </a:ext>
              </a:extLst>
            </p:cNvPr>
            <p:cNvSpPr/>
            <p:nvPr/>
          </p:nvSpPr>
          <p:spPr>
            <a:xfrm>
              <a:off x="9471783" y="2087912"/>
              <a:ext cx="2720217" cy="2245549"/>
            </a:xfrm>
            <a:prstGeom prst="rect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039604C-69CB-7D4B-8AE5-F04D3172B73F}"/>
                </a:ext>
              </a:extLst>
            </p:cNvPr>
            <p:cNvSpPr/>
            <p:nvPr/>
          </p:nvSpPr>
          <p:spPr>
            <a:xfrm>
              <a:off x="8266854" y="2087911"/>
              <a:ext cx="2409857" cy="2245549"/>
            </a:xfrm>
            <a:prstGeom prst="ellipse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200" dirty="0" smtClean="0"/>
                <a:t>3.4</a:t>
              </a:r>
              <a:endParaRPr kumimoji="1" lang="ko-KR" altLang="en-US" sz="7200" dirty="0"/>
            </a:p>
          </p:txBody>
        </p:sp>
      </p:grp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8A06599E-1E3D-3B46-9D69-5BDDA0E26EA2}"/>
              </a:ext>
            </a:extLst>
          </p:cNvPr>
          <p:cNvSpPr txBox="1"/>
          <p:nvPr/>
        </p:nvSpPr>
        <p:spPr>
          <a:xfrm>
            <a:off x="1741253" y="2967334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dirty="0" smtClean="0">
                <a:solidFill>
                  <a:srgbClr val="224F7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다중 분류</a:t>
            </a:r>
            <a:endParaRPr kumimoji="1" lang="ko-KR" altLang="en-US" sz="5400" dirty="0">
              <a:solidFill>
                <a:srgbClr val="224F7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 4">
            <a:extLst>
              <a:ext uri="{FF2B5EF4-FFF2-40B4-BE49-F238E27FC236}">
                <a16:creationId xmlns:a16="http://schemas.microsoft.com/office/drawing/2014/main" id="{97518457-8209-994A-A7D5-705E388E9FD8}"/>
              </a:ext>
            </a:extLst>
          </p:cNvPr>
          <p:cNvCxnSpPr/>
          <p:nvPr/>
        </p:nvCxnSpPr>
        <p:spPr>
          <a:xfrm>
            <a:off x="-8313" y="37407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65C899-D50F-204B-8D09-220394553986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5138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3.4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다중 분류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939" y="1325563"/>
                <a:ext cx="10199913" cy="39297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457200" indent="-18288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685800" indent="-179388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914400" indent="-182880" algn="l" defTabSz="914400" rtl="0" eaLnBrk="1" latin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4pPr>
                <a:lvl5pPr marL="11430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5pPr>
                <a:lvl6pPr marL="13716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ko-KR" altLang="en-US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다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224F77"/>
                        </a:solidFill>
                        <a:latin typeface="+mn-ea"/>
                        <a:ea typeface="+mn-ea"/>
                      </a:rPr>
                      <m:t>중</m:t>
                    </m:r>
                    <m:r>
                      <a:rPr lang="en-US" altLang="ko-KR" b="1" i="1" dirty="0" smtClean="0">
                        <a:solidFill>
                          <a:srgbClr val="224F77"/>
                        </a:solidFill>
                        <a:latin typeface="+mn-ea"/>
                        <a:ea typeface="+mn-ea"/>
                      </a:rPr>
                      <m:t> </m:t>
                    </m:r>
                    <m:r>
                      <a:rPr lang="ko-KR" altLang="en-US" b="1" i="1" dirty="0">
                        <a:solidFill>
                          <a:srgbClr val="224F77"/>
                        </a:solidFill>
                        <a:latin typeface="+mn-ea"/>
                        <a:ea typeface="+mn-ea"/>
                      </a:rPr>
                      <m:t>분</m:t>
                    </m:r>
                    <m:r>
                      <a:rPr lang="ko-KR" altLang="en-US" b="1" i="1" dirty="0" smtClean="0">
                        <a:solidFill>
                          <a:srgbClr val="224F77"/>
                        </a:solidFill>
                        <a:latin typeface="+mn-ea"/>
                        <a:ea typeface="+mn-ea"/>
                      </a:rPr>
                      <m:t>류</m:t>
                    </m:r>
                    <m:r>
                      <a:rPr lang="ko-KR" altLang="en-US" b="1" i="1" dirty="0">
                        <a:solidFill>
                          <a:srgbClr val="224F77"/>
                        </a:solidFill>
                        <a:latin typeface="+mn-ea"/>
                        <a:ea typeface="+mn-ea"/>
                      </a:rPr>
                      <m:t>기</m:t>
                    </m:r>
                    <m:r>
                      <a:rPr lang="ko-KR" altLang="en-US" b="1" i="1" dirty="0" smtClean="0">
                        <a:solidFill>
                          <a:srgbClr val="224F77"/>
                        </a:solidFill>
                        <a:latin typeface="+mn-ea"/>
                        <a:ea typeface="+mn-ea"/>
                      </a:rPr>
                      <m:t>는</m:t>
                    </m:r>
                    <m:r>
                      <a:rPr lang="en-US" altLang="ko-KR" b="1" i="1" dirty="0" smtClean="0">
                        <a:solidFill>
                          <a:srgbClr val="224F77"/>
                        </a:solidFill>
                        <a:latin typeface="+mn-ea"/>
                        <a:ea typeface="+mn-ea"/>
                      </a:rPr>
                      <m:t> </m:t>
                    </m:r>
                    <m:r>
                      <a:rPr lang="ko-KR" altLang="en-US" b="1" i="1">
                        <a:solidFill>
                          <a:srgbClr val="224F77"/>
                        </a:solidFill>
                        <a:latin typeface="+mn-ea"/>
                        <a:ea typeface="+mn-ea"/>
                      </a:rPr>
                      <m:t>둘</m:t>
                    </m:r>
                  </m:oMath>
                </a14:m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이상의 클래스를 구별할 수 있다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이진 분류기 여러 개를 사용해 다중 클래스를 분류 하는 </a:t>
                </a:r>
                <a:r>
                  <a:rPr lang="ko-KR" altLang="en-US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기법</a:t>
                </a:r>
                <a:r>
                  <a:rPr lang="en-US" altLang="ko-KR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(</a:t>
                </a:r>
                <a:r>
                  <a:rPr lang="ko-KR" altLang="en-US" b="1" dirty="0" err="1" smtClean="0">
                    <a:solidFill>
                      <a:srgbClr val="224F77"/>
                    </a:solidFill>
                    <a:latin typeface="+mn-ea"/>
                    <a:ea typeface="+mn-ea"/>
                  </a:rPr>
                  <a:t>서포트</a:t>
                </a:r>
                <a:r>
                  <a:rPr lang="ko-KR" altLang="en-US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 벡터 머신</a:t>
                </a:r>
                <a:r>
                  <a:rPr lang="en-US" altLang="ko-KR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선형 분류기</a:t>
                </a:r>
                <a:r>
                  <a:rPr lang="en-US" altLang="ko-KR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)</a:t>
                </a:r>
                <a:r>
                  <a:rPr lang="ko-KR" altLang="en-US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or 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여러 개의 클래스를 직접 처리하는 </a:t>
                </a:r>
                <a:r>
                  <a:rPr lang="ko-KR" altLang="en-US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알고리즘</a:t>
                </a:r>
                <a:r>
                  <a:rPr lang="en-US" altLang="ko-KR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(</a:t>
                </a:r>
                <a:r>
                  <a:rPr lang="ko-KR" altLang="en-US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랜덤 </a:t>
                </a:r>
                <a:r>
                  <a:rPr lang="ko-KR" altLang="en-US" b="1" dirty="0" err="1" smtClean="0">
                    <a:solidFill>
                      <a:srgbClr val="224F77"/>
                    </a:solidFill>
                    <a:latin typeface="+mn-ea"/>
                    <a:ea typeface="+mn-ea"/>
                  </a:rPr>
                  <a:t>포레스트</a:t>
                </a:r>
                <a:r>
                  <a:rPr lang="ko-KR" altLang="en-US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 분류기</a:t>
                </a:r>
                <a:r>
                  <a:rPr lang="en-US" altLang="ko-KR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b="1" dirty="0" err="1" smtClean="0">
                    <a:solidFill>
                      <a:srgbClr val="224F77"/>
                    </a:solidFill>
                    <a:latin typeface="+mn-ea"/>
                    <a:ea typeface="+mn-ea"/>
                  </a:rPr>
                  <a:t>나이브</a:t>
                </a:r>
                <a:r>
                  <a:rPr lang="ko-KR" altLang="en-US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b="1" dirty="0" err="1" smtClean="0">
                    <a:solidFill>
                      <a:srgbClr val="224F77"/>
                    </a:solidFill>
                    <a:latin typeface="+mn-ea"/>
                    <a:ea typeface="+mn-ea"/>
                  </a:rPr>
                  <a:t>베이즈</a:t>
                </a:r>
                <a:r>
                  <a:rPr lang="en-US" altLang="ko-KR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)</a:t>
                </a:r>
                <a:r>
                  <a:rPr lang="ko-KR" altLang="en-US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사용</a:t>
                </a:r>
                <a:endParaRPr lang="en-US" altLang="ko-KR" b="1" dirty="0">
                  <a:solidFill>
                    <a:srgbClr val="224F77"/>
                  </a:solidFill>
                  <a:latin typeface="+mn-ea"/>
                  <a:ea typeface="+mn-ea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	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일대다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(</a:t>
                </a:r>
                <a:r>
                  <a:rPr lang="en-US" altLang="ko-KR" b="1" dirty="0" err="1">
                    <a:solidFill>
                      <a:srgbClr val="224F77"/>
                    </a:solidFill>
                    <a:latin typeface="+mn-ea"/>
                    <a:ea typeface="+mn-ea"/>
                  </a:rPr>
                  <a:t>OvA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) : 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특정 숫자 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1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개만 구분하는 이진 분류기 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10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개를 훈련시켜 클래스가 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10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개인 숫자 이미지 분류 시스템을 구성하여 이미지를 분류할 때 각 분류기의 결정 점수 중에서 가장 높은 것을 선택</a:t>
                </a:r>
                <a:endParaRPr lang="en-US" altLang="ko-KR" b="1" dirty="0">
                  <a:solidFill>
                    <a:srgbClr val="224F77"/>
                  </a:solidFill>
                  <a:latin typeface="+mn-ea"/>
                  <a:ea typeface="+mn-ea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	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일대일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(</a:t>
                </a:r>
                <a:r>
                  <a:rPr lang="en-US" altLang="ko-KR" b="1" dirty="0" err="1">
                    <a:solidFill>
                      <a:srgbClr val="224F77"/>
                    </a:solidFill>
                    <a:latin typeface="+mn-ea"/>
                    <a:ea typeface="+mn-ea"/>
                  </a:rPr>
                  <a:t>OvO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) : 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각 숫자의 조합마다 이진 분류기를 훈련 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(0-1, 0-2, 1-2, ...) 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클래스가 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N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개 당 분류기 </a:t>
                </a:r>
                <a:r>
                  <a:rPr lang="en-US" altLang="ko-KR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N*(N-1)/2</a:t>
                </a:r>
                <a:r>
                  <a:rPr lang="ko-KR" altLang="en-US" b="1" dirty="0">
                    <a:solidFill>
                      <a:srgbClr val="224F77"/>
                    </a:solidFill>
                    <a:latin typeface="+mn-ea"/>
                    <a:ea typeface="+mn-ea"/>
                  </a:rPr>
                  <a:t>개 </a:t>
                </a:r>
                <a:r>
                  <a:rPr lang="ko-KR" altLang="en-US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필요 </a:t>
                </a:r>
                <a:r>
                  <a:rPr lang="en-US" altLang="ko-KR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– </a:t>
                </a:r>
                <a:r>
                  <a:rPr lang="ko-KR" altLang="en-US" b="1" dirty="0" err="1" smtClean="0">
                    <a:solidFill>
                      <a:srgbClr val="224F77"/>
                    </a:solidFill>
                    <a:latin typeface="+mn-ea"/>
                    <a:ea typeface="+mn-ea"/>
                  </a:rPr>
                  <a:t>서포트</a:t>
                </a:r>
                <a:r>
                  <a:rPr lang="ko-KR" altLang="en-US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b="1" dirty="0" err="1" smtClean="0">
                    <a:solidFill>
                      <a:srgbClr val="224F77"/>
                    </a:solidFill>
                    <a:latin typeface="+mn-ea"/>
                    <a:ea typeface="+mn-ea"/>
                  </a:rPr>
                  <a:t>백터</a:t>
                </a:r>
                <a:r>
                  <a:rPr lang="ko-KR" altLang="en-US" b="1" dirty="0" smtClean="0">
                    <a:solidFill>
                      <a:srgbClr val="224F77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b="1" dirty="0" err="1" smtClean="0">
                    <a:solidFill>
                      <a:srgbClr val="224F77"/>
                    </a:solidFill>
                    <a:latin typeface="+mn-ea"/>
                    <a:ea typeface="+mn-ea"/>
                  </a:rPr>
                  <a:t>머선</a:t>
                </a:r>
                <a:endParaRPr lang="en-US" altLang="ko-KR" b="1" dirty="0">
                  <a:solidFill>
                    <a:srgbClr val="224F77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0" name="내용 개체 틀 4">
                <a:extLst>
                  <a:ext uri="{FF2B5EF4-FFF2-40B4-BE49-F238E27FC236}">
                    <a16:creationId xmlns:a16="http://schemas.microsoft.com/office/drawing/2014/main" id="{463B9513-80B1-47ED-9033-92EA06A0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9" y="1325563"/>
                <a:ext cx="10199913" cy="3929743"/>
              </a:xfrm>
              <a:prstGeom prst="rect">
                <a:avLst/>
              </a:prstGeom>
              <a:blipFill>
                <a:blip r:embed="rId3"/>
                <a:stretch>
                  <a:fillRect l="-598" t="-1085" r="-1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3.4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다중 분류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9" y="1325563"/>
            <a:ext cx="5067300" cy="2143125"/>
          </a:xfrm>
          <a:prstGeom prst="rect">
            <a:avLst/>
          </a:prstGeom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63B9513-80B1-47ED-9033-92EA06A0D8CE}"/>
              </a:ext>
            </a:extLst>
          </p:cNvPr>
          <p:cNvSpPr txBox="1">
            <a:spLocks/>
          </p:cNvSpPr>
          <p:nvPr/>
        </p:nvSpPr>
        <p:spPr>
          <a:xfrm>
            <a:off x="5880100" y="1305493"/>
            <a:ext cx="6041571" cy="4326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다중 클래스 분류에 이진 분류 알고리즘 </a:t>
            </a:r>
            <a:r>
              <a:rPr lang="ko-KR" altLang="en-US" b="1" dirty="0" err="1">
                <a:solidFill>
                  <a:srgbClr val="224F77"/>
                </a:solidFill>
                <a:latin typeface="+mn-ea"/>
                <a:ea typeface="+mn-ea"/>
              </a:rPr>
              <a:t>선택시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 자동으로 </a:t>
            </a:r>
            <a:r>
              <a:rPr lang="en-US" altLang="ko-KR" b="1" dirty="0" err="1">
                <a:solidFill>
                  <a:srgbClr val="224F77"/>
                </a:solidFill>
                <a:latin typeface="+mn-ea"/>
                <a:ea typeface="+mn-ea"/>
              </a:rPr>
              <a:t>OvA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가 적용됨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b="1" dirty="0">
              <a:solidFill>
                <a:srgbClr val="224F77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0~9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까지의 타깃 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(</a:t>
            </a:r>
            <a:r>
              <a:rPr lang="en-US" altLang="ko-KR" b="1" dirty="0" err="1">
                <a:solidFill>
                  <a:srgbClr val="224F77"/>
                </a:solidFill>
                <a:latin typeface="+mn-ea"/>
                <a:ea typeface="+mn-ea"/>
              </a:rPr>
              <a:t>y_train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)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을 사용해 </a:t>
            </a:r>
            <a:r>
              <a:rPr lang="en-US" altLang="ko-KR" b="1" dirty="0" err="1">
                <a:solidFill>
                  <a:srgbClr val="224F77"/>
                </a:solidFill>
                <a:latin typeface="+mn-ea"/>
                <a:ea typeface="+mn-ea"/>
              </a:rPr>
              <a:t>SGDClassifier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를 훈련시키고 예측 생성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. =&gt; 10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개의 이진 분류기를 훈련시키고 가장 점수가 높은 클래스를 선택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51671" y="2839065"/>
            <a:ext cx="1319981" cy="176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4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3.4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다중 분류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9" y="1325563"/>
            <a:ext cx="5934075" cy="2295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39" y="3676496"/>
            <a:ext cx="1143000" cy="257175"/>
          </a:xfrm>
          <a:prstGeom prst="rect">
            <a:avLst/>
          </a:prstGeom>
        </p:spPr>
      </p:pic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463B9513-80B1-47ED-9033-92EA06A0D8CE}"/>
              </a:ext>
            </a:extLst>
          </p:cNvPr>
          <p:cNvSpPr txBox="1">
            <a:spLocks/>
          </p:cNvSpPr>
          <p:nvPr/>
        </p:nvSpPr>
        <p:spPr>
          <a:xfrm>
            <a:off x="6459015" y="1325563"/>
            <a:ext cx="5660534" cy="4326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err="1">
                <a:solidFill>
                  <a:srgbClr val="224F77"/>
                </a:solidFill>
                <a:latin typeface="+mn-ea"/>
                <a:ea typeface="+mn-ea"/>
              </a:rPr>
              <a:t>OvO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 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혹은 </a:t>
            </a:r>
            <a:r>
              <a:rPr lang="en-US" altLang="ko-KR" b="1" dirty="0" err="1">
                <a:solidFill>
                  <a:srgbClr val="224F77"/>
                </a:solidFill>
                <a:latin typeface="+mn-ea"/>
                <a:ea typeface="+mn-ea"/>
              </a:rPr>
              <a:t>OvA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를 강제로 지정하기 위해 </a:t>
            </a:r>
            <a:r>
              <a:rPr lang="en-US" altLang="ko-KR" b="1" dirty="0" err="1">
                <a:solidFill>
                  <a:srgbClr val="224F77"/>
                </a:solidFill>
                <a:latin typeface="+mn-ea"/>
                <a:ea typeface="+mn-ea"/>
              </a:rPr>
              <a:t>OneVsOneClassifier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, </a:t>
            </a:r>
            <a:r>
              <a:rPr lang="en-US" altLang="ko-KR" b="1" dirty="0" err="1">
                <a:solidFill>
                  <a:srgbClr val="224F77"/>
                </a:solidFill>
                <a:latin typeface="+mn-ea"/>
                <a:ea typeface="+mn-ea"/>
              </a:rPr>
              <a:t>OneVsRestClassifier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를 사용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  <a:ea typeface="+mn-ea"/>
              </a:rPr>
              <a:t>.</a:t>
            </a:r>
            <a:endParaRPr lang="en-US" altLang="ko-KR" b="1" dirty="0">
              <a:solidFill>
                <a:srgbClr val="224F77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b="1" dirty="0" err="1">
                <a:solidFill>
                  <a:srgbClr val="224F77"/>
                </a:solidFill>
                <a:latin typeface="+mn-ea"/>
                <a:ea typeface="+mn-ea"/>
              </a:rPr>
              <a:t>SGDClassifier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 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기반으로 </a:t>
            </a:r>
            <a:r>
              <a:rPr lang="en-US" altLang="ko-KR" b="1" dirty="0" err="1">
                <a:solidFill>
                  <a:srgbClr val="224F77"/>
                </a:solidFill>
                <a:latin typeface="+mn-ea"/>
                <a:ea typeface="+mn-ea"/>
              </a:rPr>
              <a:t>OvO</a:t>
            </a: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  <a:ea typeface="+mn-ea"/>
              </a:rPr>
              <a:t>사용</a:t>
            </a:r>
            <a:endParaRPr lang="en-US" altLang="ko-KR" b="1" dirty="0">
              <a:solidFill>
                <a:srgbClr val="224F77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b="1" dirty="0" err="1">
                <a:solidFill>
                  <a:srgbClr val="224F77"/>
                </a:solidFill>
                <a:latin typeface="+mn-ea"/>
                <a:ea typeface="+mn-ea"/>
              </a:rPr>
              <a:t>RandomForestClassifier</a:t>
            </a:r>
            <a:r>
              <a:rPr lang="ko-KR" altLang="en-US" b="1" dirty="0">
                <a:solidFill>
                  <a:srgbClr val="224F77"/>
                </a:solidFill>
                <a:latin typeface="+mn-ea"/>
                <a:ea typeface="+mn-ea"/>
              </a:rPr>
              <a:t>를 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  <a:ea typeface="+mn-ea"/>
              </a:rPr>
              <a:t>훈련</a:t>
            </a:r>
            <a:endParaRPr lang="en-US" altLang="ko-KR" b="1" dirty="0" smtClean="0">
              <a:solidFill>
                <a:srgbClr val="224F77"/>
              </a:solidFill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b="1" dirty="0" smtClean="0">
                <a:solidFill>
                  <a:srgbClr val="224F77"/>
                </a:solidFill>
                <a:latin typeface="+mn-ea"/>
                <a:ea typeface="+mn-ea"/>
                <a:sym typeface="Wingdings" panose="05000000000000000000" pitchFamily="2" charset="2"/>
              </a:rPr>
              <a:t>     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  <a:ea typeface="+mn-ea"/>
                <a:sym typeface="Wingdings" panose="05000000000000000000" pitchFamily="2" charset="2"/>
              </a:rPr>
              <a:t>다중 클래스로 분류 가능</a:t>
            </a:r>
            <a:endParaRPr lang="en-US" altLang="ko-KR" b="1" dirty="0" smtClean="0">
              <a:solidFill>
                <a:srgbClr val="224F77"/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b="1" dirty="0">
                <a:solidFill>
                  <a:srgbClr val="224F77"/>
                </a:solidFill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  <a:ea typeface="+mn-ea"/>
                <a:sym typeface="Wingdings" panose="05000000000000000000" pitchFamily="2" charset="2"/>
              </a:rPr>
              <a:t>    5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  <a:ea typeface="+mn-ea"/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  <a:ea typeface="+mn-ea"/>
                <a:sym typeface="Wingdings" panose="05000000000000000000" pitchFamily="2" charset="2"/>
              </a:rPr>
              <a:t>80%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  <a:ea typeface="+mn-ea"/>
                <a:sym typeface="Wingdings" panose="05000000000000000000" pitchFamily="2" charset="2"/>
              </a:rPr>
              <a:t>확률로 추측</a:t>
            </a:r>
            <a:endParaRPr lang="en-US" altLang="ko-KR" b="1" dirty="0">
              <a:solidFill>
                <a:srgbClr val="224F77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39" y="4015414"/>
            <a:ext cx="49434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3.4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다중 분류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9" y="1325563"/>
            <a:ext cx="6134100" cy="1809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64593" y="1325563"/>
            <a:ext cx="50545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모든 테스트 폴트에서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84% 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이상</a:t>
            </a: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endParaRPr lang="en-US" altLang="ko-KR" sz="2000" b="1" dirty="0">
              <a:solidFill>
                <a:srgbClr val="224F77"/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입력의 스케일을 조정하면 정확도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90%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이상</a:t>
            </a: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??</a:t>
            </a:r>
            <a:endParaRPr lang="ko-KR" altLang="en-US" sz="2000" b="1" dirty="0" smtClean="0">
              <a:solidFill>
                <a:srgbClr val="224F7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130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0B8841-00CA-E946-95CA-15FE94DAB9D9}"/>
              </a:ext>
            </a:extLst>
          </p:cNvPr>
          <p:cNvGrpSpPr/>
          <p:nvPr/>
        </p:nvGrpSpPr>
        <p:grpSpPr>
          <a:xfrm>
            <a:off x="8266854" y="2306225"/>
            <a:ext cx="3925146" cy="2245550"/>
            <a:chOff x="8266854" y="2087911"/>
            <a:chExt cx="3925146" cy="22455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BCDD8A9-9165-3E42-AB8D-8DA317DB8CE1}"/>
                </a:ext>
              </a:extLst>
            </p:cNvPr>
            <p:cNvSpPr/>
            <p:nvPr/>
          </p:nvSpPr>
          <p:spPr>
            <a:xfrm>
              <a:off x="9471783" y="2087912"/>
              <a:ext cx="2720217" cy="2245549"/>
            </a:xfrm>
            <a:prstGeom prst="rect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039604C-69CB-7D4B-8AE5-F04D3172B73F}"/>
                </a:ext>
              </a:extLst>
            </p:cNvPr>
            <p:cNvSpPr/>
            <p:nvPr/>
          </p:nvSpPr>
          <p:spPr>
            <a:xfrm>
              <a:off x="8266854" y="2087911"/>
              <a:ext cx="2409857" cy="2245549"/>
            </a:xfrm>
            <a:prstGeom prst="ellipse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200" dirty="0" smtClean="0"/>
                <a:t>3.5</a:t>
              </a:r>
              <a:endParaRPr kumimoji="1" lang="ko-KR" altLang="en-US" sz="7200" dirty="0"/>
            </a:p>
          </p:txBody>
        </p:sp>
      </p:grp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8A06599E-1E3D-3B46-9D69-5BDDA0E26EA2}"/>
              </a:ext>
            </a:extLst>
          </p:cNvPr>
          <p:cNvSpPr txBox="1"/>
          <p:nvPr/>
        </p:nvSpPr>
        <p:spPr>
          <a:xfrm>
            <a:off x="1741253" y="2967334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dirty="0" smtClean="0">
                <a:solidFill>
                  <a:srgbClr val="224F7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에러 분석</a:t>
            </a:r>
            <a:endParaRPr kumimoji="1" lang="ko-KR" altLang="en-US" sz="5400" dirty="0">
              <a:solidFill>
                <a:srgbClr val="224F7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 4">
            <a:extLst>
              <a:ext uri="{FF2B5EF4-FFF2-40B4-BE49-F238E27FC236}">
                <a16:creationId xmlns:a16="http://schemas.microsoft.com/office/drawing/2014/main" id="{97518457-8209-994A-A7D5-705E388E9FD8}"/>
              </a:ext>
            </a:extLst>
          </p:cNvPr>
          <p:cNvCxnSpPr/>
          <p:nvPr/>
        </p:nvCxnSpPr>
        <p:spPr>
          <a:xfrm>
            <a:off x="-8313" y="37407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65C899-D50F-204B-8D09-220394553986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5440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3.5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에러 분석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940" y="1325563"/>
            <a:ext cx="11217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실제 프로젝트라면 여러 모델을 시도하고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가장 좋은 몇 개를 골라 </a:t>
            </a:r>
            <a:r>
              <a:rPr lang="en-US" altLang="ko-KR" sz="2000" b="1" dirty="0" err="1" smtClean="0">
                <a:solidFill>
                  <a:srgbClr val="224F77"/>
                </a:solidFill>
                <a:latin typeface="+mn-ea"/>
              </a:rPr>
              <a:t>GridSearchCV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를 사용해 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하이퍼파라미터를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세밀하게 튜닝하고 가능한 자동화</a:t>
            </a: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이번장에선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가능성이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높은 모델을 하나 찾았다고 가정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만들어진 에러의 종류를 분석하여 모델의 성능향상을 꾀한다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rgbClr val="224F77"/>
                </a:solidFill>
                <a:latin typeface="+mn-ea"/>
              </a:rPr>
              <a:t>오차행렬을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 이미지로 표현한다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. </a:t>
            </a: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    (</a:t>
            </a:r>
            <a:r>
              <a:rPr lang="ko-KR" altLang="en-US" sz="2000" b="1" dirty="0" err="1">
                <a:solidFill>
                  <a:srgbClr val="224F77"/>
                </a:solidFill>
                <a:latin typeface="+mn-ea"/>
              </a:rPr>
              <a:t>주대각선에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 위치해 있으므로 이상적인 형태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sz="2000" b="1" dirty="0" smtClean="0">
              <a:solidFill>
                <a:srgbClr val="224F77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9" y="4030639"/>
            <a:ext cx="5876925" cy="2314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161" y="3081780"/>
            <a:ext cx="44196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3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3.1 </a:t>
            </a:r>
            <a:r>
              <a:rPr lang="en-US" altLang="ko-KR" sz="2800" b="1" dirty="0" smtClean="0">
                <a:solidFill>
                  <a:srgbClr val="224F77"/>
                </a:solidFill>
                <a:latin typeface="맑은 고딕" panose="020F0302020204030204"/>
                <a:ea typeface="맑은 고딕" panose="020B0503020000020004" pitchFamily="34" charset="-127"/>
              </a:rPr>
              <a:t>MNIST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C040163-EFB0-4016-99A9-2368BE4A9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40253"/>
            <a:ext cx="4343400" cy="1285875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9040EE6-4769-4522-9833-FDEA76FF3CBA}"/>
              </a:ext>
            </a:extLst>
          </p:cNvPr>
          <p:cNvSpPr txBox="1">
            <a:spLocks/>
          </p:cNvSpPr>
          <p:nvPr/>
        </p:nvSpPr>
        <p:spPr>
          <a:xfrm>
            <a:off x="1295400" y="3320143"/>
            <a:ext cx="9601200" cy="24710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목적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: 28x28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픽셀의 필기 숫자 이미지를 어떤 숫자인지 판별하는 것</a:t>
            </a: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7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만개의 이미지로 이루어진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Dataset 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사용</a:t>
            </a: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95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3.5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에러 분석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9" y="1325563"/>
            <a:ext cx="5114925" cy="3895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867932" y="132556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224F77"/>
                </a:solidFill>
                <a:latin typeface="+mn-ea"/>
              </a:rPr>
              <a:t>오차 행렬의 각 값을 대응되는 클래스의 이미지 개수로 나누어 에러 비율을 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비교</a:t>
            </a:r>
            <a:endParaRPr lang="en-US" altLang="ko-KR" b="1" dirty="0" smtClean="0">
              <a:solidFill>
                <a:srgbClr val="224F77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224F77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다른 </a:t>
            </a:r>
            <a:r>
              <a:rPr lang="ko-KR" altLang="en-US" b="1" dirty="0">
                <a:solidFill>
                  <a:srgbClr val="224F77"/>
                </a:solidFill>
                <a:latin typeface="+mn-ea"/>
              </a:rPr>
              <a:t>항목은 유지하면서 </a:t>
            </a:r>
            <a:r>
              <a:rPr lang="ko-KR" altLang="en-US" b="1" dirty="0" err="1">
                <a:solidFill>
                  <a:srgbClr val="224F77"/>
                </a:solidFill>
                <a:latin typeface="+mn-ea"/>
              </a:rPr>
              <a:t>주대각선만</a:t>
            </a:r>
            <a:r>
              <a:rPr lang="ko-KR" altLang="en-US" b="1" dirty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224F77"/>
                </a:solidFill>
                <a:latin typeface="+mn-ea"/>
              </a:rPr>
              <a:t>0</a:t>
            </a:r>
            <a:r>
              <a:rPr lang="ko-KR" altLang="en-US" b="1" dirty="0">
                <a:solidFill>
                  <a:srgbClr val="224F77"/>
                </a:solidFill>
                <a:latin typeface="+mn-ea"/>
              </a:rPr>
              <a:t>으로 채워 그래프를 그린다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 smtClean="0">
              <a:solidFill>
                <a:srgbClr val="224F77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8,9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행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열은 유난히 밝다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224F77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224F77"/>
                </a:solidFill>
                <a:latin typeface="+mn-ea"/>
                <a:sym typeface="Wingdings" panose="05000000000000000000" pitchFamily="2" charset="2"/>
              </a:rPr>
              <a:t>	 8,9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  <a:sym typeface="Wingdings" panose="05000000000000000000" pitchFamily="2" charset="2"/>
              </a:rPr>
              <a:t>를 잘 분류하게 해야한다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  <a:sym typeface="Wingdings" panose="05000000000000000000" pitchFamily="2" charset="2"/>
              </a:rPr>
              <a:t>.</a:t>
            </a:r>
            <a:endParaRPr lang="en-US" altLang="ko-KR" b="1" dirty="0" smtClean="0">
              <a:solidFill>
                <a:srgbClr val="224F77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224F77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에러는 정확하게 대칭이 아니다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224F77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224F77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804851" y="4815360"/>
            <a:ext cx="6024" cy="33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6761" y="5154878"/>
            <a:ext cx="1256180" cy="27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실제 클래스</a:t>
            </a: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874997" y="5249479"/>
            <a:ext cx="123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10024" y="5111241"/>
            <a:ext cx="1465718" cy="27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224F77"/>
                </a:solidFill>
              </a:rPr>
              <a:t>예측한 클래스</a:t>
            </a:r>
            <a:endParaRPr lang="ko-KR" altLang="en-US" sz="2000" b="1" dirty="0">
              <a:solidFill>
                <a:srgbClr val="224F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3.5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에러 분석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9" y="1325563"/>
            <a:ext cx="4714875" cy="2124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072" y="1066800"/>
            <a:ext cx="5191125" cy="5105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00072" y="1066800"/>
            <a:ext cx="2374671" cy="5105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738352" y="1066800"/>
            <a:ext cx="2374671" cy="5105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22939" y="66278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3</a:t>
            </a:r>
            <a:endParaRPr lang="ko-KR" altLang="en-US" sz="2000" b="1" dirty="0" smtClean="0">
              <a:solidFill>
                <a:srgbClr val="224F77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61219" y="66278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5</a:t>
            </a:r>
            <a:endParaRPr lang="ko-KR" altLang="en-US" sz="2000" b="1" dirty="0" smtClean="0">
              <a:solidFill>
                <a:srgbClr val="224F77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38352" y="1062891"/>
            <a:ext cx="2374671" cy="2386747"/>
          </a:xfrm>
          <a:prstGeom prst="rect">
            <a:avLst/>
          </a:prstGeom>
          <a:noFill/>
          <a:ln w="19050">
            <a:solidFill>
              <a:srgbClr val="22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83552" y="3774427"/>
            <a:ext cx="2374671" cy="2386747"/>
          </a:xfrm>
          <a:prstGeom prst="rect">
            <a:avLst/>
          </a:prstGeom>
          <a:noFill/>
          <a:ln w="19050">
            <a:solidFill>
              <a:srgbClr val="22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354" y="3565818"/>
            <a:ext cx="5456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오류의 원인은 </a:t>
            </a:r>
            <a:r>
              <a:rPr lang="en-US" altLang="ko-KR" sz="2000" b="1" dirty="0" err="1" smtClean="0">
                <a:solidFill>
                  <a:srgbClr val="224F77"/>
                </a:solidFill>
                <a:latin typeface="+mn-ea"/>
              </a:rPr>
              <a:t>SGDClassifier</a:t>
            </a: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224F77"/>
                </a:solidFill>
                <a:latin typeface="+mn-ea"/>
              </a:rPr>
              <a:t>SGDClassifier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는 픽셀에 가중치를 할당하고 픽셀 상도의 가중치 합을 정수로 계산</a:t>
            </a: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224F77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rgbClr val="224F77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  <a:sym typeface="Wingdings" panose="05000000000000000000" pitchFamily="2" charset="2"/>
              </a:rPr>
              <a:t>  3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  <a:sym typeface="Wingdings" panose="05000000000000000000" pitchFamily="2" charset="2"/>
              </a:rPr>
              <a:t>과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  <a:sym typeface="Wingdings" panose="05000000000000000000" pitchFamily="2" charset="2"/>
              </a:rPr>
              <a:t>5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  <a:sym typeface="Wingdings" panose="05000000000000000000" pitchFamily="2" charset="2"/>
              </a:rPr>
              <a:t>는 몇 개의 픽셀만 다르기때문에 혼동</a:t>
            </a:r>
            <a:endParaRPr lang="ko-KR" altLang="en-US" sz="2000" b="1" dirty="0" smtClean="0">
              <a:solidFill>
                <a:srgbClr val="224F7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2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0B8841-00CA-E946-95CA-15FE94DAB9D9}"/>
              </a:ext>
            </a:extLst>
          </p:cNvPr>
          <p:cNvGrpSpPr/>
          <p:nvPr/>
        </p:nvGrpSpPr>
        <p:grpSpPr>
          <a:xfrm>
            <a:off x="8266854" y="2306225"/>
            <a:ext cx="3925146" cy="2245550"/>
            <a:chOff x="8266854" y="2087911"/>
            <a:chExt cx="3925146" cy="22455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BCDD8A9-9165-3E42-AB8D-8DA317DB8CE1}"/>
                </a:ext>
              </a:extLst>
            </p:cNvPr>
            <p:cNvSpPr/>
            <p:nvPr/>
          </p:nvSpPr>
          <p:spPr>
            <a:xfrm>
              <a:off x="9471783" y="2087912"/>
              <a:ext cx="2720217" cy="2245549"/>
            </a:xfrm>
            <a:prstGeom prst="rect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039604C-69CB-7D4B-8AE5-F04D3172B73F}"/>
                </a:ext>
              </a:extLst>
            </p:cNvPr>
            <p:cNvSpPr/>
            <p:nvPr/>
          </p:nvSpPr>
          <p:spPr>
            <a:xfrm>
              <a:off x="8266854" y="2087911"/>
              <a:ext cx="2409857" cy="2245549"/>
            </a:xfrm>
            <a:prstGeom prst="ellipse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200" dirty="0" smtClean="0"/>
                <a:t>3.6</a:t>
              </a:r>
              <a:endParaRPr kumimoji="1" lang="ko-KR" altLang="en-US" sz="7200" dirty="0"/>
            </a:p>
          </p:txBody>
        </p:sp>
      </p:grp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8A06599E-1E3D-3B46-9D69-5BDDA0E26EA2}"/>
              </a:ext>
            </a:extLst>
          </p:cNvPr>
          <p:cNvSpPr txBox="1"/>
          <p:nvPr/>
        </p:nvSpPr>
        <p:spPr>
          <a:xfrm>
            <a:off x="1741253" y="2967334"/>
            <a:ext cx="5519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dirty="0" smtClean="0">
                <a:solidFill>
                  <a:srgbClr val="224F7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다중 레이블 분류</a:t>
            </a:r>
            <a:endParaRPr kumimoji="1" lang="ko-KR" altLang="en-US" sz="5400" dirty="0">
              <a:solidFill>
                <a:srgbClr val="224F7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 4">
            <a:extLst>
              <a:ext uri="{FF2B5EF4-FFF2-40B4-BE49-F238E27FC236}">
                <a16:creationId xmlns:a16="http://schemas.microsoft.com/office/drawing/2014/main" id="{97518457-8209-994A-A7D5-705E388E9FD8}"/>
              </a:ext>
            </a:extLst>
          </p:cNvPr>
          <p:cNvCxnSpPr/>
          <p:nvPr/>
        </p:nvCxnSpPr>
        <p:spPr>
          <a:xfrm>
            <a:off x="-8313" y="37407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65C899-D50F-204B-8D09-220394553986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203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3.6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다중 레이블 분류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20113" y="1494394"/>
            <a:ext cx="529355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다중 레이블 분류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𝑚𝑢𝑙𝑡𝑖𝑙𝑎𝑏𝑙𝑒 𝑐𝑙𝑎𝑠𝑠𝑖𝑓𝑖𝑐𝑎𝑡𝑖𝑜𝑛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)  :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여러 개의 이진 레이블을 출력하는 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분류시스템</a:t>
            </a: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224F77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분류기가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1, 2, 3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을 인식하도록 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훈련되어있고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한 사진에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1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과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3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이 있으면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[1,0,1]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출력</a:t>
            </a: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224F77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각 숫자 이미지에 두 개의 타깃 레이블이 담긴 </a:t>
            </a:r>
            <a:r>
              <a:rPr lang="en-US" altLang="ko-KR" sz="2000" b="1" dirty="0" err="1">
                <a:solidFill>
                  <a:srgbClr val="224F77"/>
                </a:solidFill>
                <a:latin typeface="+mn-ea"/>
              </a:rPr>
              <a:t>y_multilable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배열 생성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. 7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이상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홀수 여부를 나타낸다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224F77"/>
                </a:solidFill>
                <a:latin typeface="+mn-ea"/>
              </a:rPr>
              <a:t>KNeighborsClassifier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인스턴스 생성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다중 타깃 배열을 사용하여 훈련</a:t>
            </a:r>
            <a:endParaRPr lang="en-US" altLang="ko-KR" sz="2000" b="1" dirty="0">
              <a:solidFill>
                <a:srgbClr val="224F77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61" y="1494394"/>
            <a:ext cx="6509852" cy="30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3.6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다중 레이블 분류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6739" y="5162397"/>
            <a:ext cx="9461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모든 레이블에 대한 𝐹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_1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점수의 평균을 계산하여 </a:t>
            </a:r>
            <a:r>
              <a:rPr lang="ko-KR" altLang="en-US" sz="2000" b="1" dirty="0" err="1">
                <a:solidFill>
                  <a:srgbClr val="224F77"/>
                </a:solidFill>
                <a:latin typeface="+mn-ea"/>
              </a:rPr>
              <a:t>분류기를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 평가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.</a:t>
            </a:r>
          </a:p>
          <a:p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레이블의 비중이 고르지 않아 가중치를 둬야할 경우 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average = “weighted”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로 설정</a:t>
            </a:r>
          </a:p>
          <a:p>
            <a:endParaRPr lang="ko-KR" altLang="en-US" sz="2000" b="1" dirty="0" smtClean="0">
              <a:solidFill>
                <a:srgbClr val="224F77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673" y="2017749"/>
            <a:ext cx="8462338" cy="24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0B8841-00CA-E946-95CA-15FE94DAB9D9}"/>
              </a:ext>
            </a:extLst>
          </p:cNvPr>
          <p:cNvGrpSpPr/>
          <p:nvPr/>
        </p:nvGrpSpPr>
        <p:grpSpPr>
          <a:xfrm>
            <a:off x="8266854" y="2306225"/>
            <a:ext cx="3925146" cy="2245550"/>
            <a:chOff x="8266854" y="2087911"/>
            <a:chExt cx="3925146" cy="22455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BCDD8A9-9165-3E42-AB8D-8DA317DB8CE1}"/>
                </a:ext>
              </a:extLst>
            </p:cNvPr>
            <p:cNvSpPr/>
            <p:nvPr/>
          </p:nvSpPr>
          <p:spPr>
            <a:xfrm>
              <a:off x="9471783" y="2087912"/>
              <a:ext cx="2720217" cy="2245549"/>
            </a:xfrm>
            <a:prstGeom prst="rect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039604C-69CB-7D4B-8AE5-F04D3172B73F}"/>
                </a:ext>
              </a:extLst>
            </p:cNvPr>
            <p:cNvSpPr/>
            <p:nvPr/>
          </p:nvSpPr>
          <p:spPr>
            <a:xfrm>
              <a:off x="8266854" y="2087911"/>
              <a:ext cx="2409857" cy="2245549"/>
            </a:xfrm>
            <a:prstGeom prst="ellipse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200" dirty="0" smtClean="0"/>
                <a:t>3.7</a:t>
              </a:r>
              <a:endParaRPr kumimoji="1" lang="ko-KR" altLang="en-US" sz="7200" dirty="0"/>
            </a:p>
          </p:txBody>
        </p:sp>
      </p:grp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8A06599E-1E3D-3B46-9D69-5BDDA0E26EA2}"/>
              </a:ext>
            </a:extLst>
          </p:cNvPr>
          <p:cNvSpPr txBox="1"/>
          <p:nvPr/>
        </p:nvSpPr>
        <p:spPr>
          <a:xfrm>
            <a:off x="1741253" y="2967334"/>
            <a:ext cx="4826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dirty="0" smtClean="0">
                <a:solidFill>
                  <a:srgbClr val="224F7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다중 출력 분류</a:t>
            </a:r>
            <a:endParaRPr kumimoji="1" lang="ko-KR" altLang="en-US" sz="5400" dirty="0">
              <a:solidFill>
                <a:srgbClr val="224F7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 4">
            <a:extLst>
              <a:ext uri="{FF2B5EF4-FFF2-40B4-BE49-F238E27FC236}">
                <a16:creationId xmlns:a16="http://schemas.microsoft.com/office/drawing/2014/main" id="{97518457-8209-994A-A7D5-705E388E9FD8}"/>
              </a:ext>
            </a:extLst>
          </p:cNvPr>
          <p:cNvCxnSpPr/>
          <p:nvPr/>
        </p:nvCxnSpPr>
        <p:spPr>
          <a:xfrm>
            <a:off x="-8313" y="37407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65C899-D50F-204B-8D09-220394553986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53368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3.7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다중 출력 분류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4938" y="1325563"/>
            <a:ext cx="109703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다중 출력 분류 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(</a:t>
            </a:r>
            <a:r>
              <a:rPr lang="en-US" altLang="ko-KR" sz="2000" b="1" dirty="0" err="1">
                <a:solidFill>
                  <a:srgbClr val="224F77"/>
                </a:solidFill>
                <a:latin typeface="+mn-ea"/>
              </a:rPr>
              <a:t>multioutput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 classification) :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다중 레이블 분류에서 한 레이블이 다중 클래스가 될 수 있도록 일반화 한 것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. (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값을 두 개 이상 가질 수 있다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노이즈가 많은 숫자 이미지를 </a:t>
            </a:r>
            <a:r>
              <a:rPr lang="ko-KR" altLang="en-US" sz="2000" b="1" dirty="0" err="1">
                <a:solidFill>
                  <a:srgbClr val="224F77"/>
                </a:solidFill>
                <a:latin typeface="+mn-ea"/>
              </a:rPr>
              <a:t>입력받아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 깨끗한 숫자 이미지를 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MNIST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이미지처럼 픽셀의 강도를 담은 배열로 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출력</a:t>
            </a: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출력이 다중 레이블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픽셀당 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레이블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)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이고 각 레이블은 여러 개의 값을 가진다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(0~255 </a:t>
            </a:r>
            <a:r>
              <a:rPr lang="ko-KR" altLang="en-US" sz="2000" b="1" dirty="0" err="1">
                <a:solidFill>
                  <a:srgbClr val="224F77"/>
                </a:solidFill>
                <a:latin typeface="+mn-ea"/>
              </a:rPr>
              <a:t>픽셀강도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26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2800" b="1" dirty="0">
                <a:solidFill>
                  <a:srgbClr val="224F77"/>
                </a:solidFill>
                <a:latin typeface="맑은 고딕" panose="020F0302020204030204"/>
                <a:ea typeface="맑은 고딕" panose="020B0503020000020004" pitchFamily="34" charset="-127"/>
              </a:rPr>
              <a:t>3.7 </a:t>
            </a:r>
            <a:r>
              <a:rPr lang="ko-KR" altLang="en-US" sz="2800" b="1" dirty="0">
                <a:solidFill>
                  <a:srgbClr val="224F77"/>
                </a:solidFill>
                <a:latin typeface="맑은 고딕" panose="020F0302020204030204"/>
                <a:ea typeface="맑은 고딕" panose="020B0503020000020004" pitchFamily="34" charset="-127"/>
              </a:rPr>
              <a:t>다중 출력 분류</a:t>
            </a:r>
            <a:endParaRPr lang="en-US" altLang="ko-KR" sz="2800" b="1" dirty="0">
              <a:solidFill>
                <a:srgbClr val="224F77"/>
              </a:solidFill>
              <a:latin typeface="맑은 고딕" panose="020F0302020204030204"/>
              <a:ea typeface="맑은 고딕" panose="020B0503020000020004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9" y="1325563"/>
            <a:ext cx="4724400" cy="4076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37200" y="1325563"/>
            <a:ext cx="4535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224F77"/>
                </a:solidFill>
                <a:latin typeface="+mn-ea"/>
              </a:rPr>
              <a:t>randint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() 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함수로 이미지에 노이즈 추가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143" y="2028550"/>
            <a:ext cx="5594992" cy="37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DF3D8192-F1DB-0F46-A45C-1185087564F9}"/>
              </a:ext>
            </a:extLst>
          </p:cNvPr>
          <p:cNvSpPr txBox="1"/>
          <p:nvPr/>
        </p:nvSpPr>
        <p:spPr>
          <a:xfrm flipH="1">
            <a:off x="1930745" y="1843951"/>
            <a:ext cx="83305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+mj-lt"/>
                <a:ea typeface="HY헤드라인M" panose="02030600000101010101" pitchFamily="18" charset="-127"/>
              </a:rPr>
              <a:t>Q &amp; A</a:t>
            </a:r>
            <a:endParaRPr kumimoji="0" lang="ko-KR" altLang="en-US" sz="20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22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3.1 </a:t>
            </a:r>
            <a:r>
              <a:rPr lang="en-US" altLang="ko-KR" sz="2800" b="1" dirty="0" smtClean="0">
                <a:solidFill>
                  <a:srgbClr val="224F77"/>
                </a:solidFill>
                <a:latin typeface="맑은 고딕" panose="020F0302020204030204"/>
                <a:ea typeface="맑은 고딕" panose="020B0503020000020004" pitchFamily="34" charset="-127"/>
              </a:rPr>
              <a:t>MNIST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9" y="1154214"/>
            <a:ext cx="10144125" cy="49625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597001" y="28546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DESCR : </a:t>
            </a:r>
            <a:r>
              <a:rPr lang="ko-KR" altLang="en-US" b="1" dirty="0" err="1" smtClean="0">
                <a:solidFill>
                  <a:srgbClr val="224F77"/>
                </a:solidFill>
                <a:latin typeface="+mn-ea"/>
              </a:rPr>
              <a:t>데이터셋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 설명</a:t>
            </a:r>
            <a:endParaRPr lang="en-US" altLang="ko-KR" b="1" dirty="0" smtClean="0">
              <a:solidFill>
                <a:srgbClr val="224F77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DATA : [</a:t>
            </a:r>
            <a:r>
              <a:rPr lang="ko-KR" altLang="en-US" b="1" dirty="0">
                <a:solidFill>
                  <a:srgbClr val="224F77"/>
                </a:solidFill>
                <a:latin typeface="+mn-ea"/>
              </a:rPr>
              <a:t>샘플</a:t>
            </a:r>
            <a:r>
              <a:rPr lang="en-US" altLang="ko-KR" b="1" dirty="0">
                <a:solidFill>
                  <a:srgbClr val="224F77"/>
                </a:solidFill>
                <a:latin typeface="+mn-ea"/>
              </a:rPr>
              <a:t>][</a:t>
            </a:r>
            <a:r>
              <a:rPr lang="ko-KR" altLang="en-US" b="1" dirty="0">
                <a:solidFill>
                  <a:srgbClr val="224F77"/>
                </a:solidFill>
                <a:latin typeface="+mn-ea"/>
              </a:rPr>
              <a:t>특성</a:t>
            </a:r>
            <a:r>
              <a:rPr lang="en-US" altLang="ko-KR" b="1" dirty="0">
                <a:solidFill>
                  <a:srgbClr val="224F77"/>
                </a:solidFill>
                <a:latin typeface="+mn-ea"/>
              </a:rPr>
              <a:t>]</a:t>
            </a:r>
            <a:r>
              <a:rPr lang="ko-KR" altLang="en-US" b="1" dirty="0">
                <a:solidFill>
                  <a:srgbClr val="224F77"/>
                </a:solidFill>
                <a:latin typeface="+mn-ea"/>
              </a:rPr>
              <a:t>으로 이루어진 ‘</a:t>
            </a:r>
            <a:r>
              <a:rPr lang="en-US" altLang="ko-KR" b="1" dirty="0">
                <a:solidFill>
                  <a:srgbClr val="224F77"/>
                </a:solidFill>
                <a:latin typeface="+mn-ea"/>
              </a:rPr>
              <a:t>data’ 2</a:t>
            </a:r>
            <a:r>
              <a:rPr lang="ko-KR" altLang="en-US" b="1" dirty="0">
                <a:solidFill>
                  <a:srgbClr val="224F77"/>
                </a:solidFill>
                <a:latin typeface="+mn-ea"/>
              </a:rPr>
              <a:t>차원 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배열</a:t>
            </a:r>
            <a:endParaRPr lang="en-US" altLang="ko-KR" b="1" dirty="0" smtClean="0">
              <a:solidFill>
                <a:srgbClr val="224F77"/>
              </a:solidFill>
              <a:latin typeface="+mn-ea"/>
            </a:endParaRPr>
          </a:p>
          <a:p>
            <a:pPr lvl="1"/>
            <a:r>
              <a:rPr lang="en-US" altLang="ko-KR" b="1" dirty="0">
                <a:solidFill>
                  <a:srgbClr val="224F77"/>
                </a:solidFill>
                <a:latin typeface="+mn-ea"/>
              </a:rPr>
              <a:t>	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샘플 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= image , 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특성 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= 0~255(pixel)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TARGET : 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레이블 배열</a:t>
            </a:r>
            <a:endParaRPr lang="en-US" altLang="ko-KR" b="1" dirty="0">
              <a:solidFill>
                <a:srgbClr val="224F77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9546" y="3082414"/>
            <a:ext cx="572996" cy="162232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24630" y="3242456"/>
            <a:ext cx="572996" cy="162232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88539" y="4362508"/>
            <a:ext cx="572996" cy="162232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64412" y="518397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28 * 28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테이터가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70,000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개</a:t>
            </a: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4412" y="5943600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label 70,000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개</a:t>
            </a:r>
            <a:endParaRPr lang="ko-KR" altLang="en-US" b="1" dirty="0">
              <a:solidFill>
                <a:srgbClr val="224F7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21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3.1 </a:t>
            </a:r>
            <a:r>
              <a:rPr lang="en-US" altLang="ko-KR" sz="2800" b="1" dirty="0" smtClean="0">
                <a:solidFill>
                  <a:srgbClr val="224F77"/>
                </a:solidFill>
                <a:latin typeface="맑은 고딕" panose="020F0302020204030204"/>
                <a:ea typeface="맑은 고딕" panose="020B0503020000020004" pitchFamily="34" charset="-127"/>
              </a:rPr>
              <a:t>MNIST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4974" y="1318751"/>
            <a:ext cx="563327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샘플의 특성 벡터를 추출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, 28x28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배열로 변환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224F77"/>
                </a:solidFill>
                <a:latin typeface="+mn-ea"/>
              </a:rPr>
              <a:t>imshow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()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함수로 이미지 출력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224F77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224F77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224F77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이미지 숫자 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5 ==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실제 레이블 값 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224F77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44" y="1318751"/>
            <a:ext cx="4874834" cy="500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3.1 </a:t>
            </a:r>
            <a:r>
              <a:rPr lang="en-US" altLang="ko-KR" sz="2800" b="1" dirty="0" smtClean="0">
                <a:solidFill>
                  <a:srgbClr val="224F77"/>
                </a:solidFill>
                <a:latin typeface="맑은 고딕" panose="020F0302020204030204"/>
                <a:ea typeface="맑은 고딕" panose="020B0503020000020004" pitchFamily="34" charset="-127"/>
              </a:rPr>
              <a:t>MNIST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679" y="1482828"/>
            <a:ext cx="717232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05679" y="270292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224F77"/>
                </a:solidFill>
                <a:latin typeface="+mn-ea"/>
              </a:rPr>
              <a:t>Train_Set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 60,000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224F77"/>
                </a:solidFill>
                <a:latin typeface="+mn-ea"/>
              </a:rPr>
              <a:t>Test_Set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 10,000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훈련 세트를 섞어 모든 교차 검증 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폴드가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 비슷해지게 </a:t>
            </a:r>
            <a:r>
              <a:rPr lang="ko-KR" altLang="en-US" sz="2000" b="1" dirty="0" err="1" smtClean="0">
                <a:solidFill>
                  <a:srgbClr val="224F77"/>
                </a:solidFill>
                <a:latin typeface="+mn-ea"/>
              </a:rPr>
              <a:t>만듬</a:t>
            </a:r>
            <a:endParaRPr lang="ko-KR" altLang="en-US" sz="2000" b="1" dirty="0">
              <a:solidFill>
                <a:srgbClr val="224F7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62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0B8841-00CA-E946-95CA-15FE94DAB9D9}"/>
              </a:ext>
            </a:extLst>
          </p:cNvPr>
          <p:cNvGrpSpPr/>
          <p:nvPr/>
        </p:nvGrpSpPr>
        <p:grpSpPr>
          <a:xfrm>
            <a:off x="8266854" y="2306225"/>
            <a:ext cx="3925146" cy="2245550"/>
            <a:chOff x="8266854" y="2087911"/>
            <a:chExt cx="3925146" cy="22455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BCDD8A9-9165-3E42-AB8D-8DA317DB8CE1}"/>
                </a:ext>
              </a:extLst>
            </p:cNvPr>
            <p:cNvSpPr/>
            <p:nvPr/>
          </p:nvSpPr>
          <p:spPr>
            <a:xfrm>
              <a:off x="9471783" y="2087912"/>
              <a:ext cx="2720217" cy="2245549"/>
            </a:xfrm>
            <a:prstGeom prst="rect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039604C-69CB-7D4B-8AE5-F04D3172B73F}"/>
                </a:ext>
              </a:extLst>
            </p:cNvPr>
            <p:cNvSpPr/>
            <p:nvPr/>
          </p:nvSpPr>
          <p:spPr>
            <a:xfrm>
              <a:off x="8266854" y="2087911"/>
              <a:ext cx="2409857" cy="2245549"/>
            </a:xfrm>
            <a:prstGeom prst="ellipse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200" dirty="0" smtClean="0"/>
                <a:t>3.2</a:t>
              </a:r>
              <a:endParaRPr kumimoji="1" lang="ko-KR" altLang="en-US" sz="7200" dirty="0"/>
            </a:p>
          </p:txBody>
        </p:sp>
      </p:grp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8A06599E-1E3D-3B46-9D69-5BDDA0E26EA2}"/>
              </a:ext>
            </a:extLst>
          </p:cNvPr>
          <p:cNvSpPr txBox="1"/>
          <p:nvPr/>
        </p:nvSpPr>
        <p:spPr>
          <a:xfrm>
            <a:off x="1741253" y="2967334"/>
            <a:ext cx="5519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dirty="0" smtClean="0">
                <a:solidFill>
                  <a:srgbClr val="224F7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이진 분류기 훈련</a:t>
            </a:r>
            <a:endParaRPr kumimoji="1" lang="ko-KR" altLang="en-US" sz="5400" dirty="0">
              <a:solidFill>
                <a:srgbClr val="224F7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 4">
            <a:extLst>
              <a:ext uri="{FF2B5EF4-FFF2-40B4-BE49-F238E27FC236}">
                <a16:creationId xmlns:a16="http://schemas.microsoft.com/office/drawing/2014/main" id="{97518457-8209-994A-A7D5-705E388E9FD8}"/>
              </a:ext>
            </a:extLst>
          </p:cNvPr>
          <p:cNvCxnSpPr/>
          <p:nvPr/>
        </p:nvCxnSpPr>
        <p:spPr>
          <a:xfrm>
            <a:off x="-8313" y="37407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65C899-D50F-204B-8D09-220394553986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2277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3.2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이진 분류기 훈련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9" y="1671970"/>
            <a:ext cx="2943225" cy="466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939" y="1271860"/>
            <a:ext cx="707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이진 분류기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(Binary Classifier) : 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참 혹은 거짓 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2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가지 클래스로 분류</a:t>
            </a:r>
            <a:endParaRPr lang="ko-KR" altLang="en-US" b="1" dirty="0">
              <a:solidFill>
                <a:srgbClr val="224F77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939" y="2138695"/>
            <a:ext cx="7284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0,      1,       2,       3,       4,       5,      6,      7,        8,      9</a:t>
            </a:r>
          </a:p>
          <a:p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False,</a:t>
            </a:r>
            <a:r>
              <a:rPr lang="en-US" altLang="ko-KR" b="1" dirty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False,</a:t>
            </a:r>
            <a:r>
              <a:rPr lang="en-US" altLang="ko-KR" b="1" dirty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False,</a:t>
            </a:r>
            <a:r>
              <a:rPr lang="en-US" altLang="ko-KR" b="1" dirty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False,</a:t>
            </a:r>
            <a:r>
              <a:rPr lang="en-US" altLang="ko-KR" b="1" dirty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False,</a:t>
            </a:r>
            <a:r>
              <a:rPr lang="en-US" altLang="ko-KR" b="1" dirty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True,  False,</a:t>
            </a:r>
            <a:r>
              <a:rPr lang="en-US" altLang="ko-KR" b="1" dirty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False,</a:t>
            </a:r>
            <a:r>
              <a:rPr lang="en-US" altLang="ko-KR" b="1" dirty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False,</a:t>
            </a:r>
            <a:r>
              <a:rPr lang="en-US" altLang="ko-KR" b="1" dirty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False</a:t>
            </a:r>
            <a:endParaRPr lang="ko-KR" altLang="en-US" b="1" dirty="0">
              <a:solidFill>
                <a:srgbClr val="224F77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82" y="2785026"/>
            <a:ext cx="6619875" cy="2447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0856" y="5323767"/>
            <a:ext cx="1138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224F77"/>
                </a:solidFill>
                <a:latin typeface="+mn-ea"/>
              </a:rPr>
              <a:t>SDGClassifier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확률적 경사 </a:t>
            </a:r>
            <a:r>
              <a:rPr lang="ko-KR" altLang="en-US" b="1" dirty="0" err="1" smtClean="0">
                <a:solidFill>
                  <a:srgbClr val="224F77"/>
                </a:solidFill>
                <a:latin typeface="+mn-ea"/>
              </a:rPr>
              <a:t>하강법</a:t>
            </a:r>
            <a:r>
              <a:rPr lang="en-US" altLang="ko-KR" b="1" dirty="0" smtClean="0">
                <a:solidFill>
                  <a:srgbClr val="224F77"/>
                </a:solidFill>
                <a:latin typeface="+mn-ea"/>
              </a:rPr>
              <a:t>) : 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데이터가 방대할 경우 전체를 대변하는 적은 </a:t>
            </a:r>
            <a:r>
              <a:rPr lang="ko-KR" altLang="en-US" b="1" dirty="0" err="1" smtClean="0">
                <a:solidFill>
                  <a:srgbClr val="224F77"/>
                </a:solidFill>
                <a:latin typeface="+mn-ea"/>
              </a:rPr>
              <a:t>테이터를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 무작위로 뽑아 사용하여 빠른 속도로 학습</a:t>
            </a:r>
            <a:endParaRPr lang="ko-KR" altLang="en-US" b="1" dirty="0">
              <a:solidFill>
                <a:srgbClr val="224F7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07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 kumimoji="1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a:style>
    </a:spDef>
    <a:lnDef>
      <a:spPr>
        <a:ln w="254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BUSINESS1804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7485D"/>
      </a:accent1>
      <a:accent2>
        <a:srgbClr val="51738C"/>
      </a:accent2>
      <a:accent3>
        <a:srgbClr val="7FA7B1"/>
      </a:accent3>
      <a:accent4>
        <a:srgbClr val="FFCD13"/>
      </a:accent4>
      <a:accent5>
        <a:srgbClr val="CB9101"/>
      </a:accent5>
      <a:accent6>
        <a:srgbClr val="5C5354"/>
      </a:accent6>
      <a:hlink>
        <a:srgbClr val="4E4349"/>
      </a:hlink>
      <a:folHlink>
        <a:srgbClr val="4E4349"/>
      </a:folHlink>
    </a:clrScheme>
    <a:fontScheme name="사용자 지정 1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b="1" dirty="0" smtClean="0">
            <a:solidFill>
              <a:srgbClr val="224F77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24026</TotalTime>
  <Words>1187</Words>
  <Application>Microsoft Office PowerPoint</Application>
  <PresentationFormat>와이드스크린</PresentationFormat>
  <Paragraphs>293</Paragraphs>
  <Slides>48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HY헤드라인M</vt:lpstr>
      <vt:lpstr>나눔스퀘어라운드 Regular</vt:lpstr>
      <vt:lpstr>Malgun Gothic</vt:lpstr>
      <vt:lpstr>Malgun Gothic</vt:lpstr>
      <vt:lpstr>Arial</vt:lpstr>
      <vt:lpstr>Cambria Math</vt:lpstr>
      <vt:lpstr>Wingdings</vt:lpstr>
      <vt:lpstr>Office 테마</vt:lpstr>
      <vt:lpstr>1_Office 테마</vt:lpstr>
      <vt:lpstr>2_Office 테마</vt:lpstr>
      <vt:lpstr>Chap3 Classification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</dc:creator>
  <cp:lastModifiedBy>Heo Kukho</cp:lastModifiedBy>
  <cp:revision>208</cp:revision>
  <dcterms:created xsi:type="dcterms:W3CDTF">2018-03-02T06:24:56Z</dcterms:created>
  <dcterms:modified xsi:type="dcterms:W3CDTF">2018-10-02T00:03:52Z</dcterms:modified>
</cp:coreProperties>
</file>