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8" r:id="rId3"/>
    <p:sldId id="314" r:id="rId4"/>
    <p:sldId id="315" r:id="rId5"/>
    <p:sldId id="316" r:id="rId6"/>
    <p:sldId id="317" r:id="rId7"/>
    <p:sldId id="345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284" r:id="rId1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7765" autoAdjust="0"/>
  </p:normalViewPr>
  <p:slideViewPr>
    <p:cSldViewPr>
      <p:cViewPr varScale="1">
        <p:scale>
          <a:sx n="70" d="100"/>
          <a:sy n="70" d="100"/>
        </p:scale>
        <p:origin x="14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3F734-E5D9-458E-B4A7-783C5344F39A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CFA47-D36C-4206-A0CE-A8D3156C80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5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A2993-C535-4428-A03C-6120ACC39499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E4D4-31C4-4677-9D78-BA2D5DCA47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결정 트리의 훈련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시각화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예측방법</a:t>
            </a:r>
            <a:r>
              <a:rPr lang="ko-KR" altLang="en-US" sz="1200" dirty="0" smtClean="0"/>
              <a:t> 에 대해 살펴보고</a:t>
            </a:r>
            <a:endParaRPr lang="en-US" altLang="ko-KR" sz="12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/>
              <a:t>사이킷런의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CART </a:t>
            </a:r>
            <a:r>
              <a:rPr lang="ko-KR" altLang="en-US" sz="1200" dirty="0" smtClean="0"/>
              <a:t>훈련 알고리즘을 </a:t>
            </a:r>
            <a:r>
              <a:rPr lang="ko-KR" altLang="en-US" sz="1200" dirty="0" err="1" smtClean="0"/>
              <a:t>살표보고</a:t>
            </a:r>
            <a:endParaRPr lang="en-US" altLang="ko-KR" sz="12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트리에 규제를 가하는 방법과 </a:t>
            </a:r>
            <a:endParaRPr lang="en-US" altLang="ko-KR" sz="12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/>
              <a:t>회귀문제에</a:t>
            </a:r>
            <a:r>
              <a:rPr lang="ko-KR" altLang="en-US" sz="1200" dirty="0" smtClean="0"/>
              <a:t> 적용하는 방법 순으로 진행하겠다</a:t>
            </a:r>
            <a:r>
              <a:rPr lang="en-US" altLang="ko-KR" sz="12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D36E3-1A80-4826-9EA4-3E8C5DACE5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Max_depth</a:t>
            </a:r>
            <a:r>
              <a:rPr lang="en-US" altLang="ko-KR" dirty="0" smtClean="0"/>
              <a:t>=3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설정하면 오른쪽 그래프와 같은 예측을 얻게 된다</a:t>
            </a:r>
            <a:endParaRPr lang="en-US" altLang="ko-KR" dirty="0" smtClean="0"/>
          </a:p>
          <a:p>
            <a:r>
              <a:rPr lang="ko-KR" altLang="en-US" dirty="0" smtClean="0"/>
              <a:t>각 영역의 </a:t>
            </a:r>
            <a:r>
              <a:rPr lang="ko-KR" altLang="en-US" dirty="0" err="1" smtClean="0"/>
              <a:t>예측값은</a:t>
            </a:r>
            <a:r>
              <a:rPr lang="ko-KR" altLang="en-US" dirty="0" smtClean="0"/>
              <a:t> 항상 그 영역에 있는 </a:t>
            </a:r>
            <a:r>
              <a:rPr lang="ko-KR" altLang="en-US" dirty="0" err="1" smtClean="0"/>
              <a:t>타깃값의</a:t>
            </a:r>
            <a:r>
              <a:rPr lang="ko-KR" altLang="en-US" dirty="0" smtClean="0"/>
              <a:t> 평균이고 </a:t>
            </a:r>
            <a:endParaRPr lang="en-US" altLang="ko-KR" dirty="0" smtClean="0"/>
          </a:p>
          <a:p>
            <a:r>
              <a:rPr lang="ko-KR" altLang="en-US" dirty="0" smtClean="0"/>
              <a:t>알고리즘은 </a:t>
            </a:r>
            <a:r>
              <a:rPr lang="ko-KR" altLang="en-US" dirty="0" err="1" smtClean="0"/>
              <a:t>예측값과</a:t>
            </a:r>
            <a:r>
              <a:rPr lang="ko-KR" altLang="en-US" dirty="0" smtClean="0"/>
              <a:t> 가능한 많은 샘플이 가까이 있도록 영역을 분할한다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51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회귀 에서도 결정 트리가 </a:t>
            </a:r>
            <a:r>
              <a:rPr lang="ko-KR" altLang="en-US" dirty="0" err="1" smtClean="0"/>
              <a:t>과대적합</a:t>
            </a:r>
            <a:r>
              <a:rPr lang="ko-KR" altLang="en-US" dirty="0" smtClean="0"/>
              <a:t> 되기 쉽다</a:t>
            </a:r>
            <a:endParaRPr lang="en-US" altLang="ko-KR" dirty="0" smtClean="0"/>
          </a:p>
          <a:p>
            <a:r>
              <a:rPr lang="ko-KR" altLang="en-US" dirty="0" smtClean="0"/>
              <a:t>규제를 통해 오른쪽 그래프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훨씬 그럴싸한 모델을 만들어준다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5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음악 추천부터 대출 심사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직원 평가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 진단까지 현대 사회는 인공지능</a:t>
            </a:r>
            <a:r>
              <a:rPr lang="en-US" altLang="ko-KR" dirty="0" smtClean="0"/>
              <a:t>(AI)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기반의 애플리케이션에 둘러싸여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기계가 사람을 대신해 내린 의사결정에 점점 더 많은 영향을 받고 있는데요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일상적인 것부터 사람의 목숨이 걸린 중대한 의사결정에 이르기까지 우리는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모델에 수많은 질문을 던집니다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이때 질문에 대한 답변은 ‘예측 </a:t>
            </a:r>
            <a:r>
              <a:rPr lang="ko-KR" altLang="en-US" dirty="0" err="1" smtClean="0"/>
              <a:t>모델’이</a:t>
            </a:r>
            <a:r>
              <a:rPr lang="ko-KR" altLang="en-US" dirty="0" smtClean="0"/>
              <a:t> 결정합니다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과학자들은 종종 각 모델이 실제 어떻게 </a:t>
            </a:r>
            <a:r>
              <a:rPr lang="ko-KR" altLang="en-US" dirty="0" err="1" smtClean="0"/>
              <a:t>예측했는지에</a:t>
            </a:r>
            <a:r>
              <a:rPr lang="ko-KR" altLang="en-US" dirty="0" smtClean="0"/>
              <a:t> 대한 이해보다는 개별 예측의 정확성에 더 중점을 둡니다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ko-KR" altLang="en-US" dirty="0" err="1" smtClean="0"/>
              <a:t>머신러닝의</a:t>
            </a:r>
            <a:r>
              <a:rPr lang="ko-KR" altLang="en-US" dirty="0" smtClean="0"/>
              <a:t> 역할이 커짐에 따라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모델을 해석하고 이해하는 능력 또한 중요해지고 있습니다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투명성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시스템은 모델이 어떻게 작동하는지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특정 예측을 내렸는지 설명할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신뢰성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시스템은 지속적인 제어 없이도 현실 세계의 다양한 시나리오를 처리할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명료성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설명가능성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시스템은 모델이 학습하는 패턴과 모델이 제공하는 결과 등 내부 작동에 대한 유용한 정보를 전달할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4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결정 트리</a:t>
            </a:r>
            <a:r>
              <a:rPr lang="en-US" altLang="ko-KR" dirty="0" smtClean="0"/>
              <a:t>decision tree</a:t>
            </a:r>
            <a:r>
              <a:rPr lang="ko-KR" altLang="en-US" dirty="0" smtClean="0"/>
              <a:t>는 분류와 회귀 문제에 널리 사용하는 모델로써</a:t>
            </a:r>
            <a:endParaRPr lang="en-US" altLang="ko-KR" dirty="0" smtClean="0"/>
          </a:p>
          <a:p>
            <a:r>
              <a:rPr lang="ko-KR" altLang="en-US" dirty="0" smtClean="0"/>
              <a:t>기본적으로 결정 트리는 결정에 다다르기 위해 예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아니오 질문을 이어 나가면서 학습합니다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스무고개와 비슷합니다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펭귄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돌고래라는</a:t>
            </a:r>
            <a:r>
              <a:rPr lang="ko-KR" altLang="en-US" dirty="0" smtClean="0"/>
              <a:t> 네 가지 동물을 구분한다고 생각해봅시다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우리의 목표는 가능한 한 적은 예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아니오 질문으로 문제를 해결하는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날개가 있는 동물인지를 물어보면 가능성 있는 동물을 둘로 좁힐 수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대답이 “</a:t>
            </a:r>
            <a:r>
              <a:rPr lang="en-US" altLang="ko-KR" dirty="0" smtClean="0"/>
              <a:t>yes”</a:t>
            </a:r>
            <a:r>
              <a:rPr lang="ko-KR" altLang="en-US" dirty="0" smtClean="0"/>
              <a:t>이면 다음엔 독수리와 펭귄을 구분할 수 있는 질문을 해야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예를 들면 날 수 있는 동물인지 물어봐야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만약 날개가 없다면 가능한 동물은 곰과 돌고래가 될 것입니다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이제 이 두 동물을 구분하기 위한 질문을 해야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예를 들면 지느러미가 있는지를 물어봐야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1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루트노드는</a:t>
            </a:r>
            <a:r>
              <a:rPr lang="ko-KR" altLang="en-US" dirty="0" smtClean="0"/>
              <a:t> 꽃잎의 길이가 </a:t>
            </a:r>
            <a:r>
              <a:rPr lang="en-US" altLang="ko-KR" dirty="0" smtClean="0"/>
              <a:t>2.45cm</a:t>
            </a:r>
            <a:r>
              <a:rPr lang="ko-KR" altLang="en-US" dirty="0" smtClean="0"/>
              <a:t>보다 짧은지 검사하여 그렇다면 왼쪽의 </a:t>
            </a:r>
            <a:r>
              <a:rPr lang="ko-KR" altLang="en-US" dirty="0" err="1" smtClean="0"/>
              <a:t>자식노드로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ko-KR" altLang="en-US" dirty="0" smtClean="0"/>
              <a:t>노드가 자식</a:t>
            </a:r>
            <a:r>
              <a:rPr lang="ko-KR" altLang="en-US" baseline="0" dirty="0" smtClean="0"/>
              <a:t> 노드를 가지지않는 리프 노드인 경우 추가적인 검사를 하지 않는다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 다른 쪽의 노드를 살펴보면 </a:t>
            </a:r>
            <a:r>
              <a:rPr lang="ko-KR" altLang="en-US" baseline="0" dirty="0" err="1" smtClean="0"/>
              <a:t>꽅잎의</a:t>
            </a:r>
            <a:r>
              <a:rPr lang="ko-KR" altLang="en-US" baseline="0" dirty="0" smtClean="0"/>
              <a:t> 길이는 </a:t>
            </a:r>
            <a:r>
              <a:rPr lang="en-US" altLang="ko-KR" baseline="0" dirty="0" smtClean="0"/>
              <a:t>2.45</a:t>
            </a:r>
            <a:r>
              <a:rPr lang="ko-KR" altLang="en-US" baseline="0" dirty="0" smtClean="0"/>
              <a:t>보다 길다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노드는 리프 노드가 아니기 때문에 꽃잎의 너비가 </a:t>
            </a:r>
            <a:r>
              <a:rPr lang="en-US" altLang="ko-KR" baseline="0" dirty="0" smtClean="0"/>
              <a:t>1.75</a:t>
            </a:r>
            <a:r>
              <a:rPr lang="ko-KR" altLang="en-US" baseline="0" dirty="0" smtClean="0"/>
              <a:t>보다 작은지 검사한다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Sample </a:t>
            </a:r>
            <a:r>
              <a:rPr lang="ko-KR" altLang="en-US" baseline="0" dirty="0" smtClean="0"/>
              <a:t>속성은 얼마나 많은 훈련 샘플이 적용되었는지 알아보는 것인데 </a:t>
            </a:r>
            <a:r>
              <a:rPr lang="ko-KR" altLang="en-US" baseline="0" dirty="0" err="1" smtClean="0"/>
              <a:t>예를들어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개의 훈련 샘플의 꽃잎 길이가 </a:t>
            </a:r>
            <a:r>
              <a:rPr lang="en-US" altLang="ko-KR" baseline="0" dirty="0" smtClean="0"/>
              <a:t>2.45</a:t>
            </a:r>
            <a:r>
              <a:rPr lang="ko-KR" altLang="en-US" baseline="0" dirty="0" smtClean="0"/>
              <a:t>보다 길고 그중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개 샘플의 꽃잎 너비가 </a:t>
            </a:r>
            <a:r>
              <a:rPr lang="en-US" altLang="ko-KR" baseline="0" dirty="0" smtClean="0"/>
              <a:t>1.75</a:t>
            </a:r>
            <a:r>
              <a:rPr lang="ko-KR" altLang="en-US" baseline="0" dirty="0" smtClean="0"/>
              <a:t>보다 짧다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gini</a:t>
            </a:r>
            <a:r>
              <a:rPr lang="ko-KR" altLang="en-US" baseline="0" dirty="0" smtClean="0"/>
              <a:t>속성은 </a:t>
            </a:r>
            <a:r>
              <a:rPr lang="ko-KR" altLang="en-US" baseline="0" dirty="0" err="1" smtClean="0"/>
              <a:t>불순도를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측정한느데</a:t>
            </a:r>
            <a:r>
              <a:rPr lang="ko-KR" altLang="en-US" baseline="0" dirty="0" smtClean="0"/>
              <a:t> 한 노드의 모든 샘플이 같은 클래스에 속해 있다면 이 노드를 순수하다고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gini</a:t>
            </a:r>
            <a:r>
              <a:rPr lang="en-US" altLang="ko-KR" baseline="0" dirty="0" smtClean="0"/>
              <a:t> = 0)</a:t>
            </a:r>
            <a:r>
              <a:rPr lang="ko-KR" altLang="en-US" baseline="0" dirty="0" smtClean="0"/>
              <a:t> 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불순도를</a:t>
            </a:r>
            <a:r>
              <a:rPr lang="ko-KR" altLang="en-US" baseline="0" dirty="0" smtClean="0"/>
              <a:t> 측정하는 방법은</a:t>
            </a:r>
            <a:endParaRPr lang="en-US" altLang="ko-KR" baseline="0" dirty="0" smtClean="0"/>
          </a:p>
          <a:p>
            <a:r>
              <a:rPr lang="ko-KR" altLang="en-US" baseline="0" dirty="0" smtClean="0"/>
              <a:t>책에 있는 식</a:t>
            </a:r>
            <a:r>
              <a:rPr lang="en-US" altLang="ko-KR" baseline="0" dirty="0" smtClean="0"/>
              <a:t>6-1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와같이</a:t>
            </a:r>
            <a:r>
              <a:rPr lang="ko-KR" altLang="en-US" baseline="0" dirty="0" smtClean="0"/>
              <a:t> 구할 수 있다</a:t>
            </a:r>
            <a:r>
              <a:rPr lang="en-US" altLang="ko-KR" baseline="0" dirty="0" smtClean="0"/>
              <a:t>. 0.5</a:t>
            </a:r>
            <a:r>
              <a:rPr lang="ko-KR" altLang="en-US" baseline="0" dirty="0" smtClean="0"/>
              <a:t>가 최대값이고 </a:t>
            </a:r>
            <a:r>
              <a:rPr lang="ko-KR" altLang="en-US" baseline="0" dirty="0" err="1" smtClean="0"/>
              <a:t>지니지수가</a:t>
            </a:r>
            <a:r>
              <a:rPr lang="ko-KR" altLang="en-US" baseline="0" dirty="0" smtClean="0"/>
              <a:t> 높을 수록 순수한 </a:t>
            </a:r>
            <a:r>
              <a:rPr lang="ko-KR" altLang="en-US" baseline="0" dirty="0" err="1" smtClean="0"/>
              <a:t>샘플이아닌</a:t>
            </a:r>
            <a:r>
              <a:rPr lang="ko-KR" altLang="en-US" baseline="0" dirty="0" smtClean="0"/>
              <a:t> 여러 클래스가 섞여있다고 생각할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93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굵은 수직선이 </a:t>
            </a:r>
            <a:r>
              <a:rPr lang="ko-KR" altLang="en-US" dirty="0" err="1" smtClean="0"/>
              <a:t>루트노드의</a:t>
            </a:r>
            <a:r>
              <a:rPr lang="ko-KR" altLang="en-US" dirty="0" smtClean="0"/>
              <a:t> 결정 경계인 </a:t>
            </a:r>
            <a:r>
              <a:rPr lang="ko-KR" altLang="en-US" dirty="0" err="1" smtClean="0"/>
              <a:t>곷잎</a:t>
            </a:r>
            <a:r>
              <a:rPr lang="ko-KR" altLang="en-US" dirty="0" smtClean="0"/>
              <a:t> 길이 </a:t>
            </a:r>
            <a:r>
              <a:rPr lang="en-US" altLang="ko-KR" dirty="0" smtClean="0"/>
              <a:t>= 2.45 </a:t>
            </a:r>
            <a:r>
              <a:rPr lang="ko-KR" altLang="en-US" dirty="0" smtClean="0"/>
              <a:t>를 나타낸다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왼쪽 영역은 순수 노드이기 때문에 더 이상 나눌 수 없고</a:t>
            </a:r>
            <a:endParaRPr lang="en-US" altLang="ko-KR" dirty="0" smtClean="0"/>
          </a:p>
          <a:p>
            <a:r>
              <a:rPr lang="ko-KR" altLang="en-US" dirty="0" smtClean="0"/>
              <a:t>오른쪽 영역은 순수 노드가 아니므로 깊이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오른쪽 노드는 </a:t>
            </a:r>
            <a:r>
              <a:rPr lang="ko-KR" altLang="en-US" dirty="0" err="1" smtClean="0"/>
              <a:t>꽃잎너비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= 1.75</a:t>
            </a:r>
            <a:r>
              <a:rPr lang="ko-KR" altLang="en-US" dirty="0" smtClean="0"/>
              <a:t>에서 나누어 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max depth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하면 깊이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두 노드가 각각 결정 경계를 추가로 만들게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44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914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최대 깊이가 되거나 </a:t>
            </a:r>
            <a:r>
              <a:rPr lang="ko-KR" altLang="en-US" dirty="0" err="1" smtClean="0"/>
              <a:t>불순도를</a:t>
            </a:r>
            <a:r>
              <a:rPr lang="ko-KR" altLang="en-US" dirty="0" smtClean="0"/>
              <a:t> 줄이는 분할을 찾을 수 없을 때 멈추게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604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결정트리는</a:t>
            </a:r>
            <a:r>
              <a:rPr lang="ko-KR" altLang="en-US" dirty="0" smtClean="0"/>
              <a:t> 회귀문제에도 사용할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04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0.6</a:t>
            </a:r>
            <a:r>
              <a:rPr lang="ko-KR" altLang="en-US" dirty="0" smtClean="0"/>
              <a:t>인 샘플의 클래스를 예측한다고 가정하면 루트노드부터 트리를 순회하면서 </a:t>
            </a:r>
            <a:endParaRPr lang="en-US" altLang="ko-KR" dirty="0" smtClean="0"/>
          </a:p>
          <a:p>
            <a:r>
              <a:rPr lang="en-US" altLang="ko-KR" dirty="0" smtClean="0"/>
              <a:t>Value=0.111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리프노드에</a:t>
            </a:r>
            <a:r>
              <a:rPr lang="ko-KR" altLang="en-US" dirty="0" smtClean="0"/>
              <a:t> 도달하게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리프노드에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110</a:t>
            </a:r>
            <a:r>
              <a:rPr lang="ko-KR" altLang="en-US" dirty="0" smtClean="0"/>
              <a:t>개 훈련 샘플의 평균 </a:t>
            </a:r>
            <a:r>
              <a:rPr lang="ko-KR" altLang="en-US" dirty="0" err="1" smtClean="0"/>
              <a:t>타깃값이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예측값이</a:t>
            </a:r>
            <a:r>
              <a:rPr lang="ko-KR" altLang="en-US" dirty="0" smtClean="0"/>
              <a:t> 되고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예측값을</a:t>
            </a:r>
            <a:r>
              <a:rPr lang="ko-KR" altLang="en-US" dirty="0" smtClean="0"/>
              <a:t> 사용해 </a:t>
            </a:r>
            <a:r>
              <a:rPr lang="en-US" altLang="ko-KR" dirty="0" smtClean="0"/>
              <a:t>110</a:t>
            </a:r>
            <a:r>
              <a:rPr lang="ko-KR" altLang="en-US" dirty="0" smtClean="0"/>
              <a:t>개 샘플에 대한 평균제곱오차</a:t>
            </a:r>
            <a:r>
              <a:rPr lang="en-US" altLang="ko-KR" dirty="0" smtClean="0"/>
              <a:t>(MSE)</a:t>
            </a:r>
            <a:r>
              <a:rPr lang="ko-KR" altLang="en-US" dirty="0" smtClean="0"/>
              <a:t>를 계산하면 </a:t>
            </a:r>
            <a:r>
              <a:rPr lang="en-US" altLang="ko-KR" dirty="0" smtClean="0"/>
              <a:t>0.015</a:t>
            </a:r>
            <a:r>
              <a:rPr lang="ko-KR" altLang="en-US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7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7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1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8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2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0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89DF-C8C0-4E0E-A578-53A818F46177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9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" y="3175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458909"/>
            <a:ext cx="8640960" cy="1470025"/>
          </a:xfrm>
        </p:spPr>
        <p:txBody>
          <a:bodyPr>
            <a:noAutofit/>
          </a:bodyPr>
          <a:lstStyle/>
          <a:p>
            <a:r>
              <a:rPr lang="en-US" altLang="ko-KR" sz="4800" b="1" dirty="0" smtClean="0">
                <a:solidFill>
                  <a:srgbClr val="E46C0A"/>
                </a:solidFill>
              </a:rPr>
              <a:t>6</a:t>
            </a:r>
            <a:r>
              <a:rPr lang="ko-KR" altLang="en-US" sz="4800" b="1" dirty="0" smtClean="0">
                <a:solidFill>
                  <a:srgbClr val="E46C0A"/>
                </a:solidFill>
              </a:rPr>
              <a:t>장 결정 트리</a:t>
            </a:r>
            <a:endParaRPr lang="ko-KR" altLang="en-US" sz="4800" b="1" dirty="0">
              <a:solidFill>
                <a:srgbClr val="E46C0A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3857628"/>
            <a:ext cx="777240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700" b="1" dirty="0">
              <a:solidFill>
                <a:schemeClr val="accent1"/>
              </a:solidFill>
            </a:endParaRP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Dept. of Computer Science &amp; Engineering</a:t>
            </a: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College of IT</a:t>
            </a:r>
          </a:p>
          <a:p>
            <a:r>
              <a:rPr lang="en-US" altLang="ko-KR" sz="700" b="1" dirty="0" err="1">
                <a:solidFill>
                  <a:schemeClr val="accent1"/>
                </a:solidFill>
              </a:rPr>
              <a:t>Kyungpook</a:t>
            </a:r>
            <a:r>
              <a:rPr lang="en-US" altLang="ko-KR" sz="700" b="1" dirty="0">
                <a:solidFill>
                  <a:schemeClr val="accent1"/>
                </a:solidFill>
              </a:rPr>
              <a:t> National University</a:t>
            </a:r>
          </a:p>
          <a:p>
            <a:endParaRPr lang="en-US" altLang="ko-KR" sz="1800" b="1" dirty="0">
              <a:solidFill>
                <a:schemeClr val="accent1"/>
              </a:solidFill>
            </a:endParaRPr>
          </a:p>
          <a:p>
            <a:r>
              <a:rPr lang="en-US" altLang="ko-KR" sz="1800" b="1" dirty="0" smtClean="0">
                <a:solidFill>
                  <a:schemeClr val="accent1"/>
                </a:solidFill>
              </a:rPr>
              <a:t>2018.11.06</a:t>
            </a:r>
            <a:r>
              <a:rPr lang="en-US" altLang="ko-KR" sz="18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1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지니 불순도 또는 엔트로피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484784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기본적으로 지니 </a:t>
            </a:r>
            <a:r>
              <a:rPr lang="ko-KR" altLang="en-US" dirty="0" err="1" smtClean="0"/>
              <a:t>불순도가</a:t>
            </a:r>
            <a:r>
              <a:rPr lang="ko-KR" altLang="en-US" dirty="0" smtClean="0"/>
              <a:t> 사용되지만 </a:t>
            </a:r>
            <a:r>
              <a:rPr lang="en-US" altLang="ko-KR" dirty="0" smtClean="0"/>
              <a:t>criterion </a:t>
            </a:r>
            <a:r>
              <a:rPr lang="ko-KR" altLang="en-US" dirty="0" smtClean="0"/>
              <a:t>매개변수를 </a:t>
            </a:r>
            <a:r>
              <a:rPr lang="en-US" altLang="ko-KR" dirty="0" smtClean="0"/>
              <a:t>entropy</a:t>
            </a:r>
            <a:r>
              <a:rPr lang="ko-KR" altLang="en-US" dirty="0" smtClean="0"/>
              <a:t>로 지정하여 엔트로피 </a:t>
            </a:r>
            <a:r>
              <a:rPr lang="ko-KR" altLang="en-US" dirty="0" err="1" smtClean="0"/>
              <a:t>불순도를</a:t>
            </a:r>
            <a:r>
              <a:rPr lang="ko-KR" altLang="en-US" dirty="0" smtClean="0"/>
              <a:t> 사용할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어떤 세트가 한 클래스의 샘플만 담고 있다면 엔트로피가 </a:t>
            </a:r>
            <a:r>
              <a:rPr lang="en-US" altLang="ko-KR" dirty="0" smtClean="0"/>
              <a:t>0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지니와</a:t>
            </a:r>
            <a:r>
              <a:rPr lang="ko-KR" altLang="en-US" dirty="0" smtClean="0"/>
              <a:t> 엔트로피 사이의 큰 차이는 없지만 지니 </a:t>
            </a:r>
            <a:r>
              <a:rPr lang="ko-KR" altLang="en-US" dirty="0" err="1" smtClean="0"/>
              <a:t>불순도의</a:t>
            </a:r>
            <a:r>
              <a:rPr lang="ko-KR" altLang="en-US" dirty="0" smtClean="0"/>
              <a:t> 계산이 조금 더 빠름</a:t>
            </a:r>
            <a:endParaRPr lang="en-US" altLang="ko-KR" dirty="0" smtClean="0"/>
          </a:p>
          <a:p>
            <a:r>
              <a:rPr lang="ko-KR" altLang="en-US" dirty="0" smtClean="0"/>
              <a:t>엔트로피를 사용할 경우 조금 더 균형 잡힌 트리를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645024"/>
            <a:ext cx="3456384" cy="2992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641665"/>
            <a:ext cx="3528392" cy="29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규제 매개변수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340768"/>
            <a:ext cx="8964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결정 트리는 일반적으로 데이터에 대한 제약사항이 거의 없음</a:t>
            </a:r>
            <a:endParaRPr lang="en-US" altLang="ko-KR" dirty="0" smtClean="0"/>
          </a:p>
          <a:p>
            <a:r>
              <a:rPr lang="ko-KR" altLang="en-US" dirty="0" smtClean="0"/>
              <a:t>따라서 제한을 두지 않으면 훈련데이터에 너무 적응하게 되어 과대 적합 현상이 발생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max depth: </a:t>
            </a:r>
            <a:r>
              <a:rPr lang="ko-KR" altLang="en-US" dirty="0"/>
              <a:t>최대 깊이 </a:t>
            </a:r>
            <a:r>
              <a:rPr lang="ko-KR" altLang="en-US" dirty="0" smtClean="0"/>
              <a:t>설정</a:t>
            </a:r>
            <a:endParaRPr lang="ko-KR" altLang="en-US" dirty="0"/>
          </a:p>
          <a:p>
            <a:r>
              <a:rPr lang="en-US" altLang="ko-KR" dirty="0" err="1"/>
              <a:t>min_samples_split</a:t>
            </a:r>
            <a:r>
              <a:rPr lang="en-US" altLang="ko-KR" dirty="0"/>
              <a:t>: </a:t>
            </a:r>
            <a:r>
              <a:rPr lang="ko-KR" altLang="en-US" dirty="0"/>
              <a:t>분할되기 위해 노드가 가져야하는 </a:t>
            </a:r>
            <a:r>
              <a:rPr lang="ko-KR" altLang="en-US" dirty="0" err="1"/>
              <a:t>최소샘플</a:t>
            </a:r>
            <a:r>
              <a:rPr lang="ko-KR" altLang="en-US" dirty="0"/>
              <a:t> </a:t>
            </a:r>
            <a:r>
              <a:rPr lang="ko-KR" altLang="en-US" dirty="0" smtClean="0"/>
              <a:t>수</a:t>
            </a:r>
            <a:endParaRPr lang="ko-KR" altLang="en-US" dirty="0"/>
          </a:p>
          <a:p>
            <a:r>
              <a:rPr lang="en-US" altLang="ko-KR" dirty="0" err="1"/>
              <a:t>min_samples_leaf</a:t>
            </a:r>
            <a:r>
              <a:rPr lang="en-US" altLang="ko-KR" dirty="0"/>
              <a:t>: </a:t>
            </a:r>
            <a:r>
              <a:rPr lang="ko-KR" altLang="en-US" dirty="0"/>
              <a:t>리프 노드가 가지고있어야 하는 최소 샘플 수 </a:t>
            </a:r>
          </a:p>
          <a:p>
            <a:r>
              <a:rPr lang="en-US" altLang="ko-KR" dirty="0" err="1"/>
              <a:t>min_weight_fraction_leaf</a:t>
            </a:r>
            <a:r>
              <a:rPr lang="en-US" altLang="ko-KR" dirty="0"/>
              <a:t>: </a:t>
            </a:r>
            <a:r>
              <a:rPr lang="en-US" altLang="ko-KR" dirty="0" err="1"/>
              <a:t>min_samples_leaf</a:t>
            </a:r>
            <a:r>
              <a:rPr lang="ko-KR" altLang="en-US" dirty="0"/>
              <a:t>와 비슷하지만 가중치가 부여된 전체 샘플 수에서의 비율 </a:t>
            </a:r>
          </a:p>
          <a:p>
            <a:r>
              <a:rPr lang="en-US" altLang="ko-KR" dirty="0" err="1"/>
              <a:t>max_leaf_nodes</a:t>
            </a:r>
            <a:r>
              <a:rPr lang="en-US" altLang="ko-KR" dirty="0"/>
              <a:t>: </a:t>
            </a:r>
            <a:r>
              <a:rPr lang="ko-KR" altLang="en-US" dirty="0"/>
              <a:t>리프 노드의 최대수 </a:t>
            </a:r>
          </a:p>
          <a:p>
            <a:r>
              <a:rPr lang="en-US" altLang="ko-KR" dirty="0" err="1"/>
              <a:t>max_features</a:t>
            </a:r>
            <a:r>
              <a:rPr lang="en-US" altLang="ko-KR" dirty="0"/>
              <a:t>: </a:t>
            </a:r>
            <a:r>
              <a:rPr lang="ko-KR" altLang="en-US" dirty="0"/>
              <a:t>각 노드에서 분할에 사용할 특성의 최대 수 </a:t>
            </a:r>
          </a:p>
        </p:txBody>
      </p:sp>
    </p:spTree>
    <p:extLst>
      <p:ext uri="{BB962C8B-B14F-4D97-AF65-F5344CB8AC3E}">
        <p14:creationId xmlns:p14="http://schemas.microsoft.com/office/powerpoint/2010/main" val="13919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규제 매개변수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789040"/>
            <a:ext cx="7877175" cy="2981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84570"/>
            <a:ext cx="4057448" cy="269040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195736" y="1700808"/>
            <a:ext cx="864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137764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리프노드의</a:t>
            </a:r>
            <a:r>
              <a:rPr lang="ko-KR" altLang="en-US" dirty="0" smtClean="0"/>
              <a:t> 최소 </a:t>
            </a:r>
            <a:r>
              <a:rPr lang="ko-KR" altLang="en-US" dirty="0" err="1" smtClean="0"/>
              <a:t>샘플수를</a:t>
            </a:r>
            <a:r>
              <a:rPr lang="ko-KR" altLang="en-US" dirty="0" smtClean="0"/>
              <a:t> 제한하여 </a:t>
            </a:r>
            <a:r>
              <a:rPr lang="ko-KR" altLang="en-US" dirty="0" err="1" smtClean="0"/>
              <a:t>과적합을</a:t>
            </a:r>
            <a:r>
              <a:rPr lang="ko-KR" altLang="en-US" dirty="0" smtClean="0"/>
              <a:t> 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1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회귀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12776"/>
            <a:ext cx="4781550" cy="2657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293096"/>
            <a:ext cx="7267575" cy="1933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92080" y="2279848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노이즈가 섞인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함수 형태의 데이터셋에서 </a:t>
            </a:r>
            <a:r>
              <a:rPr lang="en-US" altLang="ko-KR" dirty="0" err="1" smtClean="0"/>
              <a:t>max_depth</a:t>
            </a:r>
            <a:r>
              <a:rPr lang="en-US" altLang="ko-KR" dirty="0" smtClean="0"/>
              <a:t>=2</a:t>
            </a:r>
            <a:r>
              <a:rPr lang="ko-KR" altLang="en-US" dirty="0" smtClean="0"/>
              <a:t>인 회귀 트리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3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회귀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67" y="2060848"/>
            <a:ext cx="6640465" cy="370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회귀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0888"/>
            <a:ext cx="7467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결정 트리 회귀 모델의 규제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96752"/>
            <a:ext cx="7572375" cy="2781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3" y="4207383"/>
            <a:ext cx="4438650" cy="1152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5589240"/>
            <a:ext cx="43719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불안정성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844824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결정 트리는 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이해하고 해석하기 쉽다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사용하기 편하다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여러 용도로 사용할 수 있다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성능이 뛰어나다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하지만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훈련 세트의 회전에 민감하다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훈련 데이터에 있는 작은 변화에도 민감하다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067944" y="4581128"/>
            <a:ext cx="504056" cy="7200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03848" y="540715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랜덤 </a:t>
            </a:r>
            <a:r>
              <a:rPr lang="ko-KR" altLang="en-US" dirty="0" err="1" smtClean="0"/>
              <a:t>포레스트로</a:t>
            </a:r>
            <a:r>
              <a:rPr lang="ko-KR" altLang="en-US" dirty="0" smtClean="0"/>
              <a:t> 극복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95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450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화이트박스</a:t>
            </a:r>
            <a:r>
              <a:rPr lang="en-US" altLang="ko-KR" sz="4000" dirty="0" smtClean="0">
                <a:solidFill>
                  <a:schemeClr val="bg1"/>
                </a:solidFill>
              </a:rPr>
              <a:t>, </a:t>
            </a:r>
            <a:r>
              <a:rPr lang="ko-KR" altLang="en-US" sz="4000" dirty="0" smtClean="0">
                <a:solidFill>
                  <a:schemeClr val="bg1"/>
                </a:solidFill>
              </a:rPr>
              <a:t>블랙박스 모델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700808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b="1" dirty="0" smtClean="0">
                <a:latin typeface="Nanum Gothic"/>
              </a:rPr>
              <a:t>투명한 </a:t>
            </a:r>
            <a:r>
              <a:rPr lang="ko-KR" altLang="en-US" b="1" dirty="0">
                <a:latin typeface="Nanum Gothic"/>
              </a:rPr>
              <a:t>‘화이트박스’ 모델</a:t>
            </a:r>
            <a:r>
              <a:rPr lang="en-US" altLang="ko-KR" b="1" dirty="0">
                <a:latin typeface="Nanum Gothic"/>
              </a:rPr>
              <a:t>: </a:t>
            </a:r>
            <a:endParaRPr lang="en-US" altLang="ko-KR" b="1" dirty="0" smtClean="0">
              <a:latin typeface="Nanum Gothic"/>
            </a:endParaRPr>
          </a:p>
          <a:p>
            <a:pPr algn="just"/>
            <a:r>
              <a:rPr lang="ko-KR" altLang="en-US" dirty="0" smtClean="0">
                <a:latin typeface="Nanum Gothic"/>
              </a:rPr>
              <a:t>일반적으로</a:t>
            </a:r>
            <a:r>
              <a:rPr lang="ko-KR" altLang="en-US" dirty="0">
                <a:latin typeface="Nanum Gothic"/>
              </a:rPr>
              <a:t> 의사결정 트리</a:t>
            </a:r>
            <a:r>
              <a:rPr lang="en-US" altLang="ko-KR" dirty="0">
                <a:latin typeface="Nanum Gothic"/>
              </a:rPr>
              <a:t>, </a:t>
            </a:r>
            <a:r>
              <a:rPr lang="ko-KR" altLang="en-US" dirty="0">
                <a:latin typeface="Nanum Gothic"/>
              </a:rPr>
              <a:t>규칙 목록</a:t>
            </a:r>
            <a:r>
              <a:rPr lang="en-US" altLang="ko-KR" dirty="0">
                <a:latin typeface="Nanum Gothic"/>
              </a:rPr>
              <a:t>(rule-lists), </a:t>
            </a:r>
            <a:r>
              <a:rPr lang="ko-KR" altLang="en-US" dirty="0">
                <a:latin typeface="Nanum Gothic"/>
              </a:rPr>
              <a:t>회귀 </a:t>
            </a:r>
            <a:r>
              <a:rPr lang="ko-KR" altLang="en-US" dirty="0" smtClean="0">
                <a:latin typeface="Nanum Gothic"/>
              </a:rPr>
              <a:t>알고리즘</a:t>
            </a:r>
            <a:endParaRPr lang="en-US" altLang="ko-KR" dirty="0" smtClean="0">
              <a:latin typeface="Nanum Gothic"/>
            </a:endParaRPr>
          </a:p>
          <a:p>
            <a:pPr algn="just"/>
            <a:r>
              <a:rPr lang="ko-KR" altLang="en-US" dirty="0" smtClean="0">
                <a:latin typeface="Nanum Gothic"/>
              </a:rPr>
              <a:t>예측 변수가 </a:t>
            </a:r>
            <a:r>
              <a:rPr lang="ko-KR" altLang="en-US" dirty="0">
                <a:latin typeface="Nanum Gothic"/>
              </a:rPr>
              <a:t>많지 않을 때 이해하기 </a:t>
            </a:r>
            <a:r>
              <a:rPr lang="ko-KR" altLang="en-US" dirty="0" smtClean="0">
                <a:latin typeface="Nanum Gothic"/>
              </a:rPr>
              <a:t>쉬움</a:t>
            </a:r>
            <a:endParaRPr lang="en-US" altLang="ko-KR" dirty="0" smtClean="0">
              <a:latin typeface="Nanum Gothic"/>
            </a:endParaRPr>
          </a:p>
          <a:p>
            <a:pPr algn="just"/>
            <a:r>
              <a:rPr lang="ko-KR" altLang="en-US" dirty="0" smtClean="0">
                <a:latin typeface="Nanum Gothic"/>
              </a:rPr>
              <a:t>해석 </a:t>
            </a:r>
            <a:r>
              <a:rPr lang="ko-KR" altLang="en-US" dirty="0">
                <a:latin typeface="Nanum Gothic"/>
              </a:rPr>
              <a:t>가능한 </a:t>
            </a:r>
            <a:r>
              <a:rPr lang="ko-KR" altLang="en-US" dirty="0" err="1">
                <a:latin typeface="Nanum Gothic"/>
              </a:rPr>
              <a:t>피쳐들을</a:t>
            </a:r>
            <a:r>
              <a:rPr lang="ko-KR" altLang="en-US" dirty="0">
                <a:latin typeface="Nanum Gothic"/>
              </a:rPr>
              <a:t> 이용해 더 많은 </a:t>
            </a:r>
            <a:r>
              <a:rPr lang="ko-KR" altLang="en-US" dirty="0" err="1">
                <a:latin typeface="Nanum Gothic"/>
              </a:rPr>
              <a:t>인사이트를</a:t>
            </a:r>
            <a:r>
              <a:rPr lang="ko-KR" altLang="en-US" dirty="0">
                <a:latin typeface="Nanum Gothic"/>
              </a:rPr>
              <a:t> 얻어 </a:t>
            </a:r>
            <a:endParaRPr lang="en-US" altLang="ko-KR" dirty="0" smtClean="0">
              <a:latin typeface="Nanum Gothic"/>
            </a:endParaRPr>
          </a:p>
          <a:p>
            <a:pPr algn="just"/>
            <a:r>
              <a:rPr lang="ko-KR" altLang="en-US" dirty="0" smtClean="0">
                <a:latin typeface="Nanum Gothic"/>
              </a:rPr>
              <a:t>모델에서 </a:t>
            </a:r>
            <a:r>
              <a:rPr lang="ko-KR" altLang="en-US" dirty="0">
                <a:latin typeface="Nanum Gothic"/>
              </a:rPr>
              <a:t>어떤 일들이 벌어지고 있는지 쉽게 </a:t>
            </a:r>
            <a:r>
              <a:rPr lang="ko-KR" altLang="en-US" dirty="0" smtClean="0">
                <a:latin typeface="Nanum Gothic"/>
              </a:rPr>
              <a:t>이해 가능</a:t>
            </a:r>
            <a:endParaRPr lang="en-US" altLang="ko-KR" dirty="0" smtClean="0">
              <a:latin typeface="Nanum Gothic"/>
            </a:endParaRPr>
          </a:p>
          <a:p>
            <a:pPr algn="just"/>
            <a:r>
              <a:rPr lang="ko-KR" altLang="en-US" dirty="0">
                <a:latin typeface="Nanum Gothic"/>
              </a:rPr>
              <a:t/>
            </a:r>
            <a:br>
              <a:rPr lang="ko-KR" altLang="en-US" dirty="0">
                <a:latin typeface="Nanum Gothic"/>
              </a:rPr>
            </a:br>
            <a:endParaRPr lang="en-US" altLang="ko-KR" dirty="0" smtClean="0">
              <a:latin typeface="Nanum Gothic"/>
            </a:endParaRPr>
          </a:p>
          <a:p>
            <a:pPr algn="just"/>
            <a:endParaRPr lang="en-US" altLang="ko-KR" dirty="0">
              <a:latin typeface="Nanum Gothic"/>
            </a:endParaRPr>
          </a:p>
          <a:p>
            <a:pPr algn="just"/>
            <a:endParaRPr lang="ko-KR" altLang="en-US" dirty="0">
              <a:latin typeface="Nanum Gothic"/>
            </a:endParaRPr>
          </a:p>
          <a:p>
            <a:pPr algn="just"/>
            <a:r>
              <a:rPr lang="ko-KR" altLang="en-US" b="1" dirty="0" smtClean="0">
                <a:latin typeface="Nanum Gothic"/>
              </a:rPr>
              <a:t>불투명한 </a:t>
            </a:r>
            <a:r>
              <a:rPr lang="ko-KR" altLang="en-US" b="1" dirty="0">
                <a:latin typeface="Nanum Gothic"/>
              </a:rPr>
              <a:t>‘블랙박스’ 모델</a:t>
            </a:r>
            <a:r>
              <a:rPr lang="en-US" altLang="ko-KR" b="1" dirty="0">
                <a:latin typeface="Nanum Gothic"/>
              </a:rPr>
              <a:t>: </a:t>
            </a:r>
            <a:endParaRPr lang="en-US" altLang="ko-KR" b="1" dirty="0" smtClean="0">
              <a:latin typeface="Nanum Gothic"/>
            </a:endParaRPr>
          </a:p>
          <a:p>
            <a:pPr algn="just"/>
            <a:r>
              <a:rPr lang="en-US" altLang="ko-KR" dirty="0" smtClean="0">
                <a:latin typeface="Nanum Gothic"/>
              </a:rPr>
              <a:t>DNN</a:t>
            </a:r>
            <a:r>
              <a:rPr lang="en-US" altLang="ko-KR" dirty="0">
                <a:latin typeface="Nanum Gothic"/>
              </a:rPr>
              <a:t>, </a:t>
            </a:r>
            <a:r>
              <a:rPr lang="ko-KR" altLang="en-US" dirty="0">
                <a:latin typeface="Nanum Gothic"/>
              </a:rPr>
              <a:t>랜덤 </a:t>
            </a:r>
            <a:r>
              <a:rPr lang="ko-KR" altLang="en-US" dirty="0" err="1">
                <a:latin typeface="Nanum Gothic"/>
              </a:rPr>
              <a:t>포레스트</a:t>
            </a:r>
            <a:r>
              <a:rPr lang="en-US" altLang="ko-KR" dirty="0">
                <a:latin typeface="Nanum Gothic"/>
              </a:rPr>
              <a:t>, </a:t>
            </a:r>
            <a:r>
              <a:rPr lang="ko-KR" altLang="en-US" dirty="0" err="1">
                <a:latin typeface="Nanum Gothic"/>
              </a:rPr>
              <a:t>그래디언트</a:t>
            </a:r>
            <a:r>
              <a:rPr lang="ko-KR" altLang="en-US" dirty="0">
                <a:latin typeface="Nanum Gothic"/>
              </a:rPr>
              <a:t> </a:t>
            </a:r>
            <a:r>
              <a:rPr lang="ko-KR" altLang="en-US" dirty="0" err="1">
                <a:latin typeface="Nanum Gothic"/>
              </a:rPr>
              <a:t>부스팅</a:t>
            </a:r>
            <a:r>
              <a:rPr lang="ko-KR" altLang="en-US" dirty="0">
                <a:latin typeface="Nanum Gothic"/>
              </a:rPr>
              <a:t> </a:t>
            </a:r>
            <a:r>
              <a:rPr lang="ko-KR" altLang="en-US" dirty="0" smtClean="0">
                <a:latin typeface="Nanum Gothic"/>
              </a:rPr>
              <a:t>머신 등</a:t>
            </a:r>
            <a:endParaRPr lang="en-US" altLang="ko-KR" dirty="0" smtClean="0">
              <a:latin typeface="Nanum Gothic"/>
            </a:endParaRPr>
          </a:p>
          <a:p>
            <a:pPr algn="just"/>
            <a:r>
              <a:rPr lang="ko-KR" altLang="en-US" dirty="0" smtClean="0">
                <a:latin typeface="Nanum Gothic"/>
              </a:rPr>
              <a:t>많은 예측 변수와 </a:t>
            </a:r>
            <a:r>
              <a:rPr lang="ko-KR" altLang="en-US" dirty="0">
                <a:latin typeface="Nanum Gothic"/>
              </a:rPr>
              <a:t>복잡한 </a:t>
            </a:r>
            <a:r>
              <a:rPr lang="ko-KR" altLang="en-US" dirty="0" err="1">
                <a:latin typeface="Nanum Gothic"/>
              </a:rPr>
              <a:t>트랜스포메이션이</a:t>
            </a:r>
            <a:r>
              <a:rPr lang="ko-KR" altLang="en-US" dirty="0">
                <a:latin typeface="Nanum Gothic"/>
              </a:rPr>
              <a:t> </a:t>
            </a:r>
            <a:r>
              <a:rPr lang="ko-KR" altLang="en-US" dirty="0" smtClean="0">
                <a:latin typeface="Nanum Gothic"/>
              </a:rPr>
              <a:t>이용</a:t>
            </a:r>
            <a:endParaRPr lang="en-US" altLang="ko-KR" dirty="0" smtClean="0">
              <a:latin typeface="Nanum Gothic"/>
            </a:endParaRPr>
          </a:p>
          <a:p>
            <a:pPr algn="just"/>
            <a:r>
              <a:rPr lang="ko-KR" altLang="en-US" dirty="0" smtClean="0">
                <a:latin typeface="Nanum Gothic"/>
              </a:rPr>
              <a:t>모델 </a:t>
            </a:r>
            <a:r>
              <a:rPr lang="ko-KR" altLang="en-US" dirty="0">
                <a:latin typeface="Nanum Gothic"/>
              </a:rPr>
              <a:t>내부에서 일어나는 일들은 시각화하거나 이해하기 어렵고</a:t>
            </a:r>
            <a:r>
              <a:rPr lang="en-US" altLang="ko-KR" dirty="0">
                <a:latin typeface="Nanum Gothic"/>
              </a:rPr>
              <a:t>, </a:t>
            </a:r>
            <a:endParaRPr lang="en-US" altLang="ko-KR" dirty="0" smtClean="0">
              <a:latin typeface="Nanum Gothic"/>
            </a:endParaRPr>
          </a:p>
          <a:p>
            <a:pPr algn="just"/>
            <a:r>
              <a:rPr lang="ko-KR" altLang="en-US" dirty="0" smtClean="0">
                <a:latin typeface="Nanum Gothic"/>
              </a:rPr>
              <a:t>특히 </a:t>
            </a:r>
            <a:r>
              <a:rPr lang="ko-KR" altLang="en-US" dirty="0">
                <a:latin typeface="Nanum Gothic"/>
              </a:rPr>
              <a:t>타깃과의 연관 관계를 파악하기는 </a:t>
            </a:r>
            <a:r>
              <a:rPr lang="ko-KR" altLang="en-US" dirty="0" smtClean="0">
                <a:latin typeface="Nanum Gothic"/>
              </a:rPr>
              <a:t>힘듦</a:t>
            </a:r>
            <a:r>
              <a:rPr lang="en-US" altLang="ko-KR" dirty="0">
                <a:latin typeface="Nanum Gothic"/>
              </a:rPr>
              <a:t> </a:t>
            </a:r>
            <a:endParaRPr lang="en-US" altLang="ko-KR" dirty="0" smtClean="0">
              <a:latin typeface="Nanum Gothic"/>
            </a:endParaRPr>
          </a:p>
          <a:p>
            <a:pPr algn="just"/>
            <a:r>
              <a:rPr lang="ko-KR" altLang="en-US" dirty="0" smtClean="0">
                <a:latin typeface="Nanum Gothic"/>
              </a:rPr>
              <a:t>예측 </a:t>
            </a:r>
            <a:r>
              <a:rPr lang="ko-KR" altLang="en-US" dirty="0">
                <a:latin typeface="Nanum Gothic"/>
              </a:rPr>
              <a:t>정확성은 다른 모델보다 훨씬 더 뛰어날 수 </a:t>
            </a:r>
            <a:r>
              <a:rPr lang="ko-KR" altLang="en-US" dirty="0" smtClean="0">
                <a:latin typeface="Nanum Gothic"/>
              </a:rPr>
              <a:t>있음</a:t>
            </a:r>
            <a:endParaRPr lang="en-US" altLang="ko-KR" dirty="0" smtClean="0">
              <a:latin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54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결정 트리 </a:t>
            </a:r>
            <a:r>
              <a:rPr lang="ko-KR" altLang="en-US" sz="4000" dirty="0" smtClean="0">
                <a:solidFill>
                  <a:schemeClr val="bg1"/>
                </a:solidFill>
              </a:rPr>
              <a:t>기본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분류와 회귀 문제에 널리 사용하는 모델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기본적으로 결정에 다다르기 위해 예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아니오 질문을 이어나가면서 학습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(like </a:t>
            </a:r>
            <a:r>
              <a:rPr lang="ko-KR" altLang="en-US" sz="2000" dirty="0" smtClean="0"/>
              <a:t>스무고개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026" name="Picture 2" descr="2-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2636912"/>
            <a:ext cx="513397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결정 트리 학습과 시각화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6317" y="234888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DecisionTreeClassifier</a:t>
            </a:r>
            <a:r>
              <a:rPr lang="ko-KR" altLang="en-US" dirty="0" smtClean="0"/>
              <a:t>를 이용하여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최대 깊이가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결정 트리를 생성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48880"/>
            <a:ext cx="4146612" cy="25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결정 트리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204100"/>
            <a:ext cx="4896544" cy="41571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2" y="5543925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Sample : </a:t>
            </a:r>
            <a:r>
              <a:rPr lang="ko-KR" altLang="en-US" dirty="0" smtClean="0"/>
              <a:t>얼마나 많은 훈련 샘플이 </a:t>
            </a:r>
            <a:r>
              <a:rPr lang="ko-KR" altLang="en-US" dirty="0" err="1" smtClean="0"/>
              <a:t>적용되었나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gini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불순도를</a:t>
            </a:r>
            <a:r>
              <a:rPr lang="ko-KR" altLang="en-US" dirty="0" smtClean="0"/>
              <a:t> 측정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지니지수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59632" y="31878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결정 경계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8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87" y="1340768"/>
            <a:ext cx="5808436" cy="439248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Depth=3</a:t>
            </a:r>
            <a:r>
              <a:rPr lang="ko-KR" altLang="en-US" sz="4000" dirty="0" smtClean="0">
                <a:solidFill>
                  <a:schemeClr val="bg1"/>
                </a:solidFill>
              </a:rPr>
              <a:t>일 때 결정 트리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클래스 확률 추정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48880"/>
            <a:ext cx="2867025" cy="1657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1624154"/>
            <a:ext cx="79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결정 트리는 한 샘플이 특정 클래스</a:t>
            </a:r>
            <a:r>
              <a:rPr lang="en-US" altLang="ko-KR" dirty="0" smtClean="0"/>
              <a:t>k</a:t>
            </a:r>
            <a:r>
              <a:rPr lang="ko-KR" altLang="en-US" dirty="0" smtClean="0"/>
              <a:t>에 속할 확률을 추정할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2492896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</a:t>
            </a:r>
            <a:r>
              <a:rPr lang="ko-KR" altLang="en-US" dirty="0" smtClean="0"/>
              <a:t>길이가 </a:t>
            </a:r>
            <a:r>
              <a:rPr lang="en-US" altLang="ko-KR" dirty="0" smtClean="0"/>
              <a:t>5cm, </a:t>
            </a:r>
            <a:r>
              <a:rPr lang="ko-KR" altLang="en-US" dirty="0" smtClean="0"/>
              <a:t>너비가 </a:t>
            </a:r>
            <a:r>
              <a:rPr lang="en-US" altLang="ko-KR" dirty="0" smtClean="0"/>
              <a:t>1.5cm</a:t>
            </a:r>
            <a:r>
              <a:rPr lang="ko-KR" altLang="en-US" dirty="0" smtClean="0"/>
              <a:t>인 꽃잎</a:t>
            </a:r>
            <a:endParaRPr lang="en-US" altLang="ko-KR" dirty="0" smtClean="0"/>
          </a:p>
          <a:p>
            <a:r>
              <a:rPr lang="ko-KR" altLang="en-US" dirty="0" smtClean="0"/>
              <a:t>→ 깊이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왼쪽 노드</a:t>
            </a:r>
            <a:endParaRPr lang="en-US" altLang="ko-KR" dirty="0" smtClean="0"/>
          </a:p>
          <a:p>
            <a:r>
              <a:rPr lang="en-US" altLang="ko-KR" dirty="0" smtClean="0"/>
              <a:t>(0/54, 49/54, 5/54)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20" y="3649570"/>
            <a:ext cx="3528392" cy="29955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509120"/>
            <a:ext cx="2867025" cy="17651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512" y="630006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</a:t>
            </a:r>
            <a:r>
              <a:rPr lang="ko-KR" altLang="en-US" dirty="0" smtClean="0"/>
              <a:t>길이가 </a:t>
            </a:r>
            <a:r>
              <a:rPr lang="en-US" altLang="ko-KR" dirty="0" smtClean="0"/>
              <a:t>2cm, </a:t>
            </a:r>
            <a:r>
              <a:rPr lang="ko-KR" altLang="en-US" dirty="0" smtClean="0"/>
              <a:t>너비가 </a:t>
            </a:r>
            <a:r>
              <a:rPr lang="en-US" altLang="ko-KR" dirty="0" smtClean="0"/>
              <a:t>1.5cm</a:t>
            </a:r>
            <a:r>
              <a:rPr lang="ko-KR" altLang="en-US" dirty="0" smtClean="0"/>
              <a:t>인 꽃잎</a:t>
            </a:r>
            <a:endParaRPr lang="en-US" altLang="ko-KR" dirty="0" smtClean="0"/>
          </a:p>
        </p:txBody>
      </p:sp>
      <p:cxnSp>
        <p:nvCxnSpPr>
          <p:cNvPr id="13" name="꺾인 연결선 12"/>
          <p:cNvCxnSpPr/>
          <p:nvPr/>
        </p:nvCxnSpPr>
        <p:spPr>
          <a:xfrm>
            <a:off x="1685032" y="3789040"/>
            <a:ext cx="1806848" cy="50405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9872" y="41026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가장 높은 확률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CART </a:t>
            </a:r>
            <a:r>
              <a:rPr lang="ko-KR" altLang="en-US" sz="4000" dirty="0" smtClean="0">
                <a:solidFill>
                  <a:schemeClr val="bg1"/>
                </a:solidFill>
              </a:rPr>
              <a:t>훈련 알고리즘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420888"/>
            <a:ext cx="8748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사이킷런은</a:t>
            </a:r>
            <a:r>
              <a:rPr lang="ko-KR" altLang="en-US" dirty="0" smtClean="0"/>
              <a:t> 결정 트리를 훈련시키기 위해</a:t>
            </a:r>
            <a:endParaRPr lang="en-US" altLang="ko-KR" dirty="0" smtClean="0"/>
          </a:p>
          <a:p>
            <a:r>
              <a:rPr lang="en-US" altLang="ko-KR" dirty="0" smtClean="0"/>
              <a:t>CART(Classification And Regression Tree) </a:t>
            </a:r>
            <a:r>
              <a:rPr lang="ko-KR" altLang="en-US" dirty="0" smtClean="0"/>
              <a:t>알고리즘을 사용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데이터에 기준하여 나누어줄 기준 값을 구함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꽃잎 길이 </a:t>
            </a:r>
            <a:r>
              <a:rPr lang="en-US" altLang="ko-KR" dirty="0" smtClean="0"/>
              <a:t>&lt;=2.45)</a:t>
            </a:r>
          </a:p>
          <a:p>
            <a:r>
              <a:rPr lang="ko-KR" altLang="en-US" dirty="0" smtClean="0"/>
              <a:t>→</a:t>
            </a:r>
            <a:r>
              <a:rPr lang="ko-KR" altLang="en-US" dirty="0" err="1" smtClean="0"/>
              <a:t>비용함수를</a:t>
            </a:r>
            <a:r>
              <a:rPr lang="ko-KR" altLang="en-US" dirty="0" smtClean="0"/>
              <a:t> 통해 알고리즘이 알아서 정함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훈련 세트를 성공적으로 둘로 나누었다면 같은 방식으로 계속 반복</a:t>
            </a:r>
            <a:endParaRPr lang="en-US" altLang="ko-KR" dirty="0" smtClean="0"/>
          </a:p>
          <a:p>
            <a:r>
              <a:rPr lang="ko-KR" altLang="en-US" dirty="0" smtClean="0"/>
              <a:t>→</a:t>
            </a:r>
            <a:r>
              <a:rPr lang="en-US" altLang="ko-KR" dirty="0" smtClean="0"/>
              <a:t>max depth</a:t>
            </a:r>
            <a:r>
              <a:rPr lang="ko-KR" altLang="en-US" dirty="0" smtClean="0"/>
              <a:t>라는 옵션으로 멈추거나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min_samples_split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min_samples_leaf</a:t>
            </a:r>
            <a:r>
              <a:rPr lang="ko-KR" altLang="en-US" dirty="0" smtClean="0"/>
              <a:t>와 같은 다른 매개변수도 중지 조건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5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4988</TotalTime>
  <Words>909</Words>
  <Application>Microsoft Office PowerPoint</Application>
  <PresentationFormat>화면 슬라이드 쇼(4:3)</PresentationFormat>
  <Paragraphs>143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Nanum Gothic</vt:lpstr>
      <vt:lpstr>맑은 고딕</vt:lpstr>
      <vt:lpstr>Arial</vt:lpstr>
      <vt:lpstr>Office 테마</vt:lpstr>
      <vt:lpstr>6장 결정 트리</vt:lpstr>
      <vt:lpstr>화이트박스, 블랙박스 모델</vt:lpstr>
      <vt:lpstr>결정 트리 기본</vt:lpstr>
      <vt:lpstr>결정 트리 학습과 시각화</vt:lpstr>
      <vt:lpstr>결정 트리</vt:lpstr>
      <vt:lpstr>결정 경계</vt:lpstr>
      <vt:lpstr>Depth=3일 때 결정 트리</vt:lpstr>
      <vt:lpstr>클래스 확률 추정</vt:lpstr>
      <vt:lpstr>CART 훈련 알고리즘</vt:lpstr>
      <vt:lpstr>지니 불순도 또는 엔트로피</vt:lpstr>
      <vt:lpstr>규제 매개변수</vt:lpstr>
      <vt:lpstr>규제 매개변수</vt:lpstr>
      <vt:lpstr>회귀</vt:lpstr>
      <vt:lpstr>회귀</vt:lpstr>
      <vt:lpstr>회귀</vt:lpstr>
      <vt:lpstr>결정 트리 회귀 모델의 규제</vt:lpstr>
      <vt:lpstr>불안정성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셀프케어를 위한 맞춤형 음악 서비스 모바일 어플리케이션 개발</dc:title>
  <dc:creator>grkang</dc:creator>
  <cp:lastModifiedBy>Windows 사용자</cp:lastModifiedBy>
  <cp:revision>307</cp:revision>
  <cp:lastPrinted>2016-11-24T01:42:14Z</cp:lastPrinted>
  <dcterms:created xsi:type="dcterms:W3CDTF">2016-11-23T14:36:56Z</dcterms:created>
  <dcterms:modified xsi:type="dcterms:W3CDTF">2018-11-05T15:47:10Z</dcterms:modified>
</cp:coreProperties>
</file>