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  <p:sldMasterId id="2147483767" r:id="rId2"/>
  </p:sldMasterIdLst>
  <p:notesMasterIdLst>
    <p:notesMasterId r:id="rId37"/>
  </p:notesMasterIdLst>
  <p:handoutMasterIdLst>
    <p:handoutMasterId r:id="rId38"/>
  </p:handoutMasterIdLst>
  <p:sldIdLst>
    <p:sldId id="265" r:id="rId3"/>
    <p:sldId id="274" r:id="rId4"/>
    <p:sldId id="266" r:id="rId5"/>
    <p:sldId id="271" r:id="rId6"/>
    <p:sldId id="272" r:id="rId7"/>
    <p:sldId id="273" r:id="rId8"/>
    <p:sldId id="275" r:id="rId9"/>
    <p:sldId id="276" r:id="rId10"/>
    <p:sldId id="258" r:id="rId11"/>
    <p:sldId id="298" r:id="rId12"/>
    <p:sldId id="260" r:id="rId13"/>
    <p:sldId id="261" r:id="rId14"/>
    <p:sldId id="262" r:id="rId15"/>
    <p:sldId id="263" r:id="rId16"/>
    <p:sldId id="264" r:id="rId17"/>
    <p:sldId id="267" r:id="rId18"/>
    <p:sldId id="278" r:id="rId19"/>
    <p:sldId id="279" r:id="rId20"/>
    <p:sldId id="280" r:id="rId21"/>
    <p:sldId id="281" r:id="rId22"/>
    <p:sldId id="291" r:id="rId23"/>
    <p:sldId id="289" r:id="rId24"/>
    <p:sldId id="290" r:id="rId25"/>
    <p:sldId id="283" r:id="rId26"/>
    <p:sldId id="293" r:id="rId27"/>
    <p:sldId id="299" r:id="rId28"/>
    <p:sldId id="300" r:id="rId29"/>
    <p:sldId id="301" r:id="rId30"/>
    <p:sldId id="302" r:id="rId31"/>
    <p:sldId id="304" r:id="rId32"/>
    <p:sldId id="305" r:id="rId33"/>
    <p:sldId id="306" r:id="rId34"/>
    <p:sldId id="303" r:id="rId35"/>
    <p:sldId id="30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ang%20Meng\U%20of%20T\Fourth%20Year\ECO404\Bidding%20for%20Antamina\Bidding%20for%20Antamin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ang%20Meng\U%20of%20T\Fourth%20Year\ECO404\Bidding%20for%20Antamina\Bidding%20for%20Antamin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 dirty="0"/>
              <a:t>Product Segment Data (U.S. dollar millions) 1995</a:t>
            </a:r>
          </a:p>
        </c:rich>
      </c:tx>
      <c:layout>
        <c:manualLayout>
          <c:xMode val="edge"/>
          <c:yMode val="edge"/>
          <c:x val="0.18167660773112862"/>
          <c:y val="3.1063325769291213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'Exhibit 4'!$B$4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'Exhibit 4'!$A$5:$A$11</c:f>
              <c:strCache>
                <c:ptCount val="7"/>
                <c:pt idx="0">
                  <c:v>Copper</c:v>
                </c:pt>
                <c:pt idx="1">
                  <c:v>Industrial Minerals</c:v>
                </c:pt>
                <c:pt idx="2">
                  <c:v>Aluminum</c:v>
                </c:pt>
                <c:pt idx="3">
                  <c:v>Coal</c:v>
                </c:pt>
                <c:pt idx="4">
                  <c:v>Iron Ore</c:v>
                </c:pt>
                <c:pt idx="5">
                  <c:v>Gold</c:v>
                </c:pt>
                <c:pt idx="6">
                  <c:v>Other Products</c:v>
                </c:pt>
              </c:strCache>
            </c:strRef>
          </c:cat>
          <c:val>
            <c:numRef>
              <c:f>'Exhibit 4'!$B$5:$B$11</c:f>
              <c:numCache>
                <c:formatCode>#,##0</c:formatCode>
                <c:ptCount val="7"/>
                <c:pt idx="0">
                  <c:v>1326</c:v>
                </c:pt>
                <c:pt idx="1">
                  <c:v>1075</c:v>
                </c:pt>
                <c:pt idx="2" formatCode="General">
                  <c:v>991</c:v>
                </c:pt>
                <c:pt idx="3" formatCode="General">
                  <c:v>902</c:v>
                </c:pt>
                <c:pt idx="4" formatCode="General">
                  <c:v>610</c:v>
                </c:pt>
                <c:pt idx="5" formatCode="General">
                  <c:v>425</c:v>
                </c:pt>
                <c:pt idx="6" formatCode="General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'Exhibit 4'!$C$4</c:f>
              <c:strCache>
                <c:ptCount val="1"/>
                <c:pt idx="0">
                  <c:v>Operating Income</c:v>
                </c:pt>
              </c:strCache>
            </c:strRef>
          </c:tx>
          <c:invertIfNegative val="0"/>
          <c:cat>
            <c:strRef>
              <c:f>'Exhibit 4'!$A$5:$A$11</c:f>
              <c:strCache>
                <c:ptCount val="7"/>
                <c:pt idx="0">
                  <c:v>Copper</c:v>
                </c:pt>
                <c:pt idx="1">
                  <c:v>Industrial Minerals</c:v>
                </c:pt>
                <c:pt idx="2">
                  <c:v>Aluminum</c:v>
                </c:pt>
                <c:pt idx="3">
                  <c:v>Coal</c:v>
                </c:pt>
                <c:pt idx="4">
                  <c:v>Iron Ore</c:v>
                </c:pt>
                <c:pt idx="5">
                  <c:v>Gold</c:v>
                </c:pt>
                <c:pt idx="6">
                  <c:v>Other Products</c:v>
                </c:pt>
              </c:strCache>
            </c:strRef>
          </c:cat>
          <c:val>
            <c:numRef>
              <c:f>'Exhibit 4'!$C$5:$C$11</c:f>
              <c:numCache>
                <c:formatCode>General</c:formatCode>
                <c:ptCount val="7"/>
                <c:pt idx="0">
                  <c:v>738</c:v>
                </c:pt>
                <c:pt idx="1">
                  <c:v>301</c:v>
                </c:pt>
                <c:pt idx="2">
                  <c:v>280</c:v>
                </c:pt>
                <c:pt idx="3">
                  <c:v>194</c:v>
                </c:pt>
                <c:pt idx="4">
                  <c:v>229</c:v>
                </c:pt>
                <c:pt idx="5">
                  <c:v>0</c:v>
                </c:pt>
                <c:pt idx="6">
                  <c:v>63</c:v>
                </c:pt>
              </c:numCache>
            </c:numRef>
          </c:val>
        </c:ser>
        <c:ser>
          <c:idx val="2"/>
          <c:order val="2"/>
          <c:tx>
            <c:strRef>
              <c:f>'Exhibit 4'!$D$4</c:f>
              <c:strCache>
                <c:ptCount val="1"/>
                <c:pt idx="0">
                  <c:v>Assets</c:v>
                </c:pt>
              </c:strCache>
            </c:strRef>
          </c:tx>
          <c:invertIfNegative val="0"/>
          <c:cat>
            <c:strRef>
              <c:f>'Exhibit 4'!$A$5:$A$11</c:f>
              <c:strCache>
                <c:ptCount val="7"/>
                <c:pt idx="0">
                  <c:v>Copper</c:v>
                </c:pt>
                <c:pt idx="1">
                  <c:v>Industrial Minerals</c:v>
                </c:pt>
                <c:pt idx="2">
                  <c:v>Aluminum</c:v>
                </c:pt>
                <c:pt idx="3">
                  <c:v>Coal</c:v>
                </c:pt>
                <c:pt idx="4">
                  <c:v>Iron Ore</c:v>
                </c:pt>
                <c:pt idx="5">
                  <c:v>Gold</c:v>
                </c:pt>
                <c:pt idx="6">
                  <c:v>Other Products</c:v>
                </c:pt>
              </c:strCache>
            </c:strRef>
          </c:cat>
          <c:val>
            <c:numRef>
              <c:f>'Exhibit 4'!$D$5:$D$11</c:f>
              <c:numCache>
                <c:formatCode>#,##0</c:formatCode>
                <c:ptCount val="7"/>
                <c:pt idx="0">
                  <c:v>3185</c:v>
                </c:pt>
                <c:pt idx="1">
                  <c:v>1210</c:v>
                </c:pt>
                <c:pt idx="2">
                  <c:v>1178</c:v>
                </c:pt>
                <c:pt idx="3" formatCode="General">
                  <c:v>909</c:v>
                </c:pt>
                <c:pt idx="4" formatCode="General">
                  <c:v>872</c:v>
                </c:pt>
                <c:pt idx="5" formatCode="General">
                  <c:v>0</c:v>
                </c:pt>
                <c:pt idx="6" formatCode="General">
                  <c:v>540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281496"/>
        <c:axId val="183305496"/>
      </c:barChart>
      <c:catAx>
        <c:axId val="87281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3305496"/>
        <c:crosses val="autoZero"/>
        <c:auto val="1"/>
        <c:lblAlgn val="ctr"/>
        <c:lblOffset val="100"/>
        <c:noMultiLvlLbl val="0"/>
      </c:catAx>
      <c:valAx>
        <c:axId val="183305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USD millions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87281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0889870984819711"/>
          <c:y val="0.16947112002400377"/>
          <c:w val="0.53771828825082679"/>
          <c:h val="0.72865824613032226"/>
        </c:manualLayout>
      </c:layout>
      <c:pieChart>
        <c:varyColors val="1"/>
        <c:ser>
          <c:idx val="0"/>
          <c:order val="0"/>
          <c:tx>
            <c:strRef>
              <c:f>'Exhibit 4'!$B$4</c:f>
              <c:strCache>
                <c:ptCount val="1"/>
                <c:pt idx="0">
                  <c:v>Sales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'Exhibit 4'!$A$5:$A$11</c:f>
              <c:strCache>
                <c:ptCount val="7"/>
                <c:pt idx="0">
                  <c:v>Copper</c:v>
                </c:pt>
                <c:pt idx="1">
                  <c:v>Industrial Minerals</c:v>
                </c:pt>
                <c:pt idx="2">
                  <c:v>Aluminum</c:v>
                </c:pt>
                <c:pt idx="3">
                  <c:v>Coal</c:v>
                </c:pt>
                <c:pt idx="4">
                  <c:v>Iron Ore</c:v>
                </c:pt>
                <c:pt idx="5">
                  <c:v>Gold</c:v>
                </c:pt>
                <c:pt idx="6">
                  <c:v>Other Products</c:v>
                </c:pt>
              </c:strCache>
            </c:strRef>
          </c:cat>
          <c:val>
            <c:numRef>
              <c:f>'Exhibit 4'!$B$5:$B$11</c:f>
              <c:numCache>
                <c:formatCode>#,##0</c:formatCode>
                <c:ptCount val="7"/>
                <c:pt idx="0">
                  <c:v>1326</c:v>
                </c:pt>
                <c:pt idx="1">
                  <c:v>1075</c:v>
                </c:pt>
                <c:pt idx="2" formatCode="General">
                  <c:v>991</c:v>
                </c:pt>
                <c:pt idx="3" formatCode="General">
                  <c:v>902</c:v>
                </c:pt>
                <c:pt idx="4" formatCode="General">
                  <c:v>610</c:v>
                </c:pt>
                <c:pt idx="5" formatCode="General">
                  <c:v>425</c:v>
                </c:pt>
                <c:pt idx="6" formatCode="General">
                  <c:v>308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20D93-ACDD-418F-B253-2E9451F6A45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7D3C164-4305-46B6-A1A0-D930A8A95D66}">
      <dgm:prSet phldrT="[Text]"/>
      <dgm:spPr/>
      <dgm:t>
        <a:bodyPr/>
        <a:lstStyle/>
        <a:p>
          <a:r>
            <a:rPr lang="en-CA" dirty="0" smtClean="0"/>
            <a:t>Bid</a:t>
          </a:r>
          <a:endParaRPr lang="en-CA" dirty="0"/>
        </a:p>
      </dgm:t>
    </dgm:pt>
    <dgm:pt modelId="{E27EC7F4-D815-42DF-8FD1-18CED2D7CC36}" type="parTrans" cxnId="{E1640930-89CD-47E1-8FCC-DCCF01FF0F9A}">
      <dgm:prSet/>
      <dgm:spPr/>
      <dgm:t>
        <a:bodyPr/>
        <a:lstStyle/>
        <a:p>
          <a:endParaRPr lang="en-CA"/>
        </a:p>
      </dgm:t>
    </dgm:pt>
    <dgm:pt modelId="{CC057226-686A-4B3B-AEA9-A521C4DFEAC9}" type="sibTrans" cxnId="{E1640930-89CD-47E1-8FCC-DCCF01FF0F9A}">
      <dgm:prSet/>
      <dgm:spPr/>
      <dgm:t>
        <a:bodyPr/>
        <a:lstStyle/>
        <a:p>
          <a:endParaRPr lang="en-CA"/>
        </a:p>
      </dgm:t>
    </dgm:pt>
    <dgm:pt modelId="{04E4D5BA-687F-4125-B32B-0AFA292AB778}">
      <dgm:prSet phldrT="[Text]"/>
      <dgm:spPr/>
      <dgm:t>
        <a:bodyPr/>
        <a:lstStyle/>
        <a:p>
          <a:r>
            <a:rPr lang="en-CA" dirty="0" smtClean="0"/>
            <a:t>Feasibility Study</a:t>
          </a:r>
          <a:endParaRPr lang="en-CA" dirty="0"/>
        </a:p>
      </dgm:t>
    </dgm:pt>
    <dgm:pt modelId="{9793361B-A563-4D4E-9841-234730E99078}" type="parTrans" cxnId="{F1CFE375-46FC-49E0-A189-4AA06F9E168E}">
      <dgm:prSet/>
      <dgm:spPr/>
      <dgm:t>
        <a:bodyPr/>
        <a:lstStyle/>
        <a:p>
          <a:endParaRPr lang="en-CA"/>
        </a:p>
      </dgm:t>
    </dgm:pt>
    <dgm:pt modelId="{EAFBD4AC-4506-4819-BA62-9637AF12F29F}" type="sibTrans" cxnId="{F1CFE375-46FC-49E0-A189-4AA06F9E168E}">
      <dgm:prSet/>
      <dgm:spPr/>
      <dgm:t>
        <a:bodyPr/>
        <a:lstStyle/>
        <a:p>
          <a:endParaRPr lang="en-CA"/>
        </a:p>
      </dgm:t>
    </dgm:pt>
    <dgm:pt modelId="{D13FA1A7-4DA3-41EE-8568-C0C1459EC709}">
      <dgm:prSet phldrT="[Text]"/>
      <dgm:spPr/>
      <dgm:t>
        <a:bodyPr/>
        <a:lstStyle/>
        <a:p>
          <a:r>
            <a:rPr lang="en-CA" dirty="0" smtClean="0"/>
            <a:t>Do Nothing</a:t>
          </a:r>
          <a:endParaRPr lang="en-CA" dirty="0"/>
        </a:p>
      </dgm:t>
    </dgm:pt>
    <dgm:pt modelId="{D7B6167B-E410-4933-A402-A49A6F88D774}" type="parTrans" cxnId="{2E6FED30-D433-4EF5-AB9D-8E284916E1F8}">
      <dgm:prSet/>
      <dgm:spPr/>
      <dgm:t>
        <a:bodyPr/>
        <a:lstStyle/>
        <a:p>
          <a:endParaRPr lang="en-CA"/>
        </a:p>
      </dgm:t>
    </dgm:pt>
    <dgm:pt modelId="{28CD19EE-8A4F-497D-9D79-55A09F8EA865}" type="sibTrans" cxnId="{2E6FED30-D433-4EF5-AB9D-8E284916E1F8}">
      <dgm:prSet/>
      <dgm:spPr/>
      <dgm:t>
        <a:bodyPr/>
        <a:lstStyle/>
        <a:p>
          <a:endParaRPr lang="en-CA"/>
        </a:p>
      </dgm:t>
    </dgm:pt>
    <dgm:pt modelId="{A0CFA6B8-74E6-4933-8B73-006FE13A211C}">
      <dgm:prSet phldrT="[Text]"/>
      <dgm:spPr/>
      <dgm:t>
        <a:bodyPr/>
        <a:lstStyle/>
        <a:p>
          <a:r>
            <a:rPr lang="en-CA" dirty="0" smtClean="0"/>
            <a:t>Develop Property</a:t>
          </a:r>
          <a:endParaRPr lang="en-CA" dirty="0"/>
        </a:p>
      </dgm:t>
    </dgm:pt>
    <dgm:pt modelId="{A6B5A2D6-3569-4B24-82B1-BA5E7232BEC1}" type="parTrans" cxnId="{8748AFF7-3E1D-4124-B98A-CDE5B0D721AC}">
      <dgm:prSet/>
      <dgm:spPr/>
      <dgm:t>
        <a:bodyPr/>
        <a:lstStyle/>
        <a:p>
          <a:endParaRPr lang="en-CA"/>
        </a:p>
      </dgm:t>
    </dgm:pt>
    <dgm:pt modelId="{0FE00194-15E3-4381-A514-690E8AAE1383}" type="sibTrans" cxnId="{8748AFF7-3E1D-4124-B98A-CDE5B0D721AC}">
      <dgm:prSet/>
      <dgm:spPr/>
      <dgm:t>
        <a:bodyPr/>
        <a:lstStyle/>
        <a:p>
          <a:endParaRPr lang="en-CA"/>
        </a:p>
      </dgm:t>
    </dgm:pt>
    <dgm:pt modelId="{9558C568-3C7B-4F35-8E8C-8BE1E9680651}">
      <dgm:prSet phldrT="[Text]"/>
      <dgm:spPr/>
      <dgm:t>
        <a:bodyPr/>
        <a:lstStyle/>
        <a:p>
          <a:r>
            <a:rPr lang="en-CA" dirty="0" smtClean="0"/>
            <a:t>Return Property to </a:t>
          </a:r>
          <a:r>
            <a:rPr lang="en-CA" dirty="0" err="1" smtClean="0"/>
            <a:t>Centromin</a:t>
          </a:r>
          <a:endParaRPr lang="en-CA" dirty="0"/>
        </a:p>
      </dgm:t>
    </dgm:pt>
    <dgm:pt modelId="{BA461C65-8FB2-43C1-B08C-507B33D3DF55}" type="parTrans" cxnId="{96DD1AA2-870B-49A3-8BB6-68718B729B3F}">
      <dgm:prSet/>
      <dgm:spPr/>
      <dgm:t>
        <a:bodyPr/>
        <a:lstStyle/>
        <a:p>
          <a:endParaRPr lang="en-CA"/>
        </a:p>
      </dgm:t>
    </dgm:pt>
    <dgm:pt modelId="{BCFAD792-33F4-4D80-B761-5414CE8AB8F9}" type="sibTrans" cxnId="{96DD1AA2-870B-49A3-8BB6-68718B729B3F}">
      <dgm:prSet/>
      <dgm:spPr/>
      <dgm:t>
        <a:bodyPr/>
        <a:lstStyle/>
        <a:p>
          <a:endParaRPr lang="en-CA"/>
        </a:p>
      </dgm:t>
    </dgm:pt>
    <dgm:pt modelId="{1F74D620-27C9-4B06-A604-1C089AF7AA7D}">
      <dgm:prSet phldrT="[Text]" custT="1"/>
      <dgm:spPr/>
      <dgm:t>
        <a:bodyPr/>
        <a:lstStyle/>
        <a:p>
          <a:pPr algn="l"/>
          <a:r>
            <a:rPr lang="en-CA" sz="2500" dirty="0" smtClean="0"/>
            <a:t>Mine (Penalty)</a:t>
          </a:r>
          <a:br>
            <a:rPr lang="en-CA" sz="2500" dirty="0" smtClean="0"/>
          </a:br>
          <a:r>
            <a:rPr lang="en-CA" sz="2500" dirty="0" smtClean="0"/>
            <a:t>- </a:t>
          </a:r>
          <a:r>
            <a:rPr lang="en-CA" sz="2000" dirty="0" smtClean="0"/>
            <a:t>30% of difference</a:t>
          </a:r>
        </a:p>
      </dgm:t>
    </dgm:pt>
    <dgm:pt modelId="{3B4F24B5-3C0F-46EA-A8AF-9532104A69C3}" type="parTrans" cxnId="{764BCF1E-BDDC-46D2-ABCA-8E098B2F74F6}">
      <dgm:prSet/>
      <dgm:spPr/>
      <dgm:t>
        <a:bodyPr/>
        <a:lstStyle/>
        <a:p>
          <a:endParaRPr lang="en-CA"/>
        </a:p>
      </dgm:t>
    </dgm:pt>
    <dgm:pt modelId="{E5CADE27-1C8D-4F90-AAD8-A9A8AACC5970}" type="sibTrans" cxnId="{764BCF1E-BDDC-46D2-ABCA-8E098B2F74F6}">
      <dgm:prSet/>
      <dgm:spPr/>
      <dgm:t>
        <a:bodyPr/>
        <a:lstStyle/>
        <a:p>
          <a:endParaRPr lang="en-CA"/>
        </a:p>
      </dgm:t>
    </dgm:pt>
    <dgm:pt modelId="{57E5675F-DACC-49D0-9723-FB079EE17D17}">
      <dgm:prSet phldrT="[Text]"/>
      <dgm:spPr>
        <a:ln w="38100">
          <a:solidFill>
            <a:schemeClr val="tx1"/>
          </a:solidFill>
          <a:prstDash val="sysDash"/>
        </a:ln>
      </dgm:spPr>
      <dgm:t>
        <a:bodyPr/>
        <a:lstStyle/>
        <a:p>
          <a:r>
            <a:rPr lang="en-CA" dirty="0" smtClean="0"/>
            <a:t>Do Nothing</a:t>
          </a:r>
          <a:endParaRPr lang="en-CA" dirty="0"/>
        </a:p>
      </dgm:t>
    </dgm:pt>
    <dgm:pt modelId="{FEBA0534-8D12-417D-B1A2-C4A31107FC80}" type="parTrans" cxnId="{A187D468-0261-41B0-B115-B2CD62B2415D}">
      <dgm:prSet/>
      <dgm:spPr/>
      <dgm:t>
        <a:bodyPr/>
        <a:lstStyle/>
        <a:p>
          <a:endParaRPr lang="en-CA"/>
        </a:p>
      </dgm:t>
    </dgm:pt>
    <dgm:pt modelId="{DE5ECFA1-9B0B-4026-A161-30462C4BA6CE}" type="sibTrans" cxnId="{A187D468-0261-41B0-B115-B2CD62B2415D}">
      <dgm:prSet/>
      <dgm:spPr/>
      <dgm:t>
        <a:bodyPr/>
        <a:lstStyle/>
        <a:p>
          <a:endParaRPr lang="en-CA"/>
        </a:p>
      </dgm:t>
    </dgm:pt>
    <dgm:pt modelId="{ECBFACA1-96AB-493D-84EF-B42746CDBC86}">
      <dgm:prSet phldrT="[Text]"/>
      <dgm:spPr/>
      <dgm:t>
        <a:bodyPr/>
        <a:lstStyle/>
        <a:p>
          <a:pPr algn="ctr"/>
          <a:r>
            <a:rPr lang="en-CA" dirty="0" smtClean="0"/>
            <a:t>Mine (No Penalty)</a:t>
          </a:r>
        </a:p>
      </dgm:t>
    </dgm:pt>
    <dgm:pt modelId="{2361BC28-98F2-4245-A58A-CFB902358493}" type="parTrans" cxnId="{BD659FF6-3601-4AB1-BFDE-6A1DF6045BF3}">
      <dgm:prSet/>
      <dgm:spPr/>
      <dgm:t>
        <a:bodyPr/>
        <a:lstStyle/>
        <a:p>
          <a:endParaRPr lang="en-CA"/>
        </a:p>
      </dgm:t>
    </dgm:pt>
    <dgm:pt modelId="{5E665F94-9EB3-4292-BD7D-7C364C1B02CC}" type="sibTrans" cxnId="{BD659FF6-3601-4AB1-BFDE-6A1DF6045BF3}">
      <dgm:prSet/>
      <dgm:spPr/>
      <dgm:t>
        <a:bodyPr/>
        <a:lstStyle/>
        <a:p>
          <a:endParaRPr lang="en-CA"/>
        </a:p>
      </dgm:t>
    </dgm:pt>
    <dgm:pt modelId="{C2A81AAB-7BBE-42FE-B70D-170504E417FD}" type="pres">
      <dgm:prSet presAssocID="{71220D93-ACDD-418F-B253-2E9451F6A4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3D21F9E-6037-4A7B-BA8D-46723DA1779F}" type="pres">
      <dgm:prSet presAssocID="{D7D3C164-4305-46B6-A1A0-D930A8A95D66}" presName="root1" presStyleCnt="0"/>
      <dgm:spPr/>
    </dgm:pt>
    <dgm:pt modelId="{84831080-240F-48D5-A12E-5BDDECC1860E}" type="pres">
      <dgm:prSet presAssocID="{D7D3C164-4305-46B6-A1A0-D930A8A95D66}" presName="LevelOneTextNode" presStyleLbl="node0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CA"/>
        </a:p>
      </dgm:t>
    </dgm:pt>
    <dgm:pt modelId="{42B3F394-C4E1-40D3-8F2E-134A05005E61}" type="pres">
      <dgm:prSet presAssocID="{D7D3C164-4305-46B6-A1A0-D930A8A95D66}" presName="level2hierChild" presStyleCnt="0"/>
      <dgm:spPr/>
    </dgm:pt>
    <dgm:pt modelId="{DC2B7194-0BC1-4671-AC20-D909CDBAACF0}" type="pres">
      <dgm:prSet presAssocID="{9793361B-A563-4D4E-9841-234730E99078}" presName="conn2-1" presStyleLbl="parChTrans1D2" presStyleIdx="0" presStyleCnt="2"/>
      <dgm:spPr/>
      <dgm:t>
        <a:bodyPr/>
        <a:lstStyle/>
        <a:p>
          <a:endParaRPr lang="en-CA"/>
        </a:p>
      </dgm:t>
    </dgm:pt>
    <dgm:pt modelId="{83E0A078-AC1E-4ECD-B549-E419A5740D6E}" type="pres">
      <dgm:prSet presAssocID="{9793361B-A563-4D4E-9841-234730E99078}" presName="connTx" presStyleLbl="parChTrans1D2" presStyleIdx="0" presStyleCnt="2"/>
      <dgm:spPr/>
      <dgm:t>
        <a:bodyPr/>
        <a:lstStyle/>
        <a:p>
          <a:endParaRPr lang="en-CA"/>
        </a:p>
      </dgm:t>
    </dgm:pt>
    <dgm:pt modelId="{FCB43AA5-0B7E-4D70-BABA-DF639CDD8B87}" type="pres">
      <dgm:prSet presAssocID="{04E4D5BA-687F-4125-B32B-0AFA292AB778}" presName="root2" presStyleCnt="0"/>
      <dgm:spPr/>
    </dgm:pt>
    <dgm:pt modelId="{C3A80EC4-9552-4669-A7B1-9B72C5C92397}" type="pres">
      <dgm:prSet presAssocID="{04E4D5BA-687F-4125-B32B-0AFA292AB77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7A55B5F-98A8-44DC-8CE8-77D5EDF736C2}" type="pres">
      <dgm:prSet presAssocID="{04E4D5BA-687F-4125-B32B-0AFA292AB778}" presName="level3hierChild" presStyleCnt="0"/>
      <dgm:spPr/>
    </dgm:pt>
    <dgm:pt modelId="{B5DB677D-CF76-437B-9124-CC08A1EB1BE2}" type="pres">
      <dgm:prSet presAssocID="{A6B5A2D6-3569-4B24-82B1-BA5E7232BEC1}" presName="conn2-1" presStyleLbl="parChTrans1D3" presStyleIdx="0" presStyleCnt="2"/>
      <dgm:spPr/>
      <dgm:t>
        <a:bodyPr/>
        <a:lstStyle/>
        <a:p>
          <a:endParaRPr lang="en-CA"/>
        </a:p>
      </dgm:t>
    </dgm:pt>
    <dgm:pt modelId="{8B29B528-72F2-4F05-9A02-52A05C8BCDA1}" type="pres">
      <dgm:prSet presAssocID="{A6B5A2D6-3569-4B24-82B1-BA5E7232BEC1}" presName="connTx" presStyleLbl="parChTrans1D3" presStyleIdx="0" presStyleCnt="2"/>
      <dgm:spPr/>
      <dgm:t>
        <a:bodyPr/>
        <a:lstStyle/>
        <a:p>
          <a:endParaRPr lang="en-CA"/>
        </a:p>
      </dgm:t>
    </dgm:pt>
    <dgm:pt modelId="{5E2E7ABC-5990-4BD7-BB05-DDE67506D6BC}" type="pres">
      <dgm:prSet presAssocID="{A0CFA6B8-74E6-4933-8B73-006FE13A211C}" presName="root2" presStyleCnt="0"/>
      <dgm:spPr/>
    </dgm:pt>
    <dgm:pt modelId="{A36B87CC-F75D-4BB1-A963-0A0C4BE18986}" type="pres">
      <dgm:prSet presAssocID="{A0CFA6B8-74E6-4933-8B73-006FE13A211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78D00A7-57B1-4124-8283-24B04123C863}" type="pres">
      <dgm:prSet presAssocID="{A0CFA6B8-74E6-4933-8B73-006FE13A211C}" presName="level3hierChild" presStyleCnt="0"/>
      <dgm:spPr/>
    </dgm:pt>
    <dgm:pt modelId="{F6F03A13-D0B3-408E-8903-41B5292DB4A0}" type="pres">
      <dgm:prSet presAssocID="{3B4F24B5-3C0F-46EA-A8AF-9532104A69C3}" presName="conn2-1" presStyleLbl="parChTrans1D4" presStyleIdx="0" presStyleCnt="2"/>
      <dgm:spPr/>
      <dgm:t>
        <a:bodyPr/>
        <a:lstStyle/>
        <a:p>
          <a:endParaRPr lang="en-CA"/>
        </a:p>
      </dgm:t>
    </dgm:pt>
    <dgm:pt modelId="{5206FC3E-5B47-4B81-A6A7-E6DCA9F3FAE0}" type="pres">
      <dgm:prSet presAssocID="{3B4F24B5-3C0F-46EA-A8AF-9532104A69C3}" presName="connTx" presStyleLbl="parChTrans1D4" presStyleIdx="0" presStyleCnt="2"/>
      <dgm:spPr/>
      <dgm:t>
        <a:bodyPr/>
        <a:lstStyle/>
        <a:p>
          <a:endParaRPr lang="en-CA"/>
        </a:p>
      </dgm:t>
    </dgm:pt>
    <dgm:pt modelId="{942C6845-9BD9-4CD5-912B-C5865FFD512D}" type="pres">
      <dgm:prSet presAssocID="{1F74D620-27C9-4B06-A604-1C089AF7AA7D}" presName="root2" presStyleCnt="0"/>
      <dgm:spPr/>
    </dgm:pt>
    <dgm:pt modelId="{248F398C-9807-4D21-8778-207B1614CE64}" type="pres">
      <dgm:prSet presAssocID="{1F74D620-27C9-4B06-A604-1C089AF7AA7D}" presName="LevelTwoTextNode" presStyleLbl="node4" presStyleIdx="0" presStyleCnt="2" custLinFactNeighborX="223" custLinFactNeighborY="796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19BA5AC-BCC2-448B-9865-8608F9064A0A}" type="pres">
      <dgm:prSet presAssocID="{1F74D620-27C9-4B06-A604-1C089AF7AA7D}" presName="level3hierChild" presStyleCnt="0"/>
      <dgm:spPr/>
    </dgm:pt>
    <dgm:pt modelId="{E04A2F39-4F7D-4A49-9ED0-3F9FB72DF5D7}" type="pres">
      <dgm:prSet presAssocID="{2361BC28-98F2-4245-A58A-CFB902358493}" presName="conn2-1" presStyleLbl="parChTrans1D4" presStyleIdx="1" presStyleCnt="2"/>
      <dgm:spPr/>
      <dgm:t>
        <a:bodyPr/>
        <a:lstStyle/>
        <a:p>
          <a:endParaRPr lang="en-CA"/>
        </a:p>
      </dgm:t>
    </dgm:pt>
    <dgm:pt modelId="{81C7BC42-3FA7-4FB3-A909-D99B21903A19}" type="pres">
      <dgm:prSet presAssocID="{2361BC28-98F2-4245-A58A-CFB902358493}" presName="connTx" presStyleLbl="parChTrans1D4" presStyleIdx="1" presStyleCnt="2"/>
      <dgm:spPr/>
      <dgm:t>
        <a:bodyPr/>
        <a:lstStyle/>
        <a:p>
          <a:endParaRPr lang="en-CA"/>
        </a:p>
      </dgm:t>
    </dgm:pt>
    <dgm:pt modelId="{99A2F356-7785-4FC6-8C21-7918F5BBDFE1}" type="pres">
      <dgm:prSet presAssocID="{ECBFACA1-96AB-493D-84EF-B42746CDBC86}" presName="root2" presStyleCnt="0"/>
      <dgm:spPr/>
    </dgm:pt>
    <dgm:pt modelId="{C521CF2C-23C2-49B5-BF74-8D97342B80C4}" type="pres">
      <dgm:prSet presAssocID="{ECBFACA1-96AB-493D-84EF-B42746CDBC86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D2E95C9-F072-43D6-81E2-2E506F15A30C}" type="pres">
      <dgm:prSet presAssocID="{ECBFACA1-96AB-493D-84EF-B42746CDBC86}" presName="level3hierChild" presStyleCnt="0"/>
      <dgm:spPr/>
    </dgm:pt>
    <dgm:pt modelId="{77E85639-5812-408E-B422-627F7328F4BF}" type="pres">
      <dgm:prSet presAssocID="{BA461C65-8FB2-43C1-B08C-507B33D3DF55}" presName="conn2-1" presStyleLbl="parChTrans1D3" presStyleIdx="1" presStyleCnt="2"/>
      <dgm:spPr/>
      <dgm:t>
        <a:bodyPr/>
        <a:lstStyle/>
        <a:p>
          <a:endParaRPr lang="en-CA"/>
        </a:p>
      </dgm:t>
    </dgm:pt>
    <dgm:pt modelId="{CB75F3D9-32B4-44FF-BE35-FB67DB985A52}" type="pres">
      <dgm:prSet presAssocID="{BA461C65-8FB2-43C1-B08C-507B33D3DF55}" presName="connTx" presStyleLbl="parChTrans1D3" presStyleIdx="1" presStyleCnt="2"/>
      <dgm:spPr/>
      <dgm:t>
        <a:bodyPr/>
        <a:lstStyle/>
        <a:p>
          <a:endParaRPr lang="en-CA"/>
        </a:p>
      </dgm:t>
    </dgm:pt>
    <dgm:pt modelId="{833AD50B-F3DA-4BB3-8A3F-60E9469D127C}" type="pres">
      <dgm:prSet presAssocID="{9558C568-3C7B-4F35-8E8C-8BE1E9680651}" presName="root2" presStyleCnt="0"/>
      <dgm:spPr/>
    </dgm:pt>
    <dgm:pt modelId="{10B8CC14-A7C8-48D2-BD3F-AD4331D74E08}" type="pres">
      <dgm:prSet presAssocID="{9558C568-3C7B-4F35-8E8C-8BE1E968065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8D1BC2D-EBB0-461F-B649-519691093FA0}" type="pres">
      <dgm:prSet presAssocID="{9558C568-3C7B-4F35-8E8C-8BE1E9680651}" presName="level3hierChild" presStyleCnt="0"/>
      <dgm:spPr/>
    </dgm:pt>
    <dgm:pt modelId="{4E2F37A2-93CA-4646-9CAC-B5A8558C3415}" type="pres">
      <dgm:prSet presAssocID="{D7B6167B-E410-4933-A402-A49A6F88D774}" presName="conn2-1" presStyleLbl="parChTrans1D2" presStyleIdx="1" presStyleCnt="2"/>
      <dgm:spPr/>
      <dgm:t>
        <a:bodyPr/>
        <a:lstStyle/>
        <a:p>
          <a:endParaRPr lang="en-CA"/>
        </a:p>
      </dgm:t>
    </dgm:pt>
    <dgm:pt modelId="{EB68089F-5491-49CC-8589-FF33D310A59D}" type="pres">
      <dgm:prSet presAssocID="{D7B6167B-E410-4933-A402-A49A6F88D774}" presName="connTx" presStyleLbl="parChTrans1D2" presStyleIdx="1" presStyleCnt="2"/>
      <dgm:spPr/>
      <dgm:t>
        <a:bodyPr/>
        <a:lstStyle/>
        <a:p>
          <a:endParaRPr lang="en-CA"/>
        </a:p>
      </dgm:t>
    </dgm:pt>
    <dgm:pt modelId="{30EFFD23-DA65-4F11-86F4-D6DEA58CB51C}" type="pres">
      <dgm:prSet presAssocID="{D13FA1A7-4DA3-41EE-8568-C0C1459EC709}" presName="root2" presStyleCnt="0"/>
      <dgm:spPr/>
    </dgm:pt>
    <dgm:pt modelId="{4440E5CF-B2C1-4F08-895F-E2013C48C6DF}" type="pres">
      <dgm:prSet presAssocID="{D13FA1A7-4DA3-41EE-8568-C0C1459EC70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BDC6EFE-60D1-42FA-9632-5BB68A90679D}" type="pres">
      <dgm:prSet presAssocID="{D13FA1A7-4DA3-41EE-8568-C0C1459EC709}" presName="level3hierChild" presStyleCnt="0"/>
      <dgm:spPr/>
    </dgm:pt>
    <dgm:pt modelId="{E01AC5E5-BE29-4E6B-9CB9-A771B5C0C062}" type="pres">
      <dgm:prSet presAssocID="{57E5675F-DACC-49D0-9723-FB079EE17D17}" presName="root1" presStyleCnt="0"/>
      <dgm:spPr/>
    </dgm:pt>
    <dgm:pt modelId="{33A9F268-8A37-4C5F-B29B-436668BCBA48}" type="pres">
      <dgm:prSet presAssocID="{57E5675F-DACC-49D0-9723-FB079EE17D17}" presName="LevelOneTextNode" presStyleLbl="node0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CA"/>
        </a:p>
      </dgm:t>
    </dgm:pt>
    <dgm:pt modelId="{D0CD15A5-57AE-414A-B262-820F1E37C80E}" type="pres">
      <dgm:prSet presAssocID="{57E5675F-DACC-49D0-9723-FB079EE17D17}" presName="level2hierChild" presStyleCnt="0"/>
      <dgm:spPr/>
    </dgm:pt>
  </dgm:ptLst>
  <dgm:cxnLst>
    <dgm:cxn modelId="{A187D468-0261-41B0-B115-B2CD62B2415D}" srcId="{71220D93-ACDD-418F-B253-2E9451F6A45C}" destId="{57E5675F-DACC-49D0-9723-FB079EE17D17}" srcOrd="1" destOrd="0" parTransId="{FEBA0534-8D12-417D-B1A2-C4A31107FC80}" sibTransId="{DE5ECFA1-9B0B-4026-A161-30462C4BA6CE}"/>
    <dgm:cxn modelId="{FD54B00D-74DA-43C5-A2AA-36EFAF3FB364}" type="presOf" srcId="{A0CFA6B8-74E6-4933-8B73-006FE13A211C}" destId="{A36B87CC-F75D-4BB1-A963-0A0C4BE18986}" srcOrd="0" destOrd="0" presId="urn:microsoft.com/office/officeart/2005/8/layout/hierarchy2"/>
    <dgm:cxn modelId="{5F4A03C7-AE30-430C-824E-2EF1DC97BC77}" type="presOf" srcId="{1F74D620-27C9-4B06-A604-1C089AF7AA7D}" destId="{248F398C-9807-4D21-8778-207B1614CE64}" srcOrd="0" destOrd="0" presId="urn:microsoft.com/office/officeart/2005/8/layout/hierarchy2"/>
    <dgm:cxn modelId="{E1640930-89CD-47E1-8FCC-DCCF01FF0F9A}" srcId="{71220D93-ACDD-418F-B253-2E9451F6A45C}" destId="{D7D3C164-4305-46B6-A1A0-D930A8A95D66}" srcOrd="0" destOrd="0" parTransId="{E27EC7F4-D815-42DF-8FD1-18CED2D7CC36}" sibTransId="{CC057226-686A-4B3B-AEA9-A521C4DFEAC9}"/>
    <dgm:cxn modelId="{6CFE8F12-0CAE-44B5-8A75-FEEB4636867B}" type="presOf" srcId="{2361BC28-98F2-4245-A58A-CFB902358493}" destId="{81C7BC42-3FA7-4FB3-A909-D99B21903A19}" srcOrd="1" destOrd="0" presId="urn:microsoft.com/office/officeart/2005/8/layout/hierarchy2"/>
    <dgm:cxn modelId="{3E1D725F-03EB-4B41-BBA6-E71D03647AF7}" type="presOf" srcId="{BA461C65-8FB2-43C1-B08C-507B33D3DF55}" destId="{77E85639-5812-408E-B422-627F7328F4BF}" srcOrd="0" destOrd="0" presId="urn:microsoft.com/office/officeart/2005/8/layout/hierarchy2"/>
    <dgm:cxn modelId="{9FC0AB2F-9D97-467C-A94A-133646681EB8}" type="presOf" srcId="{71220D93-ACDD-418F-B253-2E9451F6A45C}" destId="{C2A81AAB-7BBE-42FE-B70D-170504E417FD}" srcOrd="0" destOrd="0" presId="urn:microsoft.com/office/officeart/2005/8/layout/hierarchy2"/>
    <dgm:cxn modelId="{FB1AC006-9131-41D7-8E26-B32776C8BFFD}" type="presOf" srcId="{D13FA1A7-4DA3-41EE-8568-C0C1459EC709}" destId="{4440E5CF-B2C1-4F08-895F-E2013C48C6DF}" srcOrd="0" destOrd="0" presId="urn:microsoft.com/office/officeart/2005/8/layout/hierarchy2"/>
    <dgm:cxn modelId="{2E6FED30-D433-4EF5-AB9D-8E284916E1F8}" srcId="{D7D3C164-4305-46B6-A1A0-D930A8A95D66}" destId="{D13FA1A7-4DA3-41EE-8568-C0C1459EC709}" srcOrd="1" destOrd="0" parTransId="{D7B6167B-E410-4933-A402-A49A6F88D774}" sibTransId="{28CD19EE-8A4F-497D-9D79-55A09F8EA865}"/>
    <dgm:cxn modelId="{08E37843-420A-488C-814D-61A35DEE3920}" type="presOf" srcId="{3B4F24B5-3C0F-46EA-A8AF-9532104A69C3}" destId="{5206FC3E-5B47-4B81-A6A7-E6DCA9F3FAE0}" srcOrd="1" destOrd="0" presId="urn:microsoft.com/office/officeart/2005/8/layout/hierarchy2"/>
    <dgm:cxn modelId="{C8A3E214-B964-4CF9-97EA-0DC7A66A03A9}" type="presOf" srcId="{D7D3C164-4305-46B6-A1A0-D930A8A95D66}" destId="{84831080-240F-48D5-A12E-5BDDECC1860E}" srcOrd="0" destOrd="0" presId="urn:microsoft.com/office/officeart/2005/8/layout/hierarchy2"/>
    <dgm:cxn modelId="{DF236214-A88F-4596-9B4F-4C22AA755928}" type="presOf" srcId="{9558C568-3C7B-4F35-8E8C-8BE1E9680651}" destId="{10B8CC14-A7C8-48D2-BD3F-AD4331D74E08}" srcOrd="0" destOrd="0" presId="urn:microsoft.com/office/officeart/2005/8/layout/hierarchy2"/>
    <dgm:cxn modelId="{2E6F4B74-3887-4ACF-8C7C-C839C876FA33}" type="presOf" srcId="{2361BC28-98F2-4245-A58A-CFB902358493}" destId="{E04A2F39-4F7D-4A49-9ED0-3F9FB72DF5D7}" srcOrd="0" destOrd="0" presId="urn:microsoft.com/office/officeart/2005/8/layout/hierarchy2"/>
    <dgm:cxn modelId="{892F8A78-7BFA-4A2A-9150-A35EA37D3826}" type="presOf" srcId="{A6B5A2D6-3569-4B24-82B1-BA5E7232BEC1}" destId="{8B29B528-72F2-4F05-9A02-52A05C8BCDA1}" srcOrd="1" destOrd="0" presId="urn:microsoft.com/office/officeart/2005/8/layout/hierarchy2"/>
    <dgm:cxn modelId="{ED0F1964-6D22-43DE-9234-AA291CDE9456}" type="presOf" srcId="{A6B5A2D6-3569-4B24-82B1-BA5E7232BEC1}" destId="{B5DB677D-CF76-437B-9124-CC08A1EB1BE2}" srcOrd="0" destOrd="0" presId="urn:microsoft.com/office/officeart/2005/8/layout/hierarchy2"/>
    <dgm:cxn modelId="{764BCF1E-BDDC-46D2-ABCA-8E098B2F74F6}" srcId="{A0CFA6B8-74E6-4933-8B73-006FE13A211C}" destId="{1F74D620-27C9-4B06-A604-1C089AF7AA7D}" srcOrd="0" destOrd="0" parTransId="{3B4F24B5-3C0F-46EA-A8AF-9532104A69C3}" sibTransId="{E5CADE27-1C8D-4F90-AAD8-A9A8AACC5970}"/>
    <dgm:cxn modelId="{8748AFF7-3E1D-4124-B98A-CDE5B0D721AC}" srcId="{04E4D5BA-687F-4125-B32B-0AFA292AB778}" destId="{A0CFA6B8-74E6-4933-8B73-006FE13A211C}" srcOrd="0" destOrd="0" parTransId="{A6B5A2D6-3569-4B24-82B1-BA5E7232BEC1}" sibTransId="{0FE00194-15E3-4381-A514-690E8AAE1383}"/>
    <dgm:cxn modelId="{BD659FF6-3601-4AB1-BFDE-6A1DF6045BF3}" srcId="{A0CFA6B8-74E6-4933-8B73-006FE13A211C}" destId="{ECBFACA1-96AB-493D-84EF-B42746CDBC86}" srcOrd="1" destOrd="0" parTransId="{2361BC28-98F2-4245-A58A-CFB902358493}" sibTransId="{5E665F94-9EB3-4292-BD7D-7C364C1B02CC}"/>
    <dgm:cxn modelId="{9522AF06-97EA-4464-96CE-4D3288B221A6}" type="presOf" srcId="{04E4D5BA-687F-4125-B32B-0AFA292AB778}" destId="{C3A80EC4-9552-4669-A7B1-9B72C5C92397}" srcOrd="0" destOrd="0" presId="urn:microsoft.com/office/officeart/2005/8/layout/hierarchy2"/>
    <dgm:cxn modelId="{F78138FA-D39C-4430-A8DC-35DD85D2BF0F}" type="presOf" srcId="{3B4F24B5-3C0F-46EA-A8AF-9532104A69C3}" destId="{F6F03A13-D0B3-408E-8903-41B5292DB4A0}" srcOrd="0" destOrd="0" presId="urn:microsoft.com/office/officeart/2005/8/layout/hierarchy2"/>
    <dgm:cxn modelId="{48CD172C-4648-455E-9319-5E30931DD0DC}" type="presOf" srcId="{9793361B-A563-4D4E-9841-234730E99078}" destId="{DC2B7194-0BC1-4671-AC20-D909CDBAACF0}" srcOrd="0" destOrd="0" presId="urn:microsoft.com/office/officeart/2005/8/layout/hierarchy2"/>
    <dgm:cxn modelId="{72F538C8-8893-42AB-BC48-ACE52D8C26B7}" type="presOf" srcId="{D7B6167B-E410-4933-A402-A49A6F88D774}" destId="{EB68089F-5491-49CC-8589-FF33D310A59D}" srcOrd="1" destOrd="0" presId="urn:microsoft.com/office/officeart/2005/8/layout/hierarchy2"/>
    <dgm:cxn modelId="{96DD1AA2-870B-49A3-8BB6-68718B729B3F}" srcId="{04E4D5BA-687F-4125-B32B-0AFA292AB778}" destId="{9558C568-3C7B-4F35-8E8C-8BE1E9680651}" srcOrd="1" destOrd="0" parTransId="{BA461C65-8FB2-43C1-B08C-507B33D3DF55}" sibTransId="{BCFAD792-33F4-4D80-B761-5414CE8AB8F9}"/>
    <dgm:cxn modelId="{9E35ED78-6232-4FB8-B55F-17BD1C19F7C5}" type="presOf" srcId="{57E5675F-DACC-49D0-9723-FB079EE17D17}" destId="{33A9F268-8A37-4C5F-B29B-436668BCBA48}" srcOrd="0" destOrd="0" presId="urn:microsoft.com/office/officeart/2005/8/layout/hierarchy2"/>
    <dgm:cxn modelId="{05CE83F6-08AB-4718-98D0-95371DE5F1AB}" type="presOf" srcId="{D7B6167B-E410-4933-A402-A49A6F88D774}" destId="{4E2F37A2-93CA-4646-9CAC-B5A8558C3415}" srcOrd="0" destOrd="0" presId="urn:microsoft.com/office/officeart/2005/8/layout/hierarchy2"/>
    <dgm:cxn modelId="{F1CFE375-46FC-49E0-A189-4AA06F9E168E}" srcId="{D7D3C164-4305-46B6-A1A0-D930A8A95D66}" destId="{04E4D5BA-687F-4125-B32B-0AFA292AB778}" srcOrd="0" destOrd="0" parTransId="{9793361B-A563-4D4E-9841-234730E99078}" sibTransId="{EAFBD4AC-4506-4819-BA62-9637AF12F29F}"/>
    <dgm:cxn modelId="{FD30E25E-BEB9-4A77-AA30-9BDF5871EDDB}" type="presOf" srcId="{BA461C65-8FB2-43C1-B08C-507B33D3DF55}" destId="{CB75F3D9-32B4-44FF-BE35-FB67DB985A52}" srcOrd="1" destOrd="0" presId="urn:microsoft.com/office/officeart/2005/8/layout/hierarchy2"/>
    <dgm:cxn modelId="{77383ADB-7315-407E-AB0D-1E21F62E048D}" type="presOf" srcId="{ECBFACA1-96AB-493D-84EF-B42746CDBC86}" destId="{C521CF2C-23C2-49B5-BF74-8D97342B80C4}" srcOrd="0" destOrd="0" presId="urn:microsoft.com/office/officeart/2005/8/layout/hierarchy2"/>
    <dgm:cxn modelId="{6D02CB36-5087-49DE-8720-F048FD473243}" type="presOf" srcId="{9793361B-A563-4D4E-9841-234730E99078}" destId="{83E0A078-AC1E-4ECD-B549-E419A5740D6E}" srcOrd="1" destOrd="0" presId="urn:microsoft.com/office/officeart/2005/8/layout/hierarchy2"/>
    <dgm:cxn modelId="{0CB44E8D-7AF1-499E-BFAC-557811ADBC04}" type="presParOf" srcId="{C2A81AAB-7BBE-42FE-B70D-170504E417FD}" destId="{83D21F9E-6037-4A7B-BA8D-46723DA1779F}" srcOrd="0" destOrd="0" presId="urn:microsoft.com/office/officeart/2005/8/layout/hierarchy2"/>
    <dgm:cxn modelId="{01A57409-625F-4D60-83E6-32DBA66B4EE0}" type="presParOf" srcId="{83D21F9E-6037-4A7B-BA8D-46723DA1779F}" destId="{84831080-240F-48D5-A12E-5BDDECC1860E}" srcOrd="0" destOrd="0" presId="urn:microsoft.com/office/officeart/2005/8/layout/hierarchy2"/>
    <dgm:cxn modelId="{E2590ADC-E3CE-492D-8CDF-23BA4FC76087}" type="presParOf" srcId="{83D21F9E-6037-4A7B-BA8D-46723DA1779F}" destId="{42B3F394-C4E1-40D3-8F2E-134A05005E61}" srcOrd="1" destOrd="0" presId="urn:microsoft.com/office/officeart/2005/8/layout/hierarchy2"/>
    <dgm:cxn modelId="{B8BC243D-98C4-49D5-B629-15825DC5ED5D}" type="presParOf" srcId="{42B3F394-C4E1-40D3-8F2E-134A05005E61}" destId="{DC2B7194-0BC1-4671-AC20-D909CDBAACF0}" srcOrd="0" destOrd="0" presId="urn:microsoft.com/office/officeart/2005/8/layout/hierarchy2"/>
    <dgm:cxn modelId="{9B46ECE2-15C2-4E0C-89C1-9C9AB525232C}" type="presParOf" srcId="{DC2B7194-0BC1-4671-AC20-D909CDBAACF0}" destId="{83E0A078-AC1E-4ECD-B549-E419A5740D6E}" srcOrd="0" destOrd="0" presId="urn:microsoft.com/office/officeart/2005/8/layout/hierarchy2"/>
    <dgm:cxn modelId="{427D661B-2EFF-4F68-8E15-53304D405122}" type="presParOf" srcId="{42B3F394-C4E1-40D3-8F2E-134A05005E61}" destId="{FCB43AA5-0B7E-4D70-BABA-DF639CDD8B87}" srcOrd="1" destOrd="0" presId="urn:microsoft.com/office/officeart/2005/8/layout/hierarchy2"/>
    <dgm:cxn modelId="{391F559C-6593-405D-9892-CC4E91435081}" type="presParOf" srcId="{FCB43AA5-0B7E-4D70-BABA-DF639CDD8B87}" destId="{C3A80EC4-9552-4669-A7B1-9B72C5C92397}" srcOrd="0" destOrd="0" presId="urn:microsoft.com/office/officeart/2005/8/layout/hierarchy2"/>
    <dgm:cxn modelId="{D993EAAA-76BB-4541-97E6-DD41692CEF96}" type="presParOf" srcId="{FCB43AA5-0B7E-4D70-BABA-DF639CDD8B87}" destId="{37A55B5F-98A8-44DC-8CE8-77D5EDF736C2}" srcOrd="1" destOrd="0" presId="urn:microsoft.com/office/officeart/2005/8/layout/hierarchy2"/>
    <dgm:cxn modelId="{EC6DE379-02F1-4074-8778-1988278F3F47}" type="presParOf" srcId="{37A55B5F-98A8-44DC-8CE8-77D5EDF736C2}" destId="{B5DB677D-CF76-437B-9124-CC08A1EB1BE2}" srcOrd="0" destOrd="0" presId="urn:microsoft.com/office/officeart/2005/8/layout/hierarchy2"/>
    <dgm:cxn modelId="{E7FD518C-87BE-4CC0-837C-2493080F76BD}" type="presParOf" srcId="{B5DB677D-CF76-437B-9124-CC08A1EB1BE2}" destId="{8B29B528-72F2-4F05-9A02-52A05C8BCDA1}" srcOrd="0" destOrd="0" presId="urn:microsoft.com/office/officeart/2005/8/layout/hierarchy2"/>
    <dgm:cxn modelId="{2A72FAD6-25C5-413A-BCA9-A2C12CED2BAA}" type="presParOf" srcId="{37A55B5F-98A8-44DC-8CE8-77D5EDF736C2}" destId="{5E2E7ABC-5990-4BD7-BB05-DDE67506D6BC}" srcOrd="1" destOrd="0" presId="urn:microsoft.com/office/officeart/2005/8/layout/hierarchy2"/>
    <dgm:cxn modelId="{ABD85B71-171A-404E-A173-15B4279FE151}" type="presParOf" srcId="{5E2E7ABC-5990-4BD7-BB05-DDE67506D6BC}" destId="{A36B87CC-F75D-4BB1-A963-0A0C4BE18986}" srcOrd="0" destOrd="0" presId="urn:microsoft.com/office/officeart/2005/8/layout/hierarchy2"/>
    <dgm:cxn modelId="{BCB4DED3-0C3F-4419-90A3-E06DE045DCE0}" type="presParOf" srcId="{5E2E7ABC-5990-4BD7-BB05-DDE67506D6BC}" destId="{478D00A7-57B1-4124-8283-24B04123C863}" srcOrd="1" destOrd="0" presId="urn:microsoft.com/office/officeart/2005/8/layout/hierarchy2"/>
    <dgm:cxn modelId="{04C14B5D-9898-4A39-BE92-726CF8E71DD0}" type="presParOf" srcId="{478D00A7-57B1-4124-8283-24B04123C863}" destId="{F6F03A13-D0B3-408E-8903-41B5292DB4A0}" srcOrd="0" destOrd="0" presId="urn:microsoft.com/office/officeart/2005/8/layout/hierarchy2"/>
    <dgm:cxn modelId="{CE3C25E8-E691-4392-875B-24079B386466}" type="presParOf" srcId="{F6F03A13-D0B3-408E-8903-41B5292DB4A0}" destId="{5206FC3E-5B47-4B81-A6A7-E6DCA9F3FAE0}" srcOrd="0" destOrd="0" presId="urn:microsoft.com/office/officeart/2005/8/layout/hierarchy2"/>
    <dgm:cxn modelId="{48E65FA0-A27A-4491-A905-57018CEB1BF7}" type="presParOf" srcId="{478D00A7-57B1-4124-8283-24B04123C863}" destId="{942C6845-9BD9-4CD5-912B-C5865FFD512D}" srcOrd="1" destOrd="0" presId="urn:microsoft.com/office/officeart/2005/8/layout/hierarchy2"/>
    <dgm:cxn modelId="{C47DA21F-0808-4B72-B498-5268778E0E6E}" type="presParOf" srcId="{942C6845-9BD9-4CD5-912B-C5865FFD512D}" destId="{248F398C-9807-4D21-8778-207B1614CE64}" srcOrd="0" destOrd="0" presId="urn:microsoft.com/office/officeart/2005/8/layout/hierarchy2"/>
    <dgm:cxn modelId="{DC4D8C9F-CAE8-44BE-A0AC-8221B09FB3B4}" type="presParOf" srcId="{942C6845-9BD9-4CD5-912B-C5865FFD512D}" destId="{219BA5AC-BCC2-448B-9865-8608F9064A0A}" srcOrd="1" destOrd="0" presId="urn:microsoft.com/office/officeart/2005/8/layout/hierarchy2"/>
    <dgm:cxn modelId="{8FE64474-6BB3-4E71-8DE3-3C4BDFAE5A29}" type="presParOf" srcId="{478D00A7-57B1-4124-8283-24B04123C863}" destId="{E04A2F39-4F7D-4A49-9ED0-3F9FB72DF5D7}" srcOrd="2" destOrd="0" presId="urn:microsoft.com/office/officeart/2005/8/layout/hierarchy2"/>
    <dgm:cxn modelId="{F6D0E36E-2E02-49BA-8A1E-77FC055FF2AE}" type="presParOf" srcId="{E04A2F39-4F7D-4A49-9ED0-3F9FB72DF5D7}" destId="{81C7BC42-3FA7-4FB3-A909-D99B21903A19}" srcOrd="0" destOrd="0" presId="urn:microsoft.com/office/officeart/2005/8/layout/hierarchy2"/>
    <dgm:cxn modelId="{DCFC6117-6965-400C-9C99-D688557F7B5F}" type="presParOf" srcId="{478D00A7-57B1-4124-8283-24B04123C863}" destId="{99A2F356-7785-4FC6-8C21-7918F5BBDFE1}" srcOrd="3" destOrd="0" presId="urn:microsoft.com/office/officeart/2005/8/layout/hierarchy2"/>
    <dgm:cxn modelId="{4981790F-206F-4590-A6C3-C5157B934FE6}" type="presParOf" srcId="{99A2F356-7785-4FC6-8C21-7918F5BBDFE1}" destId="{C521CF2C-23C2-49B5-BF74-8D97342B80C4}" srcOrd="0" destOrd="0" presId="urn:microsoft.com/office/officeart/2005/8/layout/hierarchy2"/>
    <dgm:cxn modelId="{A2781090-EF17-4AF5-82B0-0E8FAF23A45A}" type="presParOf" srcId="{99A2F356-7785-4FC6-8C21-7918F5BBDFE1}" destId="{0D2E95C9-F072-43D6-81E2-2E506F15A30C}" srcOrd="1" destOrd="0" presId="urn:microsoft.com/office/officeart/2005/8/layout/hierarchy2"/>
    <dgm:cxn modelId="{F9B264C6-BEDF-4778-82CC-A70B03D20CC3}" type="presParOf" srcId="{37A55B5F-98A8-44DC-8CE8-77D5EDF736C2}" destId="{77E85639-5812-408E-B422-627F7328F4BF}" srcOrd="2" destOrd="0" presId="urn:microsoft.com/office/officeart/2005/8/layout/hierarchy2"/>
    <dgm:cxn modelId="{DD61BD99-A323-4CA8-828F-49715141AFAF}" type="presParOf" srcId="{77E85639-5812-408E-B422-627F7328F4BF}" destId="{CB75F3D9-32B4-44FF-BE35-FB67DB985A52}" srcOrd="0" destOrd="0" presId="urn:microsoft.com/office/officeart/2005/8/layout/hierarchy2"/>
    <dgm:cxn modelId="{30BB1CFA-55A2-4605-9DB6-446E8258F25E}" type="presParOf" srcId="{37A55B5F-98A8-44DC-8CE8-77D5EDF736C2}" destId="{833AD50B-F3DA-4BB3-8A3F-60E9469D127C}" srcOrd="3" destOrd="0" presId="urn:microsoft.com/office/officeart/2005/8/layout/hierarchy2"/>
    <dgm:cxn modelId="{E77661F1-D0C1-43E8-8B7B-8B4997BF4C75}" type="presParOf" srcId="{833AD50B-F3DA-4BB3-8A3F-60E9469D127C}" destId="{10B8CC14-A7C8-48D2-BD3F-AD4331D74E08}" srcOrd="0" destOrd="0" presId="urn:microsoft.com/office/officeart/2005/8/layout/hierarchy2"/>
    <dgm:cxn modelId="{931E1CBA-8266-4D5A-BD43-FC5856BAC122}" type="presParOf" srcId="{833AD50B-F3DA-4BB3-8A3F-60E9469D127C}" destId="{F8D1BC2D-EBB0-461F-B649-519691093FA0}" srcOrd="1" destOrd="0" presId="urn:microsoft.com/office/officeart/2005/8/layout/hierarchy2"/>
    <dgm:cxn modelId="{80D0B2A7-6323-4D04-90EF-0C9911812579}" type="presParOf" srcId="{42B3F394-C4E1-40D3-8F2E-134A05005E61}" destId="{4E2F37A2-93CA-4646-9CAC-B5A8558C3415}" srcOrd="2" destOrd="0" presId="urn:microsoft.com/office/officeart/2005/8/layout/hierarchy2"/>
    <dgm:cxn modelId="{93510B73-4563-4994-BBA1-18DEF7DCD8C3}" type="presParOf" srcId="{4E2F37A2-93CA-4646-9CAC-B5A8558C3415}" destId="{EB68089F-5491-49CC-8589-FF33D310A59D}" srcOrd="0" destOrd="0" presId="urn:microsoft.com/office/officeart/2005/8/layout/hierarchy2"/>
    <dgm:cxn modelId="{C7B40A22-7A6C-42C9-8256-110718CCD5E8}" type="presParOf" srcId="{42B3F394-C4E1-40D3-8F2E-134A05005E61}" destId="{30EFFD23-DA65-4F11-86F4-D6DEA58CB51C}" srcOrd="3" destOrd="0" presId="urn:microsoft.com/office/officeart/2005/8/layout/hierarchy2"/>
    <dgm:cxn modelId="{2D7DDB4A-8482-4FE6-A8EB-B8CEFD32758D}" type="presParOf" srcId="{30EFFD23-DA65-4F11-86F4-D6DEA58CB51C}" destId="{4440E5CF-B2C1-4F08-895F-E2013C48C6DF}" srcOrd="0" destOrd="0" presId="urn:microsoft.com/office/officeart/2005/8/layout/hierarchy2"/>
    <dgm:cxn modelId="{46FA11A1-D01C-4F65-89E4-604C72C22A2D}" type="presParOf" srcId="{30EFFD23-DA65-4F11-86F4-D6DEA58CB51C}" destId="{BBDC6EFE-60D1-42FA-9632-5BB68A90679D}" srcOrd="1" destOrd="0" presId="urn:microsoft.com/office/officeart/2005/8/layout/hierarchy2"/>
    <dgm:cxn modelId="{F037A62E-5C48-4D9D-94AD-60B653E5E3BB}" type="presParOf" srcId="{C2A81AAB-7BBE-42FE-B70D-170504E417FD}" destId="{E01AC5E5-BE29-4E6B-9CB9-A771B5C0C062}" srcOrd="1" destOrd="0" presId="urn:microsoft.com/office/officeart/2005/8/layout/hierarchy2"/>
    <dgm:cxn modelId="{A15B1412-3DEF-4F6D-AB32-2C2B4FCEFD6A}" type="presParOf" srcId="{E01AC5E5-BE29-4E6B-9CB9-A771B5C0C062}" destId="{33A9F268-8A37-4C5F-B29B-436668BCBA48}" srcOrd="0" destOrd="0" presId="urn:microsoft.com/office/officeart/2005/8/layout/hierarchy2"/>
    <dgm:cxn modelId="{8BAEB1E4-BC21-40DC-B60E-EAA011B5417F}" type="presParOf" srcId="{E01AC5E5-BE29-4E6B-9CB9-A771B5C0C062}" destId="{D0CD15A5-57AE-414A-B262-820F1E37C80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31080-240F-48D5-A12E-5BDDECC1860E}">
      <dsp:nvSpPr>
        <dsp:cNvPr id="0" name=""/>
        <dsp:cNvSpPr/>
      </dsp:nvSpPr>
      <dsp:spPr>
        <a:xfrm>
          <a:off x="5214" y="2419623"/>
          <a:ext cx="2337048" cy="1168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Bid</a:t>
          </a:r>
          <a:endParaRPr lang="en-CA" sz="2700" kern="1200" dirty="0"/>
        </a:p>
      </dsp:txBody>
      <dsp:txXfrm>
        <a:off x="347467" y="2590749"/>
        <a:ext cx="1652542" cy="826272"/>
      </dsp:txXfrm>
    </dsp:sp>
    <dsp:sp modelId="{DC2B7194-0BC1-4671-AC20-D909CDBAACF0}">
      <dsp:nvSpPr>
        <dsp:cNvPr id="0" name=""/>
        <dsp:cNvSpPr/>
      </dsp:nvSpPr>
      <dsp:spPr>
        <a:xfrm rot="19457599">
          <a:off x="2234056" y="2648225"/>
          <a:ext cx="1151233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1151233" y="1970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780892" y="2639154"/>
        <a:ext cx="57561" cy="57561"/>
      </dsp:txXfrm>
    </dsp:sp>
    <dsp:sp modelId="{C3A80EC4-9552-4669-A7B1-9B72C5C92397}">
      <dsp:nvSpPr>
        <dsp:cNvPr id="0" name=""/>
        <dsp:cNvSpPr/>
      </dsp:nvSpPr>
      <dsp:spPr>
        <a:xfrm>
          <a:off x="3277082" y="1747722"/>
          <a:ext cx="2337048" cy="1168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Feasibility Study</a:t>
          </a:r>
          <a:endParaRPr lang="en-CA" sz="2700" kern="1200" dirty="0"/>
        </a:p>
      </dsp:txBody>
      <dsp:txXfrm>
        <a:off x="3311307" y="1781947"/>
        <a:ext cx="2268598" cy="1100074"/>
      </dsp:txXfrm>
    </dsp:sp>
    <dsp:sp modelId="{B5DB677D-CF76-437B-9124-CC08A1EB1BE2}">
      <dsp:nvSpPr>
        <dsp:cNvPr id="0" name=""/>
        <dsp:cNvSpPr/>
      </dsp:nvSpPr>
      <dsp:spPr>
        <a:xfrm rot="19457599">
          <a:off x="5505924" y="1976324"/>
          <a:ext cx="1151233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1151233" y="1970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6052760" y="1967252"/>
        <a:ext cx="57561" cy="57561"/>
      </dsp:txXfrm>
    </dsp:sp>
    <dsp:sp modelId="{A36B87CC-F75D-4BB1-A963-0A0C4BE18986}">
      <dsp:nvSpPr>
        <dsp:cNvPr id="0" name=""/>
        <dsp:cNvSpPr/>
      </dsp:nvSpPr>
      <dsp:spPr>
        <a:xfrm>
          <a:off x="6548950" y="1075820"/>
          <a:ext cx="2337048" cy="1168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Develop Property</a:t>
          </a:r>
          <a:endParaRPr lang="en-CA" sz="2700" kern="1200" dirty="0"/>
        </a:p>
      </dsp:txBody>
      <dsp:txXfrm>
        <a:off x="6583175" y="1110045"/>
        <a:ext cx="2268598" cy="1100074"/>
      </dsp:txXfrm>
    </dsp:sp>
    <dsp:sp modelId="{F6F03A13-D0B3-408E-8903-41B5292DB4A0}">
      <dsp:nvSpPr>
        <dsp:cNvPr id="0" name=""/>
        <dsp:cNvSpPr/>
      </dsp:nvSpPr>
      <dsp:spPr>
        <a:xfrm rot="19702565">
          <a:off x="8804034" y="1350947"/>
          <a:ext cx="1103960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1103960" y="1970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9328415" y="1343057"/>
        <a:ext cx="55198" cy="55198"/>
      </dsp:txXfrm>
    </dsp:sp>
    <dsp:sp modelId="{248F398C-9807-4D21-8778-207B1614CE64}">
      <dsp:nvSpPr>
        <dsp:cNvPr id="0" name=""/>
        <dsp:cNvSpPr/>
      </dsp:nvSpPr>
      <dsp:spPr>
        <a:xfrm>
          <a:off x="9826030" y="496968"/>
          <a:ext cx="2337048" cy="1168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Mine (Penalty)</a:t>
          </a:r>
          <a:br>
            <a:rPr lang="en-CA" sz="2500" kern="1200" dirty="0" smtClean="0"/>
          </a:br>
          <a:r>
            <a:rPr lang="en-CA" sz="2500" kern="1200" dirty="0" smtClean="0"/>
            <a:t>- </a:t>
          </a:r>
          <a:r>
            <a:rPr lang="en-CA" sz="2000" kern="1200" dirty="0" smtClean="0"/>
            <a:t>30% of difference</a:t>
          </a:r>
        </a:p>
      </dsp:txBody>
      <dsp:txXfrm>
        <a:off x="9860255" y="531193"/>
        <a:ext cx="2268598" cy="1100074"/>
      </dsp:txXfrm>
    </dsp:sp>
    <dsp:sp modelId="{E04A2F39-4F7D-4A49-9ED0-3F9FB72DF5D7}">
      <dsp:nvSpPr>
        <dsp:cNvPr id="0" name=""/>
        <dsp:cNvSpPr/>
      </dsp:nvSpPr>
      <dsp:spPr>
        <a:xfrm rot="2142401">
          <a:off x="8777792" y="1976324"/>
          <a:ext cx="1151233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1151233" y="1970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9324628" y="1967252"/>
        <a:ext cx="57561" cy="57561"/>
      </dsp:txXfrm>
    </dsp:sp>
    <dsp:sp modelId="{C521CF2C-23C2-49B5-BF74-8D97342B80C4}">
      <dsp:nvSpPr>
        <dsp:cNvPr id="0" name=""/>
        <dsp:cNvSpPr/>
      </dsp:nvSpPr>
      <dsp:spPr>
        <a:xfrm>
          <a:off x="9820818" y="1747722"/>
          <a:ext cx="2337048" cy="1168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Mine (No Penalty)</a:t>
          </a:r>
        </a:p>
      </dsp:txBody>
      <dsp:txXfrm>
        <a:off x="9855043" y="1781947"/>
        <a:ext cx="2268598" cy="1100074"/>
      </dsp:txXfrm>
    </dsp:sp>
    <dsp:sp modelId="{77E85639-5812-408E-B422-627F7328F4BF}">
      <dsp:nvSpPr>
        <dsp:cNvPr id="0" name=""/>
        <dsp:cNvSpPr/>
      </dsp:nvSpPr>
      <dsp:spPr>
        <a:xfrm rot="2142401">
          <a:off x="5505924" y="2648225"/>
          <a:ext cx="1151233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1151233" y="1970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6052760" y="2639154"/>
        <a:ext cx="57561" cy="57561"/>
      </dsp:txXfrm>
    </dsp:sp>
    <dsp:sp modelId="{10B8CC14-A7C8-48D2-BD3F-AD4331D74E08}">
      <dsp:nvSpPr>
        <dsp:cNvPr id="0" name=""/>
        <dsp:cNvSpPr/>
      </dsp:nvSpPr>
      <dsp:spPr>
        <a:xfrm>
          <a:off x="6548950" y="2419623"/>
          <a:ext cx="2337048" cy="1168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Return Property to </a:t>
          </a:r>
          <a:r>
            <a:rPr lang="en-CA" sz="2700" kern="1200" dirty="0" err="1" smtClean="0"/>
            <a:t>Centromin</a:t>
          </a:r>
          <a:endParaRPr lang="en-CA" sz="2700" kern="1200" dirty="0"/>
        </a:p>
      </dsp:txBody>
      <dsp:txXfrm>
        <a:off x="6583175" y="2453848"/>
        <a:ext cx="2268598" cy="1100074"/>
      </dsp:txXfrm>
    </dsp:sp>
    <dsp:sp modelId="{4E2F37A2-93CA-4646-9CAC-B5A8558C3415}">
      <dsp:nvSpPr>
        <dsp:cNvPr id="0" name=""/>
        <dsp:cNvSpPr/>
      </dsp:nvSpPr>
      <dsp:spPr>
        <a:xfrm rot="2142401">
          <a:off x="2234056" y="3320126"/>
          <a:ext cx="1151233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1151233" y="1970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780892" y="3311055"/>
        <a:ext cx="57561" cy="57561"/>
      </dsp:txXfrm>
    </dsp:sp>
    <dsp:sp modelId="{4440E5CF-B2C1-4F08-895F-E2013C48C6DF}">
      <dsp:nvSpPr>
        <dsp:cNvPr id="0" name=""/>
        <dsp:cNvSpPr/>
      </dsp:nvSpPr>
      <dsp:spPr>
        <a:xfrm>
          <a:off x="3277082" y="3091525"/>
          <a:ext cx="2337048" cy="1168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Do Nothing</a:t>
          </a:r>
          <a:endParaRPr lang="en-CA" sz="2700" kern="1200" dirty="0"/>
        </a:p>
      </dsp:txBody>
      <dsp:txXfrm>
        <a:off x="3311307" y="3125750"/>
        <a:ext cx="2268598" cy="1100074"/>
      </dsp:txXfrm>
    </dsp:sp>
    <dsp:sp modelId="{33A9F268-8A37-4C5F-B29B-436668BCBA48}">
      <dsp:nvSpPr>
        <dsp:cNvPr id="0" name=""/>
        <dsp:cNvSpPr/>
      </dsp:nvSpPr>
      <dsp:spPr>
        <a:xfrm>
          <a:off x="5214" y="3763426"/>
          <a:ext cx="2337048" cy="1168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in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Do Nothing</a:t>
          </a:r>
          <a:endParaRPr lang="en-CA" sz="2700" kern="1200" dirty="0"/>
        </a:p>
      </dsp:txBody>
      <dsp:txXfrm>
        <a:off x="347467" y="3934552"/>
        <a:ext cx="1652542" cy="82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B2A19-E498-4919-B5A5-0C0607FBB158}" type="datetimeFigureOut">
              <a:rPr lang="en-CA" smtClean="0"/>
              <a:t>11/25/2015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8203F-F926-4C08-9A80-14841E152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253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1833-1293-49F8-9F3F-3F549480EE63}" type="datetimeFigureOut">
              <a:rPr lang="en-CA" smtClean="0"/>
              <a:t>11/25/2015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FCE5-678C-4DD7-9A13-65D2E9CC53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9" y="395628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7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RTZ-CRA Limited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11579" y="6453386"/>
            <a:ext cx="1915396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RTZ-CRA Limited |</a:t>
            </a:r>
            <a:fld id="{72779885-83E8-4D8C-899C-C78D0323E9EA}" type="slidenum">
              <a:rPr lang="en-CA" smtClean="0"/>
              <a:pPr/>
              <a:t>‹#›</a:t>
            </a:fld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60" y="744473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50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4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32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0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3" y="624156"/>
            <a:ext cx="1565767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2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30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006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3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1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56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227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043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00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67" y="542166"/>
            <a:ext cx="9653902" cy="7930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4988" y="6453386"/>
            <a:ext cx="2014040" cy="404614"/>
          </a:xfrm>
        </p:spPr>
        <p:txBody>
          <a:bodyPr/>
          <a:lstStyle/>
          <a:p>
            <a:r>
              <a:rPr lang="en-CA" dirty="0" smtClean="0"/>
              <a:t>RTZ-CRA Limited | </a:t>
            </a:r>
            <a:fld id="{72779885-83E8-4D8C-899C-C78D0323E9E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749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154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45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442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680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1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RTZ-CRA Limited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33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4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10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702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2286002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4" y="2286002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1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5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81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10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79885-83E8-4D8C-899C-C78D0323E9E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766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9472737" y="6453386"/>
            <a:ext cx="182030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CA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06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66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RTZ-CRA Limited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5692-10E4-444E-91F2-EF38C30FD7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8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817181"/>
          </a:xfrm>
        </p:spPr>
        <p:txBody>
          <a:bodyPr/>
          <a:lstStyle/>
          <a:p>
            <a:r>
              <a:rPr lang="en-US" sz="3600" dirty="0" smtClean="0"/>
              <a:t>Bidding for </a:t>
            </a:r>
            <a:r>
              <a:rPr lang="en-US" sz="3600" dirty="0" err="1" smtClean="0"/>
              <a:t>Antamina</a:t>
            </a:r>
            <a:endParaRPr lang="en-CA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79909" y="3147803"/>
            <a:ext cx="6831673" cy="189471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Jianqiu</a:t>
            </a:r>
            <a:r>
              <a:rPr lang="en-US" sz="1800" dirty="0" smtClean="0"/>
              <a:t> Chen</a:t>
            </a:r>
          </a:p>
          <a:p>
            <a:r>
              <a:rPr lang="en-US" sz="1800" dirty="0" err="1" smtClean="0"/>
              <a:t>Meng</a:t>
            </a:r>
            <a:r>
              <a:rPr lang="en-US" sz="1800" dirty="0" smtClean="0"/>
              <a:t> Tang</a:t>
            </a:r>
          </a:p>
          <a:p>
            <a:r>
              <a:rPr lang="en-US" sz="1800" dirty="0" smtClean="0"/>
              <a:t>November 25, 1996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501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67" y="428878"/>
            <a:ext cx="9653902" cy="801111"/>
          </a:xfrm>
        </p:spPr>
        <p:txBody>
          <a:bodyPr/>
          <a:lstStyle/>
          <a:p>
            <a:r>
              <a:rPr lang="en-US" dirty="0" smtClean="0"/>
              <a:t>Brownian Motion </a:t>
            </a:r>
            <a:r>
              <a:rPr lang="en-US" dirty="0" smtClean="0"/>
              <a:t>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934" y="3478067"/>
            <a:ext cx="9601200" cy="243570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 smtClean="0"/>
              <a:t>Standard </a:t>
            </a:r>
            <a:r>
              <a:rPr lang="en-US" sz="1900" dirty="0" smtClean="0"/>
              <a:t>Brownian Motion assumes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T</a:t>
            </a:r>
            <a:r>
              <a:rPr lang="en-US" sz="1900" dirty="0" smtClean="0"/>
              <a:t>he price movements are normally distributed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 smtClean="0"/>
              <a:t>The price movement does not depend on the past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 smtClean="0"/>
              <a:t>However, Standard Brownian does not prevent prices from falling below zero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 smtClean="0"/>
              <a:t>Which </a:t>
            </a:r>
            <a:r>
              <a:rPr lang="en-US" sz="1900" dirty="0" smtClean="0"/>
              <a:t>is why we need to introduce another model to restrict price from falling below zero </a:t>
            </a:r>
            <a:endParaRPr lang="en-CA" sz="1900" dirty="0"/>
          </a:p>
          <a:p>
            <a:pPr marL="0" indent="0">
              <a:lnSpc>
                <a:spcPct val="110000"/>
              </a:lnSpc>
              <a:buNone/>
            </a:pP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052" name="Picture 4" descr="http://fedc.wiwi.hu-berlin.de/fedc_homepage/xplore/tutorials/stfhtmlimg27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7" y="1229989"/>
            <a:ext cx="6133763" cy="22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7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990" y="482209"/>
            <a:ext cx="9601200" cy="7303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Brownian Motion Model </a:t>
            </a:r>
            <a:r>
              <a:rPr lang="en-US" sz="3600" dirty="0" smtClean="0"/>
              <a:t>II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6107"/>
            <a:ext cx="9601200" cy="4833684"/>
          </a:xfrm>
        </p:spPr>
        <p:txBody>
          <a:bodyPr/>
          <a:lstStyle/>
          <a:p>
            <a:r>
              <a:rPr lang="en-US" sz="1800" dirty="0" smtClean="0"/>
              <a:t>Brownian motion consists of: </a:t>
            </a:r>
          </a:p>
          <a:p>
            <a:pPr lvl="1"/>
            <a:r>
              <a:rPr lang="en-US" sz="1800" i="0" dirty="0" smtClean="0"/>
              <a:t>Future Price = Current price + Drift component + Random Component</a:t>
            </a:r>
          </a:p>
          <a:p>
            <a:pPr lvl="2"/>
            <a:r>
              <a:rPr lang="en-US" dirty="0" smtClean="0"/>
              <a:t>Drift component includes all factors that are expected by the market to move the future </a:t>
            </a:r>
            <a:r>
              <a:rPr lang="en-US" dirty="0" smtClean="0"/>
              <a:t>spot price </a:t>
            </a:r>
            <a:r>
              <a:rPr lang="en-US" dirty="0" smtClean="0"/>
              <a:t>in a certain direction</a:t>
            </a:r>
          </a:p>
          <a:p>
            <a:pPr lvl="2"/>
            <a:r>
              <a:rPr lang="en-US" dirty="0" smtClean="0"/>
              <a:t>Random component includes all factors that cannot be predicted by the market but do contribute to price movements</a:t>
            </a:r>
          </a:p>
          <a:p>
            <a:pPr marL="987552" lvl="2" indent="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RTZ-CRA Limited | </a:t>
            </a:r>
            <a:fld id="{72779885-83E8-4D8C-899C-C78D0323E9EA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4" name="AutoShape 2" descr="Image result for brownian motion finance"/>
          <p:cNvSpPr>
            <a:spLocks noChangeAspect="1" noChangeArrowheads="1"/>
          </p:cNvSpPr>
          <p:nvPr/>
        </p:nvSpPr>
        <p:spPr bwMode="auto">
          <a:xfrm>
            <a:off x="4046442" y="4250255"/>
            <a:ext cx="3156793" cy="199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90" y="3414839"/>
            <a:ext cx="10234080" cy="27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47" y="356049"/>
            <a:ext cx="9532521" cy="7201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Brownian Motion Model III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9069"/>
                <a:ext cx="9601200" cy="4718335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/>
                  <a:t>S(t</a:t>
                </a:r>
                <a:r>
                  <a:rPr lang="pt-BR" sz="1800" baseline="-25000" dirty="0"/>
                  <a:t>i+1</a:t>
                </a:r>
                <a:r>
                  <a:rPr lang="pt-BR" sz="1800" dirty="0"/>
                  <a:t>) = S(t</a:t>
                </a:r>
                <a:r>
                  <a:rPr lang="pt-BR" sz="1800" baseline="-25000" dirty="0"/>
                  <a:t>i</a:t>
                </a:r>
                <a:r>
                  <a:rPr lang="pt-BR" sz="1800" dirty="0"/>
                  <a:t>)</a:t>
                </a:r>
                <a:r>
                  <a:rPr lang="pt-BR" sz="1800" dirty="0" err="1"/>
                  <a:t>exp</a:t>
                </a:r>
                <a:r>
                  <a:rPr lang="pt-BR" sz="1800" dirty="0"/>
                  <a:t>[(r-</a:t>
                </a:r>
                <a:r>
                  <a:rPr lang="pt-BR" sz="1800" dirty="0" err="1"/>
                  <a:t>q</a:t>
                </a:r>
                <a:r>
                  <a:rPr lang="pt-BR" sz="1800" baseline="-25000" dirty="0" err="1"/>
                  <a:t>t</a:t>
                </a:r>
                <a:r>
                  <a:rPr lang="pt-BR" sz="1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/>
                  <a:t>σ</a:t>
                </a:r>
                <a:r>
                  <a:rPr lang="pt-BR" sz="1800" baseline="30000" dirty="0"/>
                  <a:t>2</a:t>
                </a:r>
                <a:r>
                  <a:rPr lang="pt-BR" sz="1800" dirty="0"/>
                  <a:t>)/(t</a:t>
                </a:r>
                <a:r>
                  <a:rPr lang="pt-BR" sz="1800" baseline="-25000" dirty="0"/>
                  <a:t>i+1</a:t>
                </a:r>
                <a:r>
                  <a:rPr lang="pt-BR" sz="1800" dirty="0"/>
                  <a:t>-t</a:t>
                </a:r>
                <a:r>
                  <a:rPr lang="pt-BR" sz="1800" baseline="-25000" dirty="0"/>
                  <a:t>i</a:t>
                </a:r>
                <a:r>
                  <a:rPr lang="pt-BR" sz="1800" dirty="0"/>
                  <a:t>) + σε</a:t>
                </a:r>
                <a:r>
                  <a:rPr lang="pt-BR" sz="1800" baseline="-25000" dirty="0"/>
                  <a:t>i+1</a:t>
                </a:r>
                <a:r>
                  <a:rPr lang="pt-BR" sz="1800" dirty="0"/>
                  <a:t>Sε (t</a:t>
                </a:r>
                <a:r>
                  <a:rPr lang="pt-BR" sz="1800" baseline="-25000" dirty="0"/>
                  <a:t>i+1</a:t>
                </a:r>
                <a:r>
                  <a:rPr lang="pt-BR" sz="1800" dirty="0"/>
                  <a:t>-t</a:t>
                </a:r>
                <a:r>
                  <a:rPr lang="pt-BR" sz="1800" baseline="-25000" dirty="0"/>
                  <a:t>i</a:t>
                </a:r>
                <a:r>
                  <a:rPr lang="pt-BR" sz="1800" dirty="0"/>
                  <a:t>)</a:t>
                </a:r>
                <a:r>
                  <a:rPr lang="pt-BR" sz="1800" baseline="30000" dirty="0"/>
                  <a:t>0.5</a:t>
                </a:r>
                <a:r>
                  <a:rPr lang="pt-BR" sz="1800" dirty="0" smtClean="0"/>
                  <a:t>]</a:t>
                </a:r>
                <a:r>
                  <a:rPr lang="en-CA" sz="1800" dirty="0"/>
                  <a:t> </a:t>
                </a:r>
                <a:r>
                  <a:rPr lang="en-US" sz="1800" dirty="0" smtClean="0"/>
                  <a:t>(Geometric Brownian Motion)</a:t>
                </a:r>
              </a:p>
              <a:p>
                <a:r>
                  <a:rPr lang="pt-BR" sz="1800" dirty="0"/>
                  <a:t>q</a:t>
                </a:r>
                <a:r>
                  <a:rPr lang="pt-BR" sz="1800" baseline="-25000" dirty="0"/>
                  <a:t>t+1</a:t>
                </a:r>
                <a:r>
                  <a:rPr lang="pt-BR" sz="1800" dirty="0"/>
                  <a:t>=</a:t>
                </a:r>
                <a:r>
                  <a:rPr lang="pt-BR" sz="1800" dirty="0" err="1"/>
                  <a:t>q</a:t>
                </a:r>
                <a:r>
                  <a:rPr lang="pt-BR" sz="1800" baseline="-25000" dirty="0" err="1"/>
                  <a:t>t</a:t>
                </a:r>
                <a:r>
                  <a:rPr lang="pt-BR" sz="1800" dirty="0"/>
                  <a:t> + α(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i="1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r>
                  <a:rPr lang="pt-BR" sz="1800" dirty="0"/>
                  <a:t>-</a:t>
                </a:r>
                <a:r>
                  <a:rPr lang="pt-BR" sz="1800" dirty="0" err="1"/>
                  <a:t>q</a:t>
                </a:r>
                <a:r>
                  <a:rPr lang="pt-BR" sz="1800" baseline="-25000" dirty="0" err="1"/>
                  <a:t>t</a:t>
                </a:r>
                <a:r>
                  <a:rPr lang="pt-BR" sz="1800" dirty="0"/>
                  <a:t>)+</a:t>
                </a:r>
                <a:r>
                  <a:rPr lang="pt-BR" sz="1800" dirty="0" err="1"/>
                  <a:t>σ</a:t>
                </a:r>
                <a:r>
                  <a:rPr lang="pt-BR" sz="1800" baseline="-25000" dirty="0" err="1"/>
                  <a:t>q</a:t>
                </a:r>
                <a:r>
                  <a:rPr lang="pt-BR" sz="1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r>
                  <a:rPr lang="pt-BR" sz="1800" dirty="0"/>
                  <a:t>)</a:t>
                </a:r>
                <a:r>
                  <a:rPr lang="pt-BR" sz="1800" baseline="30000" dirty="0"/>
                  <a:t>0.5</a:t>
                </a:r>
                <a:r>
                  <a:rPr lang="pt-BR" sz="1800" dirty="0"/>
                  <a:t>[</a:t>
                </a:r>
                <a:r>
                  <a:rPr lang="pt-BR" sz="1800" dirty="0" err="1"/>
                  <a:t>εσ</a:t>
                </a:r>
                <a:r>
                  <a:rPr lang="pt-BR" sz="1800" baseline="-25000" dirty="0" err="1"/>
                  <a:t>sy</a:t>
                </a:r>
                <a:r>
                  <a:rPr lang="pt-BR" sz="1800" dirty="0"/>
                  <a:t>+(1-σ</a:t>
                </a:r>
                <a:r>
                  <a:rPr lang="pt-BR" sz="1800" baseline="-25000" dirty="0"/>
                  <a:t>sy</a:t>
                </a:r>
                <a:r>
                  <a:rPr lang="pt-BR" sz="1800" baseline="30000" dirty="0"/>
                  <a:t>2</a:t>
                </a:r>
                <a:r>
                  <a:rPr lang="pt-BR" sz="1800" dirty="0"/>
                  <a:t>)</a:t>
                </a:r>
                <a:r>
                  <a:rPr lang="pt-BR" sz="1800" baseline="30000" dirty="0"/>
                  <a:t>0.5</a:t>
                </a:r>
                <a:r>
                  <a:rPr lang="pt-BR" sz="1800" dirty="0"/>
                  <a:t>ε</a:t>
                </a:r>
                <a:r>
                  <a:rPr lang="pt-BR" sz="1800" dirty="0" smtClean="0"/>
                  <a:t>] (Mean </a:t>
                </a:r>
                <a:r>
                  <a:rPr lang="pt-BR" sz="1800" dirty="0" err="1" smtClean="0"/>
                  <a:t>Reversion</a:t>
                </a:r>
                <a:r>
                  <a:rPr lang="pt-BR" sz="1800" dirty="0" smtClean="0"/>
                  <a:t>)</a:t>
                </a:r>
              </a:p>
              <a:p>
                <a:endParaRPr lang="pt-BR" sz="1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9069"/>
                <a:ext cx="9601200" cy="4718335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RTZ-CRA Limited | </a:t>
            </a:r>
            <a:fld id="{72779885-83E8-4D8C-899C-C78D0323E9EA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25671"/>
              </p:ext>
            </p:extLst>
          </p:nvPr>
        </p:nvGraphicFramePr>
        <p:xfrm>
          <a:off x="1439511" y="2379061"/>
          <a:ext cx="8740270" cy="3867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141"/>
                <a:gridCol w="7022129"/>
              </a:tblGrid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Symbols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Meaning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S(</a:t>
                      </a:r>
                      <a:r>
                        <a:rPr lang="en-CA" sz="1600" dirty="0" err="1">
                          <a:effectLst/>
                        </a:rPr>
                        <a:t>t</a:t>
                      </a:r>
                      <a:r>
                        <a:rPr lang="en-CA" sz="1600" baseline="-25000" dirty="0" err="1">
                          <a:effectLst/>
                        </a:rPr>
                        <a:t>i</a:t>
                      </a:r>
                      <a:r>
                        <a:rPr lang="en-CA" sz="1600" dirty="0">
                          <a:effectLst/>
                        </a:rPr>
                        <a:t>)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Current Period Spot Price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S(t</a:t>
                      </a:r>
                      <a:r>
                        <a:rPr lang="en-CA" sz="1600" baseline="-25000" dirty="0">
                          <a:effectLst/>
                        </a:rPr>
                        <a:t>i+1</a:t>
                      </a:r>
                      <a:r>
                        <a:rPr lang="en-CA" sz="1600" dirty="0">
                          <a:effectLst/>
                        </a:rPr>
                        <a:t>)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Future Period Spot Price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r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The Average Drift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q</a:t>
                      </a:r>
                      <a:r>
                        <a:rPr lang="en-CA" sz="1600" baseline="-25000">
                          <a:effectLst/>
                        </a:rPr>
                        <a:t>t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Current Period Convenience Yield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q</a:t>
                      </a:r>
                      <a:r>
                        <a:rPr lang="en-CA" sz="1600" baseline="-25000">
                          <a:effectLst/>
                        </a:rPr>
                        <a:t>t+1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Future Period Convenience Yield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σ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Standard Deviation of the Commodity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σ</a:t>
                      </a:r>
                      <a:r>
                        <a:rPr lang="pt-BR" sz="1600" baseline="-25000">
                          <a:effectLst/>
                        </a:rPr>
                        <a:t>sy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Correlation Between Spot Price and Convenience Yield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ɛ</a:t>
                      </a:r>
                      <a:r>
                        <a:rPr lang="pt-BR" sz="1600" baseline="-25000">
                          <a:effectLst/>
                        </a:rPr>
                        <a:t>i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Current Period Unpredictable Factors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ɛ</a:t>
                      </a:r>
                      <a:r>
                        <a:rPr lang="pt-BR" sz="1600" baseline="-25000">
                          <a:effectLst/>
                        </a:rPr>
                        <a:t>i+1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Future Period Unpredictable Factors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α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Mean Reversion Rate 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𝑞 ̅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Mean Convenience Yield From Past Data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5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56" y="299404"/>
            <a:ext cx="9540612" cy="614995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Convenience Yield I</a:t>
            </a:r>
            <a:endParaRPr lang="en-CA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971044"/>
                <a:ext cx="9601200" cy="50979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800" dirty="0" smtClean="0"/>
                  <a:t>Convenience yield is mathematically defined as q in </a:t>
                </a:r>
                <a:r>
                  <a:rPr lang="en-CA" sz="1800" dirty="0" smtClean="0"/>
                  <a:t>equation</a:t>
                </a:r>
                <a:r>
                  <a:rPr lang="en-CA" sz="1800" dirty="0"/>
                  <a:t>:</a:t>
                </a:r>
                <a:endParaRPr lang="en-CA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en-CA" sz="1800" dirty="0" smtClean="0"/>
                  <a:t>F=S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CA" sz="18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180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sz="18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80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CA" sz="180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sz="1800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pPr>
                  <a:lnSpc>
                    <a:spcPct val="150000"/>
                  </a:lnSpc>
                </a:pPr>
                <a:r>
                  <a:rPr lang="en-CA" sz="1800" dirty="0" smtClean="0"/>
                  <a:t>Definition: </a:t>
                </a:r>
                <a:r>
                  <a:rPr lang="en-CA" sz="1800" dirty="0"/>
                  <a:t>M</a:t>
                </a:r>
                <a:r>
                  <a:rPr lang="en-CA" sz="1800" dirty="0" smtClean="0"/>
                  <a:t>easure of premium paid for </a:t>
                </a:r>
                <a:r>
                  <a:rPr lang="en-CA" sz="1800" dirty="0" smtClean="0"/>
                  <a:t>immediate </a:t>
                </a:r>
                <a:r>
                  <a:rPr lang="en-CA" sz="1800" dirty="0" smtClean="0"/>
                  <a:t>ownership of the physical commodity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1800" dirty="0" smtClean="0"/>
                  <a:t>Convenience yield also measures market </a:t>
                </a:r>
                <a:r>
                  <a:rPr lang="en-CA" sz="1800" dirty="0" smtClean="0"/>
                  <a:t>expectations </a:t>
                </a:r>
                <a:r>
                  <a:rPr lang="en-CA" sz="1800" dirty="0" smtClean="0"/>
                  <a:t>of future price movements</a:t>
                </a:r>
                <a:endParaRPr lang="en-CA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971044"/>
                <a:ext cx="9601200" cy="5097987"/>
              </a:xfrm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RTZ-CRA Limited | </a:t>
            </a:r>
            <a:fld id="{72779885-83E8-4D8C-899C-C78D0323E9EA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60672"/>
              </p:ext>
            </p:extLst>
          </p:nvPr>
        </p:nvGraphicFramePr>
        <p:xfrm>
          <a:off x="1500634" y="2209123"/>
          <a:ext cx="8561374" cy="240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687"/>
                <a:gridCol w="4280687"/>
              </a:tblGrid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Symbols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Meaning</a:t>
                      </a:r>
                      <a:endParaRPr lang="en-CA" sz="1800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Forward price</a:t>
                      </a:r>
                      <a:endParaRPr lang="en-CA" sz="1800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Spot price</a:t>
                      </a:r>
                      <a:endParaRPr lang="en-CA" sz="1800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Risk free</a:t>
                      </a:r>
                      <a:r>
                        <a:rPr lang="en-CA" sz="1800" baseline="0" dirty="0" smtClean="0"/>
                        <a:t> rate</a:t>
                      </a:r>
                      <a:endParaRPr lang="en-CA" sz="1800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u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Warehousing and insurance rate</a:t>
                      </a:r>
                      <a:endParaRPr lang="en-CA" sz="1800" dirty="0"/>
                    </a:p>
                  </a:txBody>
                  <a:tcPr/>
                </a:tc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q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Convenience</a:t>
                      </a:r>
                      <a:r>
                        <a:rPr lang="en-CA" sz="1800" baseline="0" dirty="0" smtClean="0"/>
                        <a:t> yield</a:t>
                      </a:r>
                      <a:endParaRPr lang="en-CA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3" y="524645"/>
            <a:ext cx="9928928" cy="69725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Convenience Yield II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508" y="1335186"/>
            <a:ext cx="9601200" cy="464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Convenience yield measures the premium paid for immediate ownership of the commodity; also measures market </a:t>
            </a:r>
            <a:r>
              <a:rPr lang="en-CA" sz="1800" dirty="0" smtClean="0"/>
              <a:t>expectations </a:t>
            </a:r>
            <a:r>
              <a:rPr lang="en-CA" sz="1800" dirty="0" smtClean="0"/>
              <a:t>of price movements. </a:t>
            </a:r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RTZ-CRA Limited | </a:t>
            </a:r>
            <a:fld id="{72779885-83E8-4D8C-899C-C78D0323E9EA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38702"/>
              </p:ext>
            </p:extLst>
          </p:nvPr>
        </p:nvGraphicFramePr>
        <p:xfrm>
          <a:off x="1497029" y="2055377"/>
          <a:ext cx="9297745" cy="38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49"/>
                <a:gridCol w="1859549"/>
                <a:gridCol w="1859549"/>
                <a:gridCol w="1859549"/>
                <a:gridCol w="1859549"/>
              </a:tblGrid>
              <a:tr h="605649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Convenience Yield</a:t>
                      </a:r>
                      <a:r>
                        <a:rPr lang="en-CA" sz="1600" baseline="0" dirty="0" smtClean="0"/>
                        <a:t>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Immediate</a:t>
                      </a:r>
                      <a:r>
                        <a:rPr lang="en-CA" sz="1600" baseline="0" dirty="0" smtClean="0"/>
                        <a:t> Ownership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Examples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Market expectations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Example</a:t>
                      </a:r>
                      <a:r>
                        <a:rPr lang="en-CA" sz="1600" baseline="0" dirty="0" smtClean="0"/>
                        <a:t>s</a:t>
                      </a:r>
                      <a:endParaRPr lang="en-CA" sz="1600" dirty="0"/>
                    </a:p>
                  </a:txBody>
                  <a:tcPr/>
                </a:tc>
              </a:tr>
              <a:tr h="1603187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Large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Urgent need for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baseline="0" dirty="0" smtClean="0"/>
                        <a:t>immediate </a:t>
                      </a:r>
                      <a:r>
                        <a:rPr lang="en-CA" sz="1600" baseline="0" dirty="0" smtClean="0"/>
                        <a:t>ownership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Copper manufacturer</a:t>
                      </a:r>
                      <a:r>
                        <a:rPr lang="en-CA" sz="1600" baseline="0" dirty="0" smtClean="0"/>
                        <a:t> has urgent need for owning copper to avoid a potential  shortage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Market</a:t>
                      </a:r>
                      <a:r>
                        <a:rPr lang="en-CA" sz="1600" baseline="0" dirty="0" smtClean="0"/>
                        <a:t> expects the </a:t>
                      </a:r>
                      <a:r>
                        <a:rPr lang="en-CA" sz="1600" baseline="0" dirty="0" smtClean="0"/>
                        <a:t>price </a:t>
                      </a:r>
                      <a:r>
                        <a:rPr lang="en-CA" sz="1600" baseline="0" dirty="0" smtClean="0"/>
                        <a:t>of the commodity to go down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Sellers want to lock the price at which they sell through forward contracts as they foresee a price fall.</a:t>
                      </a:r>
                      <a:endParaRPr lang="en-CA" sz="1600" dirty="0"/>
                    </a:p>
                  </a:txBody>
                  <a:tcPr/>
                </a:tc>
              </a:tr>
              <a:tr h="1603187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Small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Low need for immediate ownership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If</a:t>
                      </a:r>
                      <a:r>
                        <a:rPr lang="en-CA" sz="1600" baseline="0" dirty="0" smtClean="0"/>
                        <a:t> demand slows down, o</a:t>
                      </a:r>
                      <a:r>
                        <a:rPr lang="en-CA" sz="1600" dirty="0" smtClean="0"/>
                        <a:t>il</a:t>
                      </a:r>
                      <a:r>
                        <a:rPr lang="en-CA" sz="1600" baseline="0" dirty="0" smtClean="0"/>
                        <a:t> refinery does not need immediate ownership of oil (inventory)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Market expects the price of the commodity</a:t>
                      </a:r>
                      <a:r>
                        <a:rPr lang="en-CA" sz="1600" baseline="0" dirty="0" smtClean="0"/>
                        <a:t> to go up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Sellers expects the spot price to rise back up in</a:t>
                      </a:r>
                      <a:r>
                        <a:rPr lang="en-CA" sz="1600" baseline="0" dirty="0" smtClean="0"/>
                        <a:t> the future, which is reflected on the forward prices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87" y="307496"/>
            <a:ext cx="9572981" cy="801113"/>
          </a:xfrm>
        </p:spPr>
        <p:txBody>
          <a:bodyPr>
            <a:normAutofit/>
          </a:bodyPr>
          <a:lstStyle/>
          <a:p>
            <a:r>
              <a:rPr lang="en-CA" sz="3600" dirty="0" smtClean="0"/>
              <a:t>Why Do We Incorporate GBM with MR?</a:t>
            </a:r>
            <a:endParaRPr lang="en-CA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19814"/>
                <a:ext cx="9601200" cy="4200441"/>
              </a:xfrm>
            </p:spPr>
            <p:txBody>
              <a:bodyPr/>
              <a:lstStyle/>
              <a:p>
                <a:r>
                  <a:rPr lang="en-CA" sz="1800" dirty="0" smtClean="0"/>
                  <a:t>Although GBM captures the drift and randomness inherent in the commodity price movements, it does not capture the Mean Reversion property</a:t>
                </a:r>
              </a:p>
              <a:p>
                <a:r>
                  <a:rPr lang="en-US" sz="1800" dirty="0" smtClean="0"/>
                  <a:t>Historically, copper and zinc prices exhibit </a:t>
                </a:r>
                <a:r>
                  <a:rPr lang="en-US" sz="1800" dirty="0" smtClean="0"/>
                  <a:t>a clear </a:t>
                </a:r>
                <a:r>
                  <a:rPr lang="en-US" sz="1800" dirty="0" smtClean="0"/>
                  <a:t>trend of mean </a:t>
                </a:r>
                <a:r>
                  <a:rPr lang="en-US" sz="1800" dirty="0" smtClean="0"/>
                  <a:t>reversion. In </a:t>
                </a:r>
                <a:r>
                  <a:rPr lang="en-US" sz="1800" dirty="0" smtClean="0"/>
                  <a:t>order to account for that trend, the model uses control terms in the convenience yield equation. </a:t>
                </a:r>
              </a:p>
              <a:p>
                <a:r>
                  <a:rPr lang="en-US" sz="1800" dirty="0" smtClean="0"/>
                  <a:t>In particular, the term is </a:t>
                </a:r>
                <a:r>
                  <a:rPr lang="pt-BR" sz="1800" dirty="0"/>
                  <a:t>α(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pt-BR" sz="1800" dirty="0"/>
                  <a:t>-</a:t>
                </a:r>
                <a:r>
                  <a:rPr lang="pt-BR" sz="1800" dirty="0" err="1"/>
                  <a:t>qt</a:t>
                </a:r>
                <a:r>
                  <a:rPr lang="pt-BR" sz="1800" dirty="0" smtClean="0"/>
                  <a:t>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19814"/>
                <a:ext cx="9601200" cy="4200441"/>
              </a:xfrm>
              <a:blipFill rotWithShape="0">
                <a:blip r:embed="rId2"/>
                <a:stretch>
                  <a:fillRect l="-444" t="-1161" r="-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RTZ-CRA Limited | </a:t>
            </a:r>
            <a:fld id="{72779885-83E8-4D8C-899C-C78D0323E9EA}" type="slidenum">
              <a:rPr lang="en-CA" smtClean="0"/>
              <a:pPr/>
              <a:t>15</a:t>
            </a:fld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853534"/>
                  </p:ext>
                </p:extLst>
              </p:nvPr>
            </p:nvGraphicFramePr>
            <p:xfrm>
              <a:off x="1876425" y="3414839"/>
              <a:ext cx="8524877" cy="21206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0043"/>
                    <a:gridCol w="3159219"/>
                    <a:gridCol w="2685615"/>
                  </a:tblGrid>
                  <a:tr h="5975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Scenarios 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Implication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 smtClean="0">
                              <a:effectLst/>
                            </a:rPr>
                            <a:t>Consequences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5795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oMath>
                          </a14:m>
                          <a:r>
                            <a:rPr lang="en-CA" sz="1400" dirty="0">
                              <a:effectLst/>
                            </a:rPr>
                            <a:t>&gt;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The current convenience yield is below the long term equilibrium convenience yield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oMath>
                          </a14:m>
                          <a:r>
                            <a:rPr lang="en-CA" sz="1400" dirty="0">
                              <a:effectLst/>
                            </a:rPr>
                            <a:t>-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r>
                            <a:rPr lang="en-CA" sz="1400" dirty="0">
                              <a:effectLst/>
                            </a:rPr>
                            <a:t>&gt;0 </a:t>
                          </a:r>
                          <a:r>
                            <a:rPr lang="en-CA" sz="1400" dirty="0">
                              <a:effectLst/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en-CA" sz="1400" dirty="0">
                              <a:effectLst/>
                            </a:rPr>
                            <a:t> α(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oMath>
                          </a14:m>
                          <a:r>
                            <a:rPr lang="en-CA" sz="1400" dirty="0">
                              <a:effectLst/>
                            </a:rPr>
                            <a:t>-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r>
                            <a:rPr lang="en-CA" sz="1400" dirty="0">
                              <a:effectLst/>
                            </a:rPr>
                            <a:t>)&gt;0 </a:t>
                          </a:r>
                          <a:r>
                            <a:rPr lang="en-CA" sz="1400" dirty="0">
                              <a:effectLst/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en-CA" sz="1400" dirty="0">
                              <a:effectLst/>
                            </a:rPr>
                            <a:t> q</a:t>
                          </a:r>
                          <a:r>
                            <a:rPr lang="en-CA" sz="1400" baseline="-25000" dirty="0">
                              <a:effectLst/>
                            </a:rPr>
                            <a:t>t+1</a:t>
                          </a:r>
                          <a:r>
                            <a:rPr lang="en-CA" sz="1400" dirty="0">
                              <a:effectLst/>
                            </a:rPr>
                            <a:t>&gt;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r>
                            <a:rPr lang="en-CA" sz="1400" dirty="0">
                              <a:effectLst/>
                            </a:rPr>
                            <a:t> </a:t>
                          </a:r>
                          <a:r>
                            <a:rPr lang="en-CA" sz="1400" dirty="0">
                              <a:effectLst/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en-CA" sz="1400" dirty="0">
                              <a:effectLst/>
                            </a:rPr>
                            <a:t> convenience yield moving towards long term equilibrium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651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oMath>
                          </a14:m>
                          <a:r>
                            <a:rPr lang="en-CA" sz="1400" dirty="0">
                              <a:effectLst/>
                            </a:rPr>
                            <a:t>&lt;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The current convenience yield is above the long term equilibrium convenience yield 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oMath>
                          </a14:m>
                          <a:r>
                            <a:rPr lang="en-CA" sz="1400" dirty="0">
                              <a:effectLst/>
                            </a:rPr>
                            <a:t>-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r>
                            <a:rPr lang="en-CA" sz="1400" dirty="0">
                              <a:effectLst/>
                            </a:rPr>
                            <a:t>&lt;0 </a:t>
                          </a:r>
                          <a:r>
                            <a:rPr lang="en-CA" sz="1400" dirty="0">
                              <a:effectLst/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en-CA" sz="1400" dirty="0">
                              <a:effectLst/>
                            </a:rPr>
                            <a:t> α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CA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oMath>
                          </a14:m>
                          <a:r>
                            <a:rPr lang="en-CA" sz="1400" dirty="0">
                              <a:effectLst/>
                            </a:rPr>
                            <a:t>-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r>
                            <a:rPr lang="en-CA" sz="1400" dirty="0">
                              <a:effectLst/>
                            </a:rPr>
                            <a:t>)&lt;0 </a:t>
                          </a:r>
                          <a:r>
                            <a:rPr lang="en-CA" sz="1400" dirty="0">
                              <a:effectLst/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en-CA" sz="1400" dirty="0">
                              <a:effectLst/>
                            </a:rPr>
                            <a:t>q</a:t>
                          </a:r>
                          <a:r>
                            <a:rPr lang="en-CA" sz="1400" baseline="-25000" dirty="0">
                              <a:effectLst/>
                            </a:rPr>
                            <a:t>t+1</a:t>
                          </a:r>
                          <a:r>
                            <a:rPr lang="en-CA" sz="1400" dirty="0">
                              <a:effectLst/>
                            </a:rPr>
                            <a:t>&lt;</a:t>
                          </a:r>
                          <a:r>
                            <a:rPr lang="en-CA" sz="1400" dirty="0" err="1">
                              <a:effectLst/>
                            </a:rPr>
                            <a:t>q</a:t>
                          </a:r>
                          <a:r>
                            <a:rPr lang="en-CA" sz="1400" baseline="-25000" dirty="0" err="1">
                              <a:effectLst/>
                            </a:rPr>
                            <a:t>t</a:t>
                          </a:r>
                          <a:r>
                            <a:rPr lang="en-CA" sz="1400" dirty="0" smtClean="0">
                              <a:effectLst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CA" sz="1400" dirty="0" smtClean="0">
                              <a:effectLst/>
                            </a:rPr>
                            <a:t>convenience </a:t>
                          </a:r>
                          <a:r>
                            <a:rPr lang="en-CA" sz="1400" dirty="0">
                              <a:effectLst/>
                            </a:rPr>
                            <a:t>yield moving towards long term equilibrium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853534"/>
                  </p:ext>
                </p:extLst>
              </p:nvPr>
            </p:nvGraphicFramePr>
            <p:xfrm>
              <a:off x="1876425" y="3414839"/>
              <a:ext cx="8524877" cy="21206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0043"/>
                    <a:gridCol w="3159219"/>
                    <a:gridCol w="2685615"/>
                  </a:tblGrid>
                  <a:tr h="5975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Scenarios 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Implication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 smtClean="0">
                              <a:effectLst/>
                            </a:rPr>
                            <a:t>Consequences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579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7" t="-85600" r="-219091" b="-1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The current convenience yield is below the long term equilibrium convenience yield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7687" t="-85600" r="-907" b="-103200"/>
                          </a:stretch>
                        </a:blipFill>
                      </a:tcPr>
                    </a:tc>
                  </a:tr>
                  <a:tr h="7651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7" t="-184127" r="-21909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</a:rPr>
                            <a:t>The current convenience yield is above the long term equilibrium convenience yield </a:t>
                          </a:r>
                          <a:endParaRPr lang="en-CA" sz="1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7687" t="-184127" r="-907" b="-23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44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5320" y="685800"/>
            <a:ext cx="9977480" cy="63320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Put everything together </a:t>
            </a:r>
            <a:endParaRPr lang="en-CA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71600" y="1472750"/>
            <a:ext cx="9601200" cy="4394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Standard Brownian Motion allows commodity </a:t>
            </a:r>
            <a:r>
              <a:rPr lang="en-US" sz="1800" dirty="0" smtClean="0"/>
              <a:t>prices </a:t>
            </a:r>
            <a:r>
              <a:rPr lang="en-US" sz="1800" dirty="0" smtClean="0"/>
              <a:t>to go below 0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Geometric Brownian Motion captures both market expectations and </a:t>
            </a:r>
            <a:r>
              <a:rPr lang="en-US" sz="1800" dirty="0"/>
              <a:t>unpredictable market factors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The Model incorporates MR with GMB to capture the mean reversion property of </a:t>
            </a:r>
            <a:r>
              <a:rPr lang="en-US" sz="1800" dirty="0" smtClean="0"/>
              <a:t>commodities</a:t>
            </a: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Why do commodity prices reverse towards the mean?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Global supply and demand do not change drastically in the absence of technology revolution or fundamental change in the economy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Any speculation eventually ends up with the realization of market fundamentals, which leads to price corrections that bring </a:t>
            </a:r>
            <a:r>
              <a:rPr lang="en-US" sz="1800" dirty="0" smtClean="0"/>
              <a:t>prices </a:t>
            </a:r>
            <a:r>
              <a:rPr lang="en-US" sz="1800" dirty="0" smtClean="0"/>
              <a:t>back to equilibrium</a:t>
            </a:r>
            <a:endParaRPr lang="en-C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 smtClean="0"/>
              <a:t>RTZ-CRA Limited | </a:t>
            </a:r>
            <a:fld id="{72779885-83E8-4D8C-899C-C78D0323E9EA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9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76" y="1726152"/>
            <a:ext cx="8751432" cy="474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53" y="105508"/>
            <a:ext cx="11265878" cy="773723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Copper Mine Characteristics: Multiple Scenarios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451" y="855784"/>
            <a:ext cx="10799518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3 scenarios based on industry standards, conversations with </a:t>
            </a:r>
            <a:r>
              <a:rPr lang="en-CA" sz="1800" dirty="0" smtClean="0"/>
              <a:t>consultants </a:t>
            </a:r>
            <a:r>
              <a:rPr lang="en-CA" sz="1800" dirty="0" smtClean="0"/>
              <a:t>and trade press sources.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6406660" y="1696705"/>
            <a:ext cx="1090246" cy="45678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7627025" y="1696705"/>
            <a:ext cx="1090246" cy="45678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799292" y="1696705"/>
            <a:ext cx="1090246" cy="45678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9045" y="1384347"/>
            <a:ext cx="358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Mean ± 1 to 1.5 standard deviations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23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40" y="985157"/>
            <a:ext cx="6166132" cy="493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43" y="267037"/>
            <a:ext cx="11291888" cy="612194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Copper Mine Characteristics: Treatment Costs</a:t>
            </a:r>
            <a:endParaRPr lang="en-CA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2543" y="996463"/>
                <a:ext cx="4721124" cy="49354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800" dirty="0" smtClean="0"/>
                  <a:t>All costs are expressed in </a:t>
                </a:r>
                <a:r>
                  <a:rPr lang="en-CA" sz="1800" dirty="0" smtClean="0"/>
                  <a:t>(</a:t>
                </a:r>
                <a:r>
                  <a:rPr lang="en-CA" sz="1800" dirty="0" smtClean="0"/>
                  <a:t>1996) </a:t>
                </a:r>
                <a:r>
                  <a:rPr lang="en-CA" sz="1800" dirty="0" smtClean="0"/>
                  <a:t>USD</a:t>
                </a:r>
                <a:endParaRPr lang="en-CA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en-CA" sz="1800" dirty="0" smtClean="0"/>
                  <a:t>Treatment charges </a:t>
                </a:r>
                <a:r>
                  <a:rPr lang="en-CA" sz="1800" dirty="0" smtClean="0"/>
                  <a:t>are </a:t>
                </a:r>
                <a:r>
                  <a:rPr lang="en-CA" sz="1800" dirty="0" smtClean="0"/>
                  <a:t>paid to smelters and </a:t>
                </a:r>
                <a:r>
                  <a:rPr lang="en-CA" sz="1800" dirty="0" smtClean="0"/>
                  <a:t>the contracts are set </a:t>
                </a:r>
                <a:r>
                  <a:rPr lang="en-CA" sz="1800" dirty="0" smtClean="0"/>
                  <a:t>in USD. These charges tend to increase with the price of copper.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1800" dirty="0" smtClean="0"/>
                  <a:t>From the smelter, the mining company receives: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/>
                      </a:rPr>
                      <m:t>𝑟𝑒𝑣𝑒𝑛𝑢𝑒</m:t>
                    </m:r>
                    <m:r>
                      <a:rPr lang="en-CA" sz="1800" b="0" i="1" smtClean="0">
                        <a:latin typeface="Cambria Math"/>
                      </a:rPr>
                      <m:t>=</m:t>
                    </m:r>
                    <m:r>
                      <a:rPr lang="en-CA" sz="1800" b="0" i="1" smtClean="0">
                        <a:latin typeface="Cambria Math"/>
                      </a:rPr>
                      <m:t>𝑎𝑚𝑜𝑢𝑛𝑡</m:t>
                    </m:r>
                    <m:r>
                      <a:rPr lang="en-CA" sz="1800" b="0" i="1" smtClean="0">
                        <a:latin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</a:rPr>
                      <m:t>𝑜𝑓</m:t>
                    </m:r>
                    <m:r>
                      <a:rPr lang="en-CA" sz="1800" b="0" i="1" smtClean="0">
                        <a:latin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</a:rPr>
                      <m:t>𝑚𝑒𝑡𝑎𝑙</m:t>
                    </m:r>
                    <m:r>
                      <a:rPr lang="en-CA" sz="1800" b="0" i="1" smtClean="0">
                        <a:latin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</a:rPr>
                      <m:t>𝑝𝑟𝑜𝑑𝑢𝑐𝑒𝑑</m:t>
                    </m:r>
                    <m:r>
                      <a:rPr lang="en-CA" sz="1800" b="0" i="1" smtClean="0">
                        <a:latin typeface="Cambria Math"/>
                      </a:rPr>
                      <m:t> ×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𝑈𝑆𝐷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𝑚𝑎𝑟𝑘𝑒𝑡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𝑝𝑟𝑖𝑐𝑒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𝑐𝑜𝑝𝑝𝑒𝑟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CA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/>
                            <a:ea typeface="Cambria Math"/>
                          </a:rPr>
                          <m:t>𝑜𝑟</m:t>
                        </m:r>
                        <m:r>
                          <a:rPr lang="en-CA" sz="1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CA" sz="1800" b="0" i="1" smtClean="0">
                            <a:latin typeface="Cambria Math"/>
                            <a:ea typeface="Cambria Math"/>
                          </a:rPr>
                          <m:t>𝑧𝑖𝑛𝑐</m:t>
                        </m:r>
                      </m:e>
                    </m:d>
                    <m:r>
                      <a:rPr lang="en-CA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𝑡𝑟𝑒𝑎𝑡𝑚𝑒𝑛𝑡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1800" b="0" i="1" smtClean="0">
                        <a:latin typeface="Cambria Math"/>
                        <a:ea typeface="Cambria Math"/>
                      </a:rPr>
                      <m:t>𝑐h𝑎𝑟𝑔𝑒</m:t>
                    </m:r>
                  </m:oMath>
                </a14:m>
                <a:endParaRPr lang="en-CA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543" y="996463"/>
                <a:ext cx="4721124" cy="4935416"/>
              </a:xfrm>
              <a:blipFill rotWithShape="0">
                <a:blip r:embed="rId3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551135" y="2332892"/>
            <a:ext cx="5971923" cy="785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3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35" y="996463"/>
            <a:ext cx="6255143" cy="493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55" y="250853"/>
            <a:ext cx="11146675" cy="628378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Copper Mine Characteristics: Exploration Costs</a:t>
            </a:r>
            <a:endParaRPr lang="en-CA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2543" y="996463"/>
                <a:ext cx="4504226" cy="4935416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A feasibility study, which includes geological exploration, would precisely establish the amount and quality of ore in the </a:t>
                </a:r>
                <a:r>
                  <a:rPr lang="en-CA" dirty="0" err="1" smtClean="0"/>
                  <a:t>Antamina</a:t>
                </a:r>
                <a:r>
                  <a:rPr lang="en-CA" dirty="0" smtClean="0"/>
                  <a:t> property.</a:t>
                </a:r>
              </a:p>
              <a:p>
                <a:pPr lvl="1"/>
                <a:r>
                  <a:rPr lang="en-CA" dirty="0" smtClean="0"/>
                  <a:t>Typically know within a band of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20%</m:t>
                    </m:r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Ascertain the minimum quantity of ore with greater certainty</a:t>
                </a:r>
              </a:p>
              <a:p>
                <a:r>
                  <a:rPr lang="en-CA" dirty="0" smtClean="0"/>
                  <a:t>This exploration would cost approximately $24 million, and </a:t>
                </a:r>
                <a:r>
                  <a:rPr lang="en-CA" dirty="0" smtClean="0"/>
                  <a:t>is expected </a:t>
                </a:r>
                <a:r>
                  <a:rPr lang="en-CA" dirty="0" smtClean="0"/>
                  <a:t>to take about 2 years.</a:t>
                </a:r>
              </a:p>
              <a:p>
                <a:r>
                  <a:rPr lang="en-CA" dirty="0" smtClean="0"/>
                  <a:t>This would be completed before the mine construction began.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543" y="996463"/>
                <a:ext cx="4504226" cy="4935416"/>
              </a:xfrm>
              <a:blipFill rotWithShape="0">
                <a:blip r:embed="rId3"/>
                <a:stretch>
                  <a:fillRect l="-1218" t="-9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348835" y="3317631"/>
            <a:ext cx="6109487" cy="785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53" y="105508"/>
            <a:ext cx="9659816" cy="630867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Context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43" y="3862494"/>
            <a:ext cx="9999785" cy="2416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Peruvian Government is auctioning </a:t>
            </a:r>
            <a:r>
              <a:rPr lang="en-US" sz="1800" dirty="0" err="1"/>
              <a:t>Centromin</a:t>
            </a:r>
            <a:r>
              <a:rPr lang="en-US" sz="1800" dirty="0"/>
              <a:t>, Peru’s largest state-owned mining company, to foreign companies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Centromin</a:t>
            </a:r>
            <a:r>
              <a:rPr lang="en-US" sz="1800" dirty="0"/>
              <a:t> consists of 11 properties, the first 2 parcels to be sold off are a gold mine and </a:t>
            </a:r>
            <a:r>
              <a:rPr lang="en-US" sz="1800" dirty="0" err="1"/>
              <a:t>Antamina</a:t>
            </a:r>
            <a:r>
              <a:rPr lang="en-US" sz="1800" dirty="0"/>
              <a:t> </a:t>
            </a:r>
            <a:r>
              <a:rPr lang="en-US" sz="1800" dirty="0" smtClean="0"/>
              <a:t>Parcel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Our company is interested in bidding for the </a:t>
            </a:r>
            <a:r>
              <a:rPr lang="en-US" sz="1800" dirty="0" err="1"/>
              <a:t>Antamina</a:t>
            </a:r>
            <a:r>
              <a:rPr lang="en-US" sz="1800" dirty="0"/>
              <a:t> </a:t>
            </a:r>
            <a:r>
              <a:rPr lang="en-US" sz="1800" dirty="0" smtClean="0"/>
              <a:t>Parcel, a </a:t>
            </a:r>
            <a:r>
              <a:rPr lang="en-US" sz="1800" dirty="0"/>
              <a:t>mine that has vast reserves in </a:t>
            </a:r>
            <a:r>
              <a:rPr lang="en-US" sz="1800" dirty="0" smtClean="0"/>
              <a:t>copper </a:t>
            </a:r>
            <a:r>
              <a:rPr lang="en-US" sz="1800" dirty="0"/>
              <a:t>and </a:t>
            </a:r>
            <a:r>
              <a:rPr lang="en-US" sz="1800" dirty="0" smtClean="0"/>
              <a:t>zinc</a:t>
            </a:r>
            <a:endParaRPr lang="en-US" sz="1800" dirty="0"/>
          </a:p>
          <a:p>
            <a:pPr>
              <a:lnSpc>
                <a:spcPct val="170000"/>
              </a:lnSpc>
            </a:pP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 smtClean="0"/>
              <a:t>RTZ-CRA Limited | </a:t>
            </a:r>
            <a:fld id="{72779885-83E8-4D8C-899C-C78D0323E9EA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4" y="839795"/>
            <a:ext cx="9738294" cy="27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8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27" y="985157"/>
            <a:ext cx="5874819" cy="493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43" y="186117"/>
            <a:ext cx="11291888" cy="693114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Copper Mine Characteristics: Capital Costs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43" y="996463"/>
            <a:ext cx="4504226" cy="49354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sz="1800" dirty="0" smtClean="0"/>
              <a:t>The capital </a:t>
            </a:r>
            <a:r>
              <a:rPr lang="en-CA" sz="1800" dirty="0" smtClean="0"/>
              <a:t>expenditure required to </a:t>
            </a:r>
            <a:r>
              <a:rPr lang="en-CA" sz="1800" dirty="0" smtClean="0"/>
              <a:t>develop the mine (excluding the feasibility study) ranges from $581 million to $622 </a:t>
            </a:r>
            <a:r>
              <a:rPr lang="en-CA" sz="1800" dirty="0" smtClean="0"/>
              <a:t>million. It is a </a:t>
            </a:r>
            <a:r>
              <a:rPr lang="en-CA" sz="1800" dirty="0" smtClean="0"/>
              <a:t>function of the amount of ore found.</a:t>
            </a:r>
          </a:p>
          <a:p>
            <a:pPr>
              <a:lnSpc>
                <a:spcPct val="200000"/>
              </a:lnSpc>
            </a:pPr>
            <a:r>
              <a:rPr lang="en-CA" sz="1800" dirty="0" smtClean="0"/>
              <a:t>Closure costs are incurred </a:t>
            </a:r>
            <a:r>
              <a:rPr lang="en-CA" sz="1800" dirty="0" smtClean="0"/>
              <a:t>at </a:t>
            </a:r>
            <a:r>
              <a:rPr lang="en-CA" sz="1800" dirty="0" smtClean="0"/>
              <a:t>the end of the mine life.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356927" y="4232031"/>
            <a:ext cx="5874819" cy="16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51" y="199765"/>
            <a:ext cx="9637718" cy="655455"/>
          </a:xfrm>
        </p:spPr>
        <p:txBody>
          <a:bodyPr>
            <a:normAutofit/>
          </a:bodyPr>
          <a:lstStyle/>
          <a:p>
            <a:r>
              <a:rPr lang="en-CA" sz="3600" dirty="0" smtClean="0"/>
              <a:t>DCF I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" r="39670" b="1850"/>
          <a:stretch/>
        </p:blipFill>
        <p:spPr bwMode="auto">
          <a:xfrm>
            <a:off x="990442" y="855220"/>
            <a:ext cx="9407927" cy="514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69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DCF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" r="28283" b="25443"/>
          <a:stretch/>
        </p:blipFill>
        <p:spPr bwMode="auto">
          <a:xfrm>
            <a:off x="778435" y="1433014"/>
            <a:ext cx="11179208" cy="348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6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7" y="1127567"/>
            <a:ext cx="10099344" cy="534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67" y="308408"/>
            <a:ext cx="9653902" cy="589808"/>
          </a:xfrm>
        </p:spPr>
        <p:txBody>
          <a:bodyPr>
            <a:normAutofit/>
          </a:bodyPr>
          <a:lstStyle/>
          <a:p>
            <a:r>
              <a:rPr lang="en-CA" dirty="0" smtClean="0"/>
              <a:t>DCF III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14997" y="6223465"/>
            <a:ext cx="900753" cy="33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26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43" y="230694"/>
            <a:ext cx="9629626" cy="683706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Calculating the WACC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714" y="1003110"/>
            <a:ext cx="9601200" cy="4588486"/>
          </a:xfrm>
        </p:spPr>
        <p:txBody>
          <a:bodyPr>
            <a:normAutofit/>
          </a:bodyPr>
          <a:lstStyle/>
          <a:p>
            <a:r>
              <a:rPr lang="en-CA" sz="1800" dirty="0" smtClean="0"/>
              <a:t>Current borrowing cost is 7.65%.</a:t>
            </a:r>
          </a:p>
          <a:p>
            <a:r>
              <a:rPr lang="en-CA" sz="1800" dirty="0" smtClean="0"/>
              <a:t>Cost of equity is calculated using the Capital Asset Pricing Model.</a:t>
            </a:r>
          </a:p>
          <a:p>
            <a:r>
              <a:rPr lang="en-CA" sz="1800" dirty="0" smtClean="0"/>
              <a:t>The WACC is used </a:t>
            </a:r>
            <a:r>
              <a:rPr lang="en-CA" sz="1800" dirty="0" smtClean="0"/>
              <a:t>to discount the cash flows from the mining project.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3138"/>
              </p:ext>
            </p:extLst>
          </p:nvPr>
        </p:nvGraphicFramePr>
        <p:xfrm>
          <a:off x="1521303" y="2500439"/>
          <a:ext cx="8350863" cy="2856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206"/>
                <a:gridCol w="1727069"/>
                <a:gridCol w="25717"/>
                <a:gridCol w="2597629"/>
                <a:gridCol w="1884242"/>
              </a:tblGrid>
              <a:tr h="385683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effectLst/>
                        </a:rPr>
                        <a:t>DEBT</a:t>
                      </a:r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effectLst/>
                        </a:rPr>
                        <a:t>EQUITY</a:t>
                      </a:r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 </a:t>
                      </a:r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68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Nominal cost of debt: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7.65%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 smtClean="0">
                          <a:effectLst/>
                        </a:rPr>
                        <a:t> </a:t>
                      </a:r>
                      <a:r>
                        <a:rPr lang="en-CA" sz="1600" u="none" strike="noStrike" dirty="0" err="1" smtClean="0">
                          <a:effectLst/>
                        </a:rPr>
                        <a:t>Rf</a:t>
                      </a:r>
                      <a:r>
                        <a:rPr lang="en-CA" sz="1600" u="none" strike="noStrike" dirty="0">
                          <a:effectLst/>
                        </a:rPr>
                        <a:t>: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7.0%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568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Debt: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       </a:t>
                      </a:r>
                      <a:r>
                        <a:rPr lang="en-CA" sz="1600" u="none" strike="noStrike" dirty="0" smtClean="0">
                          <a:effectLst/>
                        </a:rPr>
                        <a:t> 2,205 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 smtClean="0">
                          <a:effectLst/>
                        </a:rPr>
                        <a:t> Beta</a:t>
                      </a:r>
                      <a:r>
                        <a:rPr lang="en-CA" sz="1600" u="none" strike="noStrike" dirty="0">
                          <a:effectLst/>
                        </a:rPr>
                        <a:t>: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0.53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49701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MV of firm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     15,535 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 smtClean="0">
                          <a:effectLst/>
                        </a:rPr>
                        <a:t> Risk </a:t>
                      </a:r>
                      <a:r>
                        <a:rPr lang="en-CA" sz="1600" u="none" strike="noStrike" dirty="0">
                          <a:effectLst/>
                        </a:rPr>
                        <a:t>premium: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7.5%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385683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Tax rate:</a:t>
                      </a:r>
                      <a:endParaRPr lang="en-CA" sz="16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30%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 smtClean="0">
                          <a:effectLst/>
                        </a:rPr>
                        <a:t> Cost </a:t>
                      </a:r>
                      <a:r>
                        <a:rPr lang="en-CA" sz="1600" u="none" strike="noStrike" dirty="0">
                          <a:effectLst/>
                        </a:rPr>
                        <a:t>of equity: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11.0%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B w="12700" cmpd="sng">
                      <a:noFill/>
                    </a:lnB>
                    <a:noFill/>
                  </a:tcPr>
                </a:tc>
              </a:tr>
              <a:tr h="40837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Cost of debt: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5.4%</a:t>
                      </a:r>
                      <a:endParaRPr lang="en-CA" sz="16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371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 smtClean="0">
                          <a:effectLst/>
                        </a:rPr>
                        <a:t> WACC</a:t>
                      </a:r>
                      <a:r>
                        <a:rPr lang="en-CA" sz="1600" b="1" u="none" strike="noStrike" dirty="0">
                          <a:effectLst/>
                        </a:rPr>
                        <a:t>:</a:t>
                      </a:r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effectLst/>
                        </a:rPr>
                        <a:t>10.2%</a:t>
                      </a:r>
                      <a:endParaRPr lang="en-CA" sz="1600" b="1" i="0" u="none" strike="noStrike" dirty="0">
                        <a:solidFill>
                          <a:srgbClr val="339933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66" y="331773"/>
            <a:ext cx="9638280" cy="655978"/>
          </a:xfrm>
        </p:spPr>
        <p:txBody>
          <a:bodyPr/>
          <a:lstStyle/>
          <a:p>
            <a:r>
              <a:rPr lang="en-CA" dirty="0" smtClean="0"/>
              <a:t>Simulation I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61545"/>
              </p:ext>
            </p:extLst>
          </p:nvPr>
        </p:nvGraphicFramePr>
        <p:xfrm>
          <a:off x="809766" y="987750"/>
          <a:ext cx="4700909" cy="1353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3713"/>
                <a:gridCol w="1367196"/>
              </a:tblGrid>
              <a:tr h="3405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OUTCOME PROBABILITIES</a:t>
                      </a:r>
                      <a:endParaRPr lang="en-CA" sz="16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215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Probability of Low Outcome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0.2</a:t>
                      </a:r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1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Probability of </a:t>
                      </a:r>
                      <a:r>
                        <a:rPr lang="en-CA" sz="1600" u="none" strike="noStrike" dirty="0" smtClean="0">
                          <a:effectLst/>
                        </a:rPr>
                        <a:t>Expected </a:t>
                      </a:r>
                      <a:r>
                        <a:rPr lang="en-CA" sz="1600" u="none" strike="noStrike" dirty="0">
                          <a:effectLst/>
                        </a:rPr>
                        <a:t>Outcome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0.6</a:t>
                      </a:r>
                      <a:endParaRPr lang="en-CA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5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Probability of High Outcome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0.2</a:t>
                      </a:r>
                      <a:endParaRPr lang="en-CA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" r="472"/>
          <a:stretch/>
        </p:blipFill>
        <p:spPr bwMode="auto">
          <a:xfrm>
            <a:off x="898216" y="2550851"/>
            <a:ext cx="9184460" cy="92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b="5689"/>
          <a:stretch/>
        </p:blipFill>
        <p:spPr bwMode="auto">
          <a:xfrm>
            <a:off x="865848" y="3713953"/>
            <a:ext cx="11062293" cy="76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09766" y="4755930"/>
            <a:ext cx="10640705" cy="1160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TOT PV = PV HI*</a:t>
            </a:r>
            <a:r>
              <a:rPr lang="en-US" sz="1800" dirty="0" err="1" smtClean="0"/>
              <a:t>Prob</a:t>
            </a:r>
            <a:r>
              <a:rPr lang="en-US" sz="1800" dirty="0" smtClean="0"/>
              <a:t>(HI) + PV EX*</a:t>
            </a:r>
            <a:r>
              <a:rPr lang="en-US" sz="1800" dirty="0" err="1" smtClean="0"/>
              <a:t>Prob</a:t>
            </a:r>
            <a:r>
              <a:rPr lang="en-US" sz="1800" dirty="0" smtClean="0"/>
              <a:t>(EX) + PV LO*</a:t>
            </a:r>
            <a:r>
              <a:rPr lang="en-US" sz="1800" dirty="0" err="1" smtClean="0"/>
              <a:t>Prob</a:t>
            </a:r>
            <a:r>
              <a:rPr lang="en-US" sz="1800" dirty="0" smtClean="0"/>
              <a:t>(LO)</a:t>
            </a:r>
          </a:p>
          <a:p>
            <a:r>
              <a:rPr lang="en-US" sz="1800" dirty="0" smtClean="0"/>
              <a:t>PV INVST: Present value of the initial investment</a:t>
            </a:r>
          </a:p>
          <a:p>
            <a:r>
              <a:rPr lang="en-US" sz="1800" dirty="0" smtClean="0"/>
              <a:t>PENALTY: </a:t>
            </a:r>
            <a:r>
              <a:rPr lang="en-US" sz="1800" dirty="0" smtClean="0"/>
              <a:t>PV INVST &lt; Investment Commitment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1696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7" y="3630561"/>
            <a:ext cx="9316872" cy="9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83" y="195090"/>
            <a:ext cx="9727855" cy="568474"/>
          </a:xfrm>
        </p:spPr>
        <p:txBody>
          <a:bodyPr>
            <a:noAutofit/>
          </a:bodyPr>
          <a:lstStyle/>
          <a:p>
            <a:r>
              <a:rPr lang="en-CA" dirty="0" smtClean="0"/>
              <a:t>Simulation II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1"/>
          <a:stretch/>
        </p:blipFill>
        <p:spPr bwMode="auto">
          <a:xfrm>
            <a:off x="809765" y="4967597"/>
            <a:ext cx="11118375" cy="743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7" y="893218"/>
            <a:ext cx="9316872" cy="92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6" y="2030568"/>
            <a:ext cx="11118375" cy="806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09767" y="5404732"/>
            <a:ext cx="11118374" cy="31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09766" y="3186750"/>
            <a:ext cx="11118375" cy="204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0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67" y="420786"/>
            <a:ext cx="9653902" cy="752559"/>
          </a:xfrm>
        </p:spPr>
        <p:txBody>
          <a:bodyPr/>
          <a:lstStyle/>
          <a:p>
            <a:r>
              <a:rPr lang="en-CA" dirty="0" smtClean="0"/>
              <a:t>Simulation Summary (5000 Iterations)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27</a:t>
            </a:fld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22" y="1241946"/>
            <a:ext cx="11188711" cy="346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0374" y="2169994"/>
            <a:ext cx="5279232" cy="450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80374" y="3987421"/>
            <a:ext cx="6179984" cy="450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960358" y="3987421"/>
            <a:ext cx="5022375" cy="450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20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67" y="412694"/>
            <a:ext cx="9653902" cy="652921"/>
          </a:xfrm>
        </p:spPr>
        <p:txBody>
          <a:bodyPr>
            <a:normAutofit/>
          </a:bodyPr>
          <a:lstStyle/>
          <a:p>
            <a:r>
              <a:rPr lang="en-CA" dirty="0" smtClean="0"/>
              <a:t>NPV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663" y="2354239"/>
            <a:ext cx="9601200" cy="35814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28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7" y="1166606"/>
            <a:ext cx="5300673" cy="187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44" y="1162733"/>
            <a:ext cx="5339705" cy="18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30" y="3125116"/>
            <a:ext cx="6594541" cy="305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31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67" y="307498"/>
            <a:ext cx="9653902" cy="661493"/>
          </a:xfrm>
        </p:spPr>
        <p:txBody>
          <a:bodyPr/>
          <a:lstStyle/>
          <a:p>
            <a:r>
              <a:rPr lang="en-CA" dirty="0" smtClean="0"/>
              <a:t>NPV (10,000 Iterations)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68991"/>
            <a:ext cx="6056339" cy="499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40" y="1295542"/>
            <a:ext cx="6027777" cy="454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0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67" y="514532"/>
            <a:ext cx="9653902" cy="683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00517"/>
            <a:ext cx="9601200" cy="47668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1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210000"/>
              </a:lnSpc>
            </a:pPr>
            <a:r>
              <a:rPr lang="en-US" sz="1800" dirty="0" smtClean="0"/>
              <a:t>Bidding Process</a:t>
            </a:r>
          </a:p>
          <a:p>
            <a:pPr>
              <a:lnSpc>
                <a:spcPct val="210000"/>
              </a:lnSpc>
            </a:pPr>
            <a:r>
              <a:rPr lang="en-US" sz="1800" dirty="0" smtClean="0"/>
              <a:t>Pricing Model</a:t>
            </a:r>
          </a:p>
          <a:p>
            <a:pPr>
              <a:lnSpc>
                <a:spcPct val="210000"/>
              </a:lnSpc>
            </a:pPr>
            <a:r>
              <a:rPr lang="en-US" sz="1800" dirty="0" smtClean="0"/>
              <a:t>Multiple Scenarios</a:t>
            </a:r>
          </a:p>
          <a:p>
            <a:pPr>
              <a:lnSpc>
                <a:spcPct val="210000"/>
              </a:lnSpc>
            </a:pPr>
            <a:r>
              <a:rPr lang="en-US" sz="1800" dirty="0" smtClean="0"/>
              <a:t>DCF Model</a:t>
            </a:r>
          </a:p>
          <a:p>
            <a:pPr>
              <a:lnSpc>
                <a:spcPct val="210000"/>
              </a:lnSpc>
            </a:pPr>
            <a:r>
              <a:rPr lang="en-US" sz="1800" dirty="0" smtClean="0"/>
              <a:t>Simulation</a:t>
            </a:r>
          </a:p>
          <a:p>
            <a:pPr>
              <a:lnSpc>
                <a:spcPct val="210000"/>
              </a:lnSpc>
            </a:pPr>
            <a:r>
              <a:rPr lang="en-US" sz="1800" dirty="0" smtClean="0"/>
              <a:t>Conclusion</a:t>
            </a:r>
          </a:p>
          <a:p>
            <a:pPr>
              <a:lnSpc>
                <a:spcPct val="200000"/>
              </a:lnSpc>
            </a:pPr>
            <a:endParaRPr lang="en-C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RTZ-CRA Limited | </a:t>
            </a:r>
            <a:fld id="{72779885-83E8-4D8C-899C-C78D0323E9EA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72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Bidding </a:t>
            </a:r>
            <a:r>
              <a:rPr lang="en-CA" dirty="0" smtClean="0"/>
              <a:t>Strategy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181832"/>
            <a:ext cx="10492101" cy="506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0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9395"/>
            <a:ext cx="9601200" cy="433800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815683" y="1780060"/>
          <a:ext cx="10873209" cy="3303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095"/>
                <a:gridCol w="1690289"/>
                <a:gridCol w="1008245"/>
                <a:gridCol w="948934"/>
                <a:gridCol w="948934"/>
                <a:gridCol w="1008245"/>
                <a:gridCol w="978589"/>
                <a:gridCol w="1512363"/>
                <a:gridCol w="1156515"/>
              </a:tblGrid>
              <a:tr h="354065">
                <a:tc gridSpan="9"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Capital 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Markets and Exchange Rate Data for June 25, 1996</a:t>
                      </a:r>
                      <a:endParaRPr lang="en-CA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1745">
                <a:tc gridSpan="9">
                  <a:txBody>
                    <a:bodyPr/>
                    <a:lstStyle/>
                    <a:p>
                      <a:pPr algn="l" fontAlgn="t"/>
                      <a:r>
                        <a:rPr lang="en-CA" sz="1800" b="1" u="none" strike="noStrike" dirty="0">
                          <a:effectLst/>
                          <a:latin typeface="+mn-lt"/>
                        </a:rPr>
                        <a:t>Bond Yields (U.S. Corporate industrial bonds in %)</a:t>
                      </a:r>
                      <a:endParaRPr lang="en-CA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48803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Maturity (years)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Treasury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AAA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AA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BBB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BB+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BB/BB-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B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81745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5.76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5.91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6.00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6.01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6.27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6.51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7.28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8.21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5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6.69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7.06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7.16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7.27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7.59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8.02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9.63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10.67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81745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10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6.90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7.37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7.17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7.63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7.96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8.48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10.46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81745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7.02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7.54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7.65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7.83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8.18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8.75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1745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20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7.20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7.76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7.87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8.07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8.43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81745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25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7.22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7.81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7.92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8.13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513771">
                <a:tc gridSpan="9"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 dirty="0">
                          <a:effectLst/>
                          <a:latin typeface="+mn-lt"/>
                        </a:rPr>
                        <a:t>Source: Compiled from Standard and Poor's Weekly Bond Indexes, August 1996.</a:t>
                      </a:r>
                      <a:endParaRPr lang="en-CA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Cost of Debt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Bidding 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877" y="1195754"/>
            <a:ext cx="9601200" cy="3581400"/>
          </a:xfrm>
        </p:spPr>
        <p:txBody>
          <a:bodyPr/>
          <a:lstStyle/>
          <a:p>
            <a:r>
              <a:rPr lang="en-CA" dirty="0" smtClean="0"/>
              <a:t>There is incentive to increase the pledged investment commitment rather than the initial cash payment</a:t>
            </a:r>
          </a:p>
          <a:p>
            <a:r>
              <a:rPr lang="en-CA" dirty="0" smtClean="0"/>
              <a:t>Mean NPV (10,000 iterations) of the scenario - Option with Penalty: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33</a:t>
            </a:fld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61492" y="2731478"/>
          <a:ext cx="7069017" cy="252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339"/>
                <a:gridCol w="2356339"/>
                <a:gridCol w="2356339"/>
              </a:tblGrid>
              <a:tr h="80889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17.5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18.5</a:t>
                      </a:r>
                      <a:endParaRPr lang="en-CA" dirty="0"/>
                    </a:p>
                  </a:txBody>
                  <a:tcPr/>
                </a:tc>
              </a:tr>
              <a:tr h="902677">
                <a:tc>
                  <a:txBody>
                    <a:bodyPr/>
                    <a:lstStyle/>
                    <a:p>
                      <a:r>
                        <a:rPr lang="en-CA" b="1" dirty="0" smtClean="0"/>
                        <a:t>600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674.58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656.27</a:t>
                      </a:r>
                      <a:endParaRPr lang="en-CA" dirty="0"/>
                    </a:p>
                  </a:txBody>
                  <a:tcPr/>
                </a:tc>
              </a:tr>
              <a:tr h="808893">
                <a:tc>
                  <a:txBody>
                    <a:bodyPr/>
                    <a:lstStyle/>
                    <a:p>
                      <a:r>
                        <a:rPr lang="en-CA" b="1" dirty="0" smtClean="0"/>
                        <a:t>900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634.01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631.17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4349263" y="2731478"/>
            <a:ext cx="328246" cy="703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935413" y="2362146"/>
            <a:ext cx="467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Initial Payment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115904" y="1746745"/>
            <a:ext cx="316528" cy="4677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781799" y="4165046"/>
            <a:ext cx="110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0000"/>
                </a:solidFill>
              </a:rPr>
              <a:t>-$18.31M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flipH="1">
            <a:off x="4360981" y="3585810"/>
            <a:ext cx="316528" cy="15908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3259013" y="4165046"/>
            <a:ext cx="110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0000"/>
                </a:solidFill>
              </a:rPr>
              <a:t>-$0.14M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14050" y="3807041"/>
            <a:ext cx="254390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Investment Commitment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280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3074" name="Picture 2" descr="https://scontent-yyz1-1.xx.fbcdn.net/hphotos-xtf1/v/t34.0-12/12278140_10153396950933198_1535442751_n.jpg?oh=805f318fc5ef502cf9a42ace5a11f44e&amp;oe=565835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80" y="1921172"/>
            <a:ext cx="7953291" cy="348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3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8149"/>
            <a:ext cx="9601200" cy="479925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1800" dirty="0"/>
              <a:t>Our objective </a:t>
            </a:r>
            <a:r>
              <a:rPr lang="en-US" sz="1800" dirty="0" smtClean="0"/>
              <a:t>is to figure </a:t>
            </a:r>
            <a:r>
              <a:rPr lang="en-US" sz="1800" dirty="0"/>
              <a:t>out the optimal bidding strategies 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Our presentation attempts to answer the following two questions:</a:t>
            </a:r>
          </a:p>
          <a:p>
            <a:pPr lvl="1">
              <a:lnSpc>
                <a:spcPct val="250000"/>
              </a:lnSpc>
            </a:pPr>
            <a:r>
              <a:rPr lang="en-US" sz="1800" dirty="0"/>
              <a:t> How much is the </a:t>
            </a:r>
            <a:r>
              <a:rPr lang="en-US" sz="1800" dirty="0" err="1"/>
              <a:t>Antamina</a:t>
            </a:r>
            <a:r>
              <a:rPr lang="en-US" sz="1800" dirty="0"/>
              <a:t> mine worth?</a:t>
            </a:r>
          </a:p>
          <a:p>
            <a:pPr lvl="1">
              <a:lnSpc>
                <a:spcPct val="250000"/>
              </a:lnSpc>
            </a:pPr>
            <a:r>
              <a:rPr lang="en-US" sz="1800" dirty="0" smtClean="0"/>
              <a:t>How should we bid? </a:t>
            </a:r>
            <a:endParaRPr lang="en-CA" sz="1800" dirty="0"/>
          </a:p>
          <a:p>
            <a:pPr>
              <a:lnSpc>
                <a:spcPct val="250000"/>
              </a:lnSpc>
            </a:pPr>
            <a:endParaRPr lang="en-C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 smtClean="0"/>
              <a:t>RTZ-CRA Limited | </a:t>
            </a:r>
            <a:fld id="{72779885-83E8-4D8C-899C-C78D0323E9EA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75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 smtClean="0"/>
              <a:t>RTZ-CRA Limited | </a:t>
            </a:r>
            <a:fld id="{72779885-83E8-4D8C-899C-C78D0323E9EA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8554" y="1324708"/>
            <a:ext cx="9643527" cy="173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1800" dirty="0" smtClean="0"/>
              <a:t>The l</a:t>
            </a:r>
            <a:r>
              <a:rPr lang="en-CA" sz="1800" dirty="0" smtClean="0"/>
              <a:t>argest </a:t>
            </a:r>
            <a:r>
              <a:rPr lang="en-CA" sz="1800" dirty="0" smtClean="0"/>
              <a:t>mining </a:t>
            </a:r>
            <a:r>
              <a:rPr lang="en-CA" sz="1800" dirty="0" smtClean="0"/>
              <a:t>group in the world, </a:t>
            </a:r>
            <a:r>
              <a:rPr lang="en-CA" sz="1800" dirty="0" smtClean="0"/>
              <a:t>with revenues of over $8 billion</a:t>
            </a:r>
          </a:p>
          <a:p>
            <a:pPr>
              <a:lnSpc>
                <a:spcPct val="150000"/>
              </a:lnSpc>
            </a:pPr>
            <a:r>
              <a:rPr lang="en-CA" sz="1800" dirty="0" smtClean="0"/>
              <a:t>One of the world’s largest copper producers, with market shares on five continents. Copper production in 1995 reached 640,000 tons, about 7% of world production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CA" sz="1800" i="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1112" y="339864"/>
            <a:ext cx="9503472" cy="768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RTZ-CRA Limited</a:t>
            </a:r>
            <a:endParaRPr lang="en-CA" sz="36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3927"/>
              </p:ext>
            </p:extLst>
          </p:nvPr>
        </p:nvGraphicFramePr>
        <p:xfrm>
          <a:off x="1071262" y="3384955"/>
          <a:ext cx="6341042" cy="3068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171640"/>
              </p:ext>
            </p:extLst>
          </p:nvPr>
        </p:nvGraphicFramePr>
        <p:xfrm>
          <a:off x="7647546" y="3503851"/>
          <a:ext cx="4789912" cy="315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648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 smtClean="0"/>
              <a:t>RTZ-CRA Limited | </a:t>
            </a:r>
            <a:fld id="{72779885-83E8-4D8C-899C-C78D0323E9EA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5784" y="152400"/>
            <a:ext cx="9659816" cy="595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Potential Bidders</a:t>
            </a:r>
            <a:endParaRPr lang="en-CA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16515"/>
              </p:ext>
            </p:extLst>
          </p:nvPr>
        </p:nvGraphicFramePr>
        <p:xfrm>
          <a:off x="1103013" y="919265"/>
          <a:ext cx="10426740" cy="2541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4409"/>
                <a:gridCol w="3272891"/>
                <a:gridCol w="3689440"/>
              </a:tblGrid>
              <a:tr h="19331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solidFill>
                            <a:schemeClr val="tx1"/>
                          </a:solidFill>
                          <a:effectLst/>
                        </a:rPr>
                        <a:t>RTZ-CRA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769629">
                <a:tc gridSpan="3">
                  <a:txBody>
                    <a:bodyPr/>
                    <a:lstStyle/>
                    <a:p>
                      <a:pPr marL="285750" lvl="0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</a:pP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Copper mining operations are geographically dispersed, and thus there were no synergies resulting from geographic proximity.</a:t>
                      </a:r>
                    </a:p>
                    <a:p>
                      <a:pPr marL="285750" lvl="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</a:pP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Antamina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has no unique strategic value to the firm.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914400" algn="l"/>
                        </a:tabLst>
                      </a:pP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Primary rationale for purchasing the property is its feasibility as a stand-alone project which generated positive value for the firm.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59459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 err="1">
                          <a:solidFill>
                            <a:schemeClr val="tx1"/>
                          </a:solidFill>
                          <a:effectLst/>
                        </a:rPr>
                        <a:t>Noranda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 Inc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CA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 err="1">
                          <a:effectLst/>
                        </a:rPr>
                        <a:t>Inmet</a:t>
                      </a:r>
                      <a:r>
                        <a:rPr lang="en-CA" sz="1400" b="1" dirty="0">
                          <a:effectLst/>
                        </a:rPr>
                        <a:t> Mining </a:t>
                      </a:r>
                      <a:r>
                        <a:rPr lang="en-CA" sz="1400" b="1" dirty="0" smtClean="0">
                          <a:effectLst/>
                        </a:rPr>
                        <a:t>Corporation</a:t>
                      </a:r>
                      <a:r>
                        <a:rPr lang="en-CA" sz="1400" b="1" dirty="0">
                          <a:effectLst/>
                        </a:rPr>
                        <a:t> </a:t>
                      </a:r>
                      <a:endParaRPr lang="en-CA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Rio </a:t>
                      </a:r>
                      <a:r>
                        <a:rPr lang="en-CA" sz="1400" b="1" dirty="0" err="1">
                          <a:effectLst/>
                        </a:rPr>
                        <a:t>Algom</a:t>
                      </a:r>
                      <a:r>
                        <a:rPr lang="en-CA" sz="1400" b="1" dirty="0">
                          <a:effectLst/>
                        </a:rPr>
                        <a:t> </a:t>
                      </a:r>
                      <a:r>
                        <a:rPr lang="en-CA" sz="1400" b="1" dirty="0" smtClean="0">
                          <a:effectLst/>
                        </a:rPr>
                        <a:t>Limited</a:t>
                      </a:r>
                      <a:endParaRPr lang="en-CA" sz="1400" b="1" dirty="0">
                        <a:effectLst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6799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Based in Toronto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1400" b="0" dirty="0" smtClean="0">
                          <a:solidFill>
                            <a:schemeClr val="tx1"/>
                          </a:solidFill>
                          <a:effectLst/>
                        </a:rPr>
                        <a:t>Integrated</a:t>
                      </a:r>
                      <a:r>
                        <a:rPr lang="en-CA" sz="1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mining company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1400" b="0" dirty="0" smtClean="0">
                          <a:solidFill>
                            <a:schemeClr val="tx1"/>
                          </a:solidFill>
                          <a:effectLst/>
                        </a:rPr>
                        <a:t>Mine, smelt, refine,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and </a:t>
                      </a:r>
                      <a:r>
                        <a:rPr lang="en-CA" sz="1400" b="0" dirty="0" smtClean="0">
                          <a:solidFill>
                            <a:schemeClr val="tx1"/>
                          </a:solidFill>
                          <a:effectLst/>
                        </a:rPr>
                        <a:t>market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copper, zinc, nickel, lead, silver and </a:t>
                      </a:r>
                      <a:r>
                        <a:rPr lang="en-CA" sz="1400" b="0" dirty="0" smtClean="0">
                          <a:solidFill>
                            <a:schemeClr val="tx1"/>
                          </a:solidFill>
                          <a:effectLst/>
                        </a:rPr>
                        <a:t>gold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>
                          <a:effectLst/>
                        </a:rPr>
                        <a:t>Based in Toronto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de-DE" sz="1400" dirty="0" err="1">
                          <a:effectLst/>
                        </a:rPr>
                        <a:t>Spun</a:t>
                      </a:r>
                      <a:r>
                        <a:rPr lang="de-DE" sz="1400" dirty="0">
                          <a:effectLst/>
                        </a:rPr>
                        <a:t> off </a:t>
                      </a:r>
                      <a:r>
                        <a:rPr lang="de-DE" sz="1400" dirty="0" err="1">
                          <a:effectLst/>
                        </a:rPr>
                        <a:t>by</a:t>
                      </a:r>
                      <a:r>
                        <a:rPr lang="de-DE" sz="1400" dirty="0">
                          <a:effectLst/>
                        </a:rPr>
                        <a:t> Metallgesellschaft AG, in </a:t>
                      </a:r>
                      <a:r>
                        <a:rPr lang="de-DE" sz="1400" dirty="0" smtClean="0">
                          <a:effectLst/>
                        </a:rPr>
                        <a:t>1995</a:t>
                      </a:r>
                      <a:r>
                        <a:rPr lang="de-DE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>
                          <a:effectLst/>
                        </a:rPr>
                        <a:t>Based in </a:t>
                      </a:r>
                      <a:r>
                        <a:rPr lang="en-CA" sz="1400" dirty="0" smtClean="0">
                          <a:effectLst/>
                        </a:rPr>
                        <a:t>Toronto</a:t>
                      </a:r>
                    </a:p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effectLst/>
                        </a:rPr>
                        <a:t>Mining and metals distribution company</a:t>
                      </a:r>
                      <a:endParaRPr lang="en-CA" sz="1400" dirty="0">
                        <a:effectLst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CA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79" y="3250276"/>
            <a:ext cx="7012674" cy="3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51" y="194208"/>
            <a:ext cx="9637718" cy="720191"/>
          </a:xfrm>
        </p:spPr>
        <p:txBody>
          <a:bodyPr>
            <a:normAutofit/>
          </a:bodyPr>
          <a:lstStyle/>
          <a:p>
            <a:r>
              <a:rPr lang="en-CA" sz="3600" dirty="0"/>
              <a:t>The Bidding Process for </a:t>
            </a:r>
            <a:r>
              <a:rPr lang="en-CA" sz="3600" dirty="0" err="1"/>
              <a:t>Antamina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16" y="1055077"/>
            <a:ext cx="9601200" cy="3581400"/>
          </a:xfrm>
        </p:spPr>
        <p:txBody>
          <a:bodyPr>
            <a:normAutofit/>
          </a:bodyPr>
          <a:lstStyle/>
          <a:p>
            <a:r>
              <a:rPr lang="en-CA" sz="1800" dirty="0"/>
              <a:t>Bids evaluated on the basis of the sum of the initial payment plus 30% of the investment commitment.</a:t>
            </a:r>
          </a:p>
          <a:p>
            <a:r>
              <a:rPr lang="en-CA" sz="1800" dirty="0"/>
              <a:t>The highest bid that exceeded the minimum requirements would be awarded the project.</a:t>
            </a:r>
          </a:p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58599"/>
              </p:ext>
            </p:extLst>
          </p:nvPr>
        </p:nvGraphicFramePr>
        <p:xfrm>
          <a:off x="1246172" y="2322412"/>
          <a:ext cx="8083945" cy="3614865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062203"/>
                <a:gridCol w="1917813"/>
                <a:gridCol w="2103929"/>
              </a:tblGrid>
              <a:tr h="72297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(in</a:t>
                      </a:r>
                      <a:r>
                        <a:rPr lang="en-CA" sz="18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USD millions)</a:t>
                      </a:r>
                      <a:endParaRPr lang="en-CA" sz="18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Company</a:t>
                      </a:r>
                      <a:r>
                        <a:rPr lang="en-CA" sz="18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A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Company B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7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Initial payment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17.5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18.5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97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Investment commitment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135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135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97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Weight</a:t>
                      </a:r>
                      <a:r>
                        <a:rPr lang="en-CA" sz="1800" u="none" strike="noStrike" baseline="0" dirty="0" smtClean="0">
                          <a:effectLst/>
                          <a:latin typeface="+mn-lt"/>
                        </a:rPr>
                        <a:t> of Investment Commitment = </a:t>
                      </a:r>
                      <a:r>
                        <a:rPr lang="en-CA" sz="1800" u="none" strike="noStrike" dirty="0" smtClean="0">
                          <a:effectLst/>
                          <a:latin typeface="+mn-lt"/>
                        </a:rPr>
                        <a:t>30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40.5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40.5</a:t>
                      </a: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97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effectLst/>
                          <a:latin typeface="+mn-lt"/>
                        </a:rPr>
                        <a:t>Total Bid</a:t>
                      </a:r>
                      <a:endParaRPr lang="en-CA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effectLst/>
                          <a:latin typeface="+mn-lt"/>
                        </a:rPr>
                        <a:t>58</a:t>
                      </a:r>
                      <a:endParaRPr lang="en-CA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effectLst/>
                          <a:latin typeface="+mn-lt"/>
                        </a:rPr>
                        <a:t>59</a:t>
                      </a:r>
                      <a:endParaRPr lang="en-CA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22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003843"/>
              </p:ext>
            </p:extLst>
          </p:nvPr>
        </p:nvGraphicFramePr>
        <p:xfrm>
          <a:off x="28918" y="591345"/>
          <a:ext cx="12163082" cy="5335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Timeline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RTZ-CRA Limited | </a:t>
            </a:r>
            <a:fld id="{72779885-83E8-4D8C-899C-C78D0323E9EA}" type="slidenum">
              <a:rPr lang="en-CA" smtClean="0"/>
              <a:pPr/>
              <a:t>8</a:t>
            </a:fld>
            <a:endParaRPr lang="en-CA" dirty="0"/>
          </a:p>
        </p:txBody>
      </p:sp>
      <p:grpSp>
        <p:nvGrpSpPr>
          <p:cNvPr id="48" name="Group 47"/>
          <p:cNvGrpSpPr/>
          <p:nvPr/>
        </p:nvGrpSpPr>
        <p:grpSpPr>
          <a:xfrm>
            <a:off x="2350790" y="119364"/>
            <a:ext cx="9036591" cy="4595828"/>
            <a:chOff x="2350790" y="119364"/>
            <a:chExt cx="9036591" cy="4595828"/>
          </a:xfrm>
        </p:grpSpPr>
        <p:sp>
          <p:nvSpPr>
            <p:cNvPr id="49" name="TextBox 48"/>
            <p:cNvSpPr txBox="1"/>
            <p:nvPr/>
          </p:nvSpPr>
          <p:spPr>
            <a:xfrm>
              <a:off x="9059453" y="119364"/>
              <a:ext cx="229587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Actual investment </a:t>
              </a:r>
            </a:p>
            <a:p>
              <a:pPr algn="ctr"/>
              <a:r>
                <a:rPr lang="en-CA" dirty="0" smtClean="0"/>
                <a:t>&lt; </a:t>
              </a:r>
            </a:p>
            <a:p>
              <a:pPr algn="ctr"/>
              <a:r>
                <a:rPr lang="en-CA" dirty="0" smtClean="0"/>
                <a:t>Commitment</a:t>
              </a:r>
              <a:endParaRPr lang="en-CA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50790" y="2889948"/>
              <a:ext cx="739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Win</a:t>
              </a:r>
              <a:endParaRPr lang="en-CA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50790" y="4345860"/>
              <a:ext cx="739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Lose</a:t>
              </a:r>
              <a:endParaRPr lang="en-CA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42407" y="3722901"/>
              <a:ext cx="93610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Spend at least $13.5M</a:t>
              </a:r>
              <a:endParaRPr lang="en-CA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91507" y="3791862"/>
              <a:ext cx="229587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Actual investment </a:t>
              </a:r>
            </a:p>
            <a:p>
              <a:pPr algn="ctr"/>
              <a:r>
                <a:rPr lang="en-CA" dirty="0" smtClean="0"/>
                <a:t>≥ </a:t>
              </a:r>
            </a:p>
            <a:p>
              <a:pPr algn="ctr"/>
              <a:r>
                <a:rPr lang="en-CA" dirty="0" smtClean="0"/>
                <a:t>Commitment</a:t>
              </a:r>
              <a:endParaRPr lang="en-CA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5625" y="5451037"/>
            <a:ext cx="11328117" cy="1023046"/>
            <a:chOff x="735625" y="5820369"/>
            <a:chExt cx="11328117" cy="1023046"/>
          </a:xfrm>
        </p:grpSpPr>
        <p:grpSp>
          <p:nvGrpSpPr>
            <p:cNvPr id="55" name="Group 54"/>
            <p:cNvGrpSpPr/>
            <p:nvPr/>
          </p:nvGrpSpPr>
          <p:grpSpPr>
            <a:xfrm>
              <a:off x="1183562" y="5820369"/>
              <a:ext cx="10367802" cy="653714"/>
              <a:chOff x="1115616" y="4149080"/>
              <a:chExt cx="7776864" cy="65371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5693965" y="4442716"/>
                <a:ext cx="3168352" cy="1104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15616" y="4149080"/>
                <a:ext cx="0" cy="653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275856" y="4149080"/>
                <a:ext cx="0" cy="653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724128" y="4149080"/>
                <a:ext cx="0" cy="653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115616" y="4453763"/>
                <a:ext cx="46085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892480" y="4149080"/>
                <a:ext cx="0" cy="6537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884368" y="4149080"/>
                <a:ext cx="0" cy="6537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278141" y="4149080"/>
                <a:ext cx="0" cy="6537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35625" y="6474083"/>
              <a:ext cx="95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1996</a:t>
              </a:r>
              <a:endParaRPr lang="en-CA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15570" y="6474083"/>
              <a:ext cx="95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1998</a:t>
              </a:r>
              <a:endParaRPr lang="en-CA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79508" y="6474083"/>
              <a:ext cx="95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2001</a:t>
              </a:r>
              <a:endParaRPr lang="en-CA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51256" y="6474083"/>
              <a:ext cx="95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2012</a:t>
              </a:r>
              <a:endParaRPr lang="en-CA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59453" y="6474083"/>
              <a:ext cx="95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2014</a:t>
              </a:r>
              <a:endParaRPr lang="en-CA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03760" y="6474083"/>
              <a:ext cx="95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2018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80" y="695915"/>
            <a:ext cx="9653902" cy="8011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Price Forecast for Copper and Zinc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6959"/>
            <a:ext cx="9601200" cy="4200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Big Idea</a:t>
            </a:r>
          </a:p>
          <a:p>
            <a:pPr lvl="1">
              <a:lnSpc>
                <a:spcPct val="150000"/>
              </a:lnSpc>
            </a:pPr>
            <a:r>
              <a:rPr lang="en-US" sz="1800" i="0" dirty="0" smtClean="0"/>
              <a:t>2 components determine the future price of a commodity: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The drift component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The random component</a:t>
            </a:r>
            <a:endParaRPr lang="en-CA" dirty="0" smtClean="0"/>
          </a:p>
          <a:p>
            <a:pPr lvl="1">
              <a:lnSpc>
                <a:spcPct val="150000"/>
              </a:lnSpc>
            </a:pPr>
            <a:r>
              <a:rPr lang="en-US" sz="1800" i="0" dirty="0" smtClean="0"/>
              <a:t>Drift component </a:t>
            </a:r>
            <a:r>
              <a:rPr lang="en-US" sz="1800" i="0" dirty="0" smtClean="0"/>
              <a:t>measures </a:t>
            </a:r>
            <a:r>
              <a:rPr lang="en-US" sz="1800" i="0" dirty="0" smtClean="0"/>
              <a:t>seasonality, mean reversion, trends, market expectations, time value of money, and cost of carry which can be estimated from the forward curve</a:t>
            </a:r>
          </a:p>
          <a:p>
            <a:pPr lvl="1">
              <a:lnSpc>
                <a:spcPct val="150000"/>
              </a:lnSpc>
            </a:pPr>
            <a:r>
              <a:rPr lang="en-US" sz="1800" i="0" dirty="0" smtClean="0"/>
              <a:t>Random component </a:t>
            </a:r>
            <a:r>
              <a:rPr lang="en-US" sz="1800" i="0" dirty="0" smtClean="0"/>
              <a:t>measures </a:t>
            </a:r>
            <a:r>
              <a:rPr lang="en-US" sz="1800" i="0" dirty="0" smtClean="0"/>
              <a:t>the random shocks in the supply and demand of the commodity and derivatives</a:t>
            </a:r>
            <a:endParaRPr lang="en-US" sz="1800" i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RTZ-CRA Limited | </a:t>
            </a:r>
            <a:fld id="{72779885-83E8-4D8C-899C-C78D0323E9EA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61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1110</TotalTime>
  <Words>1667</Words>
  <Application>Microsoft Office PowerPoint</Application>
  <PresentationFormat>Widescreen</PresentationFormat>
  <Paragraphs>371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SimSun</vt:lpstr>
      <vt:lpstr>Arial</vt:lpstr>
      <vt:lpstr>Calibri</vt:lpstr>
      <vt:lpstr>Calibri Light</vt:lpstr>
      <vt:lpstr>Cambria Math</vt:lpstr>
      <vt:lpstr>Franklin Gothic Book</vt:lpstr>
      <vt:lpstr>Times New Roman</vt:lpstr>
      <vt:lpstr>Wingdings</vt:lpstr>
      <vt:lpstr>Crop</vt:lpstr>
      <vt:lpstr>Custom Design</vt:lpstr>
      <vt:lpstr>Bidding for Antamina</vt:lpstr>
      <vt:lpstr>Context</vt:lpstr>
      <vt:lpstr>Contents</vt:lpstr>
      <vt:lpstr>Objectives</vt:lpstr>
      <vt:lpstr>PowerPoint Presentation</vt:lpstr>
      <vt:lpstr>PowerPoint Presentation</vt:lpstr>
      <vt:lpstr>The Bidding Process for Antamina</vt:lpstr>
      <vt:lpstr>Timeline</vt:lpstr>
      <vt:lpstr>Price Forecast for Copper and Zinc</vt:lpstr>
      <vt:lpstr>Brownian Motion I</vt:lpstr>
      <vt:lpstr>Brownian Motion Model II</vt:lpstr>
      <vt:lpstr>Brownian Motion Model III</vt:lpstr>
      <vt:lpstr>Convenience Yield I</vt:lpstr>
      <vt:lpstr>Convenience Yield II</vt:lpstr>
      <vt:lpstr>Why Do We Incorporate GBM with MR?</vt:lpstr>
      <vt:lpstr>Put everything together </vt:lpstr>
      <vt:lpstr>Copper Mine Characteristics: Multiple Scenarios</vt:lpstr>
      <vt:lpstr>Copper Mine Characteristics: Treatment Costs</vt:lpstr>
      <vt:lpstr>Copper Mine Characteristics: Exploration Costs</vt:lpstr>
      <vt:lpstr>Copper Mine Characteristics: Capital Costs</vt:lpstr>
      <vt:lpstr>DCF I</vt:lpstr>
      <vt:lpstr>DCF II</vt:lpstr>
      <vt:lpstr>DCF III</vt:lpstr>
      <vt:lpstr>Calculating the WACC</vt:lpstr>
      <vt:lpstr>Simulation I</vt:lpstr>
      <vt:lpstr>Simulation II</vt:lpstr>
      <vt:lpstr>Simulation Summary (5000 Iterations)</vt:lpstr>
      <vt:lpstr>NPV Summary</vt:lpstr>
      <vt:lpstr>NPV (10,000 Iterations)</vt:lpstr>
      <vt:lpstr>Bidding Strategy</vt:lpstr>
      <vt:lpstr>Appendix</vt:lpstr>
      <vt:lpstr>The Cost of Debt</vt:lpstr>
      <vt:lpstr>Bidding Strategy</vt:lpstr>
      <vt:lpstr>PowerPoint Presentation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Bidding for Antamina</dc:title>
  <dc:creator>ICW041 PAF</dc:creator>
  <cp:lastModifiedBy>ICW063 PAF</cp:lastModifiedBy>
  <cp:revision>91</cp:revision>
  <dcterms:created xsi:type="dcterms:W3CDTF">2015-11-21T17:04:03Z</dcterms:created>
  <dcterms:modified xsi:type="dcterms:W3CDTF">2015-11-25T07:30:37Z</dcterms:modified>
</cp:coreProperties>
</file>