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5367" y="1850124"/>
            <a:ext cx="7101417" cy="15001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4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65367" y="3481164"/>
            <a:ext cx="7105651" cy="75405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000" y="406800"/>
            <a:ext cx="9216000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1699200"/>
            <a:ext cx="10464000" cy="43560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1" name="等腰三角形 10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3" y="2296800"/>
            <a:ext cx="5995200" cy="75240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8363" y="3078000"/>
            <a:ext cx="5160000" cy="48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7" descr="#wm#_18_07_*Z"/>
          <p:cNvSpPr/>
          <p:nvPr>
            <p:custDataLst>
              <p:tags r:id="rId2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23" name="直接连接符 2" descr="#wm#_18_07_*Z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占位符 22" descr="#wm#_18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任意多边形 4" descr="#wm#_18_07_*Z"/>
          <p:cNvSpPr/>
          <p:nvPr>
            <p:custDataLst>
              <p:tags r:id="rId5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6" name="直接连接符 5" descr="#wm#_18_07_*Z"/>
          <p:cNvCxnSpPr>
            <a:cxnSpLocks noChangeShapeType="1"/>
            <a:endCxn id="25" idx="4"/>
          </p:cNvCxnSpPr>
          <p:nvPr>
            <p:custDataLst>
              <p:tags r:id="rId6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6604" y="406800"/>
            <a:ext cx="9554196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0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28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2" name="等腰三角形 11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0" y="2296800"/>
            <a:ext cx="5995200" cy="752400"/>
          </a:xfrm>
        </p:spPr>
        <p:txBody>
          <a:bodyPr anchor="b" anchorCtr="0"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文本占位符 2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3667" y="2489594"/>
            <a:ext cx="753029" cy="752400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5969011" y="3078000"/>
            <a:ext cx="5160000" cy="486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7" descr="#wm#_18_07_*Z"/>
          <p:cNvSpPr/>
          <p:nvPr>
            <p:custDataLst>
              <p:tags r:id="rId3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14" name="直接连接符 2" descr="#wm#_18_07_*Z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占位符 22" descr="#wm#_18_07_*Z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任意多边形 4" descr="#wm#_18_07_*Z"/>
          <p:cNvSpPr/>
          <p:nvPr>
            <p:custDataLst>
              <p:tags r:id="rId6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7" name="直接连接符 5" descr="#wm#_18_07_*Z"/>
          <p:cNvCxnSpPr>
            <a:cxnSpLocks noChangeShapeType="1"/>
            <a:endCxn id="16" idx="4"/>
          </p:cNvCxnSpPr>
          <p:nvPr>
            <p:custDataLst>
              <p:tags r:id="rId7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644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416519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29787" y="406401"/>
            <a:ext cx="1624013" cy="5719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06401"/>
            <a:ext cx="8662988" cy="57197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24743" y="326851"/>
            <a:ext cx="9329057" cy="9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6.xml"/><Relationship Id="rId15" Type="http://schemas.openxmlformats.org/officeDocument/2006/relationships/image" Target="../media/image4.png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hyperlink" Target="http://www.qichacha.com/firm_78f6757355c00799f9795728ed9f352a.shtml#finance" TargetMode="Externa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6.pn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8.xml"/><Relationship Id="rId15" Type="http://schemas.openxmlformats.org/officeDocument/2006/relationships/image" Target="../media/image7.png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hyperlink" Target="http://www.qichacha.com/firm_e01bc51f684591cf525472a1e2097e29.shtml#run" TargetMode="Externa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9.png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0.xml"/><Relationship Id="rId15" Type="http://schemas.openxmlformats.org/officeDocument/2006/relationships/image" Target="../media/image10.png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hyperlink" Target="http://www.qichacha.com/firm_32971ef7b6626eb564f851117db02d1d.shtml#finance" TargetMode="Externa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image" Target="../media/image12.png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62.xml"/><Relationship Id="rId15" Type="http://schemas.openxmlformats.org/officeDocument/2006/relationships/image" Target="../media/image13.png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hyperlink" Target="http://www.qichacha.com/firm_b6b1df45c6d421da9eaf1779b1a2399d.shtml" TargetMode="Externa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5.png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74.xml"/><Relationship Id="rId15" Type="http://schemas.openxmlformats.org/officeDocument/2006/relationships/image" Target="../media/image16.pn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hyperlink" Target="http://www.qichacha.com/firm_ba6a75481eb8972a21fcffe284007281.shtml#run" TargetMode="Externa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 dirty="0">
                <a:latin typeface="+mj-lt"/>
                <a:ea typeface="+mj-ea"/>
              </a:rPr>
              <a:t>快速看病</a:t>
            </a:r>
            <a:r>
              <a:rPr lang="en-US" altLang="zh-CN" dirty="0">
                <a:latin typeface="+mj-lt"/>
                <a:ea typeface="+mj-ea"/>
              </a:rPr>
              <a:t>-</a:t>
            </a:r>
            <a:r>
              <a:rPr lang="zh-CN" altLang="zh-CN" dirty="0">
                <a:latin typeface="+mj-lt"/>
                <a:ea typeface="+mj-ea"/>
              </a:rPr>
              <a:t>竞品分析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+mn-lt"/>
                <a:ea typeface="+mn-ea"/>
              </a:rPr>
              <a:t>刘靖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2484120"/>
            <a:ext cx="2253615" cy="3780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10" y="2444115"/>
            <a:ext cx="1827530" cy="321056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0426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68819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132764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868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0426" y="4919670"/>
            <a:ext cx="314987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差异化亮点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60426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7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家庭医生：一对一的私人专属服务，实时解答疾病、用药、营养及运动等问题；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问诊大厅：科室齐全，数百位自聘全职医生在线坐诊，图文语音，实时对话；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68818" y="4919670"/>
            <a:ext cx="314987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商业模式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68819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获取用户：高效率的咨询内容和强大的医生团队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132764" y="4919670"/>
            <a:ext cx="314791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市场数据（经营状况）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132764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财报信息，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  <a:hlinkClick r:id="rId12" tooltip=""/>
              </a:rPr>
              <a:t>如上图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  <a:hlinkClick r:id="rId12" tooltip="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用户数：6500万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+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安装量：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8000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日咨询峰值达到25万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好评：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4.4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分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102519" y="214314"/>
            <a:ext cx="9986962" cy="87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4000" b="1">
                <a:solidFill>
                  <a:srgbClr val="333399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</a:rPr>
              <a:t>平安好医生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" name="矩形 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02519" y="1225554"/>
            <a:ext cx="9986961" cy="125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</a:rPr>
              <a:t>平安好医生是一个互联网健康管理平台，以家庭医生与专科医生的在线诊疗服务作为切入口，配合大数据的挖掘、分析及应用，用线上、线下相结合的方式，为客户提供形式多样、内容丰富的个性化医疗及健康管理服务。                                                         </a:t>
            </a:r>
            <a:r>
              <a:rPr lang="zh-CN" altLang="en-US" b="1" dirty="0">
                <a:latin typeface="+mn-lt"/>
                <a:ea typeface="+mn-ea"/>
              </a:rPr>
              <a:t>平安健康互联网股份有限公司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33715" y="3305175"/>
            <a:ext cx="3147060" cy="112966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2188210"/>
            <a:ext cx="2003425" cy="3409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" y="2035175"/>
            <a:ext cx="2027555" cy="344233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68020" y="4251325"/>
            <a:ext cx="3236595" cy="21907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378960" y="4251325"/>
            <a:ext cx="3236595" cy="21907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044180" y="4251325"/>
            <a:ext cx="3236595" cy="21907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868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020" y="4251325"/>
            <a:ext cx="3238500" cy="55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差异化亮点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8020" y="4736465"/>
            <a:ext cx="3236595" cy="17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7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、</a:t>
            </a:r>
            <a:r>
              <a:rPr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预约挂号:挂号摆脱队烦恼。微医连接了覆盖全国27个省份数千家三甲医院的挂号资源,用户登录微医,按症状查找专家医生,轻松实视预约挂号;</a:t>
            </a:r>
            <a:endParaRPr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、</a:t>
            </a:r>
            <a:r>
              <a:rPr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考家问诊:图文、电话、视频三剑合璧,实现患者与名医的程沟通、在线诊疗,极大提高就医效率,正所谓足不出户看名医;</a:t>
            </a:r>
            <a:endParaRPr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78960" y="4251325"/>
            <a:ext cx="3238500" cy="55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商业模式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78960" y="4801870"/>
            <a:ext cx="323659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用户增值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商业保险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线上药店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044180" y="4251325"/>
            <a:ext cx="3236595" cy="55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市场数据（经营状况）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44180" y="4801870"/>
            <a:ext cx="323659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财报信息，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  <a:hlinkClick r:id="rId12" tooltip=""/>
              </a:rPr>
              <a:t>如上图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  <a:hlinkClick r:id="rId12" tooltip="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用户数：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+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安装量：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1428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日活：0-5万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好评：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4.5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分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102519" y="214314"/>
            <a:ext cx="9986962" cy="87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4000" b="1">
                <a:solidFill>
                  <a:srgbClr val="333399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zh-CN" dirty="0">
                <a:solidFill>
                  <a:schemeClr val="bg2"/>
                </a:solidFill>
              </a:rPr>
              <a:t>微医</a:t>
            </a:r>
            <a:endParaRPr lang="zh-CN" altLang="zh-CN" dirty="0">
              <a:solidFill>
                <a:schemeClr val="bg2"/>
              </a:solidFill>
            </a:endParaRPr>
          </a:p>
        </p:txBody>
      </p:sp>
      <p:sp>
        <p:nvSpPr>
          <p:cNvPr id="17" name="矩形 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02519" y="1225554"/>
            <a:ext cx="9986961" cy="125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</a:rPr>
              <a:t>微医集团是一家综合医疗服务机构，旗下有挂号网、微医移动医疗平台等，其中挂号网是一个就医指导及健康咨询平台，主要为患者提供分诊导诊、预约挂号、医疗支付服务。</a:t>
            </a:r>
            <a:endParaRPr lang="zh-CN" altLang="en-US" dirty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</a:rPr>
              <a:t>                                                                                                              </a:t>
            </a:r>
            <a:r>
              <a:rPr lang="zh-CN" altLang="en-US" b="1" dirty="0">
                <a:latin typeface="+mn-lt"/>
                <a:ea typeface="+mn-ea"/>
              </a:rPr>
              <a:t>微医（杭州）集团有限公司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52130" y="3004185"/>
            <a:ext cx="3167380" cy="124968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2289810"/>
            <a:ext cx="1920240" cy="3390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289810"/>
            <a:ext cx="2018665" cy="356806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0426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68819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132764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868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0426" y="4919670"/>
            <a:ext cx="314987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差异化亮点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60426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科普文章</a:t>
            </a:r>
            <a:r>
              <a:rPr 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：</a:t>
            </a:r>
            <a:r>
              <a:rPr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已累计关于上千个疾病，症状，科普常识的文章；并且有「真相」「专辑」板块。「真相」板块主要是辟谣作用，解密朋友圈/互联网上疯狂传播的谣言。</a:t>
            </a:r>
            <a:endParaRPr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68818" y="4919670"/>
            <a:ext cx="314987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商业模式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68819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获取用户：高质量的科普内容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132764" y="4919670"/>
            <a:ext cx="314791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市场数据（经营状况）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132764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财报信息，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  <a:hlinkClick r:id="rId12" tooltip=""/>
              </a:rPr>
              <a:t>如上图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  <a:hlinkClick r:id="rId12" tooltip="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用户数：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+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安装量：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205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月活：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0-54.9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好评：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4.5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分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102519" y="214314"/>
            <a:ext cx="9986962" cy="87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4000" b="1">
                <a:solidFill>
                  <a:srgbClr val="333399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</a:rPr>
              <a:t>丁香医生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" name="矩形 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02519" y="1225554"/>
            <a:ext cx="9986961" cy="125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</a:rPr>
              <a:t>丁香医生是医学专业网站丁香园推出的面向所有需要了解和查询「健康常识」「疾病常见问题」「就医推荐」人群的一个网站。同时也为慢性病患者提供交流互助平台。      </a:t>
            </a:r>
            <a:endParaRPr lang="zh-CN" altLang="en-US" dirty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</a:rPr>
              <a:t>                                                                                                           </a:t>
            </a:r>
            <a:r>
              <a:rPr lang="zh-CN" altLang="en-US" b="1" dirty="0">
                <a:latin typeface="+mn-lt"/>
                <a:ea typeface="+mn-ea"/>
              </a:rPr>
              <a:t>观澜网络（杭州）有限公司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4980" y="3049905"/>
            <a:ext cx="3224530" cy="92456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745" y="2317750"/>
            <a:ext cx="2036445" cy="3467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2317750"/>
            <a:ext cx="2021205" cy="348424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0426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68819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132764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868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0426" y="4919670"/>
            <a:ext cx="314987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差异化亮点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60426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1.庞大医疗队伍：从2002年公司成立至今，快速问医生依托爱爱医50万实名认证医务工作者，提供7*24小时持续不断的医生待诊服务。</a:t>
            </a:r>
            <a:endParaRPr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68818" y="4919670"/>
            <a:ext cx="314987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商业模式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68819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获取用户：高质量的在线快速咨询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132764" y="4919670"/>
            <a:ext cx="314791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市场数据（经营状况）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132764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财报信息，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  <a:hlinkClick r:id="rId12" tooltip=""/>
              </a:rPr>
              <a:t>如上图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  <a:hlinkClick r:id="rId12" tooltip="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用户数：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安装量：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205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日活：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0-3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好评：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4.0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分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102519" y="214314"/>
            <a:ext cx="9986962" cy="87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4000" b="1">
                <a:solidFill>
                  <a:srgbClr val="333399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</a:rPr>
              <a:t>快速问医生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" name="矩形 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02519" y="1225554"/>
            <a:ext cx="9986961" cy="125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</a:rPr>
              <a:t>软件定位是通过多种简单易用的查询方式快速找到所需疾病信息，达到快速咨询和询问医生的目的。您提交疾病问题后，全国有资质正规医院专家在线及时帮你解答您的问题，让您方便、有效，快速地解决健康方面问题。                                                                    </a:t>
            </a:r>
            <a:endParaRPr lang="zh-CN" altLang="en-US" dirty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</a:rPr>
              <a:t>                                                                                                                                </a:t>
            </a:r>
            <a:r>
              <a:rPr lang="zh-CN" altLang="en-US" b="1" dirty="0">
                <a:latin typeface="+mn-lt"/>
                <a:ea typeface="+mn-ea"/>
              </a:rPr>
              <a:t>北京图胜网络技术有限公司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12735" y="2779395"/>
            <a:ext cx="3368040" cy="184531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685" y="2247900"/>
            <a:ext cx="2366010" cy="4194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5" y="2247900"/>
            <a:ext cx="2462530" cy="43713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0426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68819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132764" y="4919669"/>
            <a:ext cx="3147911" cy="15811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868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0426" y="4919670"/>
            <a:ext cx="314987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差异化亮点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60426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90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免费提问：便捷的注册流程,聊天式医患流,医生10分钟内回复;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疾病自查：最全面的科室及疾病数据库,帮您快速查找相关问题、相关医生;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68818" y="4919670"/>
            <a:ext cx="314987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商业模式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68819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获取用户：高质量的在线咨询和医生团队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132764" y="4919670"/>
            <a:ext cx="314791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市场数据（经营状况）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132764" y="5316545"/>
            <a:ext cx="3147911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财报信息，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  <a:hlinkClick r:id="rId12" tooltip=""/>
              </a:rPr>
              <a:t>如上图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  <a:hlinkClick r:id="rId12" tooltip="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用户数：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+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安装量：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日活：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0-1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万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好评：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4.0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分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102519" y="348934"/>
            <a:ext cx="9986962" cy="87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4000" b="1">
                <a:solidFill>
                  <a:srgbClr val="333399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</a:rPr>
              <a:t>问医生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" name="矩形 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02519" y="1225554"/>
            <a:ext cx="9986961" cy="125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</a:rPr>
              <a:t>问医生：是目前国内医生资源和医疗数据资源都处于领先地位的健康类APP,由全球最全中文医疗健康服务网站寻医问药网研发并提供服务。                                                                 </a:t>
            </a:r>
            <a:endParaRPr lang="zh-CN" altLang="en-US" dirty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</a:rPr>
              <a:t>                                                                                                                    </a:t>
            </a:r>
            <a:r>
              <a:rPr lang="zh-CN" altLang="en-US" b="1" dirty="0">
                <a:latin typeface="+mn-lt"/>
                <a:ea typeface="+mn-ea"/>
              </a:rPr>
              <a:t>闻康集团股份有限公司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6520" y="3039745"/>
            <a:ext cx="3615690" cy="132397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 YOU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请在此输入您的副标题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160018_1*a*1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b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ID" val="custom160018_1*b*1"/>
  <p:tag name="KSO_WM_UNIT_PRESET_TEXT_INDEX" val="1"/>
  <p:tag name="KSO_WM_UNIT_PRESET_TEXT_LEN" val="10"/>
</p:tagLst>
</file>

<file path=ppt/tags/tag14.xml><?xml version="1.0" encoding="utf-8"?>
<p:tagLst xmlns:p="http://schemas.openxmlformats.org/presentationml/2006/main">
  <p:tag name="KSO_WM_TEMPLATE_THUMBS_INDEX" val="1、8、11、14、16、18、21、23、27、30、35、39、42"/>
  <p:tag name="KSO_WM_SLIDE_ID" val="custom160018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18"/>
  <p:tag name="KSO_WM_TAG_VERSION" val="1.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1"/>
  <p:tag name="KSO_WM_UNIT_CLEAR" val="1"/>
  <p:tag name="KSO_WM_UNIT_LAYERLEVEL" val="1_1"/>
  <p:tag name="KSO_WM_UNIT_ID" val="custom160018_27*l_i*1_1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2"/>
  <p:tag name="KSO_WM_UNIT_CLEAR" val="1"/>
  <p:tag name="KSO_WM_UNIT_LAYERLEVEL" val="1_1"/>
  <p:tag name="KSO_WM_UNIT_ID" val="custom160018_27*l_i*1_2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3"/>
  <p:tag name="KSO_WM_UNIT_CLEAR" val="1"/>
  <p:tag name="KSO_WM_UNIT_LAYERLEVEL" val="1_1"/>
  <p:tag name="KSO_WM_UNIT_ID" val="custom160018_27*l_i*1_3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1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1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1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2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2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2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2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3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3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3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3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7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CLEAR" val="1"/>
  <p:tag name="KSO_WM_UNIT_LAYERLEVEL" val="1"/>
  <p:tag name="KSO_WM_UNIT_VALUE" val="126"/>
  <p:tag name="KSO_WM_UNIT_HIGHLIGHT" val="0"/>
  <p:tag name="KSO_WM_UNIT_COMPATIBLE" val="0"/>
  <p:tag name="KSO_WM_UNIT_ID" val="custom160018_27*f*1"/>
  <p:tag name="KSO_WM_UNIT_PRESET_TEXT_LEN" val="60"/>
  <p:tag name="KSO_WM_UNIT_PRESET_TEXT_INDEX" val="2"/>
</p:tagLst>
</file>

<file path=ppt/tags/tag26.xml><?xml version="1.0" encoding="utf-8"?>
<p:tagLst xmlns:p="http://schemas.openxmlformats.org/presentationml/2006/main">
  <p:tag name="KSO_WM_SLIDE_ID" val="custom160018_27"/>
  <p:tag name="KSO_WM_SLIDE_INDEX" val="27"/>
  <p:tag name="KSO_WM_SLIDE_LAYOUT" val="a_f_l"/>
  <p:tag name="KSO_WM_SLIDE_LAYOUT_CNT" val="1_1_1"/>
  <p:tag name="KSO_WM_SLIDE_TYPE" val="text"/>
  <p:tag name="KSO_WM_BEAUTIFY_FLAG" val="#wm#"/>
  <p:tag name="KSO_WM_SLIDE_POSITION" val="76*97"/>
  <p:tag name="KSO_WM_SLIDE_SIZE" val="812*415"/>
  <p:tag name="KSO_WM_SLIDE_ITEM_CNT" val="4"/>
  <p:tag name="KSO_WM_TEMPLATE_CATEGORY" val="custom"/>
  <p:tag name="KSO_WM_TEMPLATE_INDEX" val="160018"/>
  <p:tag name="KSO_WM_DIAGRAM_GROUP_CODE" val="l1-4"/>
  <p:tag name="KSO_WM_TAG_VERSION" val="1.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1"/>
  <p:tag name="KSO_WM_UNIT_CLEAR" val="1"/>
  <p:tag name="KSO_WM_UNIT_LAYERLEVEL" val="1_1"/>
  <p:tag name="KSO_WM_UNIT_ID" val="custom160018_27*l_i*1_1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2"/>
  <p:tag name="KSO_WM_UNIT_CLEAR" val="1"/>
  <p:tag name="KSO_WM_UNIT_LAYERLEVEL" val="1_1"/>
  <p:tag name="KSO_WM_UNIT_ID" val="custom160018_27*l_i*1_2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3"/>
  <p:tag name="KSO_WM_UNIT_CLEAR" val="1"/>
  <p:tag name="KSO_WM_UNIT_LAYERLEVEL" val="1_1"/>
  <p:tag name="KSO_WM_UNIT_ID" val="custom160018_27*l_i*1_3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1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1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1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2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2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2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2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3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3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3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3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7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CLEAR" val="1"/>
  <p:tag name="KSO_WM_UNIT_LAYERLEVEL" val="1"/>
  <p:tag name="KSO_WM_UNIT_VALUE" val="126"/>
  <p:tag name="KSO_WM_UNIT_HIGHLIGHT" val="0"/>
  <p:tag name="KSO_WM_UNIT_COMPATIBLE" val="0"/>
  <p:tag name="KSO_WM_UNIT_ID" val="custom160018_27*f*1"/>
  <p:tag name="KSO_WM_UNIT_PRESET_TEXT_LEN" val="60"/>
  <p:tag name="KSO_WM_UNIT_PRESET_TEXT_INDEX" val="2"/>
</p:tagLst>
</file>

<file path=ppt/tags/tag38.xml><?xml version="1.0" encoding="utf-8"?>
<p:tagLst xmlns:p="http://schemas.openxmlformats.org/presentationml/2006/main">
  <p:tag name="KSO_WM_SLIDE_ID" val="custom160018_27"/>
  <p:tag name="KSO_WM_SLIDE_INDEX" val="27"/>
  <p:tag name="KSO_WM_SLIDE_LAYOUT" val="a_f_l"/>
  <p:tag name="KSO_WM_SLIDE_LAYOUT_CNT" val="1_1_1"/>
  <p:tag name="KSO_WM_SLIDE_TYPE" val="text"/>
  <p:tag name="KSO_WM_BEAUTIFY_FLAG" val="#wm#"/>
  <p:tag name="KSO_WM_SLIDE_POSITION" val="76*97"/>
  <p:tag name="KSO_WM_SLIDE_SIZE" val="812*415"/>
  <p:tag name="KSO_WM_SLIDE_ITEM_CNT" val="4"/>
  <p:tag name="KSO_WM_TEMPLATE_CATEGORY" val="custom"/>
  <p:tag name="KSO_WM_TEMPLATE_INDEX" val="160018"/>
  <p:tag name="KSO_WM_DIAGRAM_GROUP_CODE" val="l1-4"/>
  <p:tag name="KSO_WM_TAG_VERSION" val="1.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1"/>
  <p:tag name="KSO_WM_UNIT_CLEAR" val="1"/>
  <p:tag name="KSO_WM_UNIT_LAYERLEVEL" val="1_1"/>
  <p:tag name="KSO_WM_UNIT_ID" val="custom160018_27*l_i*1_1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2"/>
  <p:tag name="KSO_WM_UNIT_CLEAR" val="1"/>
  <p:tag name="KSO_WM_UNIT_LAYERLEVEL" val="1_1"/>
  <p:tag name="KSO_WM_UNIT_ID" val="custom160018_27*l_i*1_2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3"/>
  <p:tag name="KSO_WM_UNIT_CLEAR" val="1"/>
  <p:tag name="KSO_WM_UNIT_LAYERLEVEL" val="1_1"/>
  <p:tag name="KSO_WM_UNIT_ID" val="custom160018_27*l_i*1_3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1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1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1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2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2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2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2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3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3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3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3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7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CLEAR" val="1"/>
  <p:tag name="KSO_WM_UNIT_LAYERLEVEL" val="1"/>
  <p:tag name="KSO_WM_UNIT_VALUE" val="126"/>
  <p:tag name="KSO_WM_UNIT_HIGHLIGHT" val="0"/>
  <p:tag name="KSO_WM_UNIT_COMPATIBLE" val="0"/>
  <p:tag name="KSO_WM_UNIT_ID" val="custom160018_27*f*1"/>
  <p:tag name="KSO_WM_UNIT_PRESET_TEXT_LEN" val="60"/>
  <p:tag name="KSO_WM_UNIT_PRESET_TEXT_INDEX" val="2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50.xml><?xml version="1.0" encoding="utf-8"?>
<p:tagLst xmlns:p="http://schemas.openxmlformats.org/presentationml/2006/main">
  <p:tag name="KSO_WM_SLIDE_ID" val="custom160018_27"/>
  <p:tag name="KSO_WM_SLIDE_INDEX" val="27"/>
  <p:tag name="KSO_WM_SLIDE_LAYOUT" val="a_f_l"/>
  <p:tag name="KSO_WM_SLIDE_LAYOUT_CNT" val="1_1_1"/>
  <p:tag name="KSO_WM_SLIDE_TYPE" val="text"/>
  <p:tag name="KSO_WM_BEAUTIFY_FLAG" val="#wm#"/>
  <p:tag name="KSO_WM_SLIDE_POSITION" val="76*97"/>
  <p:tag name="KSO_WM_SLIDE_SIZE" val="812*415"/>
  <p:tag name="KSO_WM_SLIDE_ITEM_CNT" val="4"/>
  <p:tag name="KSO_WM_TEMPLATE_CATEGORY" val="custom"/>
  <p:tag name="KSO_WM_TEMPLATE_INDEX" val="160018"/>
  <p:tag name="KSO_WM_DIAGRAM_GROUP_CODE" val="l1-4"/>
  <p:tag name="KSO_WM_TAG_VERSION" val="1.0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1"/>
  <p:tag name="KSO_WM_UNIT_CLEAR" val="1"/>
  <p:tag name="KSO_WM_UNIT_LAYERLEVEL" val="1_1"/>
  <p:tag name="KSO_WM_UNIT_ID" val="custom160018_27*l_i*1_1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2"/>
  <p:tag name="KSO_WM_UNIT_CLEAR" val="1"/>
  <p:tag name="KSO_WM_UNIT_LAYERLEVEL" val="1_1"/>
  <p:tag name="KSO_WM_UNIT_ID" val="custom160018_27*l_i*1_2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3"/>
  <p:tag name="KSO_WM_UNIT_CLEAR" val="1"/>
  <p:tag name="KSO_WM_UNIT_LAYERLEVEL" val="1_1"/>
  <p:tag name="KSO_WM_UNIT_ID" val="custom160018_27*l_i*1_3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1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1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1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2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2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2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2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3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3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3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3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7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CLEAR" val="1"/>
  <p:tag name="KSO_WM_UNIT_LAYERLEVEL" val="1"/>
  <p:tag name="KSO_WM_UNIT_VALUE" val="126"/>
  <p:tag name="KSO_WM_UNIT_HIGHLIGHT" val="0"/>
  <p:tag name="KSO_WM_UNIT_COMPATIBLE" val="0"/>
  <p:tag name="KSO_WM_UNIT_ID" val="custom160018_27*f*1"/>
  <p:tag name="KSO_WM_UNIT_PRESET_TEXT_LEN" val="60"/>
  <p:tag name="KSO_WM_UNIT_PRESET_TEXT_INDEX" val="2"/>
</p:tagLst>
</file>

<file path=ppt/tags/tag62.xml><?xml version="1.0" encoding="utf-8"?>
<p:tagLst xmlns:p="http://schemas.openxmlformats.org/presentationml/2006/main">
  <p:tag name="KSO_WM_SLIDE_ID" val="custom160018_27"/>
  <p:tag name="KSO_WM_SLIDE_INDEX" val="27"/>
  <p:tag name="KSO_WM_SLIDE_LAYOUT" val="a_f_l"/>
  <p:tag name="KSO_WM_SLIDE_LAYOUT_CNT" val="1_1_1"/>
  <p:tag name="KSO_WM_SLIDE_TYPE" val="text"/>
  <p:tag name="KSO_WM_BEAUTIFY_FLAG" val="#wm#"/>
  <p:tag name="KSO_WM_SLIDE_POSITION" val="76*97"/>
  <p:tag name="KSO_WM_SLIDE_SIZE" val="812*415"/>
  <p:tag name="KSO_WM_SLIDE_ITEM_CNT" val="4"/>
  <p:tag name="KSO_WM_TEMPLATE_CATEGORY" val="custom"/>
  <p:tag name="KSO_WM_TEMPLATE_INDEX" val="160018"/>
  <p:tag name="KSO_WM_DIAGRAM_GROUP_CODE" val="l1-4"/>
  <p:tag name="KSO_WM_TAG_VERSION" val="1.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1"/>
  <p:tag name="KSO_WM_UNIT_CLEAR" val="1"/>
  <p:tag name="KSO_WM_UNIT_LAYERLEVEL" val="1_1"/>
  <p:tag name="KSO_WM_UNIT_ID" val="custom160018_27*l_i*1_1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2"/>
  <p:tag name="KSO_WM_UNIT_CLEAR" val="1"/>
  <p:tag name="KSO_WM_UNIT_LAYERLEVEL" val="1_1"/>
  <p:tag name="KSO_WM_UNIT_ID" val="custom160018_27*l_i*1_2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i"/>
  <p:tag name="KSO_WM_UNIT_INDEX" val="1_3"/>
  <p:tag name="KSO_WM_UNIT_CLEAR" val="1"/>
  <p:tag name="KSO_WM_UNIT_LAYERLEVEL" val="1_1"/>
  <p:tag name="KSO_WM_UNIT_ID" val="custom160018_27*l_i*1_3"/>
  <p:tag name="KSO_WM_DIAGRAM_GROUP_CODE" val="l1-4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1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1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1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2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2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2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2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a"/>
  <p:tag name="KSO_WM_UNIT_INDEX" val="1_3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18_27*l_h_a*1_3_1"/>
  <p:tag name="KSO_WM_UNIT_PRESET_TEXT_INDEX" val="0"/>
  <p:tag name="KSO_WM_UNIT_PRESET_TEXT_LEN" val="9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l_h_f"/>
  <p:tag name="KSO_WM_UNIT_INDEX" val="1_3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18_27*l_h_f*1_3_1"/>
  <p:tag name="KSO_WM_UNIT_PRESET_TEXT_LEN" val="20"/>
  <p:tag name="KSO_WM_UNIT_PRESET_TEXT_INDEX" val="2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7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CLEAR" val="1"/>
  <p:tag name="KSO_WM_UNIT_LAYERLEVEL" val="1"/>
  <p:tag name="KSO_WM_UNIT_VALUE" val="126"/>
  <p:tag name="KSO_WM_UNIT_HIGHLIGHT" val="0"/>
  <p:tag name="KSO_WM_UNIT_COMPATIBLE" val="0"/>
  <p:tag name="KSO_WM_UNIT_ID" val="custom160018_27*f*1"/>
  <p:tag name="KSO_WM_UNIT_PRESET_TEXT_LEN" val="60"/>
  <p:tag name="KSO_WM_UNIT_PRESET_TEXT_INDEX" val="2"/>
</p:tagLst>
</file>

<file path=ppt/tags/tag74.xml><?xml version="1.0" encoding="utf-8"?>
<p:tagLst xmlns:p="http://schemas.openxmlformats.org/presentationml/2006/main">
  <p:tag name="KSO_WM_SLIDE_ID" val="custom160018_27"/>
  <p:tag name="KSO_WM_SLIDE_INDEX" val="27"/>
  <p:tag name="KSO_WM_SLIDE_LAYOUT" val="a_f_l"/>
  <p:tag name="KSO_WM_SLIDE_LAYOUT_CNT" val="1_1_1"/>
  <p:tag name="KSO_WM_SLIDE_TYPE" val="text"/>
  <p:tag name="KSO_WM_BEAUTIFY_FLAG" val="#wm#"/>
  <p:tag name="KSO_WM_SLIDE_POSITION" val="76*97"/>
  <p:tag name="KSO_WM_SLIDE_SIZE" val="812*415"/>
  <p:tag name="KSO_WM_SLIDE_ITEM_CNT" val="4"/>
  <p:tag name="KSO_WM_TEMPLATE_CATEGORY" val="custom"/>
  <p:tag name="KSO_WM_TEMPLATE_INDEX" val="160018"/>
  <p:tag name="KSO_WM_DIAGRAM_GROUP_CODE" val="l1-4"/>
  <p:tag name="KSO_WM_TAG_VERSION" val="1.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4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" val="THANK YOU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b"/>
  <p:tag name="KSO_WM_UNIT_INDEX" val="1"/>
  <p:tag name="KSO_WM_UNIT_ID" val="custom160018_42*b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77.xml><?xml version="1.0" encoding="utf-8"?>
<p:tagLst xmlns:p="http://schemas.openxmlformats.org/presentationml/2006/main">
  <p:tag name="KSO_WM_SLIDE_ID" val="custom160018_42"/>
  <p:tag name="KSO_WM_SLIDE_INDEX" val="42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18"/>
  <p:tag name="KSO_WM_TAG_VERSION" val="1.0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9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heme/theme1.xml><?xml version="1.0" encoding="utf-8"?>
<a:theme xmlns:a="http://schemas.openxmlformats.org/drawingml/2006/main" name="1_默认设计模板">
  <a:themeElements>
    <a:clrScheme name="PPT18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</Words>
  <Application>WPS 演示</Application>
  <PresentationFormat>宽屏</PresentationFormat>
  <Paragraphs>117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1_默认设计模板</vt:lpstr>
      <vt:lpstr>请在此输入您的标题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</cp:revision>
  <dcterms:created xsi:type="dcterms:W3CDTF">2015-05-05T08:02:00Z</dcterms:created>
  <dcterms:modified xsi:type="dcterms:W3CDTF">2017-01-18T14:51:53Z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