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3" r:id="rId7"/>
    <p:sldId id="264" r:id="rId8"/>
    <p:sldId id="265" r:id="rId9"/>
    <p:sldId id="271" r:id="rId10"/>
    <p:sldId id="272" r:id="rId11"/>
    <p:sldId id="266" r:id="rId12"/>
    <p:sldId id="267" r:id="rId13"/>
    <p:sldId id="268" r:id="rId14"/>
    <p:sldId id="269" r:id="rId15"/>
    <p:sldId id="270" r:id="rId16"/>
    <p:sldId id="261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5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1517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1517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1537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2.xml"/><Relationship Id="rId3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5.xml"/><Relationship Id="rId3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.xml"/><Relationship Id="rId3" Type="http://schemas.openxmlformats.org/officeDocument/2006/relationships/image" Target="../media/image36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1.xml"/><Relationship Id="rId3" Type="http://schemas.openxmlformats.org/officeDocument/2006/relationships/image" Target="../media/image37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.xml"/><Relationship Id="rId3" Type="http://schemas.openxmlformats.org/officeDocument/2006/relationships/image" Target="../media/image22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4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0.xml"/><Relationship Id="rId4" Type="http://schemas.openxmlformats.org/officeDocument/2006/relationships/image" Target="../media/image26.png"/><Relationship Id="rId3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3.xml"/><Relationship Id="rId3" Type="http://schemas.openxmlformats.org/officeDocument/2006/relationships/image" Target="../media/image3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6.xml"/><Relationship Id="rId3" Type="http://schemas.openxmlformats.org/officeDocument/2006/relationships/image" Target="../media/image32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9.xml"/><Relationship Id="rId4" Type="http://schemas.openxmlformats.org/officeDocument/2006/relationships/image" Target="../media/image33.png"/><Relationship Id="rId3" Type="http://schemas.openxmlformats.org/officeDocument/2006/relationships/image" Target="../media/image26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en-US" dirty="0">
                <a:latin typeface="+mj-lt"/>
                <a:ea typeface="+mj-ea"/>
              </a:rPr>
              <a:t>KANO模型分析百度地图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ctr"/>
            <a:r>
              <a:rPr lang="zh-CN" altLang="zh-CN" dirty="0">
                <a:latin typeface="+mn-lt"/>
                <a:ea typeface="+mn-ea"/>
              </a:rPr>
              <a:t>刘靖</a:t>
            </a:r>
            <a:endParaRPr lang="zh-CN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01875" y="714375"/>
            <a:ext cx="2577465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3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必备因素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564130" y="1285240"/>
            <a:ext cx="1508125" cy="300418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选择路线：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驾车、公交、步行、骑行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194935" y="812165"/>
            <a:ext cx="3030855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28165" y="603885"/>
            <a:ext cx="255016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3</a:t>
            </a:r>
            <a:r>
              <a:rPr lang="zh-CN" altLang="en-US" dirty="0">
                <a:latin typeface="+mj-lt"/>
                <a:ea typeface="+mj-ea"/>
              </a:rPr>
              <a:t>、必备</a:t>
            </a:r>
            <a:r>
              <a:rPr lang="zh-CN" altLang="zh-CN" dirty="0">
                <a:latin typeface="+mj-lt"/>
                <a:ea typeface="+mj-ea"/>
              </a:rPr>
              <a:t>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118360" y="1285240"/>
            <a:ext cx="1967230" cy="13633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地图缩放，移动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580890" y="603885"/>
            <a:ext cx="3030855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94155" y="603885"/>
            <a:ext cx="288417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4</a:t>
            </a:r>
            <a:r>
              <a:rPr lang="zh-CN" altLang="en-US" dirty="0">
                <a:latin typeface="+mj-lt"/>
                <a:ea typeface="+mj-ea"/>
              </a:rPr>
              <a:t>、无差异</a:t>
            </a:r>
            <a:r>
              <a:rPr lang="zh-CN" altLang="zh-CN" dirty="0">
                <a:latin typeface="+mj-lt"/>
                <a:ea typeface="+mj-ea"/>
              </a:rPr>
              <a:t>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077085" y="1285240"/>
            <a:ext cx="1508125" cy="45910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帮助与反馈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570730" y="603885"/>
            <a:ext cx="3050540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50035" y="603885"/>
            <a:ext cx="282829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5</a:t>
            </a:r>
            <a:r>
              <a:rPr lang="zh-CN" altLang="en-US" dirty="0">
                <a:latin typeface="+mj-lt"/>
                <a:ea typeface="+mj-ea"/>
              </a:rPr>
              <a:t>、反向</a:t>
            </a:r>
            <a:r>
              <a:rPr lang="zh-CN" altLang="zh-CN" dirty="0">
                <a:latin typeface="+mj-lt"/>
                <a:ea typeface="+mj-ea"/>
              </a:rPr>
              <a:t>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210435" y="1341120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强制升级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" name="图片占位符 7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612005" y="603885"/>
            <a:ext cx="2968625" cy="5317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1800" dirty="0">
                <a:latin typeface="+mn-lt"/>
                <a:ea typeface="+mn-ea"/>
              </a:rPr>
              <a:t>用户心理：在网上买衣服无法知道是否适合自己，自己穿好不好看，不敢买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dirty="0">
                <a:latin typeface="+mn-lt"/>
                <a:ea typeface="+mn-ea"/>
              </a:rPr>
              <a:t>频数：较高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dirty="0">
                <a:latin typeface="+mn-lt"/>
                <a:ea typeface="+mn-ea"/>
              </a:rPr>
              <a:t>人数：大部分网购用户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dirty="0">
                <a:latin typeface="+mn-lt"/>
                <a:ea typeface="+mn-ea"/>
              </a:rPr>
              <a:t>互联网化：虚拟现实技术逐渐成熟，手机端的普及</a:t>
            </a:r>
            <a:r>
              <a:rPr lang="en-US" altLang="zh-CN" sz="1800" dirty="0">
                <a:latin typeface="+mn-lt"/>
                <a:ea typeface="+mn-ea"/>
              </a:rPr>
              <a:t>	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痛点一：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357" y="1636872"/>
            <a:ext cx="8794048" cy="3781684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7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1800" b="1" dirty="0">
                <a:latin typeface="+mn-lt"/>
                <a:ea typeface="+mn-ea"/>
              </a:rPr>
              <a:t>用户心理</a:t>
            </a:r>
            <a:r>
              <a:rPr lang="zh-CN" altLang="en-US" sz="1800" dirty="0">
                <a:latin typeface="+mn-lt"/>
                <a:ea typeface="+mn-ea"/>
              </a:rPr>
              <a:t>：对于日常的小病，去医院看病比较麻烦，经常排队，想自己买点药，但又不确定自己是什么病。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b="1" dirty="0">
                <a:latin typeface="+mn-lt"/>
                <a:ea typeface="+mn-ea"/>
              </a:rPr>
              <a:t>频数</a:t>
            </a:r>
            <a:r>
              <a:rPr lang="zh-CN" altLang="en-US" sz="1800" dirty="0">
                <a:latin typeface="+mn-lt"/>
                <a:ea typeface="+mn-ea"/>
              </a:rPr>
              <a:t>：较高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b="1" dirty="0">
                <a:latin typeface="+mn-lt"/>
                <a:ea typeface="+mn-ea"/>
              </a:rPr>
              <a:t>人数</a:t>
            </a:r>
            <a:r>
              <a:rPr lang="zh-CN" altLang="en-US" sz="1800" dirty="0">
                <a:latin typeface="+mn-lt"/>
                <a:ea typeface="+mn-ea"/>
              </a:rPr>
              <a:t>：中大型城市都有这类需求，一线城市，人口密集</a:t>
            </a:r>
            <a:endParaRPr lang="zh-CN" altLang="en-US"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800" b="1" dirty="0">
                <a:latin typeface="+mn-lt"/>
                <a:ea typeface="+mn-ea"/>
              </a:rPr>
              <a:t>互联网化</a:t>
            </a:r>
            <a:r>
              <a:rPr lang="zh-CN" altLang="en-US" sz="1800" dirty="0">
                <a:latin typeface="+mn-lt"/>
                <a:ea typeface="+mn-ea"/>
              </a:rPr>
              <a:t>：</a:t>
            </a:r>
            <a:r>
              <a:rPr sz="1800" dirty="0">
                <a:latin typeface="+mn-lt"/>
                <a:ea typeface="+mn-ea"/>
              </a:rPr>
              <a:t>	手机终端的普及</a:t>
            </a:r>
            <a:r>
              <a:rPr lang="zh-CN" sz="1800" dirty="0">
                <a:latin typeface="+mn-lt"/>
                <a:ea typeface="+mn-ea"/>
              </a:rPr>
              <a:t>，</a:t>
            </a:r>
            <a:r>
              <a:rPr lang="zh-CN" sz="1800" dirty="0">
                <a:latin typeface="+mn-lt"/>
                <a:ea typeface="+mn-ea"/>
              </a:rPr>
              <a:t>病人</a:t>
            </a:r>
            <a:r>
              <a:rPr sz="1800" dirty="0">
                <a:latin typeface="+mn-lt"/>
                <a:ea typeface="+mn-ea"/>
              </a:rPr>
              <a:t>和</a:t>
            </a:r>
            <a:r>
              <a:rPr lang="zh-CN" sz="1800" dirty="0">
                <a:latin typeface="+mn-lt"/>
                <a:ea typeface="+mn-ea"/>
              </a:rPr>
              <a:t>医生</a:t>
            </a:r>
            <a:r>
              <a:rPr sz="1800" dirty="0">
                <a:latin typeface="+mn-lt"/>
                <a:ea typeface="+mn-ea"/>
              </a:rPr>
              <a:t>都要有终端</a:t>
            </a:r>
            <a:endParaRPr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sz="1800" dirty="0">
                <a:latin typeface="+mn-lt"/>
                <a:ea typeface="+mn-ea"/>
              </a:rPr>
              <a:t>	移动网络（3G、4G的普及）</a:t>
            </a:r>
            <a:r>
              <a:rPr lang="zh-CN" sz="1800" dirty="0">
                <a:latin typeface="+mn-lt"/>
                <a:ea typeface="+mn-ea"/>
              </a:rPr>
              <a:t>，</a:t>
            </a:r>
            <a:r>
              <a:rPr sz="1800" dirty="0">
                <a:latin typeface="+mn-lt"/>
                <a:ea typeface="+mn-ea"/>
              </a:rPr>
              <a:t>网络链接快速便捷</a:t>
            </a:r>
            <a:endParaRPr sz="18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sz="1800" dirty="0">
                <a:latin typeface="+mn-lt"/>
                <a:ea typeface="+mn-ea"/>
              </a:rPr>
              <a:t>	移动支付的普及通过平台交易</a:t>
            </a:r>
            <a:endParaRPr sz="18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痛点二：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任意多边形 45"/>
          <p:cNvSpPr/>
          <p:nvPr>
            <p:custDataLst>
              <p:tags r:id="rId1"/>
            </p:custDataLst>
          </p:nvPr>
        </p:nvSpPr>
        <p:spPr bwMode="auto">
          <a:xfrm>
            <a:off x="1701165" y="1191895"/>
            <a:ext cx="8794115" cy="4226560"/>
          </a:xfrm>
          <a:custGeom>
            <a:avLst/>
            <a:gdLst>
              <a:gd name="T0" fmla="*/ 0 w 3456384"/>
              <a:gd name="T1" fmla="*/ 3054350 h 3882329"/>
              <a:gd name="T2" fmla="*/ 8794750 w 3456384"/>
              <a:gd name="T3" fmla="*/ 3054350 h 3882329"/>
              <a:gd name="T4" fmla="*/ 0 w 3456384"/>
              <a:gd name="T5" fmla="*/ 3054350 h 3882329"/>
              <a:gd name="T6" fmla="*/ 0 w 3456384"/>
              <a:gd name="T7" fmla="*/ 0 h 3882329"/>
              <a:gd name="T8" fmla="*/ 8794750 w 3456384"/>
              <a:gd name="T9" fmla="*/ 0 h 3882329"/>
              <a:gd name="T10" fmla="*/ 0 w 3456384"/>
              <a:gd name="T11" fmla="*/ 0 h 3882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6384"/>
              <a:gd name="T19" fmla="*/ 0 h 3882329"/>
              <a:gd name="T20" fmla="*/ 3456384 w 3456384"/>
              <a:gd name="T21" fmla="*/ 3882329 h 3882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6384" h="3882329">
                <a:moveTo>
                  <a:pt x="0" y="3882329"/>
                </a:moveTo>
                <a:lnTo>
                  <a:pt x="3456384" y="3882329"/>
                </a:lnTo>
                <a:lnTo>
                  <a:pt x="0" y="3882329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0" y="0"/>
                </a:lnTo>
                <a:close/>
              </a:path>
            </a:pathLst>
          </a:custGeom>
          <a:noFill/>
          <a:ln w="22225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71981" rIns="0" bIns="71981" anchor="t" anchorCtr="0">
            <a:normAutofit fontScale="9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1400" b="1" dirty="0">
                <a:latin typeface="+mn-lt"/>
                <a:ea typeface="+mn-ea"/>
              </a:rPr>
              <a:t>用户心理</a:t>
            </a:r>
            <a:r>
              <a:rPr lang="zh-CN" altLang="en-US" sz="1400" dirty="0">
                <a:latin typeface="+mn-lt"/>
                <a:ea typeface="+mn-ea"/>
              </a:rPr>
              <a:t>：找货车（比如运几箱书或运几个凳子），搬家公司还需预约，有时还比较急，自己也没车。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400" b="1" dirty="0">
                <a:latin typeface="+mn-lt"/>
                <a:ea typeface="+mn-ea"/>
              </a:rPr>
              <a:t>频数</a:t>
            </a:r>
            <a:r>
              <a:rPr lang="zh-CN" altLang="en-US" sz="1400" dirty="0">
                <a:latin typeface="+mn-lt"/>
                <a:ea typeface="+mn-ea"/>
              </a:rPr>
              <a:t>：较低，一般置购大的物品才需要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400" b="1" dirty="0">
                <a:latin typeface="+mn-lt"/>
                <a:ea typeface="+mn-ea"/>
              </a:rPr>
              <a:t>人数</a:t>
            </a:r>
            <a:r>
              <a:rPr lang="zh-CN" altLang="en-US" sz="1400" dirty="0">
                <a:latin typeface="+mn-lt"/>
                <a:ea typeface="+mn-ea"/>
              </a:rPr>
              <a:t>：大部分无车用户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zh-CN" altLang="en-US" sz="1400" b="1" dirty="0">
                <a:latin typeface="+mn-lt"/>
                <a:ea typeface="+mn-ea"/>
              </a:rPr>
              <a:t>互联网化</a:t>
            </a:r>
            <a:r>
              <a:rPr lang="zh-CN" altLang="en-US" sz="1400" dirty="0">
                <a:latin typeface="+mn-lt"/>
                <a:ea typeface="+mn-ea"/>
              </a:rPr>
              <a:t>：</a:t>
            </a:r>
            <a:r>
              <a:rPr lang="en-US" altLang="zh-CN" sz="1400" dirty="0">
                <a:latin typeface="+mn-lt"/>
                <a:ea typeface="+mn-ea"/>
              </a:rPr>
              <a:t>	</a:t>
            </a:r>
            <a:r>
              <a:rPr lang="zh-CN" altLang="en-US" sz="1400" dirty="0">
                <a:latin typeface="+mn-lt"/>
                <a:ea typeface="+mn-ea"/>
              </a:rPr>
              <a:t>手机终端的普及，</a:t>
            </a:r>
            <a:r>
              <a:rPr lang="en-US" altLang="zh-CN" sz="1400" dirty="0">
                <a:latin typeface="+mn-lt"/>
                <a:ea typeface="+mn-ea"/>
              </a:rPr>
              <a:t>司机和乘客都要有终端</a:t>
            </a:r>
            <a:endParaRPr lang="en-US" altLang="zh-CN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latin typeface="+mn-lt"/>
                <a:ea typeface="+mn-ea"/>
              </a:rPr>
              <a:t>	移动网络（3G、4G的普及）</a:t>
            </a:r>
            <a:r>
              <a:rPr lang="zh-CN" altLang="en-US" sz="1400" dirty="0">
                <a:latin typeface="+mn-lt"/>
                <a:ea typeface="+mn-ea"/>
              </a:rPr>
              <a:t>，</a:t>
            </a:r>
            <a:r>
              <a:rPr lang="en-US" altLang="zh-CN" sz="1400" dirty="0">
                <a:latin typeface="+mn-lt"/>
                <a:ea typeface="+mn-ea"/>
              </a:rPr>
              <a:t>网络链接快速便捷</a:t>
            </a:r>
            <a:endParaRPr lang="en-US" altLang="zh-CN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latin typeface="+mn-lt"/>
                <a:ea typeface="+mn-ea"/>
              </a:rPr>
              <a:t>	移动支付的普及</a:t>
            </a:r>
            <a:r>
              <a:rPr lang="zh-CN" altLang="en-US" sz="1400" dirty="0">
                <a:latin typeface="+mn-lt"/>
                <a:ea typeface="+mn-ea"/>
              </a:rPr>
              <a:t>，</a:t>
            </a:r>
            <a:r>
              <a:rPr lang="en-US" altLang="zh-CN" sz="1400" dirty="0">
                <a:latin typeface="+mn-lt"/>
                <a:ea typeface="+mn-ea"/>
              </a:rPr>
              <a:t>通过平台交易</a:t>
            </a:r>
            <a:endParaRPr lang="en-US" altLang="zh-CN" sz="1400" dirty="0">
              <a:latin typeface="+mn-lt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>
                <a:latin typeface="+mn-lt"/>
                <a:ea typeface="+mn-ea"/>
              </a:rPr>
              <a:t>	</a:t>
            </a:r>
            <a:r>
              <a:rPr lang="zh-CN" altLang="en-US" sz="1400" dirty="0">
                <a:latin typeface="+mn-lt"/>
                <a:ea typeface="+mn-ea"/>
              </a:rPr>
              <a:t>类似滴滴打车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09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16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/>
              <a:t>痛点三：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8795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64640" y="603885"/>
            <a:ext cx="2813685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1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魅力因素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564130" y="1285240"/>
            <a:ext cx="1814830" cy="13214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主题地图：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用户选择喜欢的主题类型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273040" y="603885"/>
            <a:ext cx="3042285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870" y="603885"/>
            <a:ext cx="262001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1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魅力因素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908685" y="1174750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积分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8912225" y="603885"/>
            <a:ext cx="3026410" cy="540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935" y="603885"/>
            <a:ext cx="3040380" cy="5404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35" y="604520"/>
            <a:ext cx="3049270" cy="5403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40835" y="4909820"/>
            <a:ext cx="625475" cy="7931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91310" y="617220"/>
            <a:ext cx="2480945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期望因素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258695" y="1326515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语音功能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072255" y="715010"/>
            <a:ext cx="3044825" cy="540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85" y="715010"/>
            <a:ext cx="3027680" cy="54038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6215" y="603885"/>
            <a:ext cx="260604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期望因素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369185" y="1299210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导航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175760" y="603885"/>
            <a:ext cx="3039110" cy="540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725" y="603885"/>
            <a:ext cx="3081020" cy="54597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7410" y="687070"/>
            <a:ext cx="252349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期望因素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45920" y="1354455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搜周边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3599180" y="603885"/>
            <a:ext cx="3022600" cy="5403850"/>
          </a:xfrm>
          <a:prstGeom prst="rect">
            <a:avLst/>
          </a:prstGeom>
        </p:spPr>
      </p:pic>
      <p:pic>
        <p:nvPicPr>
          <p:cNvPr id="6" name="图片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603885"/>
            <a:ext cx="3044825" cy="540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/>
        </p:nvSpPr>
        <p:spPr>
          <a:xfrm>
            <a:off x="7326630" y="5618480"/>
            <a:ext cx="1376680" cy="3892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55470" y="603885"/>
            <a:ext cx="2522855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、期望</a:t>
            </a:r>
            <a:r>
              <a:rPr lang="zh-CN" altLang="zh-CN" dirty="0">
                <a:latin typeface="+mj-lt"/>
                <a:ea typeface="+mj-ea"/>
              </a:rPr>
              <a:t>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564130" y="1285240"/>
            <a:ext cx="1508125" cy="4591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收藏路线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818380" y="603885"/>
            <a:ext cx="3055620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84045" y="603885"/>
            <a:ext cx="249428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、期望</a:t>
            </a:r>
            <a:r>
              <a:rPr lang="zh-CN" altLang="zh-CN" dirty="0">
                <a:latin typeface="+mj-lt"/>
                <a:ea typeface="+mj-ea"/>
              </a:rPr>
              <a:t>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453640" y="1285240"/>
            <a:ext cx="1618615" cy="26568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路况：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路况提醒 ，避免拥挤路段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568190" y="603885"/>
            <a:ext cx="3055620" cy="5403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220" y="589915"/>
            <a:ext cx="2675890" cy="570865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3</a:t>
            </a:r>
            <a:r>
              <a:rPr lang="zh-CN" altLang="en-US" dirty="0">
                <a:latin typeface="+mj-lt"/>
                <a:ea typeface="+mj-ea"/>
              </a:rPr>
              <a:t>、</a:t>
            </a:r>
            <a:r>
              <a:rPr lang="zh-CN" altLang="zh-CN" dirty="0">
                <a:latin typeface="+mj-lt"/>
                <a:ea typeface="+mj-ea"/>
              </a:rPr>
              <a:t>必备因素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61620" y="1271270"/>
            <a:ext cx="1813560" cy="151638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搜索：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搜地点、查公交、找路线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6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514600" y="746760"/>
            <a:ext cx="3044825" cy="540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矩形 7"/>
          <p:cNvSpPr/>
          <p:nvPr/>
        </p:nvSpPr>
        <p:spPr>
          <a:xfrm>
            <a:off x="2513965" y="999490"/>
            <a:ext cx="3045460" cy="542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27880" y="4845685"/>
            <a:ext cx="931545" cy="8197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415" y="737235"/>
            <a:ext cx="3041015" cy="54038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2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152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152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7*f*1"/>
  <p:tag name="KSO_WM_UNIT_CLEAR" val="1"/>
  <p:tag name="KSO_WM_UNIT_LAYERLEVEL" val="1"/>
  <p:tag name="KSO_WM_UNIT_VALUE" val="152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7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34*129"/>
  <p:tag name="KSO_WM_SLIDE_SIZE" val="692*29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5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6"/>
  <p:tag name="KSO_WM_SLIDE_SIZE" val="828*42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WPS 演示</Application>
  <PresentationFormat>宽屏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1_A000120141114A22KWBG</vt:lpstr>
      <vt:lpstr>KANO模型分析百度地图</vt:lpstr>
      <vt:lpstr>LOREM IPSUM DOLOR</vt:lpstr>
      <vt:lpstr>魅力因素</vt:lpstr>
      <vt:lpstr>魅力因素</vt:lpstr>
      <vt:lpstr>魅力因素</vt:lpstr>
      <vt:lpstr>魅力因素</vt:lpstr>
      <vt:lpstr>魅力因素</vt:lpstr>
      <vt:lpstr>魅力因素</vt:lpstr>
      <vt:lpstr>魅力因素</vt:lpstr>
      <vt:lpstr>魅力因素</vt:lpstr>
      <vt:lpstr>魅力因素</vt:lpstr>
      <vt:lpstr>魅力因素</vt:lpstr>
      <vt:lpstr>魅力因素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2015-05-05T08:02:00Z</dcterms:created>
  <dcterms:modified xsi:type="dcterms:W3CDTF">2017-01-11T09:45:39Z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