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0080625" cy="7559675"/>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6"/>
  </p:normalViewPr>
  <p:slideViewPr>
    <p:cSldViewPr snapToGrid="0" snapToObjects="1">
      <p:cViewPr varScale="1">
        <p:scale>
          <a:sx n="93" d="100"/>
          <a:sy n="93" d="100"/>
        </p:scale>
        <p:origin x="1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77225" y="4777725"/>
            <a:ext cx="6217899" cy="4526274"/>
          </a:xfrm>
          <a:prstGeom prst="rect">
            <a:avLst/>
          </a:prstGeom>
          <a:noFill/>
          <a:ln>
            <a:noFill/>
          </a:ln>
        </p:spPr>
        <p:txBody>
          <a:bodyPr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8" name="Shape 108"/>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0" name="Shape 170"/>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295650" y="754375"/>
            <a:ext cx="51819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1295650" y="754375"/>
            <a:ext cx="51819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2" name="Shape 192"/>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0" name="Shape 200"/>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6" name="Shape 206"/>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1295650" y="754375"/>
            <a:ext cx="51819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2" name="Shape 212"/>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4" name="Shape 114"/>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0" name="Shape 120"/>
          <p:cNvSpPr>
            <a:spLocks noGrp="1" noRot="1" noChangeAspect="1"/>
          </p:cNvSpPr>
          <p:nvPr>
            <p:ph type="sldImg" idx="2"/>
          </p:nvPr>
        </p:nvSpPr>
        <p:spPr>
          <a:xfrm>
            <a:off x="1371600" y="754063"/>
            <a:ext cx="50292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6" name="Shape 126"/>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2" name="Shape 132"/>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8" name="Shape 138"/>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4" name="Shape 144"/>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0" name="Shape 150"/>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777225" y="4777725"/>
            <a:ext cx="6217899" cy="4526274"/>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7" name="Shape 157"/>
          <p:cNvSpPr>
            <a:spLocks noGrp="1" noRot="1" noChangeAspect="1"/>
          </p:cNvSpPr>
          <p:nvPr>
            <p:ph type="sldImg" idx="2"/>
          </p:nvPr>
        </p:nvSpPr>
        <p:spPr>
          <a:xfrm>
            <a:off x="1295650" y="754375"/>
            <a:ext cx="518185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43" name="Shape 43"/>
          <p:cNvSpPr txBox="1">
            <a:spLocks noGrp="1"/>
          </p:cNvSpPr>
          <p:nvPr>
            <p:ph type="body" idx="1"/>
          </p:nvPr>
        </p:nvSpPr>
        <p:spPr>
          <a:xfrm>
            <a:off x="504000" y="1768680"/>
            <a:ext cx="9071999"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4" name="Shape 44"/>
          <p:cNvSpPr txBox="1">
            <a:spLocks noGrp="1"/>
          </p:cNvSpPr>
          <p:nvPr>
            <p:ph type="body" idx="2"/>
          </p:nvPr>
        </p:nvSpPr>
        <p:spPr>
          <a:xfrm>
            <a:off x="504000" y="4058639"/>
            <a:ext cx="9071999"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47" name="Shape 47"/>
          <p:cNvSpPr txBox="1">
            <a:spLocks noGrp="1"/>
          </p:cNvSpPr>
          <p:nvPr>
            <p:ph type="body" idx="1"/>
          </p:nvPr>
        </p:nvSpPr>
        <p:spPr>
          <a:xfrm>
            <a:off x="504000" y="1768680"/>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8" name="Shape 48"/>
          <p:cNvSpPr txBox="1">
            <a:spLocks noGrp="1"/>
          </p:cNvSpPr>
          <p:nvPr>
            <p:ph type="body" idx="2"/>
          </p:nvPr>
        </p:nvSpPr>
        <p:spPr>
          <a:xfrm>
            <a:off x="5152680" y="1768680"/>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9" name="Shape 49"/>
          <p:cNvSpPr txBox="1">
            <a:spLocks noGrp="1"/>
          </p:cNvSpPr>
          <p:nvPr>
            <p:ph type="body" idx="3"/>
          </p:nvPr>
        </p:nvSpPr>
        <p:spPr>
          <a:xfrm>
            <a:off x="5152680" y="4058639"/>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0" name="Shape 50"/>
          <p:cNvSpPr txBox="1">
            <a:spLocks noGrp="1"/>
          </p:cNvSpPr>
          <p:nvPr>
            <p:ph type="body" idx="4"/>
          </p:nvPr>
        </p:nvSpPr>
        <p:spPr>
          <a:xfrm>
            <a:off x="504000" y="4058639"/>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53" name="Shape 53"/>
          <p:cNvSpPr txBox="1">
            <a:spLocks noGrp="1"/>
          </p:cNvSpPr>
          <p:nvPr>
            <p:ph type="body" idx="1"/>
          </p:nvPr>
        </p:nvSpPr>
        <p:spPr>
          <a:xfrm>
            <a:off x="504000" y="1768680"/>
            <a:ext cx="9071999" cy="43840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4" name="Shape 54"/>
          <p:cNvSpPr txBox="1">
            <a:spLocks noGrp="1"/>
          </p:cNvSpPr>
          <p:nvPr>
            <p:ph type="body" idx="2"/>
          </p:nvPr>
        </p:nvSpPr>
        <p:spPr>
          <a:xfrm>
            <a:off x="504000" y="1768680"/>
            <a:ext cx="9071999" cy="43840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pic>
        <p:nvPicPr>
          <p:cNvPr id="55" name="Shape 55"/>
          <p:cNvPicPr preferRelativeResize="0"/>
          <p:nvPr/>
        </p:nvPicPr>
        <p:blipFill rotWithShape="1">
          <a:blip r:embed="rId2">
            <a:alphaModFix/>
          </a:blip>
          <a:srcRect/>
          <a:stretch/>
        </p:blipFill>
        <p:spPr>
          <a:xfrm>
            <a:off x="2292119" y="1768680"/>
            <a:ext cx="5495399" cy="4384079"/>
          </a:xfrm>
          <a:prstGeom prst="rect">
            <a:avLst/>
          </a:prstGeom>
          <a:noFill/>
          <a:ln>
            <a:noFill/>
          </a:ln>
        </p:spPr>
      </p:pic>
      <p:pic>
        <p:nvPicPr>
          <p:cNvPr id="56" name="Shape 56"/>
          <p:cNvPicPr preferRelativeResize="0"/>
          <p:nvPr/>
        </p:nvPicPr>
        <p:blipFill rotWithShape="1">
          <a:blip r:embed="rId2">
            <a:alphaModFix/>
          </a:blip>
          <a:srcRect/>
          <a:stretch/>
        </p:blipFill>
        <p:spPr>
          <a:xfrm>
            <a:off x="2292119" y="1768680"/>
            <a:ext cx="5495399" cy="438407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6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63" name="Shape 63"/>
          <p:cNvSpPr txBox="1">
            <a:spLocks noGrp="1"/>
          </p:cNvSpPr>
          <p:nvPr>
            <p:ph type="subTitle" idx="1"/>
          </p:nvPr>
        </p:nvSpPr>
        <p:spPr>
          <a:xfrm>
            <a:off x="504000" y="1768680"/>
            <a:ext cx="9071999" cy="438407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66" name="Shape 66"/>
          <p:cNvSpPr txBox="1">
            <a:spLocks noGrp="1"/>
          </p:cNvSpPr>
          <p:nvPr>
            <p:ph type="body" idx="1"/>
          </p:nvPr>
        </p:nvSpPr>
        <p:spPr>
          <a:xfrm>
            <a:off x="504000" y="1768680"/>
            <a:ext cx="9071999" cy="43840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69" name="Shape 69"/>
          <p:cNvSpPr txBox="1">
            <a:spLocks noGrp="1"/>
          </p:cNvSpPr>
          <p:nvPr>
            <p:ph type="body" idx="1"/>
          </p:nvPr>
        </p:nvSpPr>
        <p:spPr>
          <a:xfrm>
            <a:off x="504000" y="1768680"/>
            <a:ext cx="4426920" cy="43840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0" name="Shape 70"/>
          <p:cNvSpPr txBox="1">
            <a:spLocks noGrp="1"/>
          </p:cNvSpPr>
          <p:nvPr>
            <p:ph type="body" idx="2"/>
          </p:nvPr>
        </p:nvSpPr>
        <p:spPr>
          <a:xfrm>
            <a:off x="5152680" y="1768680"/>
            <a:ext cx="4426920" cy="43840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73"/>
        <p:cNvGrpSpPr/>
        <p:nvPr/>
      </p:nvGrpSpPr>
      <p:grpSpPr>
        <a:xfrm>
          <a:off x="0" y="0"/>
          <a:ext cx="0" cy="0"/>
          <a:chOff x="0" y="0"/>
          <a:chExt cx="0" cy="0"/>
        </a:xfrm>
      </p:grpSpPr>
      <p:sp>
        <p:nvSpPr>
          <p:cNvPr id="74" name="Shape 74"/>
          <p:cNvSpPr txBox="1">
            <a:spLocks noGrp="1"/>
          </p:cNvSpPr>
          <p:nvPr>
            <p:ph type="subTitle" idx="1"/>
          </p:nvPr>
        </p:nvSpPr>
        <p:spPr>
          <a:xfrm>
            <a:off x="504000" y="301319"/>
            <a:ext cx="9071999" cy="585035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77" name="Shape 77"/>
          <p:cNvSpPr txBox="1">
            <a:spLocks noGrp="1"/>
          </p:cNvSpPr>
          <p:nvPr>
            <p:ph type="body" idx="1"/>
          </p:nvPr>
        </p:nvSpPr>
        <p:spPr>
          <a:xfrm>
            <a:off x="504000" y="1768680"/>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8" name="Shape 78"/>
          <p:cNvSpPr txBox="1">
            <a:spLocks noGrp="1"/>
          </p:cNvSpPr>
          <p:nvPr>
            <p:ph type="body" idx="2"/>
          </p:nvPr>
        </p:nvSpPr>
        <p:spPr>
          <a:xfrm>
            <a:off x="504000" y="4058639"/>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9" name="Shape 79"/>
          <p:cNvSpPr txBox="1">
            <a:spLocks noGrp="1"/>
          </p:cNvSpPr>
          <p:nvPr>
            <p:ph type="body" idx="3"/>
          </p:nvPr>
        </p:nvSpPr>
        <p:spPr>
          <a:xfrm>
            <a:off x="5152680" y="1768680"/>
            <a:ext cx="4426920" cy="43840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4" name="Shape 14"/>
          <p:cNvSpPr txBox="1">
            <a:spLocks noGrp="1"/>
          </p:cNvSpPr>
          <p:nvPr>
            <p:ph type="subTitle" idx="1"/>
          </p:nvPr>
        </p:nvSpPr>
        <p:spPr>
          <a:xfrm>
            <a:off x="504000" y="1768680"/>
            <a:ext cx="9071999" cy="438407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82" name="Shape 82"/>
          <p:cNvSpPr txBox="1">
            <a:spLocks noGrp="1"/>
          </p:cNvSpPr>
          <p:nvPr>
            <p:ph type="body" idx="1"/>
          </p:nvPr>
        </p:nvSpPr>
        <p:spPr>
          <a:xfrm>
            <a:off x="504000" y="1768680"/>
            <a:ext cx="4426920" cy="43840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83" name="Shape 83"/>
          <p:cNvSpPr txBox="1">
            <a:spLocks noGrp="1"/>
          </p:cNvSpPr>
          <p:nvPr>
            <p:ph type="body" idx="2"/>
          </p:nvPr>
        </p:nvSpPr>
        <p:spPr>
          <a:xfrm>
            <a:off x="5152680" y="1768680"/>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84" name="Shape 84"/>
          <p:cNvSpPr txBox="1">
            <a:spLocks noGrp="1"/>
          </p:cNvSpPr>
          <p:nvPr>
            <p:ph type="body" idx="3"/>
          </p:nvPr>
        </p:nvSpPr>
        <p:spPr>
          <a:xfrm>
            <a:off x="5152680" y="4058639"/>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87" name="Shape 87"/>
          <p:cNvSpPr txBox="1">
            <a:spLocks noGrp="1"/>
          </p:cNvSpPr>
          <p:nvPr>
            <p:ph type="body" idx="1"/>
          </p:nvPr>
        </p:nvSpPr>
        <p:spPr>
          <a:xfrm>
            <a:off x="504000" y="1768680"/>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88" name="Shape 88"/>
          <p:cNvSpPr txBox="1">
            <a:spLocks noGrp="1"/>
          </p:cNvSpPr>
          <p:nvPr>
            <p:ph type="body" idx="2"/>
          </p:nvPr>
        </p:nvSpPr>
        <p:spPr>
          <a:xfrm>
            <a:off x="5152680" y="1768680"/>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89" name="Shape 89"/>
          <p:cNvSpPr txBox="1">
            <a:spLocks noGrp="1"/>
          </p:cNvSpPr>
          <p:nvPr>
            <p:ph type="body" idx="3"/>
          </p:nvPr>
        </p:nvSpPr>
        <p:spPr>
          <a:xfrm>
            <a:off x="504000" y="4058639"/>
            <a:ext cx="9071999"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92" name="Shape 92"/>
          <p:cNvSpPr txBox="1">
            <a:spLocks noGrp="1"/>
          </p:cNvSpPr>
          <p:nvPr>
            <p:ph type="body" idx="1"/>
          </p:nvPr>
        </p:nvSpPr>
        <p:spPr>
          <a:xfrm>
            <a:off x="504000" y="1768680"/>
            <a:ext cx="9071999"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93" name="Shape 93"/>
          <p:cNvSpPr txBox="1">
            <a:spLocks noGrp="1"/>
          </p:cNvSpPr>
          <p:nvPr>
            <p:ph type="body" idx="2"/>
          </p:nvPr>
        </p:nvSpPr>
        <p:spPr>
          <a:xfrm>
            <a:off x="504000" y="4058639"/>
            <a:ext cx="9071999"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96" name="Shape 96"/>
          <p:cNvSpPr txBox="1">
            <a:spLocks noGrp="1"/>
          </p:cNvSpPr>
          <p:nvPr>
            <p:ph type="body" idx="1"/>
          </p:nvPr>
        </p:nvSpPr>
        <p:spPr>
          <a:xfrm>
            <a:off x="504000" y="1768680"/>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97" name="Shape 97"/>
          <p:cNvSpPr txBox="1">
            <a:spLocks noGrp="1"/>
          </p:cNvSpPr>
          <p:nvPr>
            <p:ph type="body" idx="2"/>
          </p:nvPr>
        </p:nvSpPr>
        <p:spPr>
          <a:xfrm>
            <a:off x="5152680" y="1768680"/>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98" name="Shape 98"/>
          <p:cNvSpPr txBox="1">
            <a:spLocks noGrp="1"/>
          </p:cNvSpPr>
          <p:nvPr>
            <p:ph type="body" idx="3"/>
          </p:nvPr>
        </p:nvSpPr>
        <p:spPr>
          <a:xfrm>
            <a:off x="5152680" y="4058639"/>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99" name="Shape 99"/>
          <p:cNvSpPr txBox="1">
            <a:spLocks noGrp="1"/>
          </p:cNvSpPr>
          <p:nvPr>
            <p:ph type="body" idx="4"/>
          </p:nvPr>
        </p:nvSpPr>
        <p:spPr>
          <a:xfrm>
            <a:off x="504000" y="4058639"/>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02" name="Shape 102"/>
          <p:cNvSpPr txBox="1">
            <a:spLocks noGrp="1"/>
          </p:cNvSpPr>
          <p:nvPr>
            <p:ph type="body" idx="1"/>
          </p:nvPr>
        </p:nvSpPr>
        <p:spPr>
          <a:xfrm>
            <a:off x="504000" y="1768680"/>
            <a:ext cx="9071999" cy="43840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103" name="Shape 103"/>
          <p:cNvSpPr txBox="1">
            <a:spLocks noGrp="1"/>
          </p:cNvSpPr>
          <p:nvPr>
            <p:ph type="body" idx="2"/>
          </p:nvPr>
        </p:nvSpPr>
        <p:spPr>
          <a:xfrm>
            <a:off x="504000" y="1768680"/>
            <a:ext cx="9071999" cy="43840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pic>
        <p:nvPicPr>
          <p:cNvPr id="104" name="Shape 104"/>
          <p:cNvPicPr preferRelativeResize="0"/>
          <p:nvPr/>
        </p:nvPicPr>
        <p:blipFill rotWithShape="1">
          <a:blip r:embed="rId2">
            <a:alphaModFix/>
          </a:blip>
          <a:srcRect/>
          <a:stretch/>
        </p:blipFill>
        <p:spPr>
          <a:xfrm>
            <a:off x="2292119" y="1768680"/>
            <a:ext cx="5495399" cy="4384079"/>
          </a:xfrm>
          <a:prstGeom prst="rect">
            <a:avLst/>
          </a:prstGeom>
          <a:noFill/>
          <a:ln>
            <a:noFill/>
          </a:ln>
        </p:spPr>
      </p:pic>
      <p:pic>
        <p:nvPicPr>
          <p:cNvPr id="105" name="Shape 105"/>
          <p:cNvPicPr preferRelativeResize="0"/>
          <p:nvPr/>
        </p:nvPicPr>
        <p:blipFill rotWithShape="1">
          <a:blip r:embed="rId2">
            <a:alphaModFix/>
          </a:blip>
          <a:srcRect/>
          <a:stretch/>
        </p:blipFill>
        <p:spPr>
          <a:xfrm>
            <a:off x="2292119" y="1768680"/>
            <a:ext cx="5495399" cy="438407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7" name="Shape 17"/>
          <p:cNvSpPr txBox="1">
            <a:spLocks noGrp="1"/>
          </p:cNvSpPr>
          <p:nvPr>
            <p:ph type="body" idx="1"/>
          </p:nvPr>
        </p:nvSpPr>
        <p:spPr>
          <a:xfrm>
            <a:off x="504000" y="1768680"/>
            <a:ext cx="9071999" cy="43840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20" name="Shape 20"/>
          <p:cNvSpPr txBox="1">
            <a:spLocks noGrp="1"/>
          </p:cNvSpPr>
          <p:nvPr>
            <p:ph type="body" idx="1"/>
          </p:nvPr>
        </p:nvSpPr>
        <p:spPr>
          <a:xfrm>
            <a:off x="504000" y="1768680"/>
            <a:ext cx="4426920" cy="43840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21" name="Shape 21"/>
          <p:cNvSpPr txBox="1">
            <a:spLocks noGrp="1"/>
          </p:cNvSpPr>
          <p:nvPr>
            <p:ph type="body" idx="2"/>
          </p:nvPr>
        </p:nvSpPr>
        <p:spPr>
          <a:xfrm>
            <a:off x="5152680" y="1768680"/>
            <a:ext cx="4426920" cy="43840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24"/>
        <p:cNvGrpSpPr/>
        <p:nvPr/>
      </p:nvGrpSpPr>
      <p:grpSpPr>
        <a:xfrm>
          <a:off x="0" y="0"/>
          <a:ext cx="0" cy="0"/>
          <a:chOff x="0" y="0"/>
          <a:chExt cx="0" cy="0"/>
        </a:xfrm>
      </p:grpSpPr>
      <p:sp>
        <p:nvSpPr>
          <p:cNvPr id="25" name="Shape 25"/>
          <p:cNvSpPr txBox="1">
            <a:spLocks noGrp="1"/>
          </p:cNvSpPr>
          <p:nvPr>
            <p:ph type="subTitle" idx="1"/>
          </p:nvPr>
        </p:nvSpPr>
        <p:spPr>
          <a:xfrm>
            <a:off x="504000" y="301319"/>
            <a:ext cx="9071999" cy="585035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28" name="Shape 28"/>
          <p:cNvSpPr txBox="1">
            <a:spLocks noGrp="1"/>
          </p:cNvSpPr>
          <p:nvPr>
            <p:ph type="body" idx="1"/>
          </p:nvPr>
        </p:nvSpPr>
        <p:spPr>
          <a:xfrm>
            <a:off x="504000" y="1768680"/>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29" name="Shape 29"/>
          <p:cNvSpPr txBox="1">
            <a:spLocks noGrp="1"/>
          </p:cNvSpPr>
          <p:nvPr>
            <p:ph type="body" idx="2"/>
          </p:nvPr>
        </p:nvSpPr>
        <p:spPr>
          <a:xfrm>
            <a:off x="504000" y="4058639"/>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0" name="Shape 30"/>
          <p:cNvSpPr txBox="1">
            <a:spLocks noGrp="1"/>
          </p:cNvSpPr>
          <p:nvPr>
            <p:ph type="body" idx="3"/>
          </p:nvPr>
        </p:nvSpPr>
        <p:spPr>
          <a:xfrm>
            <a:off x="5152680" y="1768680"/>
            <a:ext cx="4426920" cy="43840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33" name="Shape 33"/>
          <p:cNvSpPr txBox="1">
            <a:spLocks noGrp="1"/>
          </p:cNvSpPr>
          <p:nvPr>
            <p:ph type="body" idx="1"/>
          </p:nvPr>
        </p:nvSpPr>
        <p:spPr>
          <a:xfrm>
            <a:off x="504000" y="1768680"/>
            <a:ext cx="4426920" cy="43840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4" name="Shape 34"/>
          <p:cNvSpPr txBox="1">
            <a:spLocks noGrp="1"/>
          </p:cNvSpPr>
          <p:nvPr>
            <p:ph type="body" idx="2"/>
          </p:nvPr>
        </p:nvSpPr>
        <p:spPr>
          <a:xfrm>
            <a:off x="5152680" y="1768680"/>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5" name="Shape 35"/>
          <p:cNvSpPr txBox="1">
            <a:spLocks noGrp="1"/>
          </p:cNvSpPr>
          <p:nvPr>
            <p:ph type="body" idx="3"/>
          </p:nvPr>
        </p:nvSpPr>
        <p:spPr>
          <a:xfrm>
            <a:off x="5152680" y="4058639"/>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38" name="Shape 38"/>
          <p:cNvSpPr txBox="1">
            <a:spLocks noGrp="1"/>
          </p:cNvSpPr>
          <p:nvPr>
            <p:ph type="body" idx="1"/>
          </p:nvPr>
        </p:nvSpPr>
        <p:spPr>
          <a:xfrm>
            <a:off x="504000" y="1768680"/>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9" name="Shape 39"/>
          <p:cNvSpPr txBox="1">
            <a:spLocks noGrp="1"/>
          </p:cNvSpPr>
          <p:nvPr>
            <p:ph type="body" idx="2"/>
          </p:nvPr>
        </p:nvSpPr>
        <p:spPr>
          <a:xfrm>
            <a:off x="5152680" y="1768680"/>
            <a:ext cx="4426920"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0" name="Shape 40"/>
          <p:cNvSpPr txBox="1">
            <a:spLocks noGrp="1"/>
          </p:cNvSpPr>
          <p:nvPr>
            <p:ph type="body" idx="3"/>
          </p:nvPr>
        </p:nvSpPr>
        <p:spPr>
          <a:xfrm>
            <a:off x="504000" y="4058639"/>
            <a:ext cx="9071999" cy="209087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Shape 5"/>
        <p:cNvGrpSpPr/>
        <p:nvPr/>
      </p:nvGrpSpPr>
      <p:grpSpPr>
        <a:xfrm>
          <a:off x="0" y="0"/>
          <a:ext cx="0" cy="0"/>
          <a:chOff x="0" y="0"/>
          <a:chExt cx="0" cy="0"/>
        </a:xfrm>
      </p:grpSpPr>
      <p:sp>
        <p:nvSpPr>
          <p:cNvPr id="6" name="Shape 6"/>
          <p:cNvSpPr/>
          <p:nvPr/>
        </p:nvSpPr>
        <p:spPr>
          <a:xfrm>
            <a:off x="4519080" y="2855519"/>
            <a:ext cx="103679" cy="103679"/>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7" name="Shape 7"/>
          <p:cNvSpPr/>
          <p:nvPr/>
        </p:nvSpPr>
        <p:spPr>
          <a:xfrm>
            <a:off x="4688280" y="2855519"/>
            <a:ext cx="103679" cy="103679"/>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8" name="Shape 8"/>
          <p:cNvSpPr/>
          <p:nvPr/>
        </p:nvSpPr>
        <p:spPr>
          <a:xfrm>
            <a:off x="4350239" y="2855519"/>
            <a:ext cx="103679" cy="103679"/>
          </a:xfrm>
          <a:prstGeom prst="ellipse">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9" name="Shape 9"/>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0" name="Shape 10"/>
          <p:cNvSpPr txBox="1">
            <a:spLocks noGrp="1"/>
          </p:cNvSpPr>
          <p:nvPr>
            <p:ph type="body" idx="1"/>
          </p:nvPr>
        </p:nvSpPr>
        <p:spPr>
          <a:xfrm>
            <a:off x="504000" y="1768680"/>
            <a:ext cx="9071999" cy="4384079"/>
          </a:xfrm>
          <a:prstGeom prst="rect">
            <a:avLst/>
          </a:prstGeom>
          <a:noFill/>
          <a:ln>
            <a:noFill/>
          </a:ln>
        </p:spPr>
        <p:txBody>
          <a:bodyPr lIns="91425" tIns="91425" rIns="91425" bIns="91425" anchor="t" anchorCtr="0"/>
          <a:lstStyle>
            <a:lvl1pPr marL="0" marR="0" lvl="0" indent="0" algn="l" rtl="0">
              <a:spcBef>
                <a:spcPts val="0"/>
              </a:spcBef>
              <a:buChar char="●"/>
              <a:defRPr sz="1800" b="0" i="0" u="none" strike="noStrike" cap="none"/>
            </a:lvl1pPr>
            <a:lvl2pPr marL="457200" marR="0" lvl="1" indent="0" algn="l" rtl="0">
              <a:spcBef>
                <a:spcPts val="0"/>
              </a:spcBef>
              <a:buChar char="○"/>
              <a:defRPr sz="1800" b="0" i="0" u="none" strike="noStrike" cap="none"/>
            </a:lvl2pPr>
            <a:lvl3pPr marL="914400" marR="0" lvl="2" indent="0" algn="l" rtl="0">
              <a:spcBef>
                <a:spcPts val="0"/>
              </a:spcBef>
              <a:buChar char="■"/>
              <a:defRPr sz="1800" b="0" i="0" u="none" strike="noStrike" cap="none"/>
            </a:lvl3pPr>
            <a:lvl4pPr marL="1371600" marR="0" lvl="3" indent="0" algn="l" rtl="0">
              <a:spcBef>
                <a:spcPts val="0"/>
              </a:spcBef>
              <a:buChar char="●"/>
              <a:defRPr sz="1800" b="0" i="0" u="none" strike="noStrike" cap="none"/>
            </a:lvl4pPr>
            <a:lvl5pPr marL="1828800" marR="0" lvl="4" indent="0" algn="l" rtl="0">
              <a:spcBef>
                <a:spcPts val="0"/>
              </a:spcBef>
              <a:buChar char="○"/>
              <a:defRPr sz="1800" b="0" i="0" u="none" strike="noStrike" cap="none"/>
            </a:lvl5pPr>
            <a:lvl6pPr marL="2286000" marR="0" lvl="5" indent="0" algn="l" rtl="0">
              <a:spcBef>
                <a:spcPts val="0"/>
              </a:spcBef>
              <a:buChar char="■"/>
              <a:defRPr sz="1800" b="0" i="0" u="none" strike="noStrike" cap="none"/>
            </a:lvl6pPr>
            <a:lvl7pPr marL="2743200" marR="0" lvl="6" indent="0" algn="l" rtl="0">
              <a:spcBef>
                <a:spcPts val="0"/>
              </a:spcBef>
              <a:buChar char="●"/>
              <a:defRPr sz="1800" b="0" i="0" u="none" strike="noStrike" cap="none"/>
            </a:lvl7pPr>
            <a:lvl8pPr marL="3200400" marR="0" lvl="7" indent="0" algn="l" rtl="0">
              <a:spcBef>
                <a:spcPts val="0"/>
              </a:spcBef>
              <a:buChar char="○"/>
              <a:defRPr sz="1800" b="0" i="0" u="none" strike="noStrike" cap="none"/>
            </a:lvl8pPr>
            <a:lvl9pPr marL="3657600" marR="0" lvl="8" indent="0" algn="l" rtl="0">
              <a:spcBef>
                <a:spcPts val="0"/>
              </a:spcBef>
              <a:buChar char="■"/>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7474F"/>
        </a:solidFill>
        <a:effectLst/>
      </p:bgPr>
    </p:bg>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504000" y="301319"/>
            <a:ext cx="9071999" cy="12617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59" name="Shape 59"/>
          <p:cNvSpPr txBox="1">
            <a:spLocks noGrp="1"/>
          </p:cNvSpPr>
          <p:nvPr>
            <p:ph type="body" idx="1"/>
          </p:nvPr>
        </p:nvSpPr>
        <p:spPr>
          <a:xfrm>
            <a:off x="504000" y="1768680"/>
            <a:ext cx="9071999" cy="4384079"/>
          </a:xfrm>
          <a:prstGeom prst="rect">
            <a:avLst/>
          </a:prstGeom>
          <a:noFill/>
          <a:ln>
            <a:noFill/>
          </a:ln>
        </p:spPr>
        <p:txBody>
          <a:bodyPr lIns="91425" tIns="91425" rIns="91425" bIns="91425" anchor="t" anchorCtr="0"/>
          <a:lstStyle>
            <a:lvl1pPr marL="0" marR="0" lvl="0" indent="0" algn="l" rtl="0">
              <a:spcBef>
                <a:spcPts val="0"/>
              </a:spcBef>
              <a:buChar char="●"/>
              <a:defRPr sz="1800" b="0" i="0" u="none" strike="noStrike" cap="none"/>
            </a:lvl1pPr>
            <a:lvl2pPr marL="457200" marR="0" lvl="1" indent="0" algn="l" rtl="0">
              <a:spcBef>
                <a:spcPts val="0"/>
              </a:spcBef>
              <a:buChar char="○"/>
              <a:defRPr sz="1800" b="0" i="0" u="none" strike="noStrike" cap="none"/>
            </a:lvl2pPr>
            <a:lvl3pPr marL="914400" marR="0" lvl="2" indent="0" algn="l" rtl="0">
              <a:spcBef>
                <a:spcPts val="0"/>
              </a:spcBef>
              <a:buChar char="■"/>
              <a:defRPr sz="1800" b="0" i="0" u="none" strike="noStrike" cap="none"/>
            </a:lvl3pPr>
            <a:lvl4pPr marL="1371600" marR="0" lvl="3" indent="0" algn="l" rtl="0">
              <a:spcBef>
                <a:spcPts val="0"/>
              </a:spcBef>
              <a:buChar char="●"/>
              <a:defRPr sz="1800" b="0" i="0" u="none" strike="noStrike" cap="none"/>
            </a:lvl4pPr>
            <a:lvl5pPr marL="1828800" marR="0" lvl="4" indent="0" algn="l" rtl="0">
              <a:spcBef>
                <a:spcPts val="0"/>
              </a:spcBef>
              <a:buChar char="○"/>
              <a:defRPr sz="1800" b="0" i="0" u="none" strike="noStrike" cap="none"/>
            </a:lvl5pPr>
            <a:lvl6pPr marL="2286000" marR="0" lvl="5" indent="0" algn="l" rtl="0">
              <a:spcBef>
                <a:spcPts val="0"/>
              </a:spcBef>
              <a:buChar char="■"/>
              <a:defRPr sz="1800" b="0" i="0" u="none" strike="noStrike" cap="none"/>
            </a:lvl6pPr>
            <a:lvl7pPr marL="2743200" marR="0" lvl="6" indent="0" algn="l" rtl="0">
              <a:spcBef>
                <a:spcPts val="0"/>
              </a:spcBef>
              <a:buChar char="●"/>
              <a:defRPr sz="1800" b="0" i="0" u="none" strike="noStrike" cap="none"/>
            </a:lvl7pPr>
            <a:lvl8pPr marL="3200400" marR="0" lvl="7" indent="0" algn="l" rtl="0">
              <a:spcBef>
                <a:spcPts val="0"/>
              </a:spcBef>
              <a:buChar char="○"/>
              <a:defRPr sz="1800" b="0" i="0" u="none" strike="noStrike" cap="none"/>
            </a:lvl8pPr>
            <a:lvl9pPr marL="3657600" marR="0" lvl="8" indent="0" algn="l" rtl="0">
              <a:spcBef>
                <a:spcPts val="0"/>
              </a:spcBef>
              <a:buChar char="■"/>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p:nvPr/>
        </p:nvSpPr>
        <p:spPr>
          <a:xfrm>
            <a:off x="671400" y="990720"/>
            <a:ext cx="7799760" cy="1728360"/>
          </a:xfrm>
          <a:prstGeom prst="rect">
            <a:avLst/>
          </a:prstGeom>
          <a:noFill/>
          <a:ln>
            <a:noFill/>
          </a:ln>
        </p:spPr>
        <p:txBody>
          <a:bodyPr lIns="90000" tIns="91425" rIns="90000" bIns="91425" anchor="b" anchorCtr="0">
            <a:noAutofit/>
          </a:bodyPr>
          <a:lstStyle/>
          <a:p>
            <a:pPr marL="0" marR="0" lvl="0" indent="0" algn="ctr" rtl="0">
              <a:lnSpc>
                <a:spcPct val="100000"/>
              </a:lnSpc>
              <a:spcBef>
                <a:spcPts val="0"/>
              </a:spcBef>
              <a:buSzPct val="25000"/>
              <a:buNone/>
            </a:pPr>
            <a:r>
              <a:rPr lang="en-US" sz="4000" b="0" i="0" u="none" strike="noStrike" cap="none">
                <a:solidFill>
                  <a:srgbClr val="FFFFFF"/>
                </a:solidFill>
                <a:latin typeface="Oswald"/>
                <a:ea typeface="Oswald"/>
                <a:cs typeface="Oswald"/>
                <a:sym typeface="Oswald"/>
              </a:rPr>
              <a:t>Student Performance Prediction</a:t>
            </a:r>
          </a:p>
        </p:txBody>
      </p:sp>
      <p:sp>
        <p:nvSpPr>
          <p:cNvPr id="111" name="Shape 111"/>
          <p:cNvSpPr/>
          <p:nvPr/>
        </p:nvSpPr>
        <p:spPr>
          <a:xfrm>
            <a:off x="671400" y="3174840"/>
            <a:ext cx="7799760" cy="790919"/>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2100" b="0" i="0" u="none" strike="noStrike" cap="none">
                <a:solidFill>
                  <a:srgbClr val="CACACA"/>
                </a:solidFill>
                <a:latin typeface="Average"/>
                <a:ea typeface="Average"/>
                <a:cs typeface="Average"/>
                <a:sym typeface="Average"/>
              </a:rPr>
              <a:t>Team 8: Ahmed Hamouda, Xiaowei Wan, Stanley Njiru Kariuki</a:t>
            </a:r>
          </a:p>
          <a:p>
            <a:pPr marL="0" marR="0" lvl="0" indent="0" algn="l" rtl="0">
              <a:lnSpc>
                <a:spcPct val="163000"/>
              </a:lnSpc>
              <a:spcBef>
                <a:spcPts val="0"/>
              </a:spcBef>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4"/>
        <p:cNvGrpSpPr/>
        <p:nvPr/>
      </p:nvGrpSpPr>
      <p:grpSpPr>
        <a:xfrm>
          <a:off x="0" y="0"/>
          <a:ext cx="0" cy="0"/>
          <a:chOff x="0" y="0"/>
          <a:chExt cx="0" cy="0"/>
        </a:xfrm>
      </p:grpSpPr>
      <p:sp>
        <p:nvSpPr>
          <p:cNvPr id="165" name="Shape 165"/>
          <p:cNvSpPr/>
          <p:nvPr/>
        </p:nvSpPr>
        <p:spPr>
          <a:xfrm>
            <a:off x="311760" y="444960"/>
            <a:ext cx="8518680" cy="57096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3200" b="1" strike="noStrike">
                <a:solidFill>
                  <a:srgbClr val="616161"/>
                </a:solidFill>
                <a:latin typeface="Calibri"/>
                <a:ea typeface="Calibri"/>
                <a:cs typeface="Calibri"/>
                <a:sym typeface="Calibri"/>
              </a:rPr>
              <a:t>Analysis</a:t>
            </a:r>
          </a:p>
        </p:txBody>
      </p:sp>
      <p:sp>
        <p:nvSpPr>
          <p:cNvPr id="166" name="Shape 166"/>
          <p:cNvSpPr/>
          <p:nvPr/>
        </p:nvSpPr>
        <p:spPr>
          <a:xfrm>
            <a:off x="494639" y="6126480"/>
            <a:ext cx="6819839" cy="141192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1800" b="0" strike="noStrike">
                <a:solidFill>
                  <a:srgbClr val="616161"/>
                </a:solidFill>
                <a:latin typeface="Calibri"/>
                <a:ea typeface="Calibri"/>
                <a:cs typeface="Calibri"/>
                <a:sym typeface="Calibri"/>
              </a:rPr>
              <a:t>- Girls students raised hands more than boys students.</a:t>
            </a:r>
          </a:p>
          <a:p>
            <a:pPr marL="0" marR="0" lvl="0" indent="0" algn="l" rtl="0">
              <a:lnSpc>
                <a:spcPct val="100000"/>
              </a:lnSpc>
              <a:spcBef>
                <a:spcPts val="0"/>
              </a:spcBef>
              <a:buSzPct val="25000"/>
              <a:buNone/>
            </a:pPr>
            <a:r>
              <a:rPr lang="en-US" sz="1800" b="0" strike="noStrike">
                <a:solidFill>
                  <a:srgbClr val="616161"/>
                </a:solidFill>
                <a:latin typeface="Calibri"/>
                <a:ea typeface="Calibri"/>
                <a:cs typeface="Calibri"/>
                <a:sym typeface="Calibri"/>
              </a:rPr>
              <a:t>- Students in second semester raised hands more.</a:t>
            </a:r>
          </a:p>
          <a:p>
            <a:pPr marL="0" marR="0" lvl="0" indent="0" algn="l" rtl="0">
              <a:lnSpc>
                <a:spcPct val="100000"/>
              </a:lnSpc>
              <a:spcBef>
                <a:spcPts val="0"/>
              </a:spcBef>
              <a:buSzPct val="25000"/>
              <a:buNone/>
            </a:pPr>
            <a:r>
              <a:rPr lang="en-US" sz="1800" b="0" strike="noStrike">
                <a:solidFill>
                  <a:srgbClr val="616161"/>
                </a:solidFill>
                <a:latin typeface="Calibri"/>
                <a:ea typeface="Calibri"/>
                <a:cs typeface="Calibri"/>
                <a:sym typeface="Calibri"/>
              </a:rPr>
              <a:t>- On parent survey answered yes has more hand raises.</a:t>
            </a:r>
          </a:p>
          <a:p>
            <a:pPr marL="0" marR="0" lvl="0" indent="0" algn="l" rtl="0">
              <a:lnSpc>
                <a:spcPct val="100000"/>
              </a:lnSpc>
              <a:spcBef>
                <a:spcPts val="0"/>
              </a:spcBef>
              <a:buSzPct val="25000"/>
              <a:buNone/>
            </a:pPr>
            <a:r>
              <a:rPr lang="en-US" sz="1800" b="0" strike="noStrike">
                <a:solidFill>
                  <a:srgbClr val="616161"/>
                </a:solidFill>
                <a:latin typeface="Calibri"/>
                <a:ea typeface="Calibri"/>
                <a:cs typeface="Calibri"/>
                <a:sym typeface="Calibri"/>
              </a:rPr>
              <a:t>- Students with Mom guardian have more hand raises.</a:t>
            </a:r>
          </a:p>
        </p:txBody>
      </p:sp>
      <p:pic>
        <p:nvPicPr>
          <p:cNvPr id="167" name="Shape 167"/>
          <p:cNvPicPr preferRelativeResize="0"/>
          <p:nvPr/>
        </p:nvPicPr>
        <p:blipFill rotWithShape="1">
          <a:blip r:embed="rId3">
            <a:alphaModFix/>
          </a:blip>
          <a:srcRect/>
          <a:stretch/>
        </p:blipFill>
        <p:spPr>
          <a:xfrm>
            <a:off x="749520" y="1179720"/>
            <a:ext cx="6728399" cy="4805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1"/>
        <p:cNvGrpSpPr/>
        <p:nvPr/>
      </p:nvGrpSpPr>
      <p:grpSpPr>
        <a:xfrm>
          <a:off x="0" y="0"/>
          <a:ext cx="0" cy="0"/>
          <a:chOff x="0" y="0"/>
          <a:chExt cx="0" cy="0"/>
        </a:xfrm>
      </p:grpSpPr>
      <p:sp>
        <p:nvSpPr>
          <p:cNvPr id="172" name="Shape 172"/>
          <p:cNvSpPr/>
          <p:nvPr/>
        </p:nvSpPr>
        <p:spPr>
          <a:xfrm>
            <a:off x="311760" y="444960"/>
            <a:ext cx="8518800" cy="57090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3000" b="1" strike="noStrike">
                <a:solidFill>
                  <a:srgbClr val="616161"/>
                </a:solidFill>
                <a:latin typeface="Calibri"/>
                <a:ea typeface="Calibri"/>
                <a:cs typeface="Calibri"/>
                <a:sym typeface="Calibri"/>
              </a:rPr>
              <a:t>Analysis </a:t>
            </a:r>
          </a:p>
        </p:txBody>
      </p:sp>
      <p:sp>
        <p:nvSpPr>
          <p:cNvPr id="173" name="Shape 173"/>
          <p:cNvSpPr/>
          <p:nvPr/>
        </p:nvSpPr>
        <p:spPr>
          <a:xfrm>
            <a:off x="311750" y="1152352"/>
            <a:ext cx="8518800" cy="24375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4" name="Shape 174"/>
          <p:cNvSpPr txBox="1"/>
          <p:nvPr/>
        </p:nvSpPr>
        <p:spPr>
          <a:xfrm>
            <a:off x="1987825" y="5426650"/>
            <a:ext cx="8092800" cy="9441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175" name="Shape 175"/>
          <p:cNvSpPr/>
          <p:nvPr/>
        </p:nvSpPr>
        <p:spPr>
          <a:xfrm>
            <a:off x="311760" y="1574035"/>
            <a:ext cx="8518800" cy="57090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2400" b="1">
                <a:solidFill>
                  <a:srgbClr val="616161"/>
                </a:solidFill>
                <a:latin typeface="Calibri"/>
                <a:ea typeface="Calibri"/>
                <a:cs typeface="Calibri"/>
                <a:sym typeface="Calibri"/>
              </a:rPr>
              <a:t>Split data into training data and predict for testing</a:t>
            </a:r>
          </a:p>
        </p:txBody>
      </p:sp>
      <p:pic>
        <p:nvPicPr>
          <p:cNvPr id="176" name="Shape 176"/>
          <p:cNvPicPr preferRelativeResize="0"/>
          <p:nvPr/>
        </p:nvPicPr>
        <p:blipFill>
          <a:blip r:embed="rId3">
            <a:alphaModFix/>
          </a:blip>
          <a:stretch>
            <a:fillRect/>
          </a:stretch>
        </p:blipFill>
        <p:spPr>
          <a:xfrm>
            <a:off x="311750" y="2455749"/>
            <a:ext cx="9584825" cy="2003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0"/>
        <p:cNvGrpSpPr/>
        <p:nvPr/>
      </p:nvGrpSpPr>
      <p:grpSpPr>
        <a:xfrm>
          <a:off x="0" y="0"/>
          <a:ext cx="0" cy="0"/>
          <a:chOff x="0" y="0"/>
          <a:chExt cx="0" cy="0"/>
        </a:xfrm>
      </p:grpSpPr>
      <p:sp>
        <p:nvSpPr>
          <p:cNvPr id="181" name="Shape 181"/>
          <p:cNvSpPr/>
          <p:nvPr/>
        </p:nvSpPr>
        <p:spPr>
          <a:xfrm>
            <a:off x="136375" y="156849"/>
            <a:ext cx="8518800" cy="708899"/>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3000" b="1">
                <a:solidFill>
                  <a:srgbClr val="616161"/>
                </a:solidFill>
                <a:latin typeface="Calibri"/>
                <a:ea typeface="Calibri"/>
                <a:cs typeface="Calibri"/>
                <a:sym typeface="Calibri"/>
              </a:rPr>
              <a:t>Decision Tree modeling:</a:t>
            </a:r>
            <a:r>
              <a:rPr lang="en-US" sz="3000" b="1" strike="noStrike">
                <a:solidFill>
                  <a:srgbClr val="616161"/>
                </a:solidFill>
                <a:latin typeface="Calibri"/>
                <a:ea typeface="Calibri"/>
                <a:cs typeface="Calibri"/>
                <a:sym typeface="Calibri"/>
              </a:rPr>
              <a:t> </a:t>
            </a:r>
          </a:p>
        </p:txBody>
      </p:sp>
      <p:pic>
        <p:nvPicPr>
          <p:cNvPr id="182" name="Shape 182"/>
          <p:cNvPicPr preferRelativeResize="0"/>
          <p:nvPr/>
        </p:nvPicPr>
        <p:blipFill rotWithShape="1">
          <a:blip r:embed="rId3">
            <a:alphaModFix/>
          </a:blip>
          <a:srcRect/>
          <a:stretch/>
        </p:blipFill>
        <p:spPr>
          <a:xfrm>
            <a:off x="239550" y="3162137"/>
            <a:ext cx="9594300" cy="2301900"/>
          </a:xfrm>
          <a:prstGeom prst="rect">
            <a:avLst/>
          </a:prstGeom>
          <a:noFill/>
          <a:ln>
            <a:noFill/>
          </a:ln>
        </p:spPr>
      </p:pic>
      <p:pic>
        <p:nvPicPr>
          <p:cNvPr id="183" name="Shape 183"/>
          <p:cNvPicPr preferRelativeResize="0"/>
          <p:nvPr/>
        </p:nvPicPr>
        <p:blipFill>
          <a:blip r:embed="rId4">
            <a:alphaModFix/>
          </a:blip>
          <a:stretch>
            <a:fillRect/>
          </a:stretch>
        </p:blipFill>
        <p:spPr>
          <a:xfrm>
            <a:off x="239550" y="981050"/>
            <a:ext cx="9594298" cy="13401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7"/>
        <p:cNvGrpSpPr/>
        <p:nvPr/>
      </p:nvGrpSpPr>
      <p:grpSpPr>
        <a:xfrm>
          <a:off x="0" y="0"/>
          <a:ext cx="0" cy="0"/>
          <a:chOff x="0" y="0"/>
          <a:chExt cx="0" cy="0"/>
        </a:xfrm>
      </p:grpSpPr>
      <p:pic>
        <p:nvPicPr>
          <p:cNvPr id="188" name="Shape 188"/>
          <p:cNvPicPr preferRelativeResize="0"/>
          <p:nvPr/>
        </p:nvPicPr>
        <p:blipFill>
          <a:blip r:embed="rId3">
            <a:alphaModFix/>
          </a:blip>
          <a:stretch>
            <a:fillRect/>
          </a:stretch>
        </p:blipFill>
        <p:spPr>
          <a:xfrm>
            <a:off x="311600" y="376075"/>
            <a:ext cx="9457425" cy="4485949"/>
          </a:xfrm>
          <a:prstGeom prst="rect">
            <a:avLst/>
          </a:prstGeom>
          <a:noFill/>
          <a:ln>
            <a:noFill/>
          </a:ln>
        </p:spPr>
      </p:pic>
      <p:sp>
        <p:nvSpPr>
          <p:cNvPr id="189" name="Shape 189"/>
          <p:cNvSpPr/>
          <p:nvPr/>
        </p:nvSpPr>
        <p:spPr>
          <a:xfrm>
            <a:off x="320150" y="4953952"/>
            <a:ext cx="9471000" cy="158160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None/>
            </a:pPr>
            <a:endParaRPr sz="1800">
              <a:solidFill>
                <a:srgbClr val="616161"/>
              </a:solidFill>
              <a:latin typeface="Calibri"/>
              <a:ea typeface="Calibri"/>
              <a:cs typeface="Calibri"/>
              <a:sym typeface="Calibri"/>
            </a:endParaRPr>
          </a:p>
          <a:p>
            <a:pPr lvl="0" rtl="0">
              <a:spcBef>
                <a:spcPts val="0"/>
              </a:spcBef>
              <a:buClr>
                <a:schemeClr val="dk1"/>
              </a:buClr>
              <a:buSzPct val="25000"/>
              <a:buFont typeface="Arial"/>
              <a:buNone/>
            </a:pPr>
            <a:r>
              <a:rPr lang="en-US" sz="3200" b="1">
                <a:solidFill>
                  <a:srgbClr val="616161"/>
                </a:solidFill>
                <a:latin typeface="Calibri"/>
                <a:ea typeface="Calibri"/>
                <a:cs typeface="Calibri"/>
                <a:sym typeface="Calibri"/>
              </a:rPr>
              <a:t>Observations:</a:t>
            </a:r>
          </a:p>
          <a:p>
            <a:pPr marL="0" marR="0" lvl="0" indent="0" algn="l" rtl="0">
              <a:lnSpc>
                <a:spcPct val="100000"/>
              </a:lnSpc>
              <a:spcBef>
                <a:spcPts val="0"/>
              </a:spcBef>
              <a:buNone/>
            </a:pPr>
            <a:endParaRPr sz="1800">
              <a:solidFill>
                <a:srgbClr val="616161"/>
              </a:solidFill>
              <a:latin typeface="Calibri"/>
              <a:ea typeface="Calibri"/>
              <a:cs typeface="Calibri"/>
              <a:sym typeface="Calibri"/>
            </a:endParaRPr>
          </a:p>
          <a:p>
            <a:pPr marL="0" marR="0" lvl="0" indent="0" algn="l" rtl="0">
              <a:lnSpc>
                <a:spcPct val="100000"/>
              </a:lnSpc>
              <a:spcBef>
                <a:spcPts val="0"/>
              </a:spcBef>
              <a:buSzPct val="25000"/>
              <a:buNone/>
            </a:pPr>
            <a:r>
              <a:rPr lang="en-US" sz="1800" b="0" strike="noStrike">
                <a:solidFill>
                  <a:srgbClr val="616161"/>
                </a:solidFill>
                <a:latin typeface="Calibri"/>
                <a:ea typeface="Calibri"/>
                <a:cs typeface="Calibri"/>
                <a:sym typeface="Calibri"/>
              </a:rPr>
              <a:t>From predict results, we can conclude that:</a:t>
            </a:r>
          </a:p>
          <a:p>
            <a:pPr marL="0" marR="0" lvl="0" indent="0" algn="l" rtl="0">
              <a:lnSpc>
                <a:spcPct val="100000"/>
              </a:lnSpc>
              <a:spcBef>
                <a:spcPts val="0"/>
              </a:spcBef>
              <a:buNone/>
            </a:pPr>
            <a:endParaRPr sz="1800" b="0" strike="noStrik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US" sz="1800" b="0" strike="noStrike">
                <a:solidFill>
                  <a:srgbClr val="616161"/>
                </a:solidFill>
                <a:latin typeface="Calibri"/>
                <a:ea typeface="Calibri"/>
                <a:cs typeface="Calibri"/>
                <a:sym typeface="Calibri"/>
              </a:rPr>
              <a:t>Students who are under 7 years old, and guardian by their Mum, who visited resources greater than or equal 88 times, from Saudi Arabia country, they attend high school or middle school.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3"/>
        <p:cNvGrpSpPr/>
        <p:nvPr/>
      </p:nvGrpSpPr>
      <p:grpSpPr>
        <a:xfrm>
          <a:off x="0" y="0"/>
          <a:ext cx="0" cy="0"/>
          <a:chOff x="0" y="0"/>
          <a:chExt cx="0" cy="0"/>
        </a:xfrm>
      </p:grpSpPr>
      <p:sp>
        <p:nvSpPr>
          <p:cNvPr id="194" name="Shape 194"/>
          <p:cNvSpPr/>
          <p:nvPr/>
        </p:nvSpPr>
        <p:spPr>
          <a:xfrm>
            <a:off x="311760" y="444960"/>
            <a:ext cx="8518680" cy="57096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3000" b="1" strike="noStrike">
                <a:solidFill>
                  <a:srgbClr val="616161"/>
                </a:solidFill>
                <a:latin typeface="Calibri"/>
                <a:ea typeface="Calibri"/>
                <a:cs typeface="Calibri"/>
                <a:sym typeface="Calibri"/>
              </a:rPr>
              <a:t>Analysis – </a:t>
            </a:r>
            <a:r>
              <a:rPr lang="en-US" sz="3000" b="1">
                <a:solidFill>
                  <a:srgbClr val="616161"/>
                </a:solidFill>
                <a:latin typeface="Calibri"/>
                <a:ea typeface="Calibri"/>
                <a:cs typeface="Calibri"/>
                <a:sym typeface="Calibri"/>
              </a:rPr>
              <a:t>random forest</a:t>
            </a:r>
            <a:r>
              <a:rPr lang="en-US" sz="3000" b="1" strike="noStrike">
                <a:solidFill>
                  <a:srgbClr val="616161"/>
                </a:solidFill>
                <a:latin typeface="Calibri"/>
                <a:ea typeface="Calibri"/>
                <a:cs typeface="Calibri"/>
                <a:sym typeface="Calibri"/>
              </a:rPr>
              <a:t> modeling</a:t>
            </a:r>
          </a:p>
        </p:txBody>
      </p:sp>
      <p:sp>
        <p:nvSpPr>
          <p:cNvPr id="195" name="Shape 195"/>
          <p:cNvSpPr/>
          <p:nvPr/>
        </p:nvSpPr>
        <p:spPr>
          <a:xfrm>
            <a:off x="311760" y="1152359"/>
            <a:ext cx="8518680" cy="3414600"/>
          </a:xfrm>
          <a:prstGeom prst="rect">
            <a:avLst/>
          </a:prstGeom>
          <a:noFill/>
          <a:ln>
            <a:noFill/>
          </a:ln>
        </p:spPr>
        <p:txBody>
          <a:bodyPr lIns="91425" tIns="91425" rIns="91425" bIns="91425" anchor="ctr" anchorCtr="0">
            <a:noAutofit/>
          </a:bodyPr>
          <a:lstStyle/>
          <a:p>
            <a:pPr lvl="0">
              <a:spcBef>
                <a:spcPts val="0"/>
              </a:spcBef>
              <a:buNone/>
            </a:pPr>
            <a:endParaRPr/>
          </a:p>
        </p:txBody>
      </p:sp>
      <p:pic>
        <p:nvPicPr>
          <p:cNvPr id="196" name="Shape 196"/>
          <p:cNvPicPr preferRelativeResize="0"/>
          <p:nvPr/>
        </p:nvPicPr>
        <p:blipFill rotWithShape="1">
          <a:blip r:embed="rId3">
            <a:alphaModFix/>
          </a:blip>
          <a:srcRect/>
          <a:stretch/>
        </p:blipFill>
        <p:spPr>
          <a:xfrm>
            <a:off x="113759" y="1080359"/>
            <a:ext cx="9735480" cy="1570679"/>
          </a:xfrm>
          <a:prstGeom prst="rect">
            <a:avLst/>
          </a:prstGeom>
          <a:noFill/>
          <a:ln>
            <a:noFill/>
          </a:ln>
        </p:spPr>
      </p:pic>
      <p:pic>
        <p:nvPicPr>
          <p:cNvPr id="197" name="Shape 197"/>
          <p:cNvPicPr preferRelativeResize="0"/>
          <p:nvPr/>
        </p:nvPicPr>
        <p:blipFill rotWithShape="1">
          <a:blip r:embed="rId4">
            <a:alphaModFix/>
          </a:blip>
          <a:srcRect/>
          <a:stretch/>
        </p:blipFill>
        <p:spPr>
          <a:xfrm>
            <a:off x="136449" y="2598849"/>
            <a:ext cx="7784100" cy="483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1"/>
        <p:cNvGrpSpPr/>
        <p:nvPr/>
      </p:nvGrpSpPr>
      <p:grpSpPr>
        <a:xfrm>
          <a:off x="0" y="0"/>
          <a:ext cx="0" cy="0"/>
          <a:chOff x="0" y="0"/>
          <a:chExt cx="0" cy="0"/>
        </a:xfrm>
      </p:grpSpPr>
      <p:sp>
        <p:nvSpPr>
          <p:cNvPr id="202" name="Shape 202"/>
          <p:cNvSpPr/>
          <p:nvPr/>
        </p:nvSpPr>
        <p:spPr>
          <a:xfrm>
            <a:off x="311760" y="444960"/>
            <a:ext cx="8518680" cy="57096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3200" b="1" strike="noStrike">
                <a:solidFill>
                  <a:srgbClr val="616161"/>
                </a:solidFill>
                <a:latin typeface="Calibri"/>
                <a:ea typeface="Calibri"/>
                <a:cs typeface="Calibri"/>
                <a:sym typeface="Calibri"/>
              </a:rPr>
              <a:t>Observations</a:t>
            </a:r>
          </a:p>
        </p:txBody>
      </p:sp>
      <p:sp>
        <p:nvSpPr>
          <p:cNvPr id="203" name="Shape 203"/>
          <p:cNvSpPr/>
          <p:nvPr/>
        </p:nvSpPr>
        <p:spPr>
          <a:xfrm>
            <a:off x="311760" y="1152359"/>
            <a:ext cx="9470880" cy="341460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1800" b="0" strike="noStrike">
                <a:solidFill>
                  <a:srgbClr val="616161"/>
                </a:solidFill>
                <a:latin typeface="Calibri"/>
                <a:ea typeface="Calibri"/>
                <a:cs typeface="Calibri"/>
                <a:sym typeface="Calibri"/>
              </a:rPr>
              <a:t>- Most of the parents who aren’t satisfied with the school do not answer the survey and vice versa.</a:t>
            </a:r>
          </a:p>
          <a:p>
            <a:pPr marL="0" marR="0" lvl="0" indent="0" algn="l" rtl="0">
              <a:lnSpc>
                <a:spcPct val="100000"/>
              </a:lnSpc>
              <a:spcBef>
                <a:spcPts val="0"/>
              </a:spcBef>
              <a:buNone/>
            </a:pPr>
            <a:endParaRPr sz="1800" b="0" strike="noStrik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US" sz="1800" b="0" strike="noStrike">
                <a:solidFill>
                  <a:srgbClr val="616161"/>
                </a:solidFill>
                <a:latin typeface="Calibri"/>
                <a:ea typeface="Calibri"/>
                <a:cs typeface="Calibri"/>
                <a:sym typeface="Calibri"/>
              </a:rPr>
              <a:t>- The students who have Moms as guardians have higher chances to get high class marks and vice-versa.</a:t>
            </a:r>
          </a:p>
          <a:p>
            <a:pPr marL="0" marR="0" lvl="0" indent="0" algn="l" rtl="0">
              <a:lnSpc>
                <a:spcPct val="100000"/>
              </a:lnSpc>
              <a:spcBef>
                <a:spcPts val="0"/>
              </a:spcBef>
              <a:buNone/>
            </a:pPr>
            <a:endParaRPr sz="1800" b="0" strike="noStrik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US" sz="1800" b="0" strike="noStrike">
                <a:solidFill>
                  <a:srgbClr val="616161"/>
                </a:solidFill>
                <a:latin typeface="Calibri"/>
                <a:ea typeface="Calibri"/>
                <a:cs typeface="Calibri"/>
                <a:sym typeface="Calibri"/>
              </a:rPr>
              <a:t>- Students whose parents answer the survey are the ones getting good marks and vice-versa.</a:t>
            </a:r>
          </a:p>
          <a:p>
            <a:pPr marL="0" marR="0" lvl="0" indent="0" algn="l" rtl="0">
              <a:lnSpc>
                <a:spcPct val="100000"/>
              </a:lnSpc>
              <a:spcBef>
                <a:spcPts val="0"/>
              </a:spcBef>
              <a:buNone/>
            </a:pPr>
            <a:endParaRPr sz="1800" b="0" strike="noStrik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US" sz="1800" b="0" strike="noStrike">
                <a:solidFill>
                  <a:srgbClr val="616161"/>
                </a:solidFill>
                <a:latin typeface="Calibri"/>
                <a:ea typeface="Calibri"/>
                <a:cs typeface="Calibri"/>
                <a:sym typeface="Calibri"/>
              </a:rPr>
              <a:t>- Student getting absent are the ones getting low marks and vice-versa.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p:nvPr/>
        </p:nvSpPr>
        <p:spPr>
          <a:xfrm>
            <a:off x="671400" y="990720"/>
            <a:ext cx="7799760" cy="1728360"/>
          </a:xfrm>
          <a:prstGeom prst="rect">
            <a:avLst/>
          </a:prstGeom>
          <a:noFill/>
          <a:ln>
            <a:noFill/>
          </a:ln>
        </p:spPr>
        <p:txBody>
          <a:bodyPr lIns="90000" tIns="91425" rIns="90000" bIns="91425" anchor="b" anchorCtr="0">
            <a:noAutofit/>
          </a:bodyPr>
          <a:lstStyle/>
          <a:p>
            <a:pPr marL="0" marR="0" lvl="0" indent="0" algn="l" rtl="0">
              <a:lnSpc>
                <a:spcPct val="100000"/>
              </a:lnSpc>
              <a:spcBef>
                <a:spcPts val="0"/>
              </a:spcBef>
              <a:buSzPct val="25000"/>
              <a:buNone/>
            </a:pPr>
            <a:r>
              <a:rPr lang="en-US" sz="3600" b="0" strike="noStrike">
                <a:solidFill>
                  <a:srgbClr val="FFFFFF"/>
                </a:solidFill>
                <a:latin typeface="Oswald"/>
                <a:ea typeface="Oswald"/>
                <a:cs typeface="Oswald"/>
                <a:sym typeface="Oswald"/>
              </a:rPr>
              <a:t>Part III: Discussion And Conclusion</a:t>
            </a:r>
          </a:p>
        </p:txBody>
      </p:sp>
      <p:sp>
        <p:nvSpPr>
          <p:cNvPr id="209" name="Shape 209"/>
          <p:cNvSpPr/>
          <p:nvPr/>
        </p:nvSpPr>
        <p:spPr>
          <a:xfrm>
            <a:off x="671400" y="3174840"/>
            <a:ext cx="7799760" cy="790919"/>
          </a:xfrm>
          <a:prstGeom prst="rect">
            <a:avLst/>
          </a:prstGeom>
          <a:no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13"/>
        <p:cNvGrpSpPr/>
        <p:nvPr/>
      </p:nvGrpSpPr>
      <p:grpSpPr>
        <a:xfrm>
          <a:off x="0" y="0"/>
          <a:ext cx="0" cy="0"/>
          <a:chOff x="0" y="0"/>
          <a:chExt cx="0" cy="0"/>
        </a:xfrm>
      </p:grpSpPr>
      <p:sp>
        <p:nvSpPr>
          <p:cNvPr id="214" name="Shape 214"/>
          <p:cNvSpPr txBox="1"/>
          <p:nvPr/>
        </p:nvSpPr>
        <p:spPr>
          <a:xfrm>
            <a:off x="172500" y="0"/>
            <a:ext cx="9724200" cy="988200"/>
          </a:xfrm>
          <a:prstGeom prst="rect">
            <a:avLst/>
          </a:prstGeom>
          <a:noFill/>
          <a:ln>
            <a:noFill/>
          </a:ln>
        </p:spPr>
        <p:txBody>
          <a:bodyPr lIns="91425" tIns="91425" rIns="91425" bIns="91425" anchor="ctr" anchorCtr="0">
            <a:noAutofit/>
          </a:bodyPr>
          <a:lstStyle/>
          <a:p>
            <a:pPr lvl="0" rtl="0">
              <a:spcBef>
                <a:spcPts val="0"/>
              </a:spcBef>
              <a:buNone/>
            </a:pPr>
            <a:r>
              <a:rPr lang="en-US" sz="3200" b="1">
                <a:solidFill>
                  <a:srgbClr val="616161"/>
                </a:solidFill>
                <a:latin typeface="Calibri"/>
                <a:ea typeface="Calibri"/>
                <a:cs typeface="Calibri"/>
                <a:sym typeface="Calibri"/>
              </a:rPr>
              <a:t>Discussion</a:t>
            </a:r>
          </a:p>
        </p:txBody>
      </p:sp>
      <p:sp>
        <p:nvSpPr>
          <p:cNvPr id="215" name="Shape 215"/>
          <p:cNvSpPr txBox="1"/>
          <p:nvPr/>
        </p:nvSpPr>
        <p:spPr>
          <a:xfrm>
            <a:off x="76200" y="1592825"/>
            <a:ext cx="9724200" cy="5128800"/>
          </a:xfrm>
          <a:prstGeom prst="rect">
            <a:avLst/>
          </a:prstGeom>
          <a:noFill/>
          <a:ln>
            <a:noFill/>
          </a:ln>
        </p:spPr>
        <p:txBody>
          <a:bodyPr lIns="91425" tIns="91425" rIns="91425" bIns="91425" anchor="ctr" anchorCtr="0">
            <a:noAutofit/>
          </a:bodyPr>
          <a:lstStyle/>
          <a:p>
            <a:pPr lvl="0" rtl="0">
              <a:lnSpc>
                <a:spcPct val="115000"/>
              </a:lnSpc>
              <a:spcBef>
                <a:spcPts val="0"/>
              </a:spcBef>
              <a:spcAft>
                <a:spcPts val="800"/>
              </a:spcAft>
              <a:buNone/>
            </a:pPr>
            <a:endParaRPr sz="1800">
              <a:solidFill>
                <a:srgbClr val="333333"/>
              </a:solidFill>
            </a:endParaRPr>
          </a:p>
          <a:p>
            <a:pPr lvl="0" rtl="0">
              <a:lnSpc>
                <a:spcPct val="115000"/>
              </a:lnSpc>
              <a:spcBef>
                <a:spcPts val="0"/>
              </a:spcBef>
              <a:spcAft>
                <a:spcPts val="800"/>
              </a:spcAft>
              <a:buNone/>
            </a:pPr>
            <a:r>
              <a:rPr lang="en-US" sz="1800">
                <a:solidFill>
                  <a:srgbClr val="333333"/>
                </a:solidFill>
              </a:rPr>
              <a:t>The above study is conducted to observe the factors that can influence student performance. The performance of the student is evaluated as class score, low, middle, or high. In our research, we analyze different factors among students who work good, in the middle, and who have a lower score.</a:t>
            </a:r>
          </a:p>
          <a:p>
            <a:pPr lvl="0" rtl="0">
              <a:lnSpc>
                <a:spcPct val="115000"/>
              </a:lnSpc>
              <a:spcBef>
                <a:spcPts val="0"/>
              </a:spcBef>
              <a:spcAft>
                <a:spcPts val="800"/>
              </a:spcAft>
              <a:buNone/>
            </a:pPr>
            <a:r>
              <a:rPr lang="en-US" sz="1800">
                <a:solidFill>
                  <a:srgbClr val="333333"/>
                </a:solidFill>
              </a:rPr>
              <a:t>We set up a couple of different categories of factors to conduct the analysis, external, internal and parents’ performance. We know every kid has different talent, from the research we did, we found that generally, girls perform better than boys. It is interesting that, contrary to popular perception, girls perform much better than boys in science class. We believe as our research goes on, we will discover more phenomenon like this, which will make our research more and more interesting.</a:t>
            </a:r>
          </a:p>
          <a:p>
            <a:pPr lvl="0" rtl="0">
              <a:lnSpc>
                <a:spcPct val="115000"/>
              </a:lnSpc>
              <a:spcBef>
                <a:spcPts val="0"/>
              </a:spcBef>
              <a:spcAft>
                <a:spcPts val="800"/>
              </a:spcAft>
              <a:buNone/>
            </a:pPr>
            <a:r>
              <a:rPr lang="en-US" sz="1800">
                <a:solidFill>
                  <a:srgbClr val="333333"/>
                </a:solidFill>
              </a:rPr>
              <a:t>For the next step, we will focus our study on how active and energetic a student performs in class. We make the following hypothesis:</a:t>
            </a:r>
          </a:p>
          <a:p>
            <a:pPr marL="457200" lvl="0" indent="-342900" rtl="0">
              <a:lnSpc>
                <a:spcPct val="115000"/>
              </a:lnSpc>
              <a:spcBef>
                <a:spcPts val="0"/>
              </a:spcBef>
              <a:spcAft>
                <a:spcPts val="800"/>
              </a:spcAft>
              <a:buClr>
                <a:srgbClr val="333333"/>
              </a:buClr>
              <a:buSzPct val="100000"/>
            </a:pPr>
            <a:r>
              <a:rPr lang="en-US" sz="1800">
                <a:solidFill>
                  <a:srgbClr val="333333"/>
                </a:solidFill>
              </a:rPr>
              <a:t>The more active a student is in the class, the better outcome of the performance they will gain.</a:t>
            </a:r>
          </a:p>
          <a:p>
            <a:pPr marL="457200" lvl="0" indent="-342900" rtl="0">
              <a:lnSpc>
                <a:spcPct val="115000"/>
              </a:lnSpc>
              <a:spcBef>
                <a:spcPts val="0"/>
              </a:spcBef>
              <a:spcAft>
                <a:spcPts val="800"/>
              </a:spcAft>
              <a:buClr>
                <a:srgbClr val="333333"/>
              </a:buClr>
              <a:buSzPct val="100000"/>
            </a:pPr>
            <a:r>
              <a:rPr lang="en-US" sz="1800">
                <a:solidFill>
                  <a:srgbClr val="333333"/>
                </a:solidFill>
              </a:rPr>
              <a:t>The more the parent cooperate with the school, the better performance the student will have.</a:t>
            </a:r>
          </a:p>
          <a:p>
            <a:pPr lvl="0" rtl="0">
              <a:lnSpc>
                <a:spcPct val="115000"/>
              </a:lnSpc>
              <a:spcBef>
                <a:spcPts val="0"/>
              </a:spcBef>
              <a:spcAft>
                <a:spcPts val="800"/>
              </a:spcAft>
              <a:buNone/>
            </a:pPr>
            <a:r>
              <a:rPr lang="en-US" sz="1800">
                <a:solidFill>
                  <a:srgbClr val="333333"/>
                </a:solidFill>
              </a:rPr>
              <a:t>At the same time, we will focus on the study of the correlations between the various factors. And we will also analyze that among all these different factors, which one has the biggest impact to students’ performance.</a:t>
            </a:r>
          </a:p>
          <a:p>
            <a:pPr lvl="0" rtl="0">
              <a:lnSpc>
                <a:spcPct val="115000"/>
              </a:lnSpc>
              <a:spcBef>
                <a:spcPts val="0"/>
              </a:spcBef>
              <a:spcAft>
                <a:spcPts val="800"/>
              </a:spcAft>
              <a:buNone/>
            </a:pPr>
            <a:endParaRPr sz="1800">
              <a:solidFill>
                <a:srgbClr val="33333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9"/>
        <p:cNvGrpSpPr/>
        <p:nvPr/>
      </p:nvGrpSpPr>
      <p:grpSpPr>
        <a:xfrm>
          <a:off x="0" y="0"/>
          <a:ext cx="0" cy="0"/>
          <a:chOff x="0" y="0"/>
          <a:chExt cx="0" cy="0"/>
        </a:xfrm>
      </p:grpSpPr>
      <p:sp>
        <p:nvSpPr>
          <p:cNvPr id="220" name="Shape 220"/>
          <p:cNvSpPr/>
          <p:nvPr/>
        </p:nvSpPr>
        <p:spPr>
          <a:xfrm>
            <a:off x="311760" y="444960"/>
            <a:ext cx="8518680" cy="57096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3200" b="1" strike="noStrike">
                <a:solidFill>
                  <a:srgbClr val="616161"/>
                </a:solidFill>
                <a:latin typeface="Calibri"/>
                <a:ea typeface="Calibri"/>
                <a:cs typeface="Calibri"/>
                <a:sym typeface="Calibri"/>
              </a:rPr>
              <a:t>Conclusion</a:t>
            </a:r>
          </a:p>
        </p:txBody>
      </p:sp>
      <p:sp>
        <p:nvSpPr>
          <p:cNvPr id="221" name="Shape 221"/>
          <p:cNvSpPr/>
          <p:nvPr/>
        </p:nvSpPr>
        <p:spPr>
          <a:xfrm>
            <a:off x="311760" y="1152359"/>
            <a:ext cx="8518680" cy="3414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a:off x="311760" y="1152359"/>
            <a:ext cx="9470880" cy="341460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1800" b="0" strike="noStrike">
                <a:solidFill>
                  <a:srgbClr val="616161"/>
                </a:solidFill>
                <a:latin typeface="Calibri"/>
                <a:ea typeface="Calibri"/>
                <a:cs typeface="Calibri"/>
                <a:sym typeface="Calibri"/>
              </a:rPr>
              <a:t>We can conclude that: Students whose parents answering survey, and guardian by their mother, and answering survey as yes, students who raised their hand more on class can have better performance. Other factors have smaller effect on students’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p:nvPr/>
        </p:nvSpPr>
        <p:spPr>
          <a:xfrm>
            <a:off x="671400" y="990720"/>
            <a:ext cx="7799760" cy="1728360"/>
          </a:xfrm>
          <a:prstGeom prst="rect">
            <a:avLst/>
          </a:prstGeom>
          <a:noFill/>
          <a:ln>
            <a:noFill/>
          </a:ln>
        </p:spPr>
        <p:txBody>
          <a:bodyPr lIns="90000" tIns="91425" rIns="90000" bIns="91425" anchor="b" anchorCtr="0">
            <a:noAutofit/>
          </a:bodyPr>
          <a:lstStyle/>
          <a:p>
            <a:pPr marL="0" marR="0" lvl="0" indent="0" algn="l" rtl="0">
              <a:lnSpc>
                <a:spcPct val="100000"/>
              </a:lnSpc>
              <a:spcBef>
                <a:spcPts val="0"/>
              </a:spcBef>
              <a:buSzPct val="25000"/>
              <a:buNone/>
            </a:pPr>
            <a:r>
              <a:rPr lang="en-US" sz="3600" b="0" i="0" u="none" strike="noStrike" cap="none">
                <a:solidFill>
                  <a:srgbClr val="FFFFFF"/>
                </a:solidFill>
                <a:latin typeface="Oswald"/>
                <a:ea typeface="Oswald"/>
                <a:cs typeface="Oswald"/>
                <a:sym typeface="Oswald"/>
              </a:rPr>
              <a:t>Part I: Introduction</a:t>
            </a:r>
          </a:p>
        </p:txBody>
      </p:sp>
      <p:sp>
        <p:nvSpPr>
          <p:cNvPr id="117" name="Shape 117"/>
          <p:cNvSpPr/>
          <p:nvPr/>
        </p:nvSpPr>
        <p:spPr>
          <a:xfrm>
            <a:off x="671400" y="3174840"/>
            <a:ext cx="7799760" cy="790919"/>
          </a:xfrm>
          <a:prstGeom prst="rect">
            <a:avLst/>
          </a:prstGeom>
          <a:no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
        <p:cNvGrpSpPr/>
        <p:nvPr/>
      </p:nvGrpSpPr>
      <p:grpSpPr>
        <a:xfrm>
          <a:off x="0" y="0"/>
          <a:ext cx="0" cy="0"/>
          <a:chOff x="0" y="0"/>
          <a:chExt cx="0" cy="0"/>
        </a:xfrm>
      </p:grpSpPr>
      <p:sp>
        <p:nvSpPr>
          <p:cNvPr id="122" name="Shape 122"/>
          <p:cNvSpPr/>
          <p:nvPr/>
        </p:nvSpPr>
        <p:spPr>
          <a:xfrm>
            <a:off x="311760" y="444960"/>
            <a:ext cx="8518680" cy="57096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3200" b="1" dirty="0" smtClean="0">
                <a:solidFill>
                  <a:srgbClr val="616161"/>
                </a:solidFill>
                <a:latin typeface="Calibri"/>
                <a:ea typeface="Calibri"/>
                <a:cs typeface="Calibri"/>
                <a:sym typeface="Calibri"/>
              </a:rPr>
              <a:t>Introduction</a:t>
            </a:r>
            <a:endParaRPr lang="en-US" sz="3200" b="1" i="0" u="none" strike="noStrike" cap="none" dirty="0">
              <a:solidFill>
                <a:srgbClr val="616161"/>
              </a:solidFill>
              <a:latin typeface="Calibri"/>
              <a:ea typeface="Calibri"/>
              <a:cs typeface="Calibri"/>
              <a:sym typeface="Calibri"/>
            </a:endParaRPr>
          </a:p>
        </p:txBody>
      </p:sp>
      <p:sp>
        <p:nvSpPr>
          <p:cNvPr id="123" name="Shape 123"/>
          <p:cNvSpPr/>
          <p:nvPr/>
        </p:nvSpPr>
        <p:spPr>
          <a:xfrm>
            <a:off x="311760" y="1152359"/>
            <a:ext cx="8518680" cy="341460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432000" marR="0" lvl="0" indent="-330400" algn="l" rtl="0">
              <a:lnSpc>
                <a:spcPct val="100000"/>
              </a:lnSpc>
              <a:spcBef>
                <a:spcPts val="0"/>
              </a:spcBef>
              <a:buClr>
                <a:srgbClr val="000000"/>
              </a:buClr>
              <a:buSzPct val="45000"/>
              <a:buFont typeface="Noto Sans Symbols"/>
              <a:buChar char="●"/>
            </a:pPr>
            <a:r>
              <a:rPr lang="en-US" sz="1800" b="0" i="0" u="none" strike="noStrike" cap="none">
                <a:solidFill>
                  <a:srgbClr val="616161"/>
                </a:solidFill>
                <a:latin typeface="Calibri"/>
                <a:ea typeface="Calibri"/>
                <a:cs typeface="Calibri"/>
                <a:sym typeface="Calibri"/>
              </a:rPr>
              <a:t>Academic performance has been a standard measure for many countries and academic systems throughout the world. It is used to determine entry into higher institutions, strengths and weaknesses of students, along with directing job placements within certain fields</a:t>
            </a:r>
          </a:p>
          <a:p>
            <a:pPr marL="432000" marR="0" lvl="0" indent="-330400" algn="l" rtl="0">
              <a:lnSpc>
                <a:spcPct val="100000"/>
              </a:lnSpc>
              <a:spcBef>
                <a:spcPts val="0"/>
              </a:spcBef>
              <a:buClr>
                <a:srgbClr val="000000"/>
              </a:buClr>
              <a:buSzPct val="45000"/>
              <a:buFont typeface="Noto Sans Symbols"/>
              <a:buChar char="●"/>
            </a:pPr>
            <a:r>
              <a:rPr lang="en-US" sz="1800" b="0" i="0" u="none" strike="noStrike" cap="none">
                <a:solidFill>
                  <a:srgbClr val="616161"/>
                </a:solidFill>
                <a:latin typeface="Calibri"/>
                <a:ea typeface="Calibri"/>
                <a:cs typeface="Calibri"/>
                <a:sym typeface="Calibri"/>
              </a:rPr>
              <a:t> </a:t>
            </a:r>
          </a:p>
          <a:p>
            <a:pPr marL="432000" marR="0" lvl="0" indent="-330400" algn="l" rtl="0">
              <a:lnSpc>
                <a:spcPct val="100000"/>
              </a:lnSpc>
              <a:spcBef>
                <a:spcPts val="0"/>
              </a:spcBef>
              <a:buClr>
                <a:srgbClr val="000000"/>
              </a:buClr>
              <a:buSzPct val="45000"/>
              <a:buFont typeface="Noto Sans Symbols"/>
              <a:buChar char="●"/>
            </a:pPr>
            <a:r>
              <a:rPr lang="en-US" sz="1800" b="0" i="0" u="none" strike="noStrike" cap="none">
                <a:solidFill>
                  <a:srgbClr val="616161"/>
                </a:solidFill>
                <a:latin typeface="Calibri"/>
                <a:ea typeface="Calibri"/>
                <a:cs typeface="Calibri"/>
                <a:sym typeface="Calibri"/>
              </a:rPr>
              <a:t>Grading has long been used as a method to rank student achievement and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
        <p:cNvGrpSpPr/>
        <p:nvPr/>
      </p:nvGrpSpPr>
      <p:grpSpPr>
        <a:xfrm>
          <a:off x="0" y="0"/>
          <a:ext cx="0" cy="0"/>
          <a:chOff x="0" y="0"/>
          <a:chExt cx="0" cy="0"/>
        </a:xfrm>
      </p:grpSpPr>
      <p:sp>
        <p:nvSpPr>
          <p:cNvPr id="128" name="Shape 128"/>
          <p:cNvSpPr/>
          <p:nvPr/>
        </p:nvSpPr>
        <p:spPr>
          <a:xfrm>
            <a:off x="311760" y="444960"/>
            <a:ext cx="8518680" cy="57096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3200" b="1" i="0" u="none" strike="noStrike" cap="none">
                <a:solidFill>
                  <a:srgbClr val="616161"/>
                </a:solidFill>
                <a:latin typeface="Calibri"/>
                <a:ea typeface="Calibri"/>
                <a:cs typeface="Calibri"/>
                <a:sym typeface="Calibri"/>
              </a:rPr>
              <a:t>Related Research</a:t>
            </a:r>
          </a:p>
        </p:txBody>
      </p:sp>
      <p:sp>
        <p:nvSpPr>
          <p:cNvPr id="129" name="Shape 129"/>
          <p:cNvSpPr/>
          <p:nvPr/>
        </p:nvSpPr>
        <p:spPr>
          <a:xfrm>
            <a:off x="311760" y="1152359"/>
            <a:ext cx="8518680" cy="341460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 “Factors Contributing to Academic Performance of Students in a Tertiary Institution in Singapore” Farooq, Chaudhry, Shafiq and Berhanu (2011)</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457200" marR="0" lvl="0" indent="-228600" algn="l" rtl="0">
              <a:lnSpc>
                <a:spcPct val="100000"/>
              </a:lnSpc>
              <a:spcBef>
                <a:spcPts val="0"/>
              </a:spcBef>
              <a:buClr>
                <a:srgbClr val="616161"/>
              </a:buClr>
              <a:buSzPct val="100000"/>
              <a:buFont typeface="Calibri"/>
              <a:buChar char="-"/>
            </a:pPr>
            <a:r>
              <a:rPr lang="en-US" sz="1800" b="0" i="0" u="none" strike="noStrike" cap="none">
                <a:solidFill>
                  <a:srgbClr val="616161"/>
                </a:solidFill>
                <a:latin typeface="Calibri"/>
                <a:ea typeface="Calibri"/>
                <a:cs typeface="Calibri"/>
                <a:sym typeface="Calibri"/>
              </a:rPr>
              <a:t>Objectives of the study were to determine if factors such as gender, age, nationality of student, part-time employment, extracurricular activities and interest in pursuing higher studies affected academic success.</a:t>
            </a:r>
          </a:p>
          <a:p>
            <a:pPr marL="457200" marR="0" lvl="0" indent="-228600" algn="l" rtl="0">
              <a:lnSpc>
                <a:spcPct val="100000"/>
              </a:lnSpc>
              <a:spcBef>
                <a:spcPts val="0"/>
              </a:spcBef>
              <a:buClr>
                <a:srgbClr val="616161"/>
              </a:buClr>
              <a:buSzPct val="100000"/>
              <a:buFont typeface="Calibri"/>
              <a:buChar char="-"/>
            </a:pPr>
            <a:r>
              <a:rPr lang="en-US" sz="1800" b="0" i="0" u="none" strike="noStrike" cap="none">
                <a:solidFill>
                  <a:srgbClr val="616161"/>
                </a:solidFill>
                <a:latin typeface="Calibri"/>
                <a:ea typeface="Calibri"/>
                <a:cs typeface="Calibri"/>
                <a:sym typeface="Calibri"/>
              </a:rPr>
              <a:t>The students’ cumulative Grade Point Average (cGPA) was used as a measure of academic performance</a:t>
            </a:r>
          </a:p>
          <a:p>
            <a:pPr marL="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22860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228600" marR="0" lvl="0" indent="0" algn="l" rtl="0">
              <a:lnSpc>
                <a:spcPct val="100000"/>
              </a:lnSpc>
              <a:spcBef>
                <a:spcPts val="0"/>
              </a:spcBef>
              <a:buSzPct val="25000"/>
              <a:buNone/>
            </a:pPr>
            <a:r>
              <a:rPr lang="en-US" sz="1800" b="0" i="0" u="none" strike="noStrike" cap="none">
                <a:solidFill>
                  <a:srgbClr val="616161"/>
                </a:solidFill>
                <a:latin typeface="Calibri"/>
                <a:ea typeface="Calibri"/>
                <a:cs typeface="Calibri"/>
                <a:sym typeface="Calibri"/>
              </a:rPr>
              <a:t>Results</a:t>
            </a:r>
          </a:p>
          <a:p>
            <a:pPr marL="228600" marR="0" lvl="0" indent="0" algn="l" rtl="0">
              <a:lnSpc>
                <a:spcPct val="100000"/>
              </a:lnSpc>
              <a:spcBef>
                <a:spcPts val="0"/>
              </a:spcBef>
              <a:buSzPct val="25000"/>
              <a:buNone/>
            </a:pPr>
            <a:r>
              <a:rPr lang="en-US" sz="1800" b="0" i="0" u="none" strike="noStrike" cap="none">
                <a:solidFill>
                  <a:srgbClr val="616161"/>
                </a:solidFill>
                <a:latin typeface="Calibri"/>
                <a:ea typeface="Calibri"/>
                <a:cs typeface="Calibri"/>
                <a:sym typeface="Calibri"/>
              </a:rPr>
              <a:t>- Results showed that factors such as gender, nationality of student, co-curricular activities and an interest in pursuing higher degrees affected students’ academic score</a:t>
            </a:r>
          </a:p>
          <a:p>
            <a:pPr marL="22860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22860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a:p>
            <a:pPr marL="228600" marR="0" lvl="0" indent="0" algn="l" rtl="0">
              <a:lnSpc>
                <a:spcPct val="100000"/>
              </a:lnSpc>
              <a:spcBef>
                <a:spcPts val="0"/>
              </a:spcBef>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
        <p:cNvGrpSpPr/>
        <p:nvPr/>
      </p:nvGrpSpPr>
      <p:grpSpPr>
        <a:xfrm>
          <a:off x="0" y="0"/>
          <a:ext cx="0" cy="0"/>
          <a:chOff x="0" y="0"/>
          <a:chExt cx="0" cy="0"/>
        </a:xfrm>
      </p:grpSpPr>
      <p:sp>
        <p:nvSpPr>
          <p:cNvPr id="134" name="Shape 134"/>
          <p:cNvSpPr/>
          <p:nvPr/>
        </p:nvSpPr>
        <p:spPr>
          <a:xfrm>
            <a:off x="311760" y="444960"/>
            <a:ext cx="8518680" cy="57096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3200" b="1" i="0" u="none" strike="noStrike" cap="none">
                <a:solidFill>
                  <a:srgbClr val="616161"/>
                </a:solidFill>
                <a:latin typeface="Calibri"/>
                <a:ea typeface="Calibri"/>
                <a:cs typeface="Calibri"/>
                <a:sym typeface="Calibri"/>
              </a:rPr>
              <a:t>Attributes</a:t>
            </a:r>
          </a:p>
        </p:txBody>
      </p:sp>
      <p:sp>
        <p:nvSpPr>
          <p:cNvPr id="135" name="Shape 135"/>
          <p:cNvSpPr/>
          <p:nvPr/>
        </p:nvSpPr>
        <p:spPr>
          <a:xfrm>
            <a:off x="311760" y="1152359"/>
            <a:ext cx="9470880" cy="341460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1. Gender</a:t>
            </a:r>
            <a:r>
              <a:rPr lang="en-US" sz="1800" b="0" i="0" u="none" strike="noStrike" cap="none">
                <a:solidFill>
                  <a:srgbClr val="616161"/>
                </a:solidFill>
                <a:latin typeface="Calibri"/>
                <a:ea typeface="Calibri"/>
                <a:cs typeface="Calibri"/>
                <a:sym typeface="Calibri"/>
              </a:rPr>
              <a:t> - student's gender (nominal: 'Male' or 'Female’)</a:t>
            </a:r>
          </a:p>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2. Nationality </a:t>
            </a:r>
            <a:r>
              <a:rPr lang="en-US" sz="1800" b="0" i="0" u="none" strike="noStrike" cap="none">
                <a:solidFill>
                  <a:srgbClr val="616161"/>
                </a:solidFill>
                <a:latin typeface="Calibri"/>
                <a:ea typeface="Calibri"/>
                <a:cs typeface="Calibri"/>
                <a:sym typeface="Calibri"/>
              </a:rPr>
              <a:t>- student's nationality </a:t>
            </a:r>
          </a:p>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3. Place of birth </a:t>
            </a:r>
            <a:r>
              <a:rPr lang="en-US" sz="1800" b="0" i="0" u="none" strike="noStrike" cap="none">
                <a:solidFill>
                  <a:srgbClr val="616161"/>
                </a:solidFill>
                <a:latin typeface="Calibri"/>
                <a:ea typeface="Calibri"/>
                <a:cs typeface="Calibri"/>
                <a:sym typeface="Calibri"/>
              </a:rPr>
              <a:t>- student's Place of birth </a:t>
            </a:r>
          </a:p>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4. Educational Stages</a:t>
            </a:r>
            <a:r>
              <a:rPr lang="en-US" sz="1800" b="0" i="0" u="none" strike="noStrike" cap="none">
                <a:solidFill>
                  <a:srgbClr val="616161"/>
                </a:solidFill>
                <a:latin typeface="Calibri"/>
                <a:ea typeface="Calibri"/>
                <a:cs typeface="Calibri"/>
                <a:sym typeface="Calibri"/>
              </a:rPr>
              <a:t> - educational level student belongs </a:t>
            </a:r>
          </a:p>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5. Grade Levels</a:t>
            </a:r>
            <a:r>
              <a:rPr lang="en-US" sz="1800" b="0" i="0" u="none" strike="noStrike" cap="none">
                <a:solidFill>
                  <a:srgbClr val="616161"/>
                </a:solidFill>
                <a:latin typeface="Calibri"/>
                <a:ea typeface="Calibri"/>
                <a:cs typeface="Calibri"/>
                <a:sym typeface="Calibri"/>
              </a:rPr>
              <a:t> - grade student belongs </a:t>
            </a:r>
          </a:p>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6. Section ID </a:t>
            </a:r>
            <a:r>
              <a:rPr lang="en-US" sz="1800" b="0" i="0" u="none" strike="noStrike" cap="none">
                <a:solidFill>
                  <a:srgbClr val="616161"/>
                </a:solidFill>
                <a:latin typeface="Calibri"/>
                <a:ea typeface="Calibri"/>
                <a:cs typeface="Calibri"/>
                <a:sym typeface="Calibri"/>
              </a:rPr>
              <a:t>- classroom student belongs (nominal:’A’,’B’,’C’)</a:t>
            </a:r>
          </a:p>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7. Topic </a:t>
            </a:r>
            <a:r>
              <a:rPr lang="en-US" sz="1800" b="0" i="0" u="none" strike="noStrike" cap="none">
                <a:solidFill>
                  <a:srgbClr val="616161"/>
                </a:solidFill>
                <a:latin typeface="Calibri"/>
                <a:ea typeface="Calibri"/>
                <a:cs typeface="Calibri"/>
                <a:sym typeface="Calibri"/>
              </a:rPr>
              <a:t>- course topic </a:t>
            </a:r>
          </a:p>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8. Semester </a:t>
            </a:r>
            <a:r>
              <a:rPr lang="en-US" sz="1800" b="0" i="0" u="none" strike="noStrike" cap="none">
                <a:solidFill>
                  <a:srgbClr val="616161"/>
                </a:solidFill>
                <a:latin typeface="Calibri"/>
                <a:ea typeface="Calibri"/>
                <a:cs typeface="Calibri"/>
                <a:sym typeface="Calibri"/>
              </a:rPr>
              <a:t>- school year semester (nominal:’ First’,’ Second’)</a:t>
            </a:r>
          </a:p>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9. Parent responsible for student </a:t>
            </a:r>
            <a:r>
              <a:rPr lang="en-US" sz="1800" b="0" i="0" u="none" strike="noStrike" cap="none">
                <a:solidFill>
                  <a:srgbClr val="616161"/>
                </a:solidFill>
                <a:latin typeface="Calibri"/>
                <a:ea typeface="Calibri"/>
                <a:cs typeface="Calibri"/>
                <a:sym typeface="Calibri"/>
              </a:rPr>
              <a:t>(nominal:’mom’,’father’)</a:t>
            </a:r>
          </a:p>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10. Raised hand </a:t>
            </a:r>
            <a:r>
              <a:rPr lang="en-US" sz="1800" b="0" i="0" u="none" strike="noStrike" cap="none">
                <a:solidFill>
                  <a:srgbClr val="616161"/>
                </a:solidFill>
                <a:latin typeface="Calibri"/>
                <a:ea typeface="Calibri"/>
                <a:cs typeface="Calibri"/>
                <a:sym typeface="Calibri"/>
              </a:rPr>
              <a:t>- how many times the student raises his/her hand on classroom </a:t>
            </a:r>
          </a:p>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11. Visited resources</a:t>
            </a:r>
            <a:r>
              <a:rPr lang="en-US" sz="1800" b="0" i="0" u="none" strike="noStrike" cap="none">
                <a:solidFill>
                  <a:srgbClr val="616161"/>
                </a:solidFill>
                <a:latin typeface="Calibri"/>
                <a:ea typeface="Calibri"/>
                <a:cs typeface="Calibri"/>
                <a:sym typeface="Calibri"/>
              </a:rPr>
              <a:t> - how many times the student visits a course content</a:t>
            </a:r>
          </a:p>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12. Viewing announcements - </a:t>
            </a:r>
            <a:r>
              <a:rPr lang="en-US" sz="1800" b="0" i="0" u="none" strike="noStrike" cap="none">
                <a:solidFill>
                  <a:srgbClr val="616161"/>
                </a:solidFill>
                <a:latin typeface="Calibri"/>
                <a:ea typeface="Calibri"/>
                <a:cs typeface="Calibri"/>
                <a:sym typeface="Calibri"/>
              </a:rPr>
              <a:t>how many times the student checks the new announcements</a:t>
            </a:r>
          </a:p>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13. Discussion groups - </a:t>
            </a:r>
            <a:r>
              <a:rPr lang="en-US" sz="1800" b="0" i="0" u="none" strike="noStrike" cap="none">
                <a:solidFill>
                  <a:srgbClr val="616161"/>
                </a:solidFill>
                <a:latin typeface="Calibri"/>
                <a:ea typeface="Calibri"/>
                <a:cs typeface="Calibri"/>
                <a:sym typeface="Calibri"/>
              </a:rPr>
              <a:t>how many times the student participate on discussion groups </a:t>
            </a:r>
          </a:p>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14. Parent Answering Survey- </a:t>
            </a:r>
            <a:r>
              <a:rPr lang="en-US" sz="1800" b="0" i="0" u="none" strike="noStrike" cap="none">
                <a:solidFill>
                  <a:srgbClr val="616161"/>
                </a:solidFill>
                <a:latin typeface="Calibri"/>
                <a:ea typeface="Calibri"/>
                <a:cs typeface="Calibri"/>
                <a:sym typeface="Calibri"/>
              </a:rPr>
              <a:t>parent answered the surveys which are provided from school or not </a:t>
            </a:r>
          </a:p>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15. Parent School Satisfaction - </a:t>
            </a:r>
            <a:r>
              <a:rPr lang="en-US" sz="1800" b="0" i="0" u="none" strike="noStrike" cap="none">
                <a:solidFill>
                  <a:srgbClr val="616161"/>
                </a:solidFill>
                <a:latin typeface="Calibri"/>
                <a:ea typeface="Calibri"/>
                <a:cs typeface="Calibri"/>
                <a:sym typeface="Calibri"/>
              </a:rPr>
              <a:t>the Degree of parent satisfaction from school</a:t>
            </a:r>
          </a:p>
          <a:p>
            <a:pPr marL="0" marR="0" lvl="0" indent="0" algn="l" rtl="0">
              <a:lnSpc>
                <a:spcPct val="100000"/>
              </a:lnSpc>
              <a:spcBef>
                <a:spcPts val="0"/>
              </a:spcBef>
              <a:buSzPct val="25000"/>
              <a:buNone/>
            </a:pPr>
            <a:r>
              <a:rPr lang="en-US" sz="1800" b="0" i="1" u="none" strike="noStrike" cap="none">
                <a:solidFill>
                  <a:srgbClr val="616161"/>
                </a:solidFill>
                <a:latin typeface="Calibri"/>
                <a:ea typeface="Calibri"/>
                <a:cs typeface="Calibri"/>
                <a:sym typeface="Calibri"/>
              </a:rPr>
              <a:t>16. Student Absence Days -</a:t>
            </a:r>
            <a:r>
              <a:rPr lang="en-US" sz="1800" b="0" i="0" u="none" strike="noStrike" cap="none">
                <a:solidFill>
                  <a:srgbClr val="616161"/>
                </a:solidFill>
                <a:latin typeface="Calibri"/>
                <a:ea typeface="Calibri"/>
                <a:cs typeface="Calibri"/>
                <a:sym typeface="Calibri"/>
              </a:rPr>
              <a:t> the number of absence days for each student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p:nvPr/>
        </p:nvSpPr>
        <p:spPr>
          <a:xfrm>
            <a:off x="671400" y="990720"/>
            <a:ext cx="7799760" cy="1728360"/>
          </a:xfrm>
          <a:prstGeom prst="rect">
            <a:avLst/>
          </a:prstGeom>
          <a:noFill/>
          <a:ln>
            <a:noFill/>
          </a:ln>
        </p:spPr>
        <p:txBody>
          <a:bodyPr lIns="90000" tIns="91425" rIns="90000" bIns="91425" anchor="b" anchorCtr="0">
            <a:noAutofit/>
          </a:bodyPr>
          <a:lstStyle/>
          <a:p>
            <a:pPr marL="0" marR="0" lvl="0" indent="0" algn="l" rtl="0">
              <a:spcBef>
                <a:spcPts val="0"/>
              </a:spcBef>
              <a:buSzPct val="25000"/>
              <a:buNone/>
            </a:pPr>
            <a:r>
              <a:rPr lang="en-US" sz="3600" b="0" i="0" u="none" strike="noStrike" cap="none">
                <a:solidFill>
                  <a:srgbClr val="FFFFFF"/>
                </a:solidFill>
                <a:latin typeface="Oswald"/>
                <a:ea typeface="Oswald"/>
                <a:cs typeface="Oswald"/>
                <a:sym typeface="Oswald"/>
              </a:rPr>
              <a:t>Part II:</a:t>
            </a:r>
          </a:p>
          <a:p>
            <a:pPr marL="0" marR="0" lvl="0" indent="0" algn="l" rtl="0">
              <a:lnSpc>
                <a:spcPct val="100000"/>
              </a:lnSpc>
              <a:spcBef>
                <a:spcPts val="0"/>
              </a:spcBef>
              <a:buSzPct val="25000"/>
              <a:buNone/>
            </a:pPr>
            <a:r>
              <a:rPr lang="en-US" sz="3600" b="0" strike="noStrike">
                <a:solidFill>
                  <a:srgbClr val="FFFFFF"/>
                </a:solidFill>
                <a:latin typeface="Oswald"/>
                <a:ea typeface="Oswald"/>
                <a:cs typeface="Oswald"/>
                <a:sym typeface="Oswald"/>
              </a:rPr>
              <a:t>Methodology and results  </a:t>
            </a:r>
          </a:p>
        </p:txBody>
      </p:sp>
      <p:sp>
        <p:nvSpPr>
          <p:cNvPr id="141" name="Shape 141"/>
          <p:cNvSpPr/>
          <p:nvPr/>
        </p:nvSpPr>
        <p:spPr>
          <a:xfrm>
            <a:off x="671400" y="3174840"/>
            <a:ext cx="7799760" cy="790919"/>
          </a:xfrm>
          <a:prstGeom prst="rect">
            <a:avLst/>
          </a:prstGeom>
          <a:noFill/>
          <a:ln>
            <a:noFill/>
          </a:ln>
        </p:spPr>
        <p:txBody>
          <a:bodyPr lIns="91425" tIns="91425" rIns="91425" bIns="91425" anchor="ctr" anchorCtr="0">
            <a:noAutofit/>
          </a:bodyPr>
          <a:lstStyle/>
          <a:p>
            <a:pPr lvl="0">
              <a:spcBef>
                <a:spcPts val="0"/>
              </a:spcBef>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p:cNvGrpSpPr/>
        <p:nvPr/>
      </p:nvGrpSpPr>
      <p:grpSpPr>
        <a:xfrm>
          <a:off x="0" y="0"/>
          <a:ext cx="0" cy="0"/>
          <a:chOff x="0" y="0"/>
          <a:chExt cx="0" cy="0"/>
        </a:xfrm>
      </p:grpSpPr>
      <p:sp>
        <p:nvSpPr>
          <p:cNvPr id="146" name="Shape 146"/>
          <p:cNvSpPr/>
          <p:nvPr/>
        </p:nvSpPr>
        <p:spPr>
          <a:xfrm>
            <a:off x="311760" y="444960"/>
            <a:ext cx="8518680" cy="57096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3000" b="1" strike="noStrike">
                <a:solidFill>
                  <a:srgbClr val="616161"/>
                </a:solidFill>
                <a:latin typeface="Calibri"/>
                <a:ea typeface="Calibri"/>
                <a:cs typeface="Calibri"/>
                <a:sym typeface="Calibri"/>
              </a:rPr>
              <a:t>Methodology </a:t>
            </a:r>
          </a:p>
        </p:txBody>
      </p:sp>
      <p:sp>
        <p:nvSpPr>
          <p:cNvPr id="147" name="Shape 147"/>
          <p:cNvSpPr/>
          <p:nvPr/>
        </p:nvSpPr>
        <p:spPr>
          <a:xfrm>
            <a:off x="311760" y="1152359"/>
            <a:ext cx="8518680" cy="341460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1800" b="1" strike="noStrike">
                <a:solidFill>
                  <a:srgbClr val="616161"/>
                </a:solidFill>
                <a:latin typeface="Calibri"/>
                <a:ea typeface="Calibri"/>
                <a:cs typeface="Calibri"/>
                <a:sym typeface="Calibri"/>
              </a:rPr>
              <a:t>Participants</a:t>
            </a:r>
          </a:p>
          <a:p>
            <a:pPr marL="0" marR="0" lvl="0" indent="0" algn="l" rtl="0">
              <a:lnSpc>
                <a:spcPct val="100000"/>
              </a:lnSpc>
              <a:spcBef>
                <a:spcPts val="0"/>
              </a:spcBef>
              <a:buNone/>
            </a:pPr>
            <a:endParaRPr sz="1800" b="0" strike="noStrik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US" sz="1800" b="0" strike="noStrike">
                <a:solidFill>
                  <a:srgbClr val="616161"/>
                </a:solidFill>
                <a:latin typeface="Calibri"/>
                <a:ea typeface="Calibri"/>
                <a:cs typeface="Calibri"/>
                <a:sym typeface="Calibri"/>
              </a:rPr>
              <a:t>- The dataset consists of 305 males and 175 females. The students come from different origin. The dataset is collected through two educational semesters </a:t>
            </a:r>
          </a:p>
          <a:p>
            <a:pPr marL="0" marR="0" lvl="0" indent="0" algn="l" rtl="0">
              <a:lnSpc>
                <a:spcPct val="100000"/>
              </a:lnSpc>
              <a:spcBef>
                <a:spcPts val="0"/>
              </a:spcBef>
              <a:buNone/>
            </a:pPr>
            <a:endParaRPr sz="1800" b="0" strike="noStrik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US" sz="1800" b="1" strike="noStrike">
                <a:solidFill>
                  <a:srgbClr val="616161"/>
                </a:solidFill>
                <a:latin typeface="Calibri"/>
                <a:ea typeface="Calibri"/>
                <a:cs typeface="Calibri"/>
                <a:sym typeface="Calibri"/>
              </a:rPr>
              <a:t>Hypothesis</a:t>
            </a:r>
            <a:r>
              <a:rPr lang="en-US" sz="1800" b="0" strike="noStrike">
                <a:solidFill>
                  <a:srgbClr val="616161"/>
                </a:solidFill>
                <a:latin typeface="Calibri"/>
                <a:ea typeface="Calibri"/>
                <a:cs typeface="Calibri"/>
                <a:sym typeface="Calibri"/>
              </a:rPr>
              <a:t> </a:t>
            </a:r>
          </a:p>
          <a:p>
            <a:pPr marL="0" marR="0" lvl="0" indent="0" algn="l" rtl="0">
              <a:lnSpc>
                <a:spcPct val="100000"/>
              </a:lnSpc>
              <a:spcBef>
                <a:spcPts val="0"/>
              </a:spcBef>
              <a:buNone/>
            </a:pPr>
            <a:endParaRPr sz="1800" b="0" strike="noStrik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US" sz="1800" b="0" i="1" strike="noStrike">
                <a:solidFill>
                  <a:srgbClr val="616161"/>
                </a:solidFill>
                <a:latin typeface="Calibri"/>
                <a:ea typeface="Calibri"/>
                <a:cs typeface="Calibri"/>
                <a:sym typeface="Calibri"/>
              </a:rPr>
              <a:t>Student engagement in class and parent collaboration with the school have significant influence on the student’s performance </a:t>
            </a:r>
          </a:p>
          <a:p>
            <a:pPr marL="457200" marR="0" lvl="0" indent="-228600" algn="l" rtl="0">
              <a:lnSpc>
                <a:spcPct val="100000"/>
              </a:lnSpc>
              <a:spcBef>
                <a:spcPts val="0"/>
              </a:spcBef>
              <a:buClr>
                <a:srgbClr val="616161"/>
              </a:buClr>
              <a:buSzPct val="100000"/>
              <a:buFont typeface="Calibri"/>
              <a:buChar char="-"/>
            </a:pPr>
            <a:r>
              <a:rPr lang="en-US" sz="1800" b="0" strike="noStrike">
                <a:solidFill>
                  <a:srgbClr val="616161"/>
                </a:solidFill>
                <a:latin typeface="Calibri"/>
                <a:ea typeface="Calibri"/>
                <a:cs typeface="Calibri"/>
                <a:sym typeface="Calibri"/>
              </a:rPr>
              <a:t> </a:t>
            </a:r>
          </a:p>
          <a:p>
            <a:pPr marL="0" marR="0" lvl="0" indent="0" algn="l" rtl="0">
              <a:lnSpc>
                <a:spcPct val="100000"/>
              </a:lnSpc>
              <a:spcBef>
                <a:spcPts val="0"/>
              </a:spcBef>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2" name="Shape 152"/>
          <p:cNvSpPr/>
          <p:nvPr/>
        </p:nvSpPr>
        <p:spPr>
          <a:xfrm>
            <a:off x="311760" y="444960"/>
            <a:ext cx="8518680" cy="57096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3000" b="1" strike="noStrike">
                <a:solidFill>
                  <a:srgbClr val="616161"/>
                </a:solidFill>
                <a:latin typeface="Calibri"/>
                <a:ea typeface="Calibri"/>
                <a:cs typeface="Calibri"/>
                <a:sym typeface="Calibri"/>
              </a:rPr>
              <a:t>Parent survey, parent satisfaction and guardian data observations </a:t>
            </a:r>
          </a:p>
        </p:txBody>
      </p:sp>
      <p:sp>
        <p:nvSpPr>
          <p:cNvPr id="153" name="Shape 153"/>
          <p:cNvSpPr/>
          <p:nvPr/>
        </p:nvSpPr>
        <p:spPr>
          <a:xfrm>
            <a:off x="311760" y="1152359"/>
            <a:ext cx="8518680" cy="3414600"/>
          </a:xfrm>
          <a:prstGeom prst="rect">
            <a:avLst/>
          </a:prstGeom>
          <a:noFill/>
          <a:ln>
            <a:noFill/>
          </a:ln>
        </p:spPr>
        <p:txBody>
          <a:bodyPr lIns="91425" tIns="91425" rIns="91425" bIns="91425" anchor="ctr" anchorCtr="0">
            <a:noAutofit/>
          </a:bodyPr>
          <a:lstStyle/>
          <a:p>
            <a:pPr lvl="0">
              <a:spcBef>
                <a:spcPts val="0"/>
              </a:spcBef>
              <a:buNone/>
            </a:pPr>
            <a:endParaRPr/>
          </a:p>
        </p:txBody>
      </p:sp>
      <p:pic>
        <p:nvPicPr>
          <p:cNvPr id="154" name="Shape 154"/>
          <p:cNvPicPr preferRelativeResize="0"/>
          <p:nvPr/>
        </p:nvPicPr>
        <p:blipFill rotWithShape="1">
          <a:blip r:embed="rId3">
            <a:alphaModFix/>
          </a:blip>
          <a:srcRect/>
          <a:stretch/>
        </p:blipFill>
        <p:spPr>
          <a:xfrm>
            <a:off x="388080" y="1659600"/>
            <a:ext cx="7835399" cy="55965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8"/>
        <p:cNvGrpSpPr/>
        <p:nvPr/>
      </p:nvGrpSpPr>
      <p:grpSpPr>
        <a:xfrm>
          <a:off x="0" y="0"/>
          <a:ext cx="0" cy="0"/>
          <a:chOff x="0" y="0"/>
          <a:chExt cx="0" cy="0"/>
        </a:xfrm>
      </p:grpSpPr>
      <p:sp>
        <p:nvSpPr>
          <p:cNvPr id="159" name="Shape 159"/>
          <p:cNvSpPr/>
          <p:nvPr/>
        </p:nvSpPr>
        <p:spPr>
          <a:xfrm>
            <a:off x="311760" y="444960"/>
            <a:ext cx="8518680" cy="57096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3200" b="1" strike="noStrike">
                <a:solidFill>
                  <a:srgbClr val="616161"/>
                </a:solidFill>
                <a:latin typeface="Calibri"/>
                <a:ea typeface="Calibri"/>
                <a:cs typeface="Calibri"/>
                <a:sym typeface="Calibri"/>
              </a:rPr>
              <a:t>Observations</a:t>
            </a:r>
          </a:p>
        </p:txBody>
      </p:sp>
      <p:sp>
        <p:nvSpPr>
          <p:cNvPr id="160" name="Shape 160"/>
          <p:cNvSpPr/>
          <p:nvPr/>
        </p:nvSpPr>
        <p:spPr>
          <a:xfrm>
            <a:off x="311760" y="1152359"/>
            <a:ext cx="9470880" cy="3414600"/>
          </a:xfrm>
          <a:prstGeom prst="rect">
            <a:avLst/>
          </a:prstGeom>
          <a:noFill/>
          <a:ln>
            <a:noFill/>
          </a:ln>
        </p:spPr>
        <p:txBody>
          <a:bodyPr lIns="90000" tIns="91425" rIns="90000" bIns="91425" anchor="t" anchorCtr="0">
            <a:noAutofit/>
          </a:bodyPr>
          <a:lstStyle/>
          <a:p>
            <a:pPr marL="0" marR="0" lvl="0" indent="0" algn="l" rtl="0">
              <a:lnSpc>
                <a:spcPct val="100000"/>
              </a:lnSpc>
              <a:spcBef>
                <a:spcPts val="0"/>
              </a:spcBef>
              <a:buSzPct val="25000"/>
              <a:buNone/>
            </a:pPr>
            <a:r>
              <a:rPr lang="en-US" sz="1800" b="0" strike="noStrike">
                <a:solidFill>
                  <a:srgbClr val="616161"/>
                </a:solidFill>
                <a:latin typeface="Calibri"/>
                <a:ea typeface="Calibri"/>
                <a:cs typeface="Calibri"/>
                <a:sym typeface="Calibri"/>
              </a:rPr>
              <a:t>- Most of the parents who aren’t satisfied with the school do not answer the survey and vice versa.</a:t>
            </a:r>
          </a:p>
          <a:p>
            <a:pPr marL="0" marR="0" lvl="0" indent="0" algn="l" rtl="0">
              <a:lnSpc>
                <a:spcPct val="100000"/>
              </a:lnSpc>
              <a:spcBef>
                <a:spcPts val="0"/>
              </a:spcBef>
              <a:buNone/>
            </a:pPr>
            <a:endParaRPr sz="1800" b="0" strike="noStrik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US" sz="1800" b="0" strike="noStrike">
                <a:solidFill>
                  <a:srgbClr val="616161"/>
                </a:solidFill>
                <a:latin typeface="Calibri"/>
                <a:ea typeface="Calibri"/>
                <a:cs typeface="Calibri"/>
                <a:sym typeface="Calibri"/>
              </a:rPr>
              <a:t>- The students who have Moms as guardians have higher chances to get high class marks and vice-versa.</a:t>
            </a:r>
          </a:p>
          <a:p>
            <a:pPr marL="0" marR="0" lvl="0" indent="0" algn="l" rtl="0">
              <a:lnSpc>
                <a:spcPct val="100000"/>
              </a:lnSpc>
              <a:spcBef>
                <a:spcPts val="0"/>
              </a:spcBef>
              <a:buNone/>
            </a:pPr>
            <a:endParaRPr sz="1800" b="0" strike="noStrik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US" sz="1800" b="0" strike="noStrike">
                <a:solidFill>
                  <a:srgbClr val="616161"/>
                </a:solidFill>
                <a:latin typeface="Calibri"/>
                <a:ea typeface="Calibri"/>
                <a:cs typeface="Calibri"/>
                <a:sym typeface="Calibri"/>
              </a:rPr>
              <a:t>- Students whose parents answer the survey are the ones getting good marks and vice-versa.</a:t>
            </a:r>
          </a:p>
          <a:p>
            <a:pPr marL="0" marR="0" lvl="0" indent="0" algn="l" rtl="0">
              <a:lnSpc>
                <a:spcPct val="100000"/>
              </a:lnSpc>
              <a:spcBef>
                <a:spcPts val="0"/>
              </a:spcBef>
              <a:buNone/>
            </a:pPr>
            <a:endParaRPr sz="1800" b="0" strike="noStrike">
              <a:solidFill>
                <a:srgbClr val="000000"/>
              </a:solidFill>
              <a:latin typeface="Arial"/>
              <a:ea typeface="Arial"/>
              <a:cs typeface="Arial"/>
              <a:sym typeface="Arial"/>
            </a:endParaRPr>
          </a:p>
          <a:p>
            <a:pPr marL="0" marR="0" lvl="0" indent="0" algn="l" rtl="0">
              <a:lnSpc>
                <a:spcPct val="100000"/>
              </a:lnSpc>
              <a:spcBef>
                <a:spcPts val="0"/>
              </a:spcBef>
              <a:buSzPct val="25000"/>
              <a:buNone/>
            </a:pPr>
            <a:r>
              <a:rPr lang="en-US" sz="1800" b="0" strike="noStrike">
                <a:solidFill>
                  <a:srgbClr val="616161"/>
                </a:solidFill>
                <a:latin typeface="Calibri"/>
                <a:ea typeface="Calibri"/>
                <a:cs typeface="Calibri"/>
                <a:sym typeface="Calibri"/>
              </a:rPr>
              <a:t>- Student getting absent are the ones getting low marks and vice-versa.</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1002</Words>
  <Application>Microsoft Macintosh PowerPoint</Application>
  <PresentationFormat>Custom</PresentationFormat>
  <Paragraphs>89</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Average</vt:lpstr>
      <vt:lpstr>Oswald</vt:lpstr>
      <vt:lpstr>Noto Sans Symbols</vt:lpstr>
      <vt:lpstr>Arial</vt:lpstr>
      <vt:lpstr>Calibri</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Xiaowei Wan</cp:lastModifiedBy>
  <cp:revision>1</cp:revision>
  <dcterms:modified xsi:type="dcterms:W3CDTF">2017-08-14T07:35:13Z</dcterms:modified>
</cp:coreProperties>
</file>