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72" r:id="rId5"/>
    <p:sldId id="273" r:id="rId6"/>
    <p:sldId id="258" r:id="rId7"/>
    <p:sldId id="261" r:id="rId8"/>
    <p:sldId id="257" r:id="rId9"/>
    <p:sldId id="259" r:id="rId10"/>
    <p:sldId id="262" r:id="rId11"/>
    <p:sldId id="260" r:id="rId12"/>
    <p:sldId id="263" r:id="rId13"/>
    <p:sldId id="274" r:id="rId14"/>
    <p:sldId id="275" r:id="rId15"/>
    <p:sldId id="265" r:id="rId16"/>
    <p:sldId id="266" r:id="rId17"/>
    <p:sldId id="267" r:id="rId18"/>
    <p:sldId id="269"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p:restoredTop sz="94634"/>
  </p:normalViewPr>
  <p:slideViewPr>
    <p:cSldViewPr snapToGrid="0" snapToObjects="1">
      <p:cViewPr varScale="1">
        <p:scale>
          <a:sx n="144" d="100"/>
          <a:sy n="144" d="100"/>
        </p:scale>
        <p:origin x="208"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8/22/18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8/22/18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8/22/18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Feedforward_neural_network"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4" Type="http://schemas.openxmlformats.org/officeDocument/2006/relationships/hyperlink" Target="https://en.wikipedia.org/wiki/Artificial_neural_networ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122A-569A-3A48-8A5E-39E5C05704C5}"/>
              </a:ext>
            </a:extLst>
          </p:cNvPr>
          <p:cNvSpPr>
            <a:spLocks noGrp="1"/>
          </p:cNvSpPr>
          <p:nvPr>
            <p:ph type="ctrTitle"/>
          </p:nvPr>
        </p:nvSpPr>
        <p:spPr/>
        <p:txBody>
          <a:bodyPr/>
          <a:lstStyle/>
          <a:p>
            <a:r>
              <a:rPr lang="en-US" dirty="0"/>
              <a:t>ANLY535 deep </a:t>
            </a:r>
            <a:r>
              <a:rPr lang="en-US" dirty="0" err="1"/>
              <a:t>learninG</a:t>
            </a:r>
            <a:r>
              <a:rPr lang="en-US" dirty="0"/>
              <a:t> project</a:t>
            </a:r>
          </a:p>
        </p:txBody>
      </p:sp>
      <p:sp>
        <p:nvSpPr>
          <p:cNvPr id="3" name="Subtitle 2">
            <a:extLst>
              <a:ext uri="{FF2B5EF4-FFF2-40B4-BE49-F238E27FC236}">
                <a16:creationId xmlns:a16="http://schemas.microsoft.com/office/drawing/2014/main" id="{815B6829-69E1-CF4A-8997-65EE57823C28}"/>
              </a:ext>
            </a:extLst>
          </p:cNvPr>
          <p:cNvSpPr>
            <a:spLocks noGrp="1"/>
          </p:cNvSpPr>
          <p:nvPr>
            <p:ph type="subTitle" idx="1"/>
          </p:nvPr>
        </p:nvSpPr>
        <p:spPr/>
        <p:txBody>
          <a:bodyPr/>
          <a:lstStyle/>
          <a:p>
            <a:r>
              <a:rPr lang="en-US" dirty="0"/>
              <a:t>CNN Handwriting recognition project</a:t>
            </a:r>
          </a:p>
          <a:p>
            <a:r>
              <a:rPr lang="en-US" dirty="0"/>
              <a:t>- Xiaowei Wan</a:t>
            </a:r>
          </a:p>
        </p:txBody>
      </p:sp>
    </p:spTree>
    <p:extLst>
      <p:ext uri="{BB962C8B-B14F-4D97-AF65-F5344CB8AC3E}">
        <p14:creationId xmlns:p14="http://schemas.microsoft.com/office/powerpoint/2010/main" val="421091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2C1E-1AC8-3B4F-BCBD-3BC0BDCDBD3A}"/>
              </a:ext>
            </a:extLst>
          </p:cNvPr>
          <p:cNvSpPr>
            <a:spLocks noGrp="1"/>
          </p:cNvSpPr>
          <p:nvPr>
            <p:ph type="title"/>
          </p:nvPr>
        </p:nvSpPr>
        <p:spPr/>
        <p:txBody>
          <a:bodyPr/>
          <a:lstStyle/>
          <a:p>
            <a:r>
              <a:rPr lang="en-US" dirty="0"/>
              <a:t>Pre-process dataset</a:t>
            </a:r>
          </a:p>
        </p:txBody>
      </p:sp>
      <p:sp>
        <p:nvSpPr>
          <p:cNvPr id="3" name="Content Placeholder 2">
            <a:extLst>
              <a:ext uri="{FF2B5EF4-FFF2-40B4-BE49-F238E27FC236}">
                <a16:creationId xmlns:a16="http://schemas.microsoft.com/office/drawing/2014/main" id="{44B423AC-7D90-924D-8DD7-2704BF9FB601}"/>
              </a:ext>
            </a:extLst>
          </p:cNvPr>
          <p:cNvSpPr>
            <a:spLocks noGrp="1"/>
          </p:cNvSpPr>
          <p:nvPr>
            <p:ph idx="1"/>
          </p:nvPr>
        </p:nvSpPr>
        <p:spPr/>
        <p:txBody>
          <a:bodyPr/>
          <a:lstStyle/>
          <a:p>
            <a:r>
              <a:rPr lang="en-US" sz="2400" dirty="0"/>
              <a:t>Reshape dataset (resizing, normalizing the pixels values.</a:t>
            </a:r>
          </a:p>
          <a:p>
            <a:r>
              <a:rPr lang="en-US" sz="2400" dirty="0"/>
              <a:t>After doing the necessary processing on the image </a:t>
            </a:r>
            <a:r>
              <a:rPr lang="en-US" sz="2400" dirty="0" err="1"/>
              <a:t>informations</a:t>
            </a:r>
            <a:r>
              <a:rPr lang="en-US" sz="2400" dirty="0"/>
              <a:t>, the label data i.e. </a:t>
            </a:r>
            <a:r>
              <a:rPr lang="en-US" sz="2400" dirty="0" err="1"/>
              <a:t>y_train</a:t>
            </a:r>
            <a:r>
              <a:rPr lang="en-US" sz="2400" dirty="0"/>
              <a:t> and </a:t>
            </a:r>
            <a:r>
              <a:rPr lang="en-US" sz="2400" dirty="0" err="1"/>
              <a:t>y_test</a:t>
            </a:r>
            <a:r>
              <a:rPr lang="en-US" sz="2400" dirty="0"/>
              <a:t> need to be converted into categorical formats like label </a:t>
            </a:r>
            <a:r>
              <a:rPr lang="en-US" sz="2400" b="1" dirty="0"/>
              <a:t>‘3’</a:t>
            </a:r>
            <a:r>
              <a:rPr lang="en-US" sz="2400" dirty="0"/>
              <a:t> should be converted to a vector </a:t>
            </a:r>
            <a:r>
              <a:rPr lang="en-US" sz="2400" b="1" dirty="0"/>
              <a:t>[0, 0, 0, 1, 0, 0, 0,</a:t>
            </a:r>
            <a:r>
              <a:rPr lang="en-US" b="1" dirty="0"/>
              <a:t> 0, 0, 0]</a:t>
            </a:r>
            <a:r>
              <a:rPr lang="en-US" dirty="0"/>
              <a:t> for model building.</a:t>
            </a:r>
          </a:p>
        </p:txBody>
      </p:sp>
    </p:spTree>
    <p:extLst>
      <p:ext uri="{BB962C8B-B14F-4D97-AF65-F5344CB8AC3E}">
        <p14:creationId xmlns:p14="http://schemas.microsoft.com/office/powerpoint/2010/main" val="94723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AE3B-C71A-F74B-8D01-D3A85799117F}"/>
              </a:ext>
            </a:extLst>
          </p:cNvPr>
          <p:cNvSpPr>
            <a:spLocks noGrp="1"/>
          </p:cNvSpPr>
          <p:nvPr>
            <p:ph type="title"/>
          </p:nvPr>
        </p:nvSpPr>
        <p:spPr/>
        <p:txBody>
          <a:bodyPr/>
          <a:lstStyle/>
          <a:p>
            <a:r>
              <a:rPr lang="en-US" dirty="0"/>
              <a:t>Building and compiling model</a:t>
            </a:r>
          </a:p>
        </p:txBody>
      </p:sp>
      <p:pic>
        <p:nvPicPr>
          <p:cNvPr id="5" name="Content Placeholder 4">
            <a:extLst>
              <a:ext uri="{FF2B5EF4-FFF2-40B4-BE49-F238E27FC236}">
                <a16:creationId xmlns:a16="http://schemas.microsoft.com/office/drawing/2014/main" id="{BC2D6965-E55E-9847-885B-2E085923E75A}"/>
              </a:ext>
            </a:extLst>
          </p:cNvPr>
          <p:cNvPicPr>
            <a:picLocks noGrp="1" noChangeAspect="1"/>
          </p:cNvPicPr>
          <p:nvPr>
            <p:ph idx="1"/>
          </p:nvPr>
        </p:nvPicPr>
        <p:blipFill>
          <a:blip r:embed="rId2"/>
          <a:stretch>
            <a:fillRect/>
          </a:stretch>
        </p:blipFill>
        <p:spPr>
          <a:xfrm>
            <a:off x="1511061" y="1428750"/>
            <a:ext cx="9322278" cy="5429250"/>
          </a:xfrm>
          <a:prstGeom prst="rect">
            <a:avLst/>
          </a:prstGeom>
        </p:spPr>
      </p:pic>
    </p:spTree>
    <p:extLst>
      <p:ext uri="{BB962C8B-B14F-4D97-AF65-F5344CB8AC3E}">
        <p14:creationId xmlns:p14="http://schemas.microsoft.com/office/powerpoint/2010/main" val="3175234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7A2AB9F-A45F-B94C-94C5-61B23A305500}"/>
              </a:ext>
            </a:extLst>
          </p:cNvPr>
          <p:cNvPicPr>
            <a:picLocks noGrp="1" noChangeAspect="1"/>
          </p:cNvPicPr>
          <p:nvPr>
            <p:ph idx="1"/>
          </p:nvPr>
        </p:nvPicPr>
        <p:blipFill>
          <a:blip r:embed="rId2"/>
          <a:stretch>
            <a:fillRect/>
          </a:stretch>
        </p:blipFill>
        <p:spPr>
          <a:xfrm>
            <a:off x="743922" y="228600"/>
            <a:ext cx="10288288" cy="6019800"/>
          </a:xfrm>
          <a:prstGeom prst="rect">
            <a:avLst/>
          </a:prstGeom>
        </p:spPr>
      </p:pic>
    </p:spTree>
    <p:extLst>
      <p:ext uri="{BB962C8B-B14F-4D97-AF65-F5344CB8AC3E}">
        <p14:creationId xmlns:p14="http://schemas.microsoft.com/office/powerpoint/2010/main" val="2680066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EB6E-C5AF-7D4E-AEE3-D2B1855311A1}"/>
              </a:ext>
            </a:extLst>
          </p:cNvPr>
          <p:cNvSpPr>
            <a:spLocks noGrp="1"/>
          </p:cNvSpPr>
          <p:nvPr>
            <p:ph type="title"/>
          </p:nvPr>
        </p:nvSpPr>
        <p:spPr/>
        <p:txBody>
          <a:bodyPr/>
          <a:lstStyle/>
          <a:p>
            <a:r>
              <a:rPr lang="en-US" dirty="0"/>
              <a:t>CNN train model with epoch = 20</a:t>
            </a:r>
          </a:p>
        </p:txBody>
      </p:sp>
      <p:pic>
        <p:nvPicPr>
          <p:cNvPr id="4" name="Content Placeholder 3">
            <a:extLst>
              <a:ext uri="{FF2B5EF4-FFF2-40B4-BE49-F238E27FC236}">
                <a16:creationId xmlns:a16="http://schemas.microsoft.com/office/drawing/2014/main" id="{50B515A2-BF00-6444-8394-C21A80872125}"/>
              </a:ext>
            </a:extLst>
          </p:cNvPr>
          <p:cNvPicPr>
            <a:picLocks noGrp="1" noChangeAspect="1"/>
          </p:cNvPicPr>
          <p:nvPr>
            <p:ph idx="1"/>
          </p:nvPr>
        </p:nvPicPr>
        <p:blipFill>
          <a:blip r:embed="rId2"/>
          <a:stretch>
            <a:fillRect/>
          </a:stretch>
        </p:blipFill>
        <p:spPr>
          <a:xfrm>
            <a:off x="1883461" y="1428749"/>
            <a:ext cx="9089339" cy="5047353"/>
          </a:xfrm>
          <a:prstGeom prst="rect">
            <a:avLst/>
          </a:prstGeom>
        </p:spPr>
      </p:pic>
    </p:spTree>
    <p:extLst>
      <p:ext uri="{BB962C8B-B14F-4D97-AF65-F5344CB8AC3E}">
        <p14:creationId xmlns:p14="http://schemas.microsoft.com/office/powerpoint/2010/main" val="4127091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0639-01D9-1340-8790-C093F3C61C9B}"/>
              </a:ext>
            </a:extLst>
          </p:cNvPr>
          <p:cNvSpPr>
            <a:spLocks noGrp="1"/>
          </p:cNvSpPr>
          <p:nvPr>
            <p:ph type="title"/>
          </p:nvPr>
        </p:nvSpPr>
        <p:spPr/>
        <p:txBody>
          <a:bodyPr/>
          <a:lstStyle/>
          <a:p>
            <a:r>
              <a:rPr lang="en-US" dirty="0"/>
              <a:t>CNN Result with training 5 epoch and 20 epoch</a:t>
            </a:r>
          </a:p>
        </p:txBody>
      </p:sp>
      <p:pic>
        <p:nvPicPr>
          <p:cNvPr id="4" name="Content Placeholder 3">
            <a:extLst>
              <a:ext uri="{FF2B5EF4-FFF2-40B4-BE49-F238E27FC236}">
                <a16:creationId xmlns:a16="http://schemas.microsoft.com/office/drawing/2014/main" id="{3166A076-E97C-E845-91B3-8985C5C1BF52}"/>
              </a:ext>
            </a:extLst>
          </p:cNvPr>
          <p:cNvPicPr>
            <a:picLocks noGrp="1" noChangeAspect="1"/>
          </p:cNvPicPr>
          <p:nvPr>
            <p:ph idx="1"/>
          </p:nvPr>
        </p:nvPicPr>
        <p:blipFill>
          <a:blip r:embed="rId2"/>
          <a:stretch>
            <a:fillRect/>
          </a:stretch>
        </p:blipFill>
        <p:spPr>
          <a:xfrm>
            <a:off x="1549899" y="2171700"/>
            <a:ext cx="9244602" cy="2031684"/>
          </a:xfrm>
          <a:prstGeom prst="rect">
            <a:avLst/>
          </a:prstGeom>
        </p:spPr>
      </p:pic>
      <p:pic>
        <p:nvPicPr>
          <p:cNvPr id="5" name="Picture 4">
            <a:extLst>
              <a:ext uri="{FF2B5EF4-FFF2-40B4-BE49-F238E27FC236}">
                <a16:creationId xmlns:a16="http://schemas.microsoft.com/office/drawing/2014/main" id="{B892CC3A-74FE-344D-BDD2-AE30D4931AB5}"/>
              </a:ext>
            </a:extLst>
          </p:cNvPr>
          <p:cNvPicPr>
            <a:picLocks noChangeAspect="1"/>
          </p:cNvPicPr>
          <p:nvPr/>
        </p:nvPicPr>
        <p:blipFill>
          <a:blip r:embed="rId3"/>
          <a:stretch>
            <a:fillRect/>
          </a:stretch>
        </p:blipFill>
        <p:spPr>
          <a:xfrm>
            <a:off x="1549899" y="4450520"/>
            <a:ext cx="8954419" cy="1703146"/>
          </a:xfrm>
          <a:prstGeom prst="rect">
            <a:avLst/>
          </a:prstGeom>
        </p:spPr>
      </p:pic>
    </p:spTree>
    <p:extLst>
      <p:ext uri="{BB962C8B-B14F-4D97-AF65-F5344CB8AC3E}">
        <p14:creationId xmlns:p14="http://schemas.microsoft.com/office/powerpoint/2010/main" val="53531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5726-8546-304C-A29E-D49464B4A087}"/>
              </a:ext>
            </a:extLst>
          </p:cNvPr>
          <p:cNvSpPr>
            <a:spLocks noGrp="1"/>
          </p:cNvSpPr>
          <p:nvPr>
            <p:ph type="title"/>
          </p:nvPr>
        </p:nvSpPr>
        <p:spPr/>
        <p:txBody>
          <a:bodyPr/>
          <a:lstStyle/>
          <a:p>
            <a:r>
              <a:rPr lang="en-US" dirty="0"/>
              <a:t>Model accuracy and loss plot (5 epoch and 20 epoch)</a:t>
            </a:r>
          </a:p>
        </p:txBody>
      </p:sp>
      <p:pic>
        <p:nvPicPr>
          <p:cNvPr id="4" name="Content Placeholder 3">
            <a:extLst>
              <a:ext uri="{FF2B5EF4-FFF2-40B4-BE49-F238E27FC236}">
                <a16:creationId xmlns:a16="http://schemas.microsoft.com/office/drawing/2014/main" id="{3B2ABFAC-E1EE-6F4F-9628-C8455F6CA306}"/>
              </a:ext>
            </a:extLst>
          </p:cNvPr>
          <p:cNvPicPr>
            <a:picLocks noGrp="1" noChangeAspect="1"/>
          </p:cNvPicPr>
          <p:nvPr>
            <p:ph idx="1"/>
          </p:nvPr>
        </p:nvPicPr>
        <p:blipFill>
          <a:blip r:embed="rId2"/>
          <a:stretch>
            <a:fillRect/>
          </a:stretch>
        </p:blipFill>
        <p:spPr>
          <a:xfrm>
            <a:off x="1529780" y="2311185"/>
            <a:ext cx="5017961" cy="2948898"/>
          </a:xfrm>
          <a:prstGeom prst="rect">
            <a:avLst/>
          </a:prstGeom>
        </p:spPr>
      </p:pic>
      <p:pic>
        <p:nvPicPr>
          <p:cNvPr id="3" name="Picture 2">
            <a:extLst>
              <a:ext uri="{FF2B5EF4-FFF2-40B4-BE49-F238E27FC236}">
                <a16:creationId xmlns:a16="http://schemas.microsoft.com/office/drawing/2014/main" id="{1DFF1C9B-51B5-5246-A231-1F2E3915E82A}"/>
              </a:ext>
            </a:extLst>
          </p:cNvPr>
          <p:cNvPicPr>
            <a:picLocks noChangeAspect="1"/>
          </p:cNvPicPr>
          <p:nvPr/>
        </p:nvPicPr>
        <p:blipFill>
          <a:blip r:embed="rId3"/>
          <a:stretch>
            <a:fillRect/>
          </a:stretch>
        </p:blipFill>
        <p:spPr>
          <a:xfrm>
            <a:off x="6158273" y="2311185"/>
            <a:ext cx="4814527" cy="2948898"/>
          </a:xfrm>
          <a:prstGeom prst="rect">
            <a:avLst/>
          </a:prstGeom>
        </p:spPr>
      </p:pic>
    </p:spTree>
    <p:extLst>
      <p:ext uri="{BB962C8B-B14F-4D97-AF65-F5344CB8AC3E}">
        <p14:creationId xmlns:p14="http://schemas.microsoft.com/office/powerpoint/2010/main" val="138017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AB5D-108F-1147-9E8F-A90C8A582258}"/>
              </a:ext>
            </a:extLst>
          </p:cNvPr>
          <p:cNvSpPr>
            <a:spLocks noGrp="1"/>
          </p:cNvSpPr>
          <p:nvPr>
            <p:ph type="title"/>
          </p:nvPr>
        </p:nvSpPr>
        <p:spPr/>
        <p:txBody>
          <a:bodyPr/>
          <a:lstStyle/>
          <a:p>
            <a:r>
              <a:rPr lang="en-US" dirty="0"/>
              <a:t>Model summary</a:t>
            </a:r>
          </a:p>
        </p:txBody>
      </p:sp>
      <p:sp>
        <p:nvSpPr>
          <p:cNvPr id="3" name="Content Placeholder 2">
            <a:extLst>
              <a:ext uri="{FF2B5EF4-FFF2-40B4-BE49-F238E27FC236}">
                <a16:creationId xmlns:a16="http://schemas.microsoft.com/office/drawing/2014/main" id="{3A798C2B-8700-F847-B245-CEC78F8CAAC7}"/>
              </a:ext>
            </a:extLst>
          </p:cNvPr>
          <p:cNvSpPr>
            <a:spLocks noGrp="1"/>
          </p:cNvSpPr>
          <p:nvPr>
            <p:ph idx="1"/>
          </p:nvPr>
        </p:nvSpPr>
        <p:spPr>
          <a:xfrm>
            <a:off x="1371600" y="1645920"/>
            <a:ext cx="9601200" cy="5212080"/>
          </a:xfrm>
        </p:spPr>
        <p:txBody>
          <a:bodyPr>
            <a:normAutofit fontScale="92500" lnSpcReduction="10000"/>
          </a:bodyPr>
          <a:lstStyle/>
          <a:p>
            <a:r>
              <a:rPr lang="en-US" dirty="0"/>
              <a:t>_________________________________________________________________ Layer (type) Output Shape Param # ================================================================= conv2d_5 (Conv2D) (None, 26, 26, 32) 320 _________________________________________________________________ conv2d_6 (Conv2D) (None, 24, 24, 64) 18496 _________________________________________________________________ max_pooling2d_3 (MaxPooling2 (None, 12, 12, 64) 0 _________________________________________________________________ dropout_5 (Dropout) (None, 12, 12, 64) 0 _________________________________________________________________ flatten_3 (Flatten) (None, 9216) 0 _________________________________________________________________ dense_4 (Dense) (None, 128) 1179776 _________________________________________________________________ dropout_6 (Dropout) (None, 128) 0 _________________________________________________________________ dense_5 (Dense) (None, 10) 1290 ================================================================= Total </a:t>
            </a:r>
            <a:r>
              <a:rPr lang="en-US" dirty="0" err="1"/>
              <a:t>params</a:t>
            </a:r>
            <a:r>
              <a:rPr lang="en-US" dirty="0"/>
              <a:t>: 1,199,882 Trainable </a:t>
            </a:r>
            <a:r>
              <a:rPr lang="en-US" dirty="0" err="1"/>
              <a:t>params</a:t>
            </a:r>
            <a:r>
              <a:rPr lang="en-US" dirty="0"/>
              <a:t>: 1,199,882 Non-trainable </a:t>
            </a:r>
            <a:r>
              <a:rPr lang="en-US" dirty="0" err="1"/>
              <a:t>params</a:t>
            </a:r>
            <a:r>
              <a:rPr lang="en-US" dirty="0"/>
              <a:t>: 0</a:t>
            </a:r>
          </a:p>
        </p:txBody>
      </p:sp>
    </p:spTree>
    <p:extLst>
      <p:ext uri="{BB962C8B-B14F-4D97-AF65-F5344CB8AC3E}">
        <p14:creationId xmlns:p14="http://schemas.microsoft.com/office/powerpoint/2010/main" val="197595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661C-0E41-0F4F-BE66-2BBEB77C9E1B}"/>
              </a:ext>
            </a:extLst>
          </p:cNvPr>
          <p:cNvSpPr>
            <a:spLocks noGrp="1"/>
          </p:cNvSpPr>
          <p:nvPr>
            <p:ph type="title"/>
          </p:nvPr>
        </p:nvSpPr>
        <p:spPr/>
        <p:txBody>
          <a:bodyPr/>
          <a:lstStyle/>
          <a:p>
            <a:r>
              <a:rPr lang="en-US" dirty="0"/>
              <a:t>Predict</a:t>
            </a:r>
          </a:p>
        </p:txBody>
      </p:sp>
      <p:pic>
        <p:nvPicPr>
          <p:cNvPr id="4" name="Content Placeholder 3">
            <a:extLst>
              <a:ext uri="{FF2B5EF4-FFF2-40B4-BE49-F238E27FC236}">
                <a16:creationId xmlns:a16="http://schemas.microsoft.com/office/drawing/2014/main" id="{BC382DC4-9D9E-0F49-998D-DA2A0AC57428}"/>
              </a:ext>
            </a:extLst>
          </p:cNvPr>
          <p:cNvPicPr>
            <a:picLocks noGrp="1" noChangeAspect="1"/>
          </p:cNvPicPr>
          <p:nvPr>
            <p:ph idx="1"/>
          </p:nvPr>
        </p:nvPicPr>
        <p:blipFill>
          <a:blip r:embed="rId2"/>
          <a:stretch>
            <a:fillRect/>
          </a:stretch>
        </p:blipFill>
        <p:spPr>
          <a:xfrm>
            <a:off x="2028252" y="1920240"/>
            <a:ext cx="6192683" cy="4282440"/>
          </a:xfrm>
          <a:prstGeom prst="rect">
            <a:avLst/>
          </a:prstGeom>
        </p:spPr>
      </p:pic>
    </p:spTree>
    <p:extLst>
      <p:ext uri="{BB962C8B-B14F-4D97-AF65-F5344CB8AC3E}">
        <p14:creationId xmlns:p14="http://schemas.microsoft.com/office/powerpoint/2010/main" val="34445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F5B9-A76C-6D4A-876E-4DE20FF7FAAD}"/>
              </a:ext>
            </a:extLst>
          </p:cNvPr>
          <p:cNvSpPr>
            <a:spLocks noGrp="1"/>
          </p:cNvSpPr>
          <p:nvPr>
            <p:ph type="title"/>
          </p:nvPr>
        </p:nvSpPr>
        <p:spPr/>
        <p:txBody>
          <a:bodyPr/>
          <a:lstStyle/>
          <a:p>
            <a:r>
              <a:rPr lang="en-US" dirty="0"/>
              <a:t>Compare to other models</a:t>
            </a:r>
          </a:p>
        </p:txBody>
      </p:sp>
      <p:pic>
        <p:nvPicPr>
          <p:cNvPr id="4" name="Content Placeholder 3">
            <a:extLst>
              <a:ext uri="{FF2B5EF4-FFF2-40B4-BE49-F238E27FC236}">
                <a16:creationId xmlns:a16="http://schemas.microsoft.com/office/drawing/2014/main" id="{B775AECE-18A1-4C46-A91E-409A61EF5A34}"/>
              </a:ext>
            </a:extLst>
          </p:cNvPr>
          <p:cNvPicPr>
            <a:picLocks noGrp="1"/>
          </p:cNvPicPr>
          <p:nvPr>
            <p:ph idx="1"/>
          </p:nvPr>
        </p:nvPicPr>
        <p:blipFill>
          <a:blip r:embed="rId2"/>
          <a:stretch>
            <a:fillRect/>
          </a:stretch>
        </p:blipFill>
        <p:spPr>
          <a:xfrm>
            <a:off x="2181860" y="1907540"/>
            <a:ext cx="7388860" cy="3914140"/>
          </a:xfrm>
          <a:prstGeom prst="rect">
            <a:avLst/>
          </a:prstGeom>
        </p:spPr>
      </p:pic>
    </p:spTree>
    <p:extLst>
      <p:ext uri="{BB962C8B-B14F-4D97-AF65-F5344CB8AC3E}">
        <p14:creationId xmlns:p14="http://schemas.microsoft.com/office/powerpoint/2010/main" val="4151623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5F8C-95D4-9847-8132-1EBF4709BAAB}"/>
              </a:ext>
            </a:extLst>
          </p:cNvPr>
          <p:cNvSpPr>
            <a:spLocks noGrp="1"/>
          </p:cNvSpPr>
          <p:nvPr>
            <p:ph type="title"/>
          </p:nvPr>
        </p:nvSpPr>
        <p:spPr>
          <a:xfrm>
            <a:off x="1143000" y="2697480"/>
            <a:ext cx="9601200" cy="1485900"/>
          </a:xfrm>
        </p:spPr>
        <p:txBody>
          <a:bodyPr/>
          <a:lstStyle/>
          <a:p>
            <a:pPr algn="ctr"/>
            <a:r>
              <a:rPr lang="en-US" dirty="0"/>
              <a:t>Thank you!</a:t>
            </a:r>
          </a:p>
        </p:txBody>
      </p:sp>
    </p:spTree>
    <p:extLst>
      <p:ext uri="{BB962C8B-B14F-4D97-AF65-F5344CB8AC3E}">
        <p14:creationId xmlns:p14="http://schemas.microsoft.com/office/powerpoint/2010/main" val="410947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2181-BE47-FE4D-ABC3-106FF984DAD7}"/>
              </a:ext>
            </a:extLst>
          </p:cNvPr>
          <p:cNvSpPr>
            <a:spLocks noGrp="1"/>
          </p:cNvSpPr>
          <p:nvPr>
            <p:ph type="title"/>
          </p:nvPr>
        </p:nvSpPr>
        <p:spPr/>
        <p:txBody>
          <a:bodyPr/>
          <a:lstStyle/>
          <a:p>
            <a:r>
              <a:rPr lang="en-US" dirty="0"/>
              <a:t>Handwriting recognition – Simple Neural Network (SNN)</a:t>
            </a:r>
          </a:p>
        </p:txBody>
      </p:sp>
      <p:sp>
        <p:nvSpPr>
          <p:cNvPr id="3" name="Content Placeholder 2">
            <a:extLst>
              <a:ext uri="{FF2B5EF4-FFF2-40B4-BE49-F238E27FC236}">
                <a16:creationId xmlns:a16="http://schemas.microsoft.com/office/drawing/2014/main" id="{CC0CE231-6FD9-2140-8DE4-479CD9F502B6}"/>
              </a:ext>
            </a:extLst>
          </p:cNvPr>
          <p:cNvSpPr>
            <a:spLocks noGrp="1"/>
          </p:cNvSpPr>
          <p:nvPr>
            <p:ph idx="1"/>
          </p:nvPr>
        </p:nvSpPr>
        <p:spPr/>
        <p:txBody>
          <a:bodyPr>
            <a:normAutofit fontScale="92500" lnSpcReduction="10000"/>
          </a:bodyPr>
          <a:lstStyle/>
          <a:p>
            <a:r>
              <a:rPr lang="en-US" i="1" dirty="0"/>
              <a:t>weights</a:t>
            </a:r>
            <a:r>
              <a:rPr lang="en-US" dirty="0"/>
              <a:t>, w1,w2,…w1,w2,…, real numbers expressing the importance of the respective inputs to the output.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By varying the weights and the threshold, we can get different models of decision-making.</a:t>
            </a:r>
          </a:p>
          <a:p>
            <a:pPr marL="0" indent="0">
              <a:buNone/>
            </a:pPr>
            <a:r>
              <a:rPr lang="en-US" dirty="0"/>
              <a:t> </a:t>
            </a:r>
          </a:p>
        </p:txBody>
      </p:sp>
      <p:pic>
        <p:nvPicPr>
          <p:cNvPr id="4" name="Picture 3">
            <a:extLst>
              <a:ext uri="{FF2B5EF4-FFF2-40B4-BE49-F238E27FC236}">
                <a16:creationId xmlns:a16="http://schemas.microsoft.com/office/drawing/2014/main" id="{4041FB75-D3B3-DE42-89F1-4BA9998114E7}"/>
              </a:ext>
            </a:extLst>
          </p:cNvPr>
          <p:cNvPicPr>
            <a:picLocks noChangeAspect="1"/>
          </p:cNvPicPr>
          <p:nvPr/>
        </p:nvPicPr>
        <p:blipFill>
          <a:blip r:embed="rId2"/>
          <a:stretch>
            <a:fillRect/>
          </a:stretch>
        </p:blipFill>
        <p:spPr>
          <a:xfrm>
            <a:off x="1933899" y="3068216"/>
            <a:ext cx="7061608" cy="1485122"/>
          </a:xfrm>
          <a:prstGeom prst="rect">
            <a:avLst/>
          </a:prstGeom>
        </p:spPr>
      </p:pic>
    </p:spTree>
    <p:extLst>
      <p:ext uri="{BB962C8B-B14F-4D97-AF65-F5344CB8AC3E}">
        <p14:creationId xmlns:p14="http://schemas.microsoft.com/office/powerpoint/2010/main" val="426746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1F8B-C0C2-194C-B9C5-77AD76DF5541}"/>
              </a:ext>
            </a:extLst>
          </p:cNvPr>
          <p:cNvSpPr>
            <a:spLocks noGrp="1"/>
          </p:cNvSpPr>
          <p:nvPr>
            <p:ph type="title"/>
          </p:nvPr>
        </p:nvSpPr>
        <p:spPr/>
        <p:txBody>
          <a:bodyPr/>
          <a:lstStyle/>
          <a:p>
            <a:r>
              <a:rPr lang="en-US" dirty="0"/>
              <a:t>Handwriting recognition - SNN</a:t>
            </a:r>
          </a:p>
        </p:txBody>
      </p:sp>
      <p:sp>
        <p:nvSpPr>
          <p:cNvPr id="3" name="Content Placeholder 2">
            <a:extLst>
              <a:ext uri="{FF2B5EF4-FFF2-40B4-BE49-F238E27FC236}">
                <a16:creationId xmlns:a16="http://schemas.microsoft.com/office/drawing/2014/main" id="{C028C7A9-8AD0-2F40-A4E7-21724B6AFA45}"/>
              </a:ext>
            </a:extLst>
          </p:cNvPr>
          <p:cNvSpPr>
            <a:spLocks noGrp="1"/>
          </p:cNvSpPr>
          <p:nvPr>
            <p:ph idx="1"/>
          </p:nvPr>
        </p:nvSpPr>
        <p:spPr/>
        <p:txBody>
          <a:bodyPr/>
          <a:lstStyle/>
          <a:p>
            <a:r>
              <a:rPr lang="en-US" dirty="0"/>
              <a:t>Bias: Using the bias instead of the threshold, then the rule will be below:</a:t>
            </a:r>
          </a:p>
          <a:p>
            <a:endParaRPr lang="en-US" dirty="0"/>
          </a:p>
          <a:p>
            <a:endParaRPr lang="en-US" dirty="0"/>
          </a:p>
          <a:p>
            <a:endParaRPr lang="en-US" dirty="0"/>
          </a:p>
          <a:p>
            <a:endParaRPr lang="en-US" dirty="0"/>
          </a:p>
          <a:p>
            <a:pPr marL="0" indent="0">
              <a:buNone/>
            </a:pPr>
            <a:r>
              <a:rPr lang="en-US" dirty="0"/>
              <a:t>Bias - a measure of how easy it is to get the output a 1 (in this case)</a:t>
            </a:r>
            <a:br>
              <a:rPr lang="en-US" dirty="0"/>
            </a:br>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F7AFCA95-EB2B-6A49-AC89-8589CCFA381E}"/>
              </a:ext>
            </a:extLst>
          </p:cNvPr>
          <p:cNvPicPr>
            <a:picLocks noChangeAspect="1"/>
          </p:cNvPicPr>
          <p:nvPr/>
        </p:nvPicPr>
        <p:blipFill>
          <a:blip r:embed="rId2"/>
          <a:stretch>
            <a:fillRect/>
          </a:stretch>
        </p:blipFill>
        <p:spPr>
          <a:xfrm>
            <a:off x="3409950" y="2946400"/>
            <a:ext cx="5372100" cy="965200"/>
          </a:xfrm>
          <a:prstGeom prst="rect">
            <a:avLst/>
          </a:prstGeom>
        </p:spPr>
      </p:pic>
    </p:spTree>
    <p:extLst>
      <p:ext uri="{BB962C8B-B14F-4D97-AF65-F5344CB8AC3E}">
        <p14:creationId xmlns:p14="http://schemas.microsoft.com/office/powerpoint/2010/main" val="227657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C95B-A295-274E-B18C-4EBA83D0726B}"/>
              </a:ext>
            </a:extLst>
          </p:cNvPr>
          <p:cNvSpPr>
            <a:spLocks noGrp="1"/>
          </p:cNvSpPr>
          <p:nvPr>
            <p:ph type="title"/>
          </p:nvPr>
        </p:nvSpPr>
        <p:spPr/>
        <p:txBody>
          <a:bodyPr/>
          <a:lstStyle/>
          <a:p>
            <a:r>
              <a:rPr lang="en-US" dirty="0"/>
              <a:t>Handwriting Recognition - SNN</a:t>
            </a:r>
          </a:p>
        </p:txBody>
      </p:sp>
      <p:pic>
        <p:nvPicPr>
          <p:cNvPr id="5" name="Picture 4">
            <a:extLst>
              <a:ext uri="{FF2B5EF4-FFF2-40B4-BE49-F238E27FC236}">
                <a16:creationId xmlns:a16="http://schemas.microsoft.com/office/drawing/2014/main" id="{F3DB87BF-5904-5145-8E95-752F7EDD36C5}"/>
              </a:ext>
            </a:extLst>
          </p:cNvPr>
          <p:cNvPicPr>
            <a:picLocks noChangeAspect="1"/>
          </p:cNvPicPr>
          <p:nvPr/>
        </p:nvPicPr>
        <p:blipFill>
          <a:blip r:embed="rId2"/>
          <a:stretch>
            <a:fillRect/>
          </a:stretch>
        </p:blipFill>
        <p:spPr>
          <a:xfrm>
            <a:off x="1500326" y="1428750"/>
            <a:ext cx="4500628" cy="2363431"/>
          </a:xfrm>
          <a:prstGeom prst="rect">
            <a:avLst/>
          </a:prstGeom>
        </p:spPr>
      </p:pic>
      <p:pic>
        <p:nvPicPr>
          <p:cNvPr id="8" name="Content Placeholder 7">
            <a:extLst>
              <a:ext uri="{FF2B5EF4-FFF2-40B4-BE49-F238E27FC236}">
                <a16:creationId xmlns:a16="http://schemas.microsoft.com/office/drawing/2014/main" id="{630103D3-513B-DC49-9978-4838EC0C7517}"/>
              </a:ext>
            </a:extLst>
          </p:cNvPr>
          <p:cNvPicPr>
            <a:picLocks noGrp="1" noChangeAspect="1"/>
          </p:cNvPicPr>
          <p:nvPr>
            <p:ph idx="1"/>
          </p:nvPr>
        </p:nvPicPr>
        <p:blipFill>
          <a:blip r:embed="rId3"/>
          <a:stretch>
            <a:fillRect/>
          </a:stretch>
        </p:blipFill>
        <p:spPr>
          <a:xfrm>
            <a:off x="4947497" y="3792181"/>
            <a:ext cx="6075662" cy="2640789"/>
          </a:xfrm>
          <a:prstGeom prst="rect">
            <a:avLst/>
          </a:prstGeom>
        </p:spPr>
      </p:pic>
    </p:spTree>
    <p:extLst>
      <p:ext uri="{BB962C8B-B14F-4D97-AF65-F5344CB8AC3E}">
        <p14:creationId xmlns:p14="http://schemas.microsoft.com/office/powerpoint/2010/main" val="164594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777E-2BD0-F846-AEAC-6D5F21370E01}"/>
              </a:ext>
            </a:extLst>
          </p:cNvPr>
          <p:cNvSpPr>
            <a:spLocks noGrp="1"/>
          </p:cNvSpPr>
          <p:nvPr>
            <p:ph type="title"/>
          </p:nvPr>
        </p:nvSpPr>
        <p:spPr/>
        <p:txBody>
          <a:bodyPr/>
          <a:lstStyle/>
          <a:p>
            <a:r>
              <a:rPr lang="en-US" dirty="0"/>
              <a:t>Handwriting recognition – SNN </a:t>
            </a:r>
            <a:br>
              <a:rPr lang="en-US" dirty="0"/>
            </a:br>
            <a:r>
              <a:rPr lang="en-US" dirty="0"/>
              <a:t>Result</a:t>
            </a:r>
          </a:p>
        </p:txBody>
      </p:sp>
      <p:sp>
        <p:nvSpPr>
          <p:cNvPr id="3" name="Content Placeholder 2">
            <a:extLst>
              <a:ext uri="{FF2B5EF4-FFF2-40B4-BE49-F238E27FC236}">
                <a16:creationId xmlns:a16="http://schemas.microsoft.com/office/drawing/2014/main" id="{7E1240D2-E45F-264F-81BA-CAB915E1BE69}"/>
              </a:ext>
            </a:extLst>
          </p:cNvPr>
          <p:cNvSpPr>
            <a:spLocks noGrp="1"/>
          </p:cNvSpPr>
          <p:nvPr>
            <p:ph idx="1"/>
          </p:nvPr>
        </p:nvSpPr>
        <p:spPr/>
        <p:txBody>
          <a:bodyPr/>
          <a:lstStyle/>
          <a:p>
            <a:r>
              <a:rPr lang="en-US" dirty="0"/>
              <a:t>Simple Neural Network, train model with epoch 20, the result: </a:t>
            </a:r>
          </a:p>
          <a:p>
            <a:endParaRPr lang="en-US" dirty="0"/>
          </a:p>
        </p:txBody>
      </p:sp>
      <p:pic>
        <p:nvPicPr>
          <p:cNvPr id="4" name="Picture 3">
            <a:extLst>
              <a:ext uri="{FF2B5EF4-FFF2-40B4-BE49-F238E27FC236}">
                <a16:creationId xmlns:a16="http://schemas.microsoft.com/office/drawing/2014/main" id="{70FB79EA-58DE-B64D-8BF9-EF89DAF994BB}"/>
              </a:ext>
            </a:extLst>
          </p:cNvPr>
          <p:cNvPicPr>
            <a:picLocks noChangeAspect="1"/>
          </p:cNvPicPr>
          <p:nvPr/>
        </p:nvPicPr>
        <p:blipFill>
          <a:blip r:embed="rId2"/>
          <a:stretch>
            <a:fillRect/>
          </a:stretch>
        </p:blipFill>
        <p:spPr>
          <a:xfrm>
            <a:off x="2000249" y="2759652"/>
            <a:ext cx="6872817" cy="3607281"/>
          </a:xfrm>
          <a:prstGeom prst="rect">
            <a:avLst/>
          </a:prstGeom>
        </p:spPr>
      </p:pic>
    </p:spTree>
    <p:extLst>
      <p:ext uri="{BB962C8B-B14F-4D97-AF65-F5344CB8AC3E}">
        <p14:creationId xmlns:p14="http://schemas.microsoft.com/office/powerpoint/2010/main" val="350838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94AF-7A97-C245-9F6E-266B15FC5971}"/>
              </a:ext>
            </a:extLst>
          </p:cNvPr>
          <p:cNvSpPr>
            <a:spLocks noGrp="1"/>
          </p:cNvSpPr>
          <p:nvPr>
            <p:ph type="title"/>
          </p:nvPr>
        </p:nvSpPr>
        <p:spPr/>
        <p:txBody>
          <a:bodyPr/>
          <a:lstStyle/>
          <a:p>
            <a:r>
              <a:rPr lang="en-US" b="1" dirty="0"/>
              <a:t>Convolutional Neural Network  (</a:t>
            </a:r>
            <a:r>
              <a:rPr lang="en-US" dirty="0"/>
              <a:t>CNN)</a:t>
            </a:r>
          </a:p>
        </p:txBody>
      </p:sp>
      <p:sp>
        <p:nvSpPr>
          <p:cNvPr id="3" name="Content Placeholder 2">
            <a:extLst>
              <a:ext uri="{FF2B5EF4-FFF2-40B4-BE49-F238E27FC236}">
                <a16:creationId xmlns:a16="http://schemas.microsoft.com/office/drawing/2014/main" id="{F537A06D-2CD4-4944-A341-3D5B164050C9}"/>
              </a:ext>
            </a:extLst>
          </p:cNvPr>
          <p:cNvSpPr>
            <a:spLocks noGrp="1"/>
          </p:cNvSpPr>
          <p:nvPr>
            <p:ph idx="1"/>
          </p:nvPr>
        </p:nvSpPr>
        <p:spPr>
          <a:xfrm>
            <a:off x="1371600" y="2286000"/>
            <a:ext cx="9817768" cy="4223084"/>
          </a:xfrm>
        </p:spPr>
        <p:txBody>
          <a:bodyPr>
            <a:normAutofit lnSpcReduction="10000"/>
          </a:bodyPr>
          <a:lstStyle/>
          <a:p>
            <a:r>
              <a:rPr lang="en-US" dirty="0"/>
              <a:t>In </a:t>
            </a:r>
            <a:r>
              <a:rPr lang="en-US" b="1" dirty="0">
                <a:hlinkClick r:id="rId2" tooltip="Machine learning"/>
              </a:rPr>
              <a:t>machine learning</a:t>
            </a:r>
            <a:r>
              <a:rPr lang="en-US" dirty="0"/>
              <a:t>, a C</a:t>
            </a:r>
            <a:r>
              <a:rPr lang="en-US" b="1" dirty="0"/>
              <a:t>onvolutional Neural Network</a:t>
            </a:r>
            <a:r>
              <a:rPr lang="en-US" dirty="0"/>
              <a:t> (</a:t>
            </a:r>
            <a:r>
              <a:rPr lang="en-US" b="1" dirty="0"/>
              <a:t>CNN</a:t>
            </a:r>
            <a:r>
              <a:rPr lang="en-US" dirty="0"/>
              <a:t>, or </a:t>
            </a:r>
            <a:r>
              <a:rPr lang="en-US" b="1" dirty="0" err="1"/>
              <a:t>ConvNet</a:t>
            </a:r>
            <a:r>
              <a:rPr lang="en-US" dirty="0"/>
              <a:t>) is a class of deep, </a:t>
            </a:r>
            <a:r>
              <a:rPr lang="en-US" b="1" dirty="0">
                <a:hlinkClick r:id="rId3" tooltip="Feedforward neural network"/>
              </a:rPr>
              <a:t>feed-forward</a:t>
            </a:r>
            <a:r>
              <a:rPr lang="en-US" dirty="0"/>
              <a:t> </a:t>
            </a:r>
            <a:r>
              <a:rPr lang="en-US" b="1" dirty="0">
                <a:hlinkClick r:id="rId4" tooltip="Artificial neural network"/>
              </a:rPr>
              <a:t>artificial neural networks</a:t>
            </a:r>
            <a:r>
              <a:rPr lang="en-US" dirty="0"/>
              <a:t> that has successfully been applied to analyzing visual imagery. Convolutional Neural Networks are a type of neural network that makes the explicit assumption that the inputs are images, which allows us to encode certain properties into the architecture. There are three main types of layers to build </a:t>
            </a:r>
            <a:r>
              <a:rPr lang="en-US" dirty="0" err="1"/>
              <a:t>ConvNet</a:t>
            </a:r>
            <a:r>
              <a:rPr lang="en-US" dirty="0"/>
              <a:t> architectures: </a:t>
            </a:r>
            <a:r>
              <a:rPr lang="en-US" b="1" dirty="0"/>
              <a:t>Convolutional Layer</a:t>
            </a:r>
            <a:r>
              <a:rPr lang="en-US" dirty="0"/>
              <a:t>, </a:t>
            </a:r>
            <a:r>
              <a:rPr lang="en-US" b="1" dirty="0"/>
              <a:t>Pooling Layer</a:t>
            </a:r>
            <a:r>
              <a:rPr lang="en-US" dirty="0"/>
              <a:t>, and </a:t>
            </a:r>
            <a:r>
              <a:rPr lang="en-US" b="1" dirty="0"/>
              <a:t>Fully-Connected Layer</a:t>
            </a:r>
            <a:r>
              <a:rPr lang="en-US" dirty="0"/>
              <a:t>. We will stack these layers to form a full </a:t>
            </a:r>
            <a:r>
              <a:rPr lang="en-US" dirty="0" err="1"/>
              <a:t>ConvNet</a:t>
            </a:r>
            <a:r>
              <a:rPr lang="en-US" dirty="0"/>
              <a:t> </a:t>
            </a:r>
            <a:r>
              <a:rPr lang="en-US" b="1" dirty="0"/>
              <a:t>architecture</a:t>
            </a:r>
            <a:r>
              <a:rPr lang="en-US" dirty="0"/>
              <a:t>. </a:t>
            </a:r>
            <a:br>
              <a:rPr lang="en-US" dirty="0"/>
            </a:br>
            <a:r>
              <a:rPr lang="en-US" dirty="0"/>
              <a:t>							- Wikipedia</a:t>
            </a:r>
          </a:p>
          <a:p>
            <a:r>
              <a:rPr lang="en-US" dirty="0"/>
              <a:t>CONV layer will compute the output of neurons that are connected to local regions in the input, each computing a dot product between their weights and a small region they are connected to in the input volume, POOL layer will perform a </a:t>
            </a:r>
            <a:r>
              <a:rPr lang="en-US" dirty="0" err="1"/>
              <a:t>downsampling</a:t>
            </a:r>
            <a:r>
              <a:rPr lang="en-US" dirty="0"/>
              <a:t> operation along the spatial dimensions (width, height) and FC (i.e. fully-connected) layer will compute the class scores, ( resulting in volume of size [1x1x10] in our case), where each of the 10 numbers correspond to a class score, such as among the 10 categories of CIFAR-10.</a:t>
            </a:r>
          </a:p>
          <a:p>
            <a:endParaRPr lang="en-US" dirty="0"/>
          </a:p>
        </p:txBody>
      </p:sp>
    </p:spTree>
    <p:extLst>
      <p:ext uri="{BB962C8B-B14F-4D97-AF65-F5344CB8AC3E}">
        <p14:creationId xmlns:p14="http://schemas.microsoft.com/office/powerpoint/2010/main" val="252873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B7FE-8902-D044-8A1A-B03F75586DC3}"/>
              </a:ext>
            </a:extLst>
          </p:cNvPr>
          <p:cNvSpPr>
            <a:spLocks noGrp="1"/>
          </p:cNvSpPr>
          <p:nvPr>
            <p:ph type="title"/>
          </p:nvPr>
        </p:nvSpPr>
        <p:spPr/>
        <p:txBody>
          <a:bodyPr/>
          <a:lstStyle/>
          <a:p>
            <a:r>
              <a:rPr lang="en-US" dirty="0"/>
              <a:t>MNIST </a:t>
            </a:r>
            <a:r>
              <a:rPr lang="en-US" dirty="0" err="1"/>
              <a:t>DataSet</a:t>
            </a:r>
            <a:endParaRPr lang="en-US" dirty="0"/>
          </a:p>
        </p:txBody>
      </p:sp>
      <p:sp>
        <p:nvSpPr>
          <p:cNvPr id="3" name="Content Placeholder 2">
            <a:extLst>
              <a:ext uri="{FF2B5EF4-FFF2-40B4-BE49-F238E27FC236}">
                <a16:creationId xmlns:a16="http://schemas.microsoft.com/office/drawing/2014/main" id="{5443046F-71C5-5C43-BD80-4F27A776C420}"/>
              </a:ext>
            </a:extLst>
          </p:cNvPr>
          <p:cNvSpPr>
            <a:spLocks noGrp="1"/>
          </p:cNvSpPr>
          <p:nvPr>
            <p:ph idx="1"/>
          </p:nvPr>
        </p:nvSpPr>
        <p:spPr/>
        <p:txBody>
          <a:bodyPr/>
          <a:lstStyle/>
          <a:p>
            <a:r>
              <a:rPr lang="en-US" dirty="0"/>
              <a:t>Overview of MNIST dataset</a:t>
            </a:r>
          </a:p>
          <a:p>
            <a:endParaRPr lang="en-US" dirty="0"/>
          </a:p>
        </p:txBody>
      </p:sp>
      <p:pic>
        <p:nvPicPr>
          <p:cNvPr id="5" name="Picture 4">
            <a:extLst>
              <a:ext uri="{FF2B5EF4-FFF2-40B4-BE49-F238E27FC236}">
                <a16:creationId xmlns:a16="http://schemas.microsoft.com/office/drawing/2014/main" id="{07C0AAAF-88FD-5D4D-A3A6-FCA31D780BF8}"/>
              </a:ext>
            </a:extLst>
          </p:cNvPr>
          <p:cNvPicPr>
            <a:picLocks noChangeAspect="1"/>
          </p:cNvPicPr>
          <p:nvPr/>
        </p:nvPicPr>
        <p:blipFill>
          <a:blip r:embed="rId2"/>
          <a:stretch>
            <a:fillRect/>
          </a:stretch>
        </p:blipFill>
        <p:spPr>
          <a:xfrm>
            <a:off x="6570176" y="3503083"/>
            <a:ext cx="5329978" cy="2670872"/>
          </a:xfrm>
          <a:prstGeom prst="rect">
            <a:avLst/>
          </a:prstGeom>
        </p:spPr>
      </p:pic>
      <p:pic>
        <p:nvPicPr>
          <p:cNvPr id="6" name="Picture 5">
            <a:extLst>
              <a:ext uri="{FF2B5EF4-FFF2-40B4-BE49-F238E27FC236}">
                <a16:creationId xmlns:a16="http://schemas.microsoft.com/office/drawing/2014/main" id="{7D10DE3E-77E5-3A4B-966E-7D6A3CD580A3}"/>
              </a:ext>
            </a:extLst>
          </p:cNvPr>
          <p:cNvPicPr>
            <a:picLocks noChangeAspect="1"/>
          </p:cNvPicPr>
          <p:nvPr/>
        </p:nvPicPr>
        <p:blipFill>
          <a:blip r:embed="rId3"/>
          <a:stretch>
            <a:fillRect/>
          </a:stretch>
        </p:blipFill>
        <p:spPr>
          <a:xfrm>
            <a:off x="1678537" y="3183466"/>
            <a:ext cx="4055595" cy="2990489"/>
          </a:xfrm>
          <a:prstGeom prst="rect">
            <a:avLst/>
          </a:prstGeom>
        </p:spPr>
      </p:pic>
    </p:spTree>
    <p:extLst>
      <p:ext uri="{BB962C8B-B14F-4D97-AF65-F5344CB8AC3E}">
        <p14:creationId xmlns:p14="http://schemas.microsoft.com/office/powerpoint/2010/main" val="140064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3C54-C0EA-3640-B1CF-04E7132BAD9A}"/>
              </a:ext>
            </a:extLst>
          </p:cNvPr>
          <p:cNvSpPr>
            <a:spLocks noGrp="1"/>
          </p:cNvSpPr>
          <p:nvPr>
            <p:ph type="title"/>
          </p:nvPr>
        </p:nvSpPr>
        <p:spPr>
          <a:xfrm>
            <a:off x="1371600" y="685800"/>
            <a:ext cx="9601200" cy="1485900"/>
          </a:xfrm>
        </p:spPr>
        <p:txBody>
          <a:bodyPr/>
          <a:lstStyle/>
          <a:p>
            <a:r>
              <a:rPr lang="en-US" b="1" dirty="0"/>
              <a:t>Convolutional Neural Network  (</a:t>
            </a:r>
            <a:r>
              <a:rPr lang="en-US" dirty="0"/>
              <a:t>CNN)</a:t>
            </a:r>
            <a:br>
              <a:rPr lang="en-US" dirty="0"/>
            </a:br>
            <a:r>
              <a:rPr lang="en-US" dirty="0"/>
              <a:t>- Typical Architecture</a:t>
            </a:r>
          </a:p>
        </p:txBody>
      </p:sp>
      <p:pic>
        <p:nvPicPr>
          <p:cNvPr id="4" name="Content Placeholder 3">
            <a:extLst>
              <a:ext uri="{FF2B5EF4-FFF2-40B4-BE49-F238E27FC236}">
                <a16:creationId xmlns:a16="http://schemas.microsoft.com/office/drawing/2014/main" id="{79EFF883-B6C0-8F4E-9791-FEE5757E4365}"/>
              </a:ext>
            </a:extLst>
          </p:cNvPr>
          <p:cNvPicPr>
            <a:picLocks noGrp="1" noChangeAspect="1"/>
          </p:cNvPicPr>
          <p:nvPr>
            <p:ph idx="1"/>
          </p:nvPr>
        </p:nvPicPr>
        <p:blipFill>
          <a:blip r:embed="rId2"/>
          <a:stretch>
            <a:fillRect/>
          </a:stretch>
        </p:blipFill>
        <p:spPr>
          <a:xfrm>
            <a:off x="1583156" y="2171700"/>
            <a:ext cx="9549856" cy="3940342"/>
          </a:xfrm>
          <a:prstGeom prst="rect">
            <a:avLst/>
          </a:prstGeom>
        </p:spPr>
      </p:pic>
    </p:spTree>
    <p:extLst>
      <p:ext uri="{BB962C8B-B14F-4D97-AF65-F5344CB8AC3E}">
        <p14:creationId xmlns:p14="http://schemas.microsoft.com/office/powerpoint/2010/main" val="3355813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34C7-8AF1-554B-979A-4A891345B450}"/>
              </a:ext>
            </a:extLst>
          </p:cNvPr>
          <p:cNvSpPr>
            <a:spLocks noGrp="1"/>
          </p:cNvSpPr>
          <p:nvPr>
            <p:ph type="title"/>
          </p:nvPr>
        </p:nvSpPr>
        <p:spPr/>
        <p:txBody>
          <a:bodyPr/>
          <a:lstStyle/>
          <a:p>
            <a:r>
              <a:rPr lang="en-US" dirty="0"/>
              <a:t>Building and compiling CNN model</a:t>
            </a:r>
          </a:p>
        </p:txBody>
      </p:sp>
      <p:sp>
        <p:nvSpPr>
          <p:cNvPr id="3" name="Content Placeholder 2">
            <a:extLst>
              <a:ext uri="{FF2B5EF4-FFF2-40B4-BE49-F238E27FC236}">
                <a16:creationId xmlns:a16="http://schemas.microsoft.com/office/drawing/2014/main" id="{4405C59B-1023-174B-8217-78BBA836BCC1}"/>
              </a:ext>
            </a:extLst>
          </p:cNvPr>
          <p:cNvSpPr>
            <a:spLocks noGrp="1"/>
          </p:cNvSpPr>
          <p:nvPr>
            <p:ph idx="1"/>
          </p:nvPr>
        </p:nvSpPr>
        <p:spPr>
          <a:xfrm>
            <a:off x="1371600" y="1888957"/>
            <a:ext cx="9601200" cy="4126832"/>
          </a:xfrm>
        </p:spPr>
        <p:txBody>
          <a:bodyPr>
            <a:normAutofit/>
          </a:bodyPr>
          <a:lstStyle/>
          <a:p>
            <a:endParaRPr lang="en-US" dirty="0"/>
          </a:p>
          <a:p>
            <a:r>
              <a:rPr lang="en-US" dirty="0"/>
              <a:t>sequential model. </a:t>
            </a:r>
          </a:p>
          <a:p>
            <a:r>
              <a:rPr lang="en-US" dirty="0"/>
              <a:t>stack </a:t>
            </a:r>
            <a:r>
              <a:rPr lang="en-US" b="1" dirty="0"/>
              <a:t>Convolutional Layer </a:t>
            </a:r>
            <a:r>
              <a:rPr lang="en-US" dirty="0"/>
              <a:t>and </a:t>
            </a:r>
            <a:r>
              <a:rPr lang="en-US" b="1" dirty="0"/>
              <a:t>Pooling Layer </a:t>
            </a:r>
            <a:r>
              <a:rPr lang="en-US" dirty="0"/>
              <a:t>on top of each other along with </a:t>
            </a:r>
            <a:r>
              <a:rPr lang="en-US" b="1" dirty="0"/>
              <a:t>Dropout layer.</a:t>
            </a:r>
          </a:p>
          <a:p>
            <a:r>
              <a:rPr lang="en-US" b="1" dirty="0"/>
              <a:t> </a:t>
            </a:r>
            <a:r>
              <a:rPr lang="en-US" dirty="0"/>
              <a:t>Dropout layers provide a simple way to avoid overfitting by randomly dropping components of neural network (outputs) from a layer of neural network. </a:t>
            </a:r>
          </a:p>
          <a:p>
            <a:r>
              <a:rPr lang="en-US" dirty="0"/>
              <a:t>The last layer of the neural network will have number of node equal to the number of output class i.e. 10 and the activation function we will be using is “</a:t>
            </a:r>
            <a:r>
              <a:rPr lang="en-US" dirty="0" err="1"/>
              <a:t>softmax</a:t>
            </a:r>
            <a:r>
              <a:rPr lang="en-US" dirty="0"/>
              <a:t>”.</a:t>
            </a:r>
          </a:p>
          <a:p>
            <a:r>
              <a:rPr lang="en-US" dirty="0"/>
              <a:t>This results in a scenario where at each layer more neurons are forced to learn the multiple characteristics of the neural network. </a:t>
            </a:r>
          </a:p>
        </p:txBody>
      </p:sp>
    </p:spTree>
    <p:extLst>
      <p:ext uri="{BB962C8B-B14F-4D97-AF65-F5344CB8AC3E}">
        <p14:creationId xmlns:p14="http://schemas.microsoft.com/office/powerpoint/2010/main" val="21837961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420</TotalTime>
  <Words>336</Words>
  <Application>Microsoft Macintosh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Franklin Gothic Book</vt:lpstr>
      <vt:lpstr>Crop</vt:lpstr>
      <vt:lpstr>ANLY535 deep learninG project</vt:lpstr>
      <vt:lpstr>Handwriting recognition – Simple Neural Network (SNN)</vt:lpstr>
      <vt:lpstr>Handwriting recognition - SNN</vt:lpstr>
      <vt:lpstr>Handwriting Recognition - SNN</vt:lpstr>
      <vt:lpstr>Handwriting recognition – SNN  Result</vt:lpstr>
      <vt:lpstr>Convolutional Neural Network  (CNN)</vt:lpstr>
      <vt:lpstr>MNIST DataSet</vt:lpstr>
      <vt:lpstr>Convolutional Neural Network  (CNN) - Typical Architecture</vt:lpstr>
      <vt:lpstr>Building and compiling CNN model</vt:lpstr>
      <vt:lpstr>Pre-process dataset</vt:lpstr>
      <vt:lpstr>Building and compiling model</vt:lpstr>
      <vt:lpstr>PowerPoint Presentation</vt:lpstr>
      <vt:lpstr>CNN train model with epoch = 20</vt:lpstr>
      <vt:lpstr>CNN Result with training 5 epoch and 20 epoch</vt:lpstr>
      <vt:lpstr>Model accuracy and loss plot (5 epoch and 20 epoch)</vt:lpstr>
      <vt:lpstr>Model summary</vt:lpstr>
      <vt:lpstr>Predict</vt:lpstr>
      <vt:lpstr>Compare to other models</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ANLY535 deep learnin project</dc:title>
  <dc:creator>Xiaowei Wan</dc:creator>
  <cp:lastModifiedBy>Xiaowei Wan</cp:lastModifiedBy>
  <cp:revision>10</cp:revision>
  <dcterms:created xsi:type="dcterms:W3CDTF">2018-08-16T10:35:10Z</dcterms:created>
  <dcterms:modified xsi:type="dcterms:W3CDTF">2018-08-23T05:27:33Z</dcterms:modified>
</cp:coreProperties>
</file>