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64501-C942-42DD-AD31-F3CE5B780F35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C3C44-15A9-42C6-A6A4-586BEBDA8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0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8%AE%A1%E7%AE%97%E6%9C%BA%E7%A8%8B%E5%BA%8F%E8%AE%BE%E8%AE%A1%E8%AF%AD%E8%A8%8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tem/%E8%AE%A1%E7%AE%97%E6%9C%BA%E7%A8%8B%E5%BA%8F%E8%AE%BE%E8%AE%A1%E8%AF%AD%E8%A8%8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是一种面向对象的解释型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计算机程序设计语言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71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4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235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09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558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7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序列都可以进行的操作包括索引，切片，加，乘，检查成员。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已经内置确定序列的长度以及确定最大和最小的元素的方法。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列表是最常用的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数据类型，它可以作为一个方括号内的逗号分隔值出现。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列表的数据项不需要具有相同的类型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创建一个列表，只要把逗号分隔的不同的数据项使用方括号括起来即可。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与字符串的索引一样，列表索引从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开始。列表可以进行截取、组合等。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列表不会去重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58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06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87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43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09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是一种面向对象的解释型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计算机程序设计语言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62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84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56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116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87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347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60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32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30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37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61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可以通过</a:t>
            </a:r>
            <a:r>
              <a:rPr lang="en-US" altLang="zh-CN" dirty="0" smtClean="0"/>
              <a:t>type(a)</a:t>
            </a:r>
            <a:r>
              <a:rPr lang="zh-CN" altLang="en-US" dirty="0" smtClean="0"/>
              <a:t>查看变量类型  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型进行运算的时候会强制转换成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44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15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31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数据结构部分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2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可以通过</a:t>
            </a:r>
            <a:r>
              <a:rPr lang="en-US" altLang="zh-CN" dirty="0" smtClean="0"/>
              <a:t>type(a)</a:t>
            </a:r>
            <a:r>
              <a:rPr lang="zh-CN" altLang="en-US" dirty="0" smtClean="0"/>
              <a:t>查看变量类型  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型进行运算的时候会强制转换成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2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可以通过</a:t>
            </a:r>
            <a:r>
              <a:rPr lang="en-US" altLang="zh-CN" dirty="0" smtClean="0"/>
              <a:t>type(a)</a:t>
            </a:r>
            <a:r>
              <a:rPr lang="zh-CN" altLang="en-US" dirty="0" smtClean="0"/>
              <a:t>查看变量类型  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型进行运算的时候会强制转换成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5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61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2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6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C3C44-15A9-42C6-A6A4-586BEBDA838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5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5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94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6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144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1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9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7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6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0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3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0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1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1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6A3A-5452-40C4-91E0-E2F3EE3444B3}" type="datetimeFigureOut">
              <a:rPr lang="zh-CN" altLang="en-US" smtClean="0"/>
              <a:t>2017/6/24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C5717F-5FD7-4A03-9810-247032414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1222132"/>
            <a:ext cx="8915399" cy="35552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设计基础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zh-CN" altLang="en-US" dirty="0" smtClean="0"/>
              <a:t>电子工程系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朱海东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zhuhd15@mails.Tsinghua.edu.cn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2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数、字符串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集合类型：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	[ ]		</a:t>
            </a:r>
            <a:r>
              <a:rPr lang="zh-CN" altLang="en-US" dirty="0" smtClean="0"/>
              <a:t>字典（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	{:}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元组（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( )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集合（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	{ }</a:t>
            </a:r>
          </a:p>
        </p:txBody>
      </p:sp>
    </p:spTree>
    <p:extLst>
      <p:ext uri="{BB962C8B-B14F-4D97-AF65-F5344CB8AC3E}">
        <p14:creationId xmlns:p14="http://schemas.microsoft.com/office/powerpoint/2010/main" val="325021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整形（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	#a=2		</a:t>
            </a:r>
            <a:r>
              <a:rPr lang="zh-CN" altLang="en-US" dirty="0" smtClean="0"/>
              <a:t>溢出范围远大于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浮点数（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#a=2.0		</a:t>
            </a:r>
            <a:r>
              <a:rPr lang="zh-CN" altLang="en-US" dirty="0" smtClean="0"/>
              <a:t>精度有限 范围有限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复数（</a:t>
            </a:r>
            <a:r>
              <a:rPr lang="en-US" altLang="zh-CN" dirty="0" smtClean="0"/>
              <a:t>complex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#a=1+1j		</a:t>
            </a:r>
            <a:r>
              <a:rPr lang="zh-CN" altLang="en-US" dirty="0" smtClean="0"/>
              <a:t>实部和虚部都是浮点数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布尔型（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#True==1  	False==0 </a:t>
            </a:r>
          </a:p>
        </p:txBody>
      </p:sp>
    </p:spTree>
    <p:extLst>
      <p:ext uri="{BB962C8B-B14F-4D97-AF65-F5344CB8AC3E}">
        <p14:creationId xmlns:p14="http://schemas.microsoft.com/office/powerpoint/2010/main" val="24741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8670" y="42091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数的操作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561907"/>
              </p:ext>
            </p:extLst>
          </p:nvPr>
        </p:nvGraphicFramePr>
        <p:xfrm>
          <a:off x="3041795" y="1189181"/>
          <a:ext cx="89154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37054009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065745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81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**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幂（指数）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75219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~ + 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补码，一元加号和</a:t>
                      </a:r>
                      <a:r>
                        <a:rPr lang="zh-CN" altLang="en-US" dirty="0" smtClean="0">
                          <a:effectLst/>
                        </a:rPr>
                        <a:t>减号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3891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* </a:t>
                      </a:r>
                      <a:r>
                        <a:rPr lang="en-US" altLang="zh-CN">
                          <a:effectLst/>
                        </a:rPr>
                        <a:t>/ % //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乘，除，取模和地板除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50591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+ -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加法和减法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30736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&gt;&gt; &lt;&lt;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左，右按位转移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14809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&amp;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按位“与”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52440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^ |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按位异或</a:t>
                      </a:r>
                      <a:r>
                        <a:rPr lang="en-US" altLang="zh-CN">
                          <a:effectLst/>
                        </a:rPr>
                        <a:t>`'</a:t>
                      </a:r>
                      <a:r>
                        <a:rPr lang="zh-CN" altLang="en-US">
                          <a:effectLst/>
                        </a:rPr>
                        <a:t>和</a:t>
                      </a:r>
                      <a:r>
                        <a:rPr lang="en-US" altLang="zh-CN">
                          <a:effectLst/>
                        </a:rPr>
                        <a:t>`</a:t>
                      </a:r>
                      <a:r>
                        <a:rPr lang="zh-CN" altLang="en-US">
                          <a:effectLst/>
                        </a:rPr>
                        <a:t>定期</a:t>
                      </a:r>
                      <a:r>
                        <a:rPr lang="en-US" altLang="zh-CN">
                          <a:effectLst/>
                        </a:rPr>
                        <a:t>'</a:t>
                      </a:r>
                      <a:r>
                        <a:rPr lang="zh-CN" altLang="en-US">
                          <a:effectLst/>
                        </a:rPr>
                        <a:t>或</a:t>
                      </a:r>
                      <a:r>
                        <a:rPr lang="en-US" altLang="zh-CN">
                          <a:effectLst/>
                        </a:rPr>
                        <a:t>'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52406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&lt;= &lt; &gt; &gt;=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比较运算符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15302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>
                          <a:effectLst/>
                        </a:rPr>
                        <a:t>== </a:t>
                      </a:r>
                      <a:r>
                        <a:rPr lang="en-US" altLang="zh-CN" dirty="0">
                          <a:effectLst/>
                        </a:rPr>
                        <a:t>!=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等式运算符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93287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= %= /= //= -= += *= **=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赋值运算符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6735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 is not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运算符标识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5355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 not in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成员运算符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9385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not or and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逻辑运算符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4840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CN" dirty="0" smtClean="0"/>
                        <a:t>If-else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1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逻辑运算符 </a:t>
            </a:r>
            <a:r>
              <a:rPr lang="en-US" altLang="zh-CN" dirty="0" smtClean="0"/>
              <a:t>	and or not			#</a:t>
            </a:r>
            <a:r>
              <a:rPr lang="zh-CN" altLang="en-US" dirty="0" smtClean="0"/>
              <a:t>具有短路性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三目运算符</a:t>
            </a:r>
            <a:r>
              <a:rPr lang="en-US" altLang="zh-CN" dirty="0" smtClean="0"/>
              <a:t>	b if a else c			#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latin typeface="Calibri" panose="020F0502020204030204" pitchFamily="34" charset="0"/>
              </a:rPr>
              <a:t>?</a:t>
            </a:r>
            <a:r>
              <a:rPr lang="en-US" altLang="zh-CN" dirty="0" err="1" smtClean="0"/>
              <a:t>b</a:t>
            </a:r>
            <a:r>
              <a:rPr lang="en-US" altLang="zh-CN" dirty="0" err="1" smtClean="0">
                <a:latin typeface="Calibri" panose="020F0502020204030204" pitchFamily="34" charset="0"/>
              </a:rPr>
              <a:t>:</a:t>
            </a:r>
            <a:r>
              <a:rPr lang="en-US" altLang="zh-CN" dirty="0" err="1" smtClean="0"/>
              <a:t>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a=a+1</a:t>
            </a:r>
            <a:r>
              <a:rPr lang="zh-CN" altLang="en-US" dirty="0" smtClean="0"/>
              <a:t>中不能够写成</a:t>
            </a:r>
            <a:r>
              <a:rPr lang="en-US" altLang="zh-CN" dirty="0" smtClean="0"/>
              <a:t>a++</a:t>
            </a:r>
            <a:r>
              <a:rPr lang="zh-CN" altLang="en-US" dirty="0" smtClean="0"/>
              <a:t>或</a:t>
            </a:r>
            <a:r>
              <a:rPr lang="en-US" altLang="zh-CN" dirty="0" smtClean="0"/>
              <a:t>++a</a:t>
            </a:r>
            <a:r>
              <a:rPr lang="zh-CN" altLang="en-US" dirty="0" smtClean="0"/>
              <a:t>的形式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08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‘Hello, world’</a:t>
            </a:r>
          </a:p>
          <a:p>
            <a:endParaRPr lang="en-US" altLang="zh-CN" dirty="0"/>
          </a:p>
          <a:p>
            <a:r>
              <a:rPr lang="en-US" altLang="zh-CN" dirty="0" smtClean="0"/>
              <a:t>“Hello, world”	#</a:t>
            </a:r>
            <a:r>
              <a:rPr lang="zh-CN" altLang="en-US" dirty="0" smtClean="0"/>
              <a:t>字符串使用用单双引号均可以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’’’Hello,</a:t>
            </a:r>
          </a:p>
          <a:p>
            <a:pPr marL="0" indent="0">
              <a:buNone/>
            </a:pPr>
            <a:r>
              <a:rPr lang="en-US" altLang="zh-CN" dirty="0" smtClean="0"/>
              <a:t>	 world</a:t>
            </a:r>
          </a:p>
          <a:p>
            <a:pPr marL="0" indent="0">
              <a:buNone/>
            </a:pPr>
            <a:r>
              <a:rPr lang="en-US" altLang="zh-CN" dirty="0" smtClean="0"/>
              <a:t>	’’’				#</a:t>
            </a:r>
            <a:r>
              <a:rPr lang="zh-CN" altLang="en-US" dirty="0" smtClean="0"/>
              <a:t>可以使用三个括起来的字符串表示换行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#</a:t>
            </a:r>
            <a:r>
              <a:rPr lang="zh-CN" altLang="en-US" dirty="0" smtClean="0"/>
              <a:t>上面等效于写成</a:t>
            </a:r>
            <a:r>
              <a:rPr lang="en-US" altLang="zh-CN" dirty="0" smtClean="0"/>
              <a:t>’Hello,\</a:t>
            </a:r>
            <a:r>
              <a:rPr lang="en-US" altLang="zh-CN" dirty="0" err="1" smtClean="0"/>
              <a:t>nworld</a:t>
            </a:r>
            <a:r>
              <a:rPr lang="en-US" altLang="zh-CN" dirty="0" smtClean="0"/>
              <a:t>\n”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06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连接两个字符串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‘Hello, ’+’world’	#’Hello, world’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字符串乘以整数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‘Hello’*3			#’</a:t>
            </a:r>
            <a:r>
              <a:rPr lang="en-US" altLang="zh-CN" dirty="0" err="1" smtClean="0"/>
              <a:t>HelloHelloHello</a:t>
            </a:r>
            <a:r>
              <a:rPr lang="en-US" altLang="zh-CN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6098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782618"/>
            <a:ext cx="8915400" cy="412860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字符串长度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(‘Hello, world’)	# 12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查找子字符串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‘or’ in ‘Hello, world’			# True</a:t>
            </a:r>
          </a:p>
          <a:p>
            <a:endParaRPr lang="en-US" altLang="zh-CN" dirty="0"/>
          </a:p>
          <a:p>
            <a:r>
              <a:rPr lang="en-US" altLang="zh-CN" dirty="0" smtClean="0"/>
              <a:t>‘Hello, </a:t>
            </a:r>
            <a:r>
              <a:rPr lang="en-US" altLang="zh-CN" dirty="0" err="1" smtClean="0"/>
              <a:t>world’.count</a:t>
            </a:r>
            <a:r>
              <a:rPr lang="en-US" altLang="zh-CN" dirty="0" smtClean="0"/>
              <a:t>(‘o’)		# 2</a:t>
            </a:r>
          </a:p>
          <a:p>
            <a:endParaRPr lang="en-US" altLang="zh-CN" dirty="0"/>
          </a:p>
          <a:p>
            <a:r>
              <a:rPr lang="en-US" altLang="zh-CN" dirty="0" smtClean="0"/>
              <a:t>‘Hello, </a:t>
            </a:r>
            <a:r>
              <a:rPr lang="en-US" altLang="zh-CN" dirty="0" err="1" smtClean="0"/>
              <a:t>world’.find</a:t>
            </a:r>
            <a:r>
              <a:rPr lang="en-US" altLang="zh-CN" dirty="0" smtClean="0"/>
              <a:t>(‘or’)			# 8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97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判断前后缀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‘</a:t>
            </a:r>
            <a:r>
              <a:rPr lang="en-US" altLang="zh-CN" dirty="0"/>
              <a:t>Hello, world</a:t>
            </a:r>
            <a:r>
              <a:rPr lang="en-US" altLang="zh-CN" dirty="0" smtClean="0"/>
              <a:t>’.</a:t>
            </a:r>
            <a:r>
              <a:rPr lang="en-US" altLang="zh-CN" dirty="0" err="1" smtClean="0"/>
              <a:t>startswith</a:t>
            </a:r>
            <a:r>
              <a:rPr lang="en-US" altLang="zh-CN" dirty="0" smtClean="0"/>
              <a:t>(‘Hel’)		#True</a:t>
            </a:r>
          </a:p>
          <a:p>
            <a:r>
              <a:rPr lang="en-US" altLang="zh-CN" dirty="0" smtClean="0"/>
              <a:t>‘</a:t>
            </a:r>
            <a:r>
              <a:rPr lang="en-US" altLang="zh-CN" dirty="0"/>
              <a:t>Hello, world</a:t>
            </a:r>
            <a:r>
              <a:rPr lang="en-US" altLang="zh-CN" dirty="0" smtClean="0"/>
              <a:t>’.</a:t>
            </a:r>
            <a:r>
              <a:rPr lang="en-US" altLang="zh-CN" dirty="0" err="1" smtClean="0"/>
              <a:t>endswith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ldr</a:t>
            </a:r>
            <a:r>
              <a:rPr lang="en-US" altLang="zh-CN" dirty="0" smtClean="0"/>
              <a:t>’)		#False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替换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‘Hello, </a:t>
            </a:r>
            <a:r>
              <a:rPr lang="en-US" altLang="zh-CN" dirty="0" err="1" smtClean="0"/>
              <a:t>world’.replace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llo</a:t>
            </a:r>
            <a:r>
              <a:rPr lang="en-US" altLang="zh-CN" dirty="0" smtClean="0"/>
              <a:t>’,’he’)	#’Hehe, world’</a:t>
            </a:r>
          </a:p>
        </p:txBody>
      </p:sp>
    </p:spTree>
    <p:extLst>
      <p:ext uri="{BB962C8B-B14F-4D97-AF65-F5344CB8AC3E}">
        <p14:creationId xmlns:p14="http://schemas.microsoft.com/office/powerpoint/2010/main" val="41426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字符串切分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a=‘H e  l   </a:t>
            </a:r>
            <a:r>
              <a:rPr lang="en-US" altLang="zh-CN" dirty="0" err="1" smtClean="0"/>
              <a:t>l</a:t>
            </a:r>
            <a:r>
              <a:rPr lang="en-US" altLang="zh-CN" dirty="0" smtClean="0"/>
              <a:t>  o  ,   </a:t>
            </a:r>
            <a:r>
              <a:rPr lang="zh-CN" altLang="en-US" dirty="0" smtClean="0"/>
              <a:t>̺  </a:t>
            </a:r>
            <a:r>
              <a:rPr lang="en-US" altLang="zh-CN" dirty="0" smtClean="0"/>
              <a:t>w o r   l    </a:t>
            </a:r>
            <a:r>
              <a:rPr lang="en-US" altLang="zh-CN" dirty="0"/>
              <a:t>d </a:t>
            </a:r>
            <a:r>
              <a:rPr lang="en-US" altLang="zh-CN" dirty="0" smtClean="0"/>
              <a:t>   . ’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0  1  2  3  4  5  6  7  8  9  10  11  12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a[1]					#’e’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a[2:5]				#’</a:t>
            </a:r>
            <a:r>
              <a:rPr lang="en-US" altLang="zh-CN" dirty="0" err="1" smtClean="0"/>
              <a:t>llo</a:t>
            </a:r>
            <a:r>
              <a:rPr lang="en-US" altLang="zh-CN" dirty="0" smtClean="0"/>
              <a:t>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a[:6]					#’Hello,’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a[8:]					#’</a:t>
            </a:r>
            <a:r>
              <a:rPr lang="en-US" altLang="zh-CN" dirty="0" err="1" smtClean="0"/>
              <a:t>orld</a:t>
            </a:r>
            <a:r>
              <a:rPr lang="en-US" altLang="zh-CN" dirty="0" smtClean="0"/>
              <a:t>.’</a:t>
            </a:r>
          </a:p>
        </p:txBody>
      </p:sp>
    </p:spTree>
    <p:extLst>
      <p:ext uri="{BB962C8B-B14F-4D97-AF65-F5344CB8AC3E}">
        <p14:creationId xmlns:p14="http://schemas.microsoft.com/office/powerpoint/2010/main" val="41466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字符串切分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a=‘H 	   e     l     </a:t>
            </a:r>
            <a:r>
              <a:rPr lang="en-US" altLang="zh-CN" dirty="0" err="1" smtClean="0"/>
              <a:t>l</a:t>
            </a:r>
            <a:r>
              <a:rPr lang="en-US" altLang="zh-CN" dirty="0" smtClean="0"/>
              <a:t>     o    ,     </a:t>
            </a:r>
            <a:r>
              <a:rPr lang="zh-CN" altLang="en-US" dirty="0" smtClean="0"/>
              <a:t>̺     </a:t>
            </a:r>
            <a:r>
              <a:rPr lang="en-US" altLang="zh-CN" dirty="0" smtClean="0"/>
              <a:t>w   o   r    l     d    . ’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0     1      2     3     4    5     6     7    8     9  10   11  12</a:t>
            </a:r>
          </a:p>
          <a:p>
            <a:pPr marL="457200" lvl="1" indent="0">
              <a:buNone/>
            </a:pPr>
            <a:r>
              <a:rPr lang="en-US" altLang="zh-CN" dirty="0" smtClean="0"/>
              <a:t>     -13  -12  -11  -10  -9   -8   -7    -6   -5   -4   -3   -2   -1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a[-1]					#’.’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a[-12:-5]				#’</a:t>
            </a:r>
            <a:r>
              <a:rPr lang="en-US" altLang="zh-CN" dirty="0" err="1" smtClean="0"/>
              <a:t>ello</a:t>
            </a:r>
            <a:r>
              <a:rPr lang="en-US" altLang="zh-CN" dirty="0" smtClean="0"/>
              <a:t>, w’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a[-6:]				#’world.’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a[3:-3]				#’lo, </a:t>
            </a:r>
            <a:r>
              <a:rPr lang="en-US" altLang="zh-CN" dirty="0" err="1" smtClean="0"/>
              <a:t>wor</a:t>
            </a:r>
            <a:r>
              <a:rPr lang="en-US" altLang="zh-CN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584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简介（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基本语法（</a:t>
            </a:r>
            <a:r>
              <a:rPr lang="en-US" altLang="zh-CN" dirty="0" smtClean="0"/>
              <a:t>40min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153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格式化字符串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‘What is %s’ % ‘Python’		# ‘What is Python’</a:t>
            </a:r>
          </a:p>
          <a:p>
            <a:endParaRPr lang="en-US" altLang="zh-CN" dirty="0"/>
          </a:p>
          <a:p>
            <a:r>
              <a:rPr lang="en-US" altLang="zh-CN" dirty="0" smtClean="0"/>
              <a:t>‘Lesson # %d’ % 2			# ‘Lesson #2</a:t>
            </a:r>
          </a:p>
          <a:p>
            <a:endParaRPr lang="en-US" altLang="zh-CN" dirty="0"/>
          </a:p>
          <a:p>
            <a:r>
              <a:rPr lang="en-US" altLang="zh-CN" dirty="0" smtClean="0"/>
              <a:t>‘%d %d %s’ % (1,2,’ha’)		#tuple</a:t>
            </a:r>
          </a:p>
          <a:p>
            <a:endParaRPr lang="en-US" altLang="zh-CN" dirty="0"/>
          </a:p>
          <a:p>
            <a:r>
              <a:rPr lang="en-US" altLang="zh-CN" dirty="0" smtClean="0"/>
              <a:t>‘%(name)s  %(age)f’ % {‘age’:15.0, ‘</a:t>
            </a:r>
            <a:r>
              <a:rPr lang="en-US" altLang="zh-CN" dirty="0" err="1" smtClean="0"/>
              <a:t>name’:’Rum</a:t>
            </a:r>
            <a:r>
              <a:rPr lang="en-US" altLang="zh-CN" dirty="0" smtClean="0"/>
              <a:t>’}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			#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0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格式化字符串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‘What is %s’ % ‘Python’		# ‘What is Python’</a:t>
            </a:r>
          </a:p>
          <a:p>
            <a:endParaRPr lang="en-US" altLang="zh-CN" dirty="0"/>
          </a:p>
          <a:p>
            <a:r>
              <a:rPr lang="en-US" altLang="zh-CN" dirty="0" smtClean="0"/>
              <a:t>‘Lesson # %d’ % 2			# ‘Lesson #2</a:t>
            </a:r>
          </a:p>
          <a:p>
            <a:endParaRPr lang="en-US" altLang="zh-CN" dirty="0"/>
          </a:p>
          <a:p>
            <a:r>
              <a:rPr lang="en-US" altLang="zh-CN" dirty="0" smtClean="0"/>
              <a:t>‘%d %d %s’ % (1,2,’ha’)		#tuple</a:t>
            </a:r>
          </a:p>
          <a:p>
            <a:endParaRPr lang="en-US" altLang="zh-CN" dirty="0"/>
          </a:p>
          <a:p>
            <a:r>
              <a:rPr lang="en-US" altLang="zh-CN" dirty="0" smtClean="0"/>
              <a:t>‘%(name)s  %(age)f’ % {‘age’:15.0, ‘</a:t>
            </a:r>
            <a:r>
              <a:rPr lang="en-US" altLang="zh-CN" dirty="0" err="1" smtClean="0"/>
              <a:t>name’:’Rum</a:t>
            </a:r>
            <a:r>
              <a:rPr lang="en-US" altLang="zh-CN" dirty="0" smtClean="0"/>
              <a:t>’}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			#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01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——help &amp; </a:t>
            </a:r>
            <a:r>
              <a:rPr lang="zh-CN" altLang="en-US" dirty="0" smtClean="0"/>
              <a:t>自动补全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自动补全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cmd</a:t>
            </a:r>
            <a:r>
              <a:rPr lang="zh-CN" altLang="en-US" dirty="0" smtClean="0"/>
              <a:t>中不存在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自动补全机制在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中详细介绍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第一次</a:t>
            </a:r>
            <a:r>
              <a:rPr lang="en-US" altLang="zh-CN" dirty="0" smtClean="0"/>
              <a:t>tab</a:t>
            </a:r>
            <a:r>
              <a:rPr lang="zh-CN" altLang="en-US" dirty="0" smtClean="0"/>
              <a:t>会尽可能补全到尽可能长的位置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第二次</a:t>
            </a:r>
            <a:r>
              <a:rPr lang="en-US" altLang="zh-CN" dirty="0" smtClean="0"/>
              <a:t>tab</a:t>
            </a:r>
            <a:r>
              <a:rPr lang="zh-CN" altLang="en-US" dirty="0" smtClean="0"/>
              <a:t>会列出所有可能的选项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18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[]</a:t>
            </a:r>
          </a:p>
          <a:p>
            <a:endParaRPr lang="en-US" altLang="zh-CN" dirty="0"/>
          </a:p>
          <a:p>
            <a:r>
              <a:rPr lang="en-US" altLang="zh-CN" dirty="0" smtClean="0"/>
              <a:t>[1]</a:t>
            </a:r>
          </a:p>
          <a:p>
            <a:endParaRPr lang="en-US" altLang="zh-CN" dirty="0"/>
          </a:p>
          <a:p>
            <a:r>
              <a:rPr lang="en-US" altLang="zh-CN" dirty="0" smtClean="0"/>
              <a:t>[1,’2’,’Beijing’]</a:t>
            </a:r>
          </a:p>
          <a:p>
            <a:endParaRPr lang="en-US" altLang="zh-CN" dirty="0"/>
          </a:p>
          <a:p>
            <a:r>
              <a:rPr lang="en-US" altLang="zh-CN" dirty="0" smtClean="0"/>
              <a:t>[x for x in [1,2,3,4] if x % 2 == 0]</a:t>
            </a:r>
          </a:p>
          <a:p>
            <a:endParaRPr lang="en-US" altLang="zh-CN" dirty="0"/>
          </a:p>
          <a:p>
            <a:r>
              <a:rPr lang="en-US" altLang="zh-CN" dirty="0" smtClean="0"/>
              <a:t>[x**2 for x in [1,2,3,4]] 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64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4712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[&lt;expr&gt; for &lt;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&gt; in &lt;</a:t>
            </a:r>
            <a:r>
              <a:rPr lang="en-US" altLang="zh-CN" dirty="0" err="1" smtClean="0"/>
              <a:t>iterable</a:t>
            </a:r>
            <a:r>
              <a:rPr lang="en-US" altLang="zh-CN" dirty="0" smtClean="0"/>
              <a:t>&gt;]</a:t>
            </a:r>
          </a:p>
          <a:p>
            <a:endParaRPr lang="en-US" altLang="zh-CN" dirty="0"/>
          </a:p>
          <a:p>
            <a:r>
              <a:rPr lang="en-US" altLang="zh-CN" dirty="0" smtClean="0"/>
              <a:t>[&lt;expr&gt; for &lt;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&gt; in &lt;</a:t>
            </a:r>
            <a:r>
              <a:rPr lang="en-US" altLang="zh-CN" dirty="0" err="1" smtClean="0"/>
              <a:t>iterable</a:t>
            </a:r>
            <a:r>
              <a:rPr lang="en-US" altLang="zh-CN" dirty="0" smtClean="0"/>
              <a:t>&gt; if &lt;expr&gt;]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[x for x in [1,2,3,4] if x % 2 == 0]</a:t>
            </a:r>
          </a:p>
          <a:p>
            <a:endParaRPr lang="en-US" altLang="zh-CN" dirty="0"/>
          </a:p>
          <a:p>
            <a:r>
              <a:rPr lang="en-US" altLang="zh-CN" dirty="0" smtClean="0"/>
              <a:t>[2*x for x in [1,2,3,4]]</a:t>
            </a:r>
          </a:p>
          <a:p>
            <a:endParaRPr lang="en-US" altLang="zh-CN" dirty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 for x in [0,1] for y in [5,6]]			#[5,6,6,7]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02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4712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[1,2,3,4,5][1]						#2 </a:t>
            </a:r>
          </a:p>
          <a:p>
            <a:endParaRPr lang="en-US" altLang="zh-CN" dirty="0"/>
          </a:p>
          <a:p>
            <a:r>
              <a:rPr lang="en-US" altLang="zh-CN" dirty="0" smtClean="0"/>
              <a:t>[1,2,3]+[‘he’,’</a:t>
            </a:r>
            <a:r>
              <a:rPr lang="en-US" altLang="zh-CN" dirty="0" err="1" smtClean="0"/>
              <a:t>hehe</a:t>
            </a:r>
            <a:r>
              <a:rPr lang="en-US" altLang="zh-CN" dirty="0" smtClean="0"/>
              <a:t>’]				#[1,2,3,’he’,’hehe’]</a:t>
            </a:r>
          </a:p>
          <a:p>
            <a:endParaRPr lang="en-US" altLang="zh-CN" dirty="0"/>
          </a:p>
          <a:p>
            <a:r>
              <a:rPr lang="en-US" altLang="zh-CN" dirty="0" err="1" smtClean="0"/>
              <a:t>len</a:t>
            </a:r>
            <a:r>
              <a:rPr lang="en-US" altLang="zh-CN" dirty="0" smtClean="0"/>
              <a:t>[‘</a:t>
            </a:r>
            <a:r>
              <a:rPr lang="en-US" altLang="zh-CN" dirty="0" err="1" smtClean="0"/>
              <a:t>department’,’electronic</a:t>
            </a:r>
            <a:r>
              <a:rPr lang="en-US" altLang="zh-CN" dirty="0" smtClean="0"/>
              <a:t>’]	#2</a:t>
            </a:r>
          </a:p>
          <a:p>
            <a:endParaRPr lang="en-US" altLang="zh-CN" dirty="0"/>
          </a:p>
          <a:p>
            <a:r>
              <a:rPr lang="en-US" altLang="zh-CN" dirty="0" smtClean="0"/>
              <a:t>[‘</a:t>
            </a:r>
            <a:r>
              <a:rPr lang="en-US" altLang="zh-CN" dirty="0" err="1" smtClean="0"/>
              <a:t>laplace</a:t>
            </a:r>
            <a:r>
              <a:rPr lang="en-US" altLang="zh-CN" dirty="0" smtClean="0"/>
              <a:t>’,’</a:t>
            </a:r>
            <a:r>
              <a:rPr lang="en-US" altLang="zh-CN" dirty="0" err="1" smtClean="0"/>
              <a:t>fourier</a:t>
            </a:r>
            <a:r>
              <a:rPr lang="en-US" altLang="zh-CN" dirty="0" smtClean="0"/>
              <a:t>’,’z’][1:3]		#[‘</a:t>
            </a:r>
            <a:r>
              <a:rPr lang="en-US" altLang="zh-CN" dirty="0" err="1" smtClean="0"/>
              <a:t>fourier</a:t>
            </a:r>
            <a:r>
              <a:rPr lang="en-US" altLang="zh-CN" dirty="0" smtClean="0"/>
              <a:t>’,’z’]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75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a=[0,1,2,3,4,5,6,7,8,9]</a:t>
            </a:r>
          </a:p>
          <a:p>
            <a:endParaRPr lang="en-US" altLang="zh-CN" dirty="0"/>
          </a:p>
          <a:p>
            <a:r>
              <a:rPr lang="en-US" altLang="zh-CN" dirty="0" smtClean="0"/>
              <a:t>a[2]=10							#a=[0,1,10,3,4,5,6,7,8,9]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a.append</a:t>
            </a:r>
            <a:r>
              <a:rPr lang="en-US" altLang="zh-CN" dirty="0" smtClean="0"/>
              <a:t>(10)</a:t>
            </a:r>
            <a:r>
              <a:rPr lang="en-US" altLang="zh-CN" dirty="0"/>
              <a:t> 					#a=[</a:t>
            </a:r>
            <a:r>
              <a:rPr lang="en-US" altLang="zh-CN" dirty="0" smtClean="0"/>
              <a:t>0,1,2,3,4,5,6,7,8,9,10]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a.insert</a:t>
            </a:r>
            <a:r>
              <a:rPr lang="en-US" altLang="zh-CN" dirty="0" smtClean="0"/>
              <a:t>(5,30)						#</a:t>
            </a:r>
            <a:r>
              <a:rPr lang="en-US" altLang="zh-CN" dirty="0"/>
              <a:t>a=[</a:t>
            </a:r>
            <a:r>
              <a:rPr lang="en-US" altLang="zh-CN" dirty="0" smtClean="0"/>
              <a:t>0,1,2,3,4,30,5,6,7,8,9]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a.extend</a:t>
            </a:r>
            <a:r>
              <a:rPr lang="en-US" altLang="zh-CN" dirty="0" smtClean="0"/>
              <a:t>([‘ha’])					#</a:t>
            </a:r>
            <a:r>
              <a:rPr lang="en-US" altLang="zh-CN" dirty="0"/>
              <a:t>a=[</a:t>
            </a:r>
            <a:r>
              <a:rPr lang="en-US" altLang="zh-CN" dirty="0" smtClean="0"/>
              <a:t>0,1,2,3,4,5,6,7,8,9,’ha’]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a.remove</a:t>
            </a:r>
            <a:r>
              <a:rPr lang="en-US" altLang="zh-CN" dirty="0" smtClean="0"/>
              <a:t>(9)						#a</a:t>
            </a:r>
            <a:r>
              <a:rPr lang="en-US" altLang="zh-CN" dirty="0"/>
              <a:t>=[</a:t>
            </a:r>
            <a:r>
              <a:rPr lang="en-US" altLang="zh-CN" dirty="0" smtClean="0"/>
              <a:t>0,1,2,3,4,5,6,7,8,9]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							#</a:t>
            </a:r>
            <a:r>
              <a:rPr lang="zh-CN" altLang="en-US" dirty="0" smtClean="0"/>
              <a:t>删去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中第一个等于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的元素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5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a=[0,1,2,3,4,5,6,7,8,9]</a:t>
            </a:r>
          </a:p>
          <a:p>
            <a:endParaRPr lang="en-US" altLang="zh-CN" dirty="0"/>
          </a:p>
          <a:p>
            <a:r>
              <a:rPr lang="en-US" altLang="zh-CN" dirty="0" smtClean="0"/>
              <a:t>del a[9]							#a=[0,1,10,3,4,5,6,7,8]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del a[:5]							#a=[5,6,7,8,9]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a.clear</a:t>
            </a:r>
            <a:r>
              <a:rPr lang="en-US" altLang="zh-CN" dirty="0" smtClean="0"/>
              <a:t>()							#a=[]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19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a=[2,6,5,3,1,4,9,8,7]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-1 in a 								#False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a.index</a:t>
            </a:r>
            <a:r>
              <a:rPr lang="en-US" altLang="zh-CN" dirty="0" smtClean="0"/>
              <a:t>(8)							# 7	</a:t>
            </a:r>
            <a:r>
              <a:rPr lang="zh-CN" altLang="en-US" dirty="0" smtClean="0"/>
              <a:t>第一次出现的脚标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a.count</a:t>
            </a:r>
            <a:r>
              <a:rPr lang="en-US" altLang="zh-CN" dirty="0" smtClean="0"/>
              <a:t>(8)							# 1  </a:t>
            </a:r>
            <a:r>
              <a:rPr lang="zh-CN" altLang="en-US" dirty="0" smtClean="0"/>
              <a:t>出现的次数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a.sort</a:t>
            </a:r>
            <a:r>
              <a:rPr lang="en-US" altLang="zh-CN" dirty="0" smtClean="0"/>
              <a:t>()								#</a:t>
            </a:r>
            <a:r>
              <a:rPr lang="en-US" altLang="zh-CN" dirty="0"/>
              <a:t>a=[1,2,3,4,5,6,7,8,9</a:t>
            </a:r>
            <a:r>
              <a:rPr lang="en-US" altLang="zh-CN" dirty="0" smtClean="0"/>
              <a:t>]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a.reverse</a:t>
            </a:r>
            <a:r>
              <a:rPr lang="en-US" altLang="zh-CN" dirty="0" smtClean="0"/>
              <a:t>()							#a=[9,8,7,6,5,4,3,2,1]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836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字典（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a=[2,6,5,3,1,4,9,8,7]					#list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a={‘username’:’Rum’,’number’:4869}	#</a:t>
            </a:r>
            <a:r>
              <a:rPr lang="en-US" altLang="zh-CN" dirty="0" err="1" smtClean="0"/>
              <a:t>dict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list:	index</a:t>
            </a:r>
            <a:r>
              <a:rPr lang="zh-CN" altLang="en-US" dirty="0" smtClean="0"/>
              <a:t>（下标）与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（数据）对应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dict</a:t>
            </a:r>
            <a:r>
              <a:rPr lang="en-US" altLang="zh-CN" dirty="0" smtClean="0"/>
              <a:t>:	key</a:t>
            </a:r>
            <a:r>
              <a:rPr lang="zh-CN" altLang="en-US" dirty="0" smtClean="0"/>
              <a:t>（键）与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（值）对应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46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的优点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队式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的使用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55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字典（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a={}</a:t>
            </a:r>
          </a:p>
          <a:p>
            <a:endParaRPr lang="en-US" altLang="zh-CN" dirty="0"/>
          </a:p>
          <a:p>
            <a:r>
              <a:rPr lang="en-US" altLang="zh-CN" dirty="0" smtClean="0"/>
              <a:t>a={‘department’:’</a:t>
            </a:r>
            <a:r>
              <a:rPr lang="en-US" altLang="zh-CN" dirty="0" err="1" smtClean="0"/>
              <a:t>ee</a:t>
            </a:r>
            <a:r>
              <a:rPr lang="en-US" altLang="zh-CN" dirty="0" smtClean="0"/>
              <a:t>’,’name’:’</a:t>
            </a:r>
            <a:r>
              <a:rPr lang="en-US" altLang="zh-CN" dirty="0" err="1" smtClean="0"/>
              <a:t>dalao</a:t>
            </a:r>
            <a:r>
              <a:rPr lang="en-US" altLang="zh-CN" dirty="0" smtClean="0"/>
              <a:t>’}</a:t>
            </a:r>
          </a:p>
          <a:p>
            <a:endParaRPr lang="en-US" altLang="zh-CN" dirty="0"/>
          </a:p>
          <a:p>
            <a:r>
              <a:rPr lang="en-US" altLang="zh-CN" dirty="0" smtClean="0"/>
              <a:t>a[‘department’]					#’</a:t>
            </a:r>
            <a:r>
              <a:rPr lang="en-US" altLang="zh-CN" dirty="0" err="1" smtClean="0"/>
              <a:t>ee</a:t>
            </a:r>
            <a:r>
              <a:rPr lang="en-US" altLang="zh-CN" dirty="0" smtClean="0"/>
              <a:t>’</a:t>
            </a:r>
          </a:p>
          <a:p>
            <a:endParaRPr lang="en-US" altLang="zh-CN" dirty="0"/>
          </a:p>
          <a:p>
            <a:r>
              <a:rPr lang="en-US" altLang="zh-CN" dirty="0" smtClean="0"/>
              <a:t>a[‘school’]=‘Tsinghua	‘			#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的尾部添加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school’:’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singhua</a:t>
            </a:r>
            <a:r>
              <a:rPr lang="en-US" altLang="zh-CN" dirty="0" smtClean="0"/>
              <a:t>’</a:t>
            </a:r>
          </a:p>
          <a:p>
            <a:endParaRPr lang="en-US" altLang="zh-CN" dirty="0"/>
          </a:p>
          <a:p>
            <a:r>
              <a:rPr lang="en-US" altLang="zh-CN" dirty="0" smtClean="0"/>
              <a:t>a[‘department’]=‘EECS’			#</a:t>
            </a:r>
          </a:p>
          <a:p>
            <a:endParaRPr lang="en-US" altLang="zh-CN" dirty="0"/>
          </a:p>
          <a:p>
            <a:r>
              <a:rPr lang="en-US" altLang="zh-CN" dirty="0" smtClean="0"/>
              <a:t>del a[‘department’]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a.clear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3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字典（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/>
              <a:t>a={‘department’:’</a:t>
            </a:r>
            <a:r>
              <a:rPr lang="en-US" altLang="zh-CN" dirty="0" err="1"/>
              <a:t>ee</a:t>
            </a:r>
            <a:r>
              <a:rPr lang="en-US" altLang="zh-CN" dirty="0"/>
              <a:t>’,’name’:’</a:t>
            </a:r>
            <a:r>
              <a:rPr lang="en-US" altLang="zh-CN" dirty="0" err="1"/>
              <a:t>dalao</a:t>
            </a:r>
            <a:r>
              <a:rPr lang="en-US" altLang="zh-CN" dirty="0"/>
              <a:t>’}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‘department’ in a					#True</a:t>
            </a:r>
          </a:p>
          <a:p>
            <a:endParaRPr lang="en-US" altLang="zh-CN" dirty="0"/>
          </a:p>
          <a:p>
            <a:r>
              <a:rPr lang="en-US" altLang="zh-CN" dirty="0" smtClean="0"/>
              <a:t>‘</a:t>
            </a:r>
            <a:r>
              <a:rPr lang="en-US" altLang="zh-CN" dirty="0" err="1" smtClean="0"/>
              <a:t>ee</a:t>
            </a:r>
            <a:r>
              <a:rPr lang="en-US" altLang="zh-CN" dirty="0" smtClean="0"/>
              <a:t>’ in a								#False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a.keys</a:t>
            </a:r>
            <a:r>
              <a:rPr lang="en-US" altLang="zh-CN" dirty="0" smtClean="0"/>
              <a:t>()								#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中所有的</a:t>
            </a:r>
            <a:r>
              <a:rPr lang="en-US" altLang="zh-CN" dirty="0" smtClean="0"/>
              <a:t>keys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a.values</a:t>
            </a:r>
            <a:r>
              <a:rPr lang="en-US" altLang="zh-CN" dirty="0" smtClean="0"/>
              <a:t>()							#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中所有的</a:t>
            </a:r>
            <a:r>
              <a:rPr lang="en-US" altLang="zh-CN" dirty="0" smtClean="0"/>
              <a:t>values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a.items</a:t>
            </a:r>
            <a:r>
              <a:rPr lang="en-US" altLang="zh-CN" dirty="0" smtClean="0"/>
              <a:t>()								#</a:t>
            </a:r>
            <a:r>
              <a:rPr lang="zh-CN" altLang="en-US" dirty="0" smtClean="0"/>
              <a:t>获取所有的元素</a:t>
            </a:r>
            <a:endParaRPr lang="en-US" altLang="zh-CN" dirty="0" smtClean="0"/>
          </a:p>
          <a:p>
            <a:pPr marL="3657600" lvl="8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#</a:t>
            </a:r>
            <a:r>
              <a:rPr lang="zh-CN" altLang="en-US" dirty="0" smtClean="0"/>
              <a:t>以上操作均不保序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元组（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a=()</a:t>
            </a:r>
          </a:p>
          <a:p>
            <a:endParaRPr lang="en-US" altLang="zh-CN" dirty="0"/>
          </a:p>
          <a:p>
            <a:r>
              <a:rPr lang="en-US" altLang="zh-CN" dirty="0" smtClean="0"/>
              <a:t>a=(5,)						#</a:t>
            </a:r>
            <a:r>
              <a:rPr lang="zh-CN" altLang="en-US" dirty="0" smtClean="0"/>
              <a:t>单一元素元祖中需要在后面加，（</a:t>
            </a:r>
            <a:r>
              <a:rPr lang="en-US" altLang="zh-CN" dirty="0" smtClean="0"/>
              <a:t>why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a=(2,3,4,5)</a:t>
            </a:r>
          </a:p>
          <a:p>
            <a:endParaRPr lang="en-US" altLang="zh-CN" dirty="0"/>
          </a:p>
          <a:p>
            <a:r>
              <a:rPr lang="zh-CN" altLang="en-US" dirty="0" smtClean="0"/>
              <a:t>元组一旦初始化就无法再对元组中元素进行修改、添加、删除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其余操作大致同列表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41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集合（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set()							#</a:t>
            </a:r>
            <a:r>
              <a:rPr lang="zh-CN" altLang="en-US" dirty="0" smtClean="0"/>
              <a:t>空集合的表示方法（为什么不能用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？）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{1,2,3,4}</a:t>
            </a:r>
          </a:p>
          <a:p>
            <a:endParaRPr lang="en-US" altLang="zh-CN" dirty="0"/>
          </a:p>
          <a:p>
            <a:r>
              <a:rPr lang="zh-CN" altLang="en-US" dirty="0" smtClean="0"/>
              <a:t>初始化操作参见</a:t>
            </a:r>
            <a:r>
              <a:rPr lang="en-US" altLang="zh-CN" dirty="0" smtClean="0"/>
              <a:t>list</a:t>
            </a:r>
          </a:p>
          <a:p>
            <a:endParaRPr lang="en-US" altLang="zh-CN" dirty="0"/>
          </a:p>
          <a:p>
            <a:r>
              <a:rPr lang="en-US" altLang="zh-CN" dirty="0" smtClean="0"/>
              <a:t>set</a:t>
            </a:r>
            <a:r>
              <a:rPr lang="zh-CN" altLang="en-US" dirty="0" smtClean="0"/>
              <a:t>中元素自动去重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83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集合（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a={1,2,3,4,5}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a.add</a:t>
            </a:r>
            <a:r>
              <a:rPr lang="en-US" altLang="zh-CN" dirty="0" smtClean="0"/>
              <a:t>(‘lambda’)						#</a:t>
            </a:r>
            <a:r>
              <a:rPr lang="en-US" altLang="zh-CN" dirty="0"/>
              <a:t>a={</a:t>
            </a:r>
            <a:r>
              <a:rPr lang="en-US" altLang="zh-CN" dirty="0" smtClean="0"/>
              <a:t>1,2,3,4,5,’lambda’}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a.remove</a:t>
            </a:r>
            <a:r>
              <a:rPr lang="en-US" altLang="zh-CN" dirty="0" smtClean="0"/>
              <a:t>(3)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a.union</a:t>
            </a:r>
            <a:r>
              <a:rPr lang="en-US" altLang="zh-CN" dirty="0" smtClean="0"/>
              <a:t>({5,6,7})						#a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{5,6,7}</a:t>
            </a:r>
            <a:r>
              <a:rPr lang="zh-CN" altLang="en-US" dirty="0" smtClean="0"/>
              <a:t>求并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a.clear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82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str</a:t>
            </a:r>
            <a:r>
              <a:rPr lang="en-US" altLang="zh-CN" dirty="0" smtClean="0"/>
              <a:t>(1)</a:t>
            </a:r>
          </a:p>
          <a:p>
            <a:endParaRPr lang="en-US" altLang="zh-CN" dirty="0"/>
          </a:p>
          <a:p>
            <a:r>
              <a:rPr lang="en-US" altLang="zh-CN" dirty="0" smtClean="0"/>
              <a:t>list({1,2,3})							#</a:t>
            </a:r>
            <a:r>
              <a:rPr lang="zh-CN" altLang="en-US" dirty="0" smtClean="0"/>
              <a:t>顺序可能发生改变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bool</a:t>
            </a:r>
            <a:r>
              <a:rPr lang="zh-CN" altLang="en-US" dirty="0" smtClean="0"/>
              <a:t>中只有以下内容会被转换成为</a:t>
            </a:r>
            <a:r>
              <a:rPr lang="en-US" altLang="zh-CN" dirty="0" smtClean="0"/>
              <a:t>False</a:t>
            </a:r>
          </a:p>
          <a:p>
            <a:endParaRPr lang="en-US" altLang="zh-CN" dirty="0"/>
          </a:p>
          <a:p>
            <a:r>
              <a:rPr lang="zh-CN" altLang="en-US" dirty="0" smtClean="0"/>
              <a:t>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	(0, 0.0, 0j, False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空内容：</a:t>
            </a:r>
            <a:r>
              <a:rPr lang="en-US" altLang="zh-CN" dirty="0" smtClean="0"/>
              <a:t>	(‘’,{},[],(),set() )</a:t>
            </a:r>
          </a:p>
          <a:p>
            <a:endParaRPr lang="en-US" altLang="zh-CN" dirty="0"/>
          </a:p>
          <a:p>
            <a:r>
              <a:rPr lang="zh-CN" altLang="en-US" dirty="0" smtClean="0"/>
              <a:t>其他情况全部都是转换成为 </a:t>
            </a:r>
            <a:r>
              <a:rPr lang="en-US" altLang="zh-CN" dirty="0" smtClean="0"/>
              <a:t>True			#Q: bool(‘False’)</a:t>
            </a:r>
            <a:r>
              <a:rPr lang="zh-CN" altLang="en-US" dirty="0" smtClean="0"/>
              <a:t>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80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——if-else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if  &lt;expr&gt;:</a:t>
            </a:r>
          </a:p>
          <a:p>
            <a:pPr marL="457200" lvl="1" indent="0">
              <a:buNone/>
            </a:pPr>
            <a:r>
              <a:rPr lang="en-US" altLang="zh-CN" dirty="0"/>
              <a:t>code1</a:t>
            </a:r>
          </a:p>
          <a:p>
            <a:pPr marL="457200" lvl="1" indent="0">
              <a:buNone/>
            </a:pPr>
            <a:r>
              <a:rPr lang="en-US" altLang="zh-CN" dirty="0" smtClean="0"/>
              <a:t>code2</a:t>
            </a:r>
          </a:p>
          <a:p>
            <a:pPr marL="457200" lvl="1" indent="0">
              <a:buNone/>
            </a:pPr>
            <a:r>
              <a:rPr lang="en-US" altLang="zh-CN" dirty="0" smtClean="0"/>
              <a:t>...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elif</a:t>
            </a:r>
            <a:r>
              <a:rPr lang="en-US" altLang="zh-CN" dirty="0" smtClean="0"/>
              <a:t> &lt;expr&gt;: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code1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code2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...</a:t>
            </a:r>
          </a:p>
          <a:p>
            <a:pPr marL="0" indent="0">
              <a:buNone/>
            </a:pPr>
            <a:r>
              <a:rPr lang="en-US" altLang="zh-CN" dirty="0" smtClean="0"/>
              <a:t>else: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code1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...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9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——while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while  &lt;expr&gt;:</a:t>
            </a:r>
          </a:p>
          <a:p>
            <a:pPr marL="457200" lvl="1" indent="0">
              <a:buNone/>
            </a:pPr>
            <a:r>
              <a:rPr lang="en-US" altLang="zh-CN" dirty="0"/>
              <a:t>code1</a:t>
            </a:r>
          </a:p>
          <a:p>
            <a:pPr marL="457200" lvl="1" indent="0">
              <a:buNone/>
            </a:pPr>
            <a:r>
              <a:rPr lang="en-US" altLang="zh-CN" dirty="0" smtClean="0"/>
              <a:t>code2</a:t>
            </a:r>
          </a:p>
          <a:p>
            <a:pPr marL="457200" lvl="1" indent="0">
              <a:buNone/>
            </a:pPr>
            <a:r>
              <a:rPr lang="en-US" altLang="zh-CN" dirty="0" smtClean="0"/>
              <a:t>...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90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——for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for  &lt;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&gt; in &lt;</a:t>
            </a:r>
            <a:r>
              <a:rPr lang="en-US" altLang="zh-CN" dirty="0" err="1" smtClean="0"/>
              <a:t>iterable</a:t>
            </a:r>
            <a:r>
              <a:rPr lang="en-US" altLang="zh-CN" dirty="0" smtClean="0"/>
              <a:t>&gt;:</a:t>
            </a:r>
          </a:p>
          <a:p>
            <a:pPr marL="457200" lvl="1" indent="0">
              <a:buNone/>
            </a:pPr>
            <a:r>
              <a:rPr lang="en-US" altLang="zh-CN" dirty="0"/>
              <a:t>code1</a:t>
            </a:r>
          </a:p>
          <a:p>
            <a:pPr marL="457200" lvl="1" indent="0">
              <a:buNone/>
            </a:pPr>
            <a:r>
              <a:rPr lang="en-US" altLang="zh-CN" dirty="0" smtClean="0"/>
              <a:t>code2</a:t>
            </a:r>
          </a:p>
          <a:p>
            <a:pPr marL="457200" lvl="1" indent="0">
              <a:buNone/>
            </a:pPr>
            <a:r>
              <a:rPr lang="en-US" altLang="zh-CN" dirty="0" smtClean="0"/>
              <a:t>...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98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iterable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iterable</a:t>
            </a:r>
            <a:r>
              <a:rPr lang="en-US" altLang="zh-CN" dirty="0" smtClean="0"/>
              <a:t> in Python                   			#</a:t>
            </a:r>
            <a:r>
              <a:rPr lang="zh-CN" altLang="en-US" dirty="0" smtClean="0"/>
              <a:t>一类对象，每次返回对象中一个成员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常见的</a:t>
            </a:r>
            <a:r>
              <a:rPr lang="en-US" altLang="zh-CN" dirty="0" err="1" smtClean="0"/>
              <a:t>iterable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range</a:t>
            </a:r>
          </a:p>
          <a:p>
            <a:endParaRPr lang="en-US" altLang="zh-CN" dirty="0"/>
          </a:p>
          <a:p>
            <a:r>
              <a:rPr lang="en-US" altLang="zh-CN" dirty="0" smtClean="0"/>
              <a:t>range(3)								#[0,1,2]</a:t>
            </a:r>
          </a:p>
          <a:p>
            <a:endParaRPr lang="en-US" altLang="zh-CN" dirty="0"/>
          </a:p>
          <a:p>
            <a:r>
              <a:rPr lang="en-US" altLang="zh-CN" dirty="0" smtClean="0"/>
              <a:t>range(4,8)							#[4,5,6,7]</a:t>
            </a:r>
          </a:p>
          <a:p>
            <a:endParaRPr lang="en-US" altLang="zh-CN" dirty="0"/>
          </a:p>
          <a:p>
            <a:r>
              <a:rPr lang="en-US" altLang="zh-CN" dirty="0" smtClean="0"/>
              <a:t>range(10,30,5)						#[10,15,20,25]</a:t>
            </a:r>
          </a:p>
          <a:p>
            <a:pPr marL="1828800" lvl="4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	#</a:t>
            </a:r>
            <a:r>
              <a:rPr lang="zh-CN" altLang="en-US" dirty="0" smtClean="0"/>
              <a:t>都是通过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类型转换后得到的结果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9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 smtClean="0"/>
              <a:t>简介</a:t>
            </a:r>
            <a:r>
              <a:rPr lang="en-US" altLang="zh-CN" dirty="0" smtClean="0"/>
              <a:t>——Python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解释型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强类型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动态类型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</a:t>
            </a:r>
            <a:r>
              <a:rPr lang="zh-CN" altLang="en-US" dirty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输入与输出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95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print(...)							#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...</a:t>
            </a:r>
            <a:r>
              <a:rPr lang="zh-CN" altLang="en-US" dirty="0" smtClean="0"/>
              <a:t>并输出换行符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input()							#</a:t>
            </a:r>
            <a:r>
              <a:rPr lang="zh-CN" altLang="en-US" dirty="0" smtClean="0"/>
              <a:t>读入并抛弃换行符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print(‘Hello </a:t>
            </a:r>
            <a:r>
              <a:rPr lang="en-US" altLang="zh-CN" dirty="0" err="1" smtClean="0"/>
              <a:t>world!’,end</a:t>
            </a:r>
            <a:r>
              <a:rPr lang="en-US" altLang="zh-CN" dirty="0" smtClean="0"/>
              <a:t>=‘’)		#</a:t>
            </a:r>
            <a:r>
              <a:rPr lang="zh-CN" altLang="en-US" dirty="0" smtClean="0"/>
              <a:t>无换行符输出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print(‘lambda </a:t>
            </a:r>
            <a:r>
              <a:rPr lang="en-US" altLang="zh-CN" dirty="0" err="1" smtClean="0"/>
              <a:t>cool!’,end</a:t>
            </a:r>
            <a:r>
              <a:rPr lang="en-US" altLang="zh-CN" dirty="0" smtClean="0"/>
              <a:t>=‘123’)	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16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r>
              <a:rPr lang="en-US" altLang="zh-CN" dirty="0"/>
              <a:t>—— Python</a:t>
            </a:r>
            <a:r>
              <a:rPr lang="zh-CN" altLang="en-US" dirty="0" smtClean="0"/>
              <a:t>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简单易学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代码简介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拥有丰富的库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03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r>
              <a:rPr lang="en-US" altLang="zh-CN" dirty="0"/>
              <a:t>——</a:t>
            </a:r>
            <a:r>
              <a:rPr lang="zh-CN" altLang="en-US" dirty="0" smtClean="0"/>
              <a:t>队式</a:t>
            </a:r>
            <a:r>
              <a:rPr lang="en-US" altLang="zh-CN" dirty="0" smtClean="0"/>
              <a:t>18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逻辑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网站后端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Python——</a:t>
            </a:r>
            <a:r>
              <a:rPr lang="zh-CN" altLang="en-US" dirty="0" smtClean="0"/>
              <a:t>交互界面进入与退出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打开终端（运行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/</a:t>
            </a:r>
            <a:r>
              <a:rPr lang="zh-CN" altLang="en-US" dirty="0" smtClean="0"/>
              <a:t>命令提示符）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Python3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exit</a:t>
            </a:r>
            <a:r>
              <a:rPr lang="zh-CN" altLang="en-US" dirty="0" smtClean="0"/>
              <a:t>（）退出</a:t>
            </a:r>
            <a:r>
              <a:rPr lang="en-US" altLang="zh-CN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685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Python——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运行程序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打开终端（运行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/</a:t>
            </a:r>
            <a:r>
              <a:rPr lang="zh-CN" altLang="en-US" dirty="0" smtClean="0"/>
              <a:t>命令提示符）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在终端里输入命令“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（或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+</a:t>
            </a:r>
            <a:r>
              <a:rPr lang="zh-CN" altLang="en-US" dirty="0" smtClean="0"/>
              <a:t>需要执行的文件的路径和名称”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99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的基本语法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语法特点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缩进敏感：四空格缩进</a:t>
            </a:r>
            <a:r>
              <a:rPr lang="en-US" altLang="zh-CN" dirty="0" smtClean="0"/>
              <a:t>			#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tab</a:t>
            </a:r>
            <a:r>
              <a:rPr lang="zh-CN" altLang="en-US" dirty="0" smtClean="0"/>
              <a:t>会被自动转换成为空格</a:t>
            </a:r>
            <a:endParaRPr lang="en-US" altLang="zh-CN" dirty="0" smtClean="0"/>
          </a:p>
          <a:p>
            <a:r>
              <a:rPr lang="zh-CN" altLang="en-US" dirty="0" smtClean="0"/>
              <a:t>不需要大括号，通过增加和减少缩进表示语句块的开始与结束</a:t>
            </a:r>
            <a:endParaRPr lang="en-US" altLang="zh-CN" dirty="0"/>
          </a:p>
          <a:p>
            <a:r>
              <a:rPr lang="zh-CN" altLang="en-US" dirty="0" smtClean="0"/>
              <a:t>语句结束无需分号</a:t>
            </a:r>
            <a:r>
              <a:rPr lang="en-US" altLang="zh-CN" dirty="0" smtClean="0"/>
              <a:t>				#</a:t>
            </a:r>
            <a:r>
              <a:rPr lang="zh-CN" altLang="en-US" dirty="0" smtClean="0"/>
              <a:t>当然也可以有</a:t>
            </a:r>
            <a:endParaRPr lang="zh-CN" altLang="en-US" dirty="0"/>
          </a:p>
          <a:p>
            <a:r>
              <a:rPr lang="zh-CN" altLang="en-US" dirty="0"/>
              <a:t>多行语句在行末加反斜杠（</a:t>
            </a:r>
            <a:r>
              <a:rPr lang="en-US" altLang="zh-CN" dirty="0"/>
              <a:t>\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#</a:t>
            </a:r>
            <a:r>
              <a:rPr lang="zh-CN" altLang="en-US" dirty="0" smtClean="0"/>
              <a:t>不引起歧义时也可以不加</a:t>
            </a:r>
            <a:endParaRPr lang="en-US" altLang="zh-CN" dirty="0" smtClean="0"/>
          </a:p>
          <a:p>
            <a:r>
              <a:rPr lang="zh-CN" altLang="en-US" dirty="0" smtClean="0"/>
              <a:t>使用变量前无需声明，可以直接对它进行赋值</a:t>
            </a:r>
            <a:endParaRPr lang="en-US" altLang="zh-CN" dirty="0" smtClean="0"/>
          </a:p>
          <a:p>
            <a:r>
              <a:rPr lang="zh-CN" altLang="en-US" dirty="0" smtClean="0"/>
              <a:t>空语句</a:t>
            </a:r>
            <a:r>
              <a:rPr lang="en-US" altLang="zh-CN" dirty="0" smtClean="0"/>
              <a:t>pass</a:t>
            </a:r>
          </a:p>
          <a:p>
            <a:r>
              <a:rPr lang="zh-CN" altLang="en-US" dirty="0" smtClean="0"/>
              <a:t>单句注释用</a:t>
            </a:r>
            <a:r>
              <a:rPr lang="en-US" altLang="zh-CN" dirty="0" smtClean="0"/>
              <a:t>#</a:t>
            </a:r>
            <a:r>
              <a:rPr lang="zh-CN" altLang="en-US" dirty="0" smtClean="0"/>
              <a:t>开头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3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1763</TotalTime>
  <Words>1099</Words>
  <Application>Microsoft Office PowerPoint</Application>
  <PresentationFormat>宽屏</PresentationFormat>
  <Paragraphs>429</Paragraphs>
  <Slides>40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等线</vt:lpstr>
      <vt:lpstr>幼圆</vt:lpstr>
      <vt:lpstr>Arial</vt:lpstr>
      <vt:lpstr>Calibri</vt:lpstr>
      <vt:lpstr>Century Gothic</vt:lpstr>
      <vt:lpstr>Wingdings 3</vt:lpstr>
      <vt:lpstr>丝状</vt:lpstr>
      <vt:lpstr>Python设计基础   </vt:lpstr>
      <vt:lpstr>Contents</vt:lpstr>
      <vt:lpstr>Python简介</vt:lpstr>
      <vt:lpstr>Python简介——Python是什么</vt:lpstr>
      <vt:lpstr>Python简介—— Python的优点</vt:lpstr>
      <vt:lpstr>Python简介——队式18中Python的使用</vt:lpstr>
      <vt:lpstr>运行Python——交互界面进入与退出</vt:lpstr>
      <vt:lpstr>运行Python——通过Python运行程序</vt:lpstr>
      <vt:lpstr>Python的基本语法——语法特点</vt:lpstr>
      <vt:lpstr>Python的基本语法——数据类型</vt:lpstr>
      <vt:lpstr>Python的基本语法——数</vt:lpstr>
      <vt:lpstr>Python的基本语法——数的操作</vt:lpstr>
      <vt:lpstr>Python的基本语法——运算符</vt:lpstr>
      <vt:lpstr>Python的基本语法——字符串</vt:lpstr>
      <vt:lpstr>Python的基本语法——字符串操作</vt:lpstr>
      <vt:lpstr>Python的基本语法——字符串操作</vt:lpstr>
      <vt:lpstr>Python的基本语法——字符串操作</vt:lpstr>
      <vt:lpstr>Python的基本语法——字符串切分</vt:lpstr>
      <vt:lpstr>Python的基本语法——字符串切分</vt:lpstr>
      <vt:lpstr>Python的基本语法——格式化字符串</vt:lpstr>
      <vt:lpstr>Python的基本语法——格式化字符串</vt:lpstr>
      <vt:lpstr>Python的基本语法——help &amp; 自动补全</vt:lpstr>
      <vt:lpstr>Python的基本语法——列表（list）</vt:lpstr>
      <vt:lpstr>Python的基本语法——列表（list）</vt:lpstr>
      <vt:lpstr>Python的基本语法——列表（list）</vt:lpstr>
      <vt:lpstr>Python的基本语法——列表（list）</vt:lpstr>
      <vt:lpstr>Python的基本语法——列表（list）</vt:lpstr>
      <vt:lpstr>Python的基本语法——列表（list）</vt:lpstr>
      <vt:lpstr>Python的基本语法——字典（dict）</vt:lpstr>
      <vt:lpstr>Python的基本语法——字典（dict）</vt:lpstr>
      <vt:lpstr>Python的基本语法——字典（dict）</vt:lpstr>
      <vt:lpstr>Python的基本语法——元组（tuple）</vt:lpstr>
      <vt:lpstr>Python的基本语法——集合（set）</vt:lpstr>
      <vt:lpstr>Python的基本语法——集合（set）</vt:lpstr>
      <vt:lpstr>Python的基本语法——类型转换</vt:lpstr>
      <vt:lpstr>Python的基本语法——if-else</vt:lpstr>
      <vt:lpstr>Python的基本语法——while</vt:lpstr>
      <vt:lpstr>Python的基本语法——for</vt:lpstr>
      <vt:lpstr>Python的基本语法——iterable</vt:lpstr>
      <vt:lpstr>Python的基本语法——输入与输出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Python设计基础</dc:title>
  <dc:creator>Luka Johnson</dc:creator>
  <cp:lastModifiedBy>Luka Johnson</cp:lastModifiedBy>
  <cp:revision>67</cp:revision>
  <dcterms:created xsi:type="dcterms:W3CDTF">2017-06-21T14:20:54Z</dcterms:created>
  <dcterms:modified xsi:type="dcterms:W3CDTF">2017-06-24T13:42:24Z</dcterms:modified>
</cp:coreProperties>
</file>