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90" r:id="rId28"/>
    <p:sldId id="291" r:id="rId29"/>
    <p:sldId id="284" r:id="rId3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C4DAE-4541-43CA-A4FF-DC618A162F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../media/image6.png"/><Relationship Id="rId6" Type="http://schemas.openxmlformats.org/officeDocument/2006/relationships/tags" Target="../tags/tag67.xml"/><Relationship Id="rId5" Type="http://schemas.openxmlformats.org/officeDocument/2006/relationships/image" Target="../media/image5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image" Target="../media/image6.png"/><Relationship Id="rId6" Type="http://schemas.openxmlformats.org/officeDocument/2006/relationships/tags" Target="../tags/tag90.xml"/><Relationship Id="rId5" Type="http://schemas.openxmlformats.org/officeDocument/2006/relationships/image" Target="../media/image5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image" Target="../media/image8.png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9.png"/><Relationship Id="rId2" Type="http://schemas.openxmlformats.org/officeDocument/2006/relationships/tags" Target="../tags/tag113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image" Target="../media/image9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9.png"/><Relationship Id="rId2" Type="http://schemas.openxmlformats.org/officeDocument/2006/relationships/tags" Target="../tags/tag137.xml"/><Relationship Id="rId12" Type="http://schemas.openxmlformats.org/officeDocument/2006/relationships/tags" Target="../tags/tag146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image" Target="../media/image4.png"/><Relationship Id="rId5" Type="http://schemas.openxmlformats.org/officeDocument/2006/relationships/tags" Target="../tags/tag39.xml"/><Relationship Id="rId4" Type="http://schemas.openxmlformats.org/officeDocument/2006/relationships/image" Target="../media/image3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2.png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74443" y="1778001"/>
            <a:ext cx="5928000" cy="2337600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7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12980" y="4170272"/>
            <a:ext cx="5374459" cy="375729"/>
          </a:xfrm>
        </p:spPr>
        <p:txBody>
          <a:bodyPr lIns="90000" tIns="46800" rIns="90000" bIns="468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35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0"/>
            <a:ext cx="6390835" cy="639083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PA_直接连接符 15"/>
          <p:cNvCxnSpPr/>
          <p:nvPr>
            <p:custDataLst>
              <p:tags r:id="rId9"/>
            </p:custDataLst>
          </p:nvPr>
        </p:nvCxnSpPr>
        <p:spPr>
          <a:xfrm>
            <a:off x="904420" y="4637479"/>
            <a:ext cx="24555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272269"/>
            <a:ext cx="11607947" cy="6281531"/>
            <a:chOff x="219600" y="204202"/>
            <a:chExt cx="8705960" cy="4711148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19600" y="228150"/>
              <a:ext cx="8704800" cy="468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dirty="0"/>
            </a:p>
          </p:txBody>
        </p:sp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153400" y="204202"/>
              <a:ext cx="436880" cy="701675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524875" y="204202"/>
              <a:ext cx="400685" cy="1179195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 userDrawn="1"/>
          </p:nvGrpSpPr>
          <p:grpSpPr>
            <a:xfrm>
              <a:off x="441960" y="457835"/>
              <a:ext cx="323850" cy="203835"/>
              <a:chOff x="441960" y="457835"/>
              <a:chExt cx="323850" cy="203835"/>
            </a:xfrm>
          </p:grpSpPr>
          <p:sp>
            <p:nvSpPr>
              <p:cNvPr id="14" name="矩形: 圆角 13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441960" y="457835"/>
                <a:ext cx="3238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5" name="矩形: 圆角 14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441960" y="550545"/>
                <a:ext cx="21590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6" name="矩形: 圆角 15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441960" y="643890"/>
                <a:ext cx="1079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69931" y="952509"/>
            <a:ext cx="10852237" cy="5388907"/>
          </a:xfrm>
        </p:spPr>
        <p:txBody>
          <a:bodyPr/>
          <a:lstStyle>
            <a:lvl1pPr marL="0" indent="0">
              <a:buNone/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>
              <a:buNone/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2pPr>
            <a:lvl3pPr marL="914400" indent="0">
              <a:buNone/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3pPr>
            <a:lvl4pPr marL="1371600" indent="0">
              <a:buNone/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4pPr>
            <a:lvl5pPr marL="1828800" indent="0">
              <a:buNone/>
              <a:defRPr u="none" strike="noStrike" kern="1200" cap="none" spc="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0"/>
            <a:ext cx="6390835" cy="639083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PA_直接连接符 15"/>
          <p:cNvCxnSpPr/>
          <p:nvPr>
            <p:custDataLst>
              <p:tags r:id="rId7"/>
            </p:custDataLst>
          </p:nvPr>
        </p:nvCxnSpPr>
        <p:spPr>
          <a:xfrm>
            <a:off x="863780" y="3770557"/>
            <a:ext cx="24555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74793" y="1893993"/>
            <a:ext cx="5928360" cy="136652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10665" b="1" i="0" u="none" strike="noStrike" kern="1200" cap="none" spc="0" normalizeH="0" baseline="3000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756073" y="3300307"/>
            <a:ext cx="5513493" cy="382693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300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1575967" y="0"/>
            <a:ext cx="508171" cy="1496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>
            <p:custDataLst>
              <p:tags r:id="rId2"/>
            </p:custDataLst>
          </p:nvPr>
        </p:nvGrpSpPr>
        <p:grpSpPr>
          <a:xfrm>
            <a:off x="292800" y="272269"/>
            <a:ext cx="11607947" cy="6281531"/>
            <a:chOff x="219600" y="204202"/>
            <a:chExt cx="8705960" cy="4711148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19600" y="228150"/>
              <a:ext cx="8704800" cy="4687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/>
            </a:p>
          </p:txBody>
        </p:sp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153400" y="204202"/>
              <a:ext cx="436880" cy="70167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8524875" y="204202"/>
              <a:ext cx="400685" cy="1179195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 userDrawn="1"/>
          </p:nvGrpSpPr>
          <p:grpSpPr>
            <a:xfrm>
              <a:off x="441960" y="457835"/>
              <a:ext cx="323850" cy="203835"/>
              <a:chOff x="441960" y="457835"/>
              <a:chExt cx="323850" cy="203835"/>
            </a:xfrm>
          </p:grpSpPr>
          <p:sp>
            <p:nvSpPr>
              <p:cNvPr id="11" name="矩形: 圆角 10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441960" y="457835"/>
                <a:ext cx="3238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2" name="矩形: 圆角 11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441960" y="550545"/>
                <a:ext cx="21590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3" name="矩形: 圆角 12"/>
              <p:cNvSpPr/>
              <p:nvPr userDrawn="1">
                <p:custDataLst>
                  <p:tags r:id="rId10"/>
                </p:custDataLst>
              </p:nvPr>
            </p:nvSpPr>
            <p:spPr>
              <a:xfrm flipH="1">
                <a:off x="441960" y="643890"/>
                <a:ext cx="1079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 marL="0" indent="0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grpSp>
        <p:nvGrpSpPr>
          <p:cNvPr id="13" name="组合 12"/>
          <p:cNvGrpSpPr/>
          <p:nvPr userDrawn="1">
            <p:custDataLst>
              <p:tags r:id="rId3"/>
            </p:custDataLst>
          </p:nvPr>
        </p:nvGrpSpPr>
        <p:grpSpPr>
          <a:xfrm>
            <a:off x="189500" y="194477"/>
            <a:ext cx="431800" cy="271780"/>
            <a:chOff x="441960" y="457835"/>
            <a:chExt cx="323850" cy="203835"/>
          </a:xfrm>
        </p:grpSpPr>
        <p:sp>
          <p:nvSpPr>
            <p:cNvPr id="18" name="矩形: 圆角 17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441960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 baseline="0">
                <a:latin typeface="Arial" panose="020B0604020202090204" pitchFamily="34" charset="0"/>
              </a:endParaRPr>
            </a:p>
          </p:txBody>
        </p:sp>
        <p:sp>
          <p:nvSpPr>
            <p:cNvPr id="19" name="矩形: 圆角 18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441960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 baseline="0">
                <a:latin typeface="Arial" panose="020B0604020202090204" pitchFamily="34" charset="0"/>
              </a:endParaRPr>
            </a:p>
          </p:txBody>
        </p:sp>
        <p:sp>
          <p:nvSpPr>
            <p:cNvPr id="20" name="矩形: 圆角 19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441960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 baseline="0">
                <a:latin typeface="Arial" panose="020B0604020202090204" pitchFamily="34" charset="0"/>
              </a:endParaRPr>
            </a:p>
          </p:txBody>
        </p:sp>
      </p:grpSp>
      <p:grpSp>
        <p:nvGrpSpPr>
          <p:cNvPr id="6" name="组合 5"/>
          <p:cNvGrpSpPr/>
          <p:nvPr userDrawn="1">
            <p:custDataLst>
              <p:tags r:id="rId7"/>
            </p:custDataLst>
          </p:nvPr>
        </p:nvGrpSpPr>
        <p:grpSpPr>
          <a:xfrm>
            <a:off x="11164187" y="0"/>
            <a:ext cx="889225" cy="1357971"/>
            <a:chOff x="8153400" y="0"/>
            <a:chExt cx="772160" cy="1179195"/>
          </a:xfrm>
        </p:grpSpPr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8153400" y="0"/>
              <a:ext cx="436880" cy="70167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 rotWithShape="1">
            <a:blip r:embed="rId11"/>
            <a:srcRect/>
            <a:stretch>
              <a:fillRect/>
            </a:stretch>
          </p:blipFill>
          <p:spPr>
            <a:xfrm>
              <a:off x="8524875" y="0"/>
              <a:ext cx="400685" cy="117919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 marL="0" indent="0">
              <a:buNone/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7"/>
            </p:custDataLst>
          </p:nvPr>
        </p:nvSpPr>
        <p:spPr>
          <a:xfrm>
            <a:off x="5101200" y="769939"/>
            <a:ext cx="6480000" cy="5087937"/>
          </a:xfrm>
        </p:spPr>
        <p:txBody>
          <a:bodyPr/>
          <a:lstStyle>
            <a:lvl1pPr marL="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0" y="1"/>
            <a:ext cx="5445760" cy="544576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5"/>
            </p:custDataLst>
          </p:nvPr>
        </p:nvGrpSpPr>
        <p:grpSpPr>
          <a:xfrm>
            <a:off x="189500" y="194477"/>
            <a:ext cx="431800" cy="271780"/>
            <a:chOff x="441960" y="457835"/>
            <a:chExt cx="323850" cy="203835"/>
          </a:xfrm>
        </p:grpSpPr>
        <p:sp>
          <p:nvSpPr>
            <p:cNvPr id="16" name="矩形: 圆角 15"/>
            <p:cNvSpPr/>
            <p:nvPr userDrawn="1">
              <p:custDataLst>
                <p:tags r:id="rId6"/>
              </p:custDataLst>
            </p:nvPr>
          </p:nvSpPr>
          <p:spPr>
            <a:xfrm flipH="1">
              <a:off x="441960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 baseline="0">
                <a:latin typeface="Arial" panose="020B0604020202090204" pitchFamily="34" charset="0"/>
              </a:endParaRPr>
            </a:p>
          </p:txBody>
        </p:sp>
        <p:sp>
          <p:nvSpPr>
            <p:cNvPr id="17" name="矩形: 圆角 16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441960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 baseline="0">
                <a:latin typeface="Arial" panose="020B0604020202090204" pitchFamily="34" charset="0"/>
              </a:endParaRPr>
            </a:p>
          </p:txBody>
        </p:sp>
        <p:sp>
          <p:nvSpPr>
            <p:cNvPr id="18" name="矩形: 圆角 17"/>
            <p:cNvSpPr/>
            <p:nvPr userDrawn="1">
              <p:custDataLst>
                <p:tags r:id="rId8"/>
              </p:custDataLst>
            </p:nvPr>
          </p:nvSpPr>
          <p:spPr>
            <a:xfrm flipH="1">
              <a:off x="441960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 baseline="0">
                <a:latin typeface="Arial" panose="020B060402020209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marL="0" indent="0" algn="ctr">
              <a:buFont typeface="Arial" panose="020B0604020202090204" pitchFamily="34" charset="0"/>
              <a:buNone/>
              <a:defRPr sz="3600" u="none" strike="noStrike" kern="1200" cap="none" spc="0" normalizeH="0" baseline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marL="0" indent="0" algn="ctr">
              <a:buFont typeface="Arial" panose="020B0604020202090204" pitchFamily="34" charset="0"/>
              <a:buNone/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 marL="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89500" y="1"/>
            <a:ext cx="12002500" cy="5445760"/>
            <a:chOff x="142125" y="1"/>
            <a:chExt cx="9001875" cy="408432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9680" y="1"/>
              <a:ext cx="4084320" cy="4084320"/>
            </a:xfrm>
            <a:prstGeom prst="rect">
              <a:avLst/>
            </a:prstGeom>
          </p:spPr>
        </p:pic>
        <p:grpSp>
          <p:nvGrpSpPr>
            <p:cNvPr id="17" name="组合 16"/>
            <p:cNvGrpSpPr/>
            <p:nvPr userDrawn="1"/>
          </p:nvGrpSpPr>
          <p:grpSpPr>
            <a:xfrm>
              <a:off x="142125" y="145858"/>
              <a:ext cx="323850" cy="203835"/>
              <a:chOff x="441960" y="457835"/>
              <a:chExt cx="323850" cy="203835"/>
            </a:xfrm>
          </p:grpSpPr>
          <p:sp>
            <p:nvSpPr>
              <p:cNvPr id="18" name="矩形: 圆角 17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41960" y="457835"/>
                <a:ext cx="3238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19" name="矩形: 圆角 18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41960" y="550545"/>
                <a:ext cx="21590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41960" y="643890"/>
                <a:ext cx="1079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8" name="矩形 7"/>
          <p:cNvSpPr/>
          <p:nvPr userDrawn="1">
            <p:custDataLst>
              <p:tags r:id="rId8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marL="0" indent="0" algn="ctr">
              <a:buFont typeface="Arial" panose="020B0604020202090204" pitchFamily="34" charset="0"/>
              <a:buNone/>
              <a:defRPr sz="3200" u="none" strike="noStrike" kern="1200" cap="none" spc="0" normalizeH="0" baseline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 marL="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Font typeface="Arial" panose="020B0604020202090204" pitchFamily="34" charset="0"/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Font typeface="Arial" panose="020B0604020202090204" pitchFamily="34" charset="0"/>
              <a:buNone/>
              <a:defRPr u="none" strike="noStrike" kern="1200" cap="none" spc="0" normalizeH="0" baseline="0">
                <a:solidFill>
                  <a:schemeClr val="bg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40" y="1"/>
            <a:ext cx="5445760" cy="544576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accent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 marL="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 marL="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 marL="0" indent="0">
              <a:buNone/>
              <a:defRPr u="none" strike="noStrike" kern="1200" cap="none" spc="0" normalizeH="0" baseline="0"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10160" y="94906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grpSp>
        <p:nvGrpSpPr>
          <p:cNvPr id="27" name="组合 26"/>
          <p:cNvGrpSpPr/>
          <p:nvPr userDrawn="1">
            <p:custDataLst>
              <p:tags r:id="rId3"/>
            </p:custDataLst>
          </p:nvPr>
        </p:nvGrpSpPr>
        <p:grpSpPr>
          <a:xfrm>
            <a:off x="468040" y="372277"/>
            <a:ext cx="11255920" cy="6113447"/>
            <a:chOff x="441960" y="279208"/>
            <a:chExt cx="8441940" cy="4585085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441960" y="279208"/>
              <a:ext cx="323850" cy="203835"/>
              <a:chOff x="441960" y="457835"/>
              <a:chExt cx="323850" cy="203835"/>
            </a:xfrm>
          </p:grpSpPr>
          <p:sp>
            <p:nvSpPr>
              <p:cNvPr id="19" name="矩形: 圆角 18"/>
              <p:cNvSpPr/>
              <p:nvPr userDrawn="1">
                <p:custDataLst>
                  <p:tags r:id="rId4"/>
                </p:custDataLst>
              </p:nvPr>
            </p:nvSpPr>
            <p:spPr>
              <a:xfrm flipH="1">
                <a:off x="441960" y="457835"/>
                <a:ext cx="3238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20" name="矩形: 圆角 19"/>
              <p:cNvSpPr/>
              <p:nvPr userDrawn="1">
                <p:custDataLst>
                  <p:tags r:id="rId5"/>
                </p:custDataLst>
              </p:nvPr>
            </p:nvSpPr>
            <p:spPr>
              <a:xfrm flipH="1">
                <a:off x="441960" y="550545"/>
                <a:ext cx="21590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21" name="矩形: 圆角 20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41960" y="643890"/>
                <a:ext cx="1079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</p:grpSp>
        <p:grpSp>
          <p:nvGrpSpPr>
            <p:cNvPr id="23" name="组合 22"/>
            <p:cNvGrpSpPr/>
            <p:nvPr userDrawn="1"/>
          </p:nvGrpSpPr>
          <p:grpSpPr>
            <a:xfrm rot="10800000">
              <a:off x="8560050" y="4660458"/>
              <a:ext cx="323850" cy="203835"/>
              <a:chOff x="441960" y="457835"/>
              <a:chExt cx="323850" cy="203835"/>
            </a:xfrm>
          </p:grpSpPr>
          <p:sp>
            <p:nvSpPr>
              <p:cNvPr id="24" name="矩形: 圆角 23"/>
              <p:cNvSpPr/>
              <p:nvPr userDrawn="1">
                <p:custDataLst>
                  <p:tags r:id="rId7"/>
                </p:custDataLst>
              </p:nvPr>
            </p:nvSpPr>
            <p:spPr>
              <a:xfrm flipH="1">
                <a:off x="441960" y="457835"/>
                <a:ext cx="3238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25" name="矩形: 圆角 24"/>
              <p:cNvSpPr/>
              <p:nvPr userDrawn="1">
                <p:custDataLst>
                  <p:tags r:id="rId8"/>
                </p:custDataLst>
              </p:nvPr>
            </p:nvSpPr>
            <p:spPr>
              <a:xfrm flipH="1">
                <a:off x="441960" y="550545"/>
                <a:ext cx="21590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  <p:sp>
            <p:nvSpPr>
              <p:cNvPr id="26" name="矩形: 圆角 25"/>
              <p:cNvSpPr/>
              <p:nvPr userDrawn="1">
                <p:custDataLst>
                  <p:tags r:id="rId9"/>
                </p:custDataLst>
              </p:nvPr>
            </p:nvSpPr>
            <p:spPr>
              <a:xfrm flipH="1">
                <a:off x="441960" y="643890"/>
                <a:ext cx="107950" cy="177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350" baseline="0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3153" y="2053167"/>
            <a:ext cx="9144000" cy="1673013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307" y="3862493"/>
            <a:ext cx="9144000" cy="1079500"/>
          </a:xfrm>
        </p:spPr>
        <p:txBody>
          <a:bodyPr/>
          <a:lstStyle>
            <a:lvl1pPr marL="0" indent="0" algn="ctr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575967" y="0"/>
            <a:ext cx="508171" cy="149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3" y="952509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1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marR="0" lvl="1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tabLst>
                <a:tab pos="1207135" algn="l"/>
              </a:tabLst>
              <a:defRPr kumimoji="0" lang="zh-CN" altLang="en-US" sz="1600" b="0" i="0" u="none" strike="noStrike" kern="1200" cap="none" spc="11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914400" marR="0" lvl="2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1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371600" marR="0" lvl="3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1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1828800" marR="0" lvl="4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1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31" y="0"/>
            <a:ext cx="5010151" cy="501015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991187" y="3181773"/>
            <a:ext cx="3719407" cy="714587"/>
          </a:xfrm>
        </p:spPr>
        <p:txBody>
          <a:bodyPr lIns="0" tIns="46800" rIns="90000" bIns="0" anchor="t" anchorCtr="0">
            <a:normAutofit/>
          </a:bodyPr>
          <a:lstStyle>
            <a:lvl1pPr>
              <a:lnSpc>
                <a:spcPct val="120000"/>
              </a:lnSpc>
              <a:defRPr sz="3200" b="1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3991187" y="3960707"/>
            <a:ext cx="3720253" cy="1340273"/>
          </a:xfrm>
        </p:spPr>
        <p:txBody>
          <a:bodyPr lIns="0" tIns="0" rIns="90000" bIns="46800">
            <a:normAutofit/>
          </a:bodyPr>
          <a:lstStyle>
            <a:lvl1pPr marL="0" indent="0" eaLnBrk="1" fontAlgn="auto" latinLnBrk="0" hangingPunct="1">
              <a:lnSpc>
                <a:spcPct val="120000"/>
              </a:lnSpc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3990973" y="2606563"/>
            <a:ext cx="1471675" cy="446893"/>
          </a:xfrm>
          <a:solidFill>
            <a:schemeClr val="accent1"/>
          </a:solidFill>
        </p:spPr>
        <p:txBody>
          <a:bodyPr lIns="90000" tIns="46800" rIns="90000" bIns="46800" anchor="ctr">
            <a:noAutofit/>
          </a:bodyPr>
          <a:lstStyle>
            <a:lvl1pPr marL="0" indent="0"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575967" y="0"/>
            <a:ext cx="508171" cy="149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29" y="952509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marR="0" lvl="1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tabLst>
                <a:tab pos="120713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914400" marR="0" lvl="2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371600" marR="0" lvl="3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1828800" marR="0" lvl="4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9"/>
            <a:ext cx="5283243" cy="5388907"/>
          </a:xfrm>
        </p:spPr>
        <p:txBody>
          <a:bodyPr>
            <a:no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 marL="91440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 marL="137160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 marL="182880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575967" y="0"/>
            <a:ext cx="508171" cy="149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3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29" y="952509"/>
            <a:ext cx="5283243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49" y="952509"/>
            <a:ext cx="5283243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49" y="1406525"/>
            <a:ext cx="5283243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08901" y="0"/>
            <a:ext cx="1396201" cy="2133600"/>
            <a:chOff x="156676" y="0"/>
            <a:chExt cx="1047151" cy="160020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56676" y="0"/>
              <a:ext cx="592883" cy="9525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60530" y="0"/>
              <a:ext cx="543297" cy="16002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ctr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1575967" y="0"/>
            <a:ext cx="508171" cy="14967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11575967" y="0"/>
            <a:ext cx="508171" cy="14967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1" y="443235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29" y="952509"/>
            <a:ext cx="5283243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1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tabLst>
                <a:tab pos="1207135" algn="l"/>
              </a:tabLst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9"/>
            <a:ext cx="5283243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1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189500" y="194477"/>
            <a:ext cx="431800" cy="271780"/>
            <a:chOff x="441960" y="457835"/>
            <a:chExt cx="323850" cy="203835"/>
          </a:xfrm>
        </p:grpSpPr>
        <p:sp>
          <p:nvSpPr>
            <p:cNvPr id="18" name="矩形: 圆角 17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441960" y="457835"/>
              <a:ext cx="3238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 baseline="0">
                <a:latin typeface="Arial" panose="020B0604020202090204" pitchFamily="34" charset="0"/>
              </a:endParaRPr>
            </a:p>
          </p:txBody>
        </p:sp>
        <p:sp>
          <p:nvSpPr>
            <p:cNvPr id="19" name="矩形: 圆角 18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441960" y="550545"/>
              <a:ext cx="21590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 baseline="0">
                <a:latin typeface="Arial" panose="020B0604020202090204" pitchFamily="34" charset="0"/>
              </a:endParaRPr>
            </a:p>
          </p:txBody>
        </p:sp>
        <p:sp>
          <p:nvSpPr>
            <p:cNvPr id="20" name="矩形: 圆角 19"/>
            <p:cNvSpPr/>
            <p:nvPr userDrawn="1">
              <p:custDataLst>
                <p:tags r:id="rId5"/>
              </p:custDataLst>
            </p:nvPr>
          </p:nvSpPr>
          <p:spPr>
            <a:xfrm flipH="1">
              <a:off x="441960" y="643890"/>
              <a:ext cx="107950" cy="177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 sz="1350" baseline="0">
                <a:latin typeface="Arial" panose="020B0604020202090204" pitchFamily="34" charset="0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9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1"/>
            <a:ext cx="9828101" cy="5388907"/>
          </a:xfrm>
        </p:spPr>
        <p:txBody>
          <a:bodyPr vert="eaVert"/>
          <a:lstStyle>
            <a:lvl1pPr indent="0" eaLnBrk="1" fontAlgn="auto" latinLnBrk="0" hangingPunct="1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buNone/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3" y="443231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3" y="952509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3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ea typeface="微软雅黑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90204" pitchFamily="34" charset="0"/>
        <a:buChar char="•"/>
        <a:defRPr sz="160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3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02.xml"/><Relationship Id="rId2" Type="http://schemas.openxmlformats.org/officeDocument/2006/relationships/image" Target="../media/image18.jpeg"/><Relationship Id="rId1" Type="http://schemas.openxmlformats.org/officeDocument/2006/relationships/tags" Target="../tags/tag20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04.xml"/><Relationship Id="rId2" Type="http://schemas.openxmlformats.org/officeDocument/2006/relationships/image" Target="../media/image19.png"/><Relationship Id="rId1" Type="http://schemas.openxmlformats.org/officeDocument/2006/relationships/tags" Target="../tags/tag20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2.xml"/><Relationship Id="rId2" Type="http://schemas.openxmlformats.org/officeDocument/2006/relationships/image" Target="../media/image20.jpeg"/><Relationship Id="rId1" Type="http://schemas.openxmlformats.org/officeDocument/2006/relationships/tags" Target="../tags/tag21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jpeg"/><Relationship Id="rId8" Type="http://schemas.openxmlformats.org/officeDocument/2006/relationships/image" Target="../media/image28.jpeg"/><Relationship Id="rId7" Type="http://schemas.openxmlformats.org/officeDocument/2006/relationships/image" Target="../media/image27.jpeg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4" Type="http://schemas.openxmlformats.org/officeDocument/2006/relationships/notesSlide" Target="../notesSlides/notesSlide26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27.xml"/><Relationship Id="rId11" Type="http://schemas.openxmlformats.org/officeDocument/2006/relationships/image" Target="../media/image31.jpeg"/><Relationship Id="rId10" Type="http://schemas.openxmlformats.org/officeDocument/2006/relationships/image" Target="../media/image30.jpeg"/><Relationship Id="rId1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1.xml"/><Relationship Id="rId4" Type="http://schemas.openxmlformats.org/officeDocument/2006/relationships/themeOverride" Target="../theme/themeOverride5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7.xml"/><Relationship Id="rId3" Type="http://schemas.openxmlformats.org/officeDocument/2006/relationships/image" Target="../media/image10.png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0.xml"/><Relationship Id="rId3" Type="http://schemas.openxmlformats.org/officeDocument/2006/relationships/image" Target="../media/image11.png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82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tags" Target="../tags/tag18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5.xml"/><Relationship Id="rId3" Type="http://schemas.openxmlformats.org/officeDocument/2006/relationships/image" Target="../media/image17.png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73" y="2005331"/>
            <a:ext cx="5928000" cy="2337600"/>
          </a:xfrm>
        </p:spPr>
        <p:txBody>
          <a:bodyPr wrap="square">
            <a:noAutofit/>
          </a:bodyPr>
          <a:lstStyle/>
          <a:p>
            <a:r>
              <a:rPr lang="zh-CN" altLang="en-US" sz="5400">
                <a:sym typeface="+mn-ea"/>
              </a:rPr>
              <a:t>基于svg-sprite的svg icon方案实践</a:t>
            </a:r>
            <a:endParaRPr lang="zh-CN" altLang="en-US" sz="5400" dirty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Icon Font-</a:t>
            </a:r>
            <a:r>
              <a:rPr lang="en-US" altLang="zh-CN" dirty="0"/>
              <a:t>-font-class引用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63980" y="2179955"/>
            <a:ext cx="98215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font-class 是 unicode 使用方式的一种变种，主要是解决 unicode 书写不直观，语意不明确的问题。与 unicode 使用方式相比，具有如下特点：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兼容性良好，支持 ie8+，及所有现代浏览器。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相比于 unicode 语意明确，书写更直观。可以很容易分辨这个 icon 是什么。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因为使用 class 来定义图标，所以当要替换图标时，只需要修改 class 里面的 unicode 引用。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不过因为本质上还是使用的字体，所以多色图标还是不支持的。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Icon Font-</a:t>
            </a:r>
            <a:r>
              <a:rPr lang="en-US" altLang="zh-CN" dirty="0"/>
              <a:t>-symbol 引用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63980" y="2179955"/>
            <a:ext cx="98215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这是一种全新的使用方式，应该说这才是未来的主流，也是平台目前推荐的用法。 这种用法其实是做了一个svg的集合，与上面两种相比具有如下特点：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支持多色图标了，不再受单色限制。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通过一些技巧，支持像字体那样，通过 font-size,color 来调整样式。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兼容性较差，支持 ie9+,及现代浏览器。</a:t>
            </a:r>
            <a:endParaRPr lang="zh-CN" altLang="en-US" sz="24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/>
              <a:t>浏览器渲染 svg 的性能一般，还不如 png。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1363980" y="1972945"/>
            <a:ext cx="9678035" cy="4523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/>
              <a:t>第一步：拷贝项目下面生成的symbol代码：</a:t>
            </a:r>
            <a:endParaRPr lang="zh-CN" altLang="en-US" sz="2400"/>
          </a:p>
          <a:p>
            <a:r>
              <a:rPr lang="zh-CN" altLang="en-US" sz="2400"/>
              <a:t>//at.alicdn.com/t/font_8d5l8fzk5b87iudi.js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第二步：加入通用css代码（引入一次就行）：</a:t>
            </a:r>
            <a:endParaRPr lang="zh-CN" altLang="en-US" sz="2400"/>
          </a:p>
          <a:p>
            <a:r>
              <a:rPr lang="zh-CN" altLang="en-US" sz="2400"/>
              <a:t>&lt;style type="text/css"&gt;</a:t>
            </a:r>
            <a:endParaRPr lang="zh-CN" altLang="en-US" sz="2400"/>
          </a:p>
          <a:p>
            <a:r>
              <a:rPr lang="zh-CN" altLang="en-US" sz="2400"/>
              <a:t>    .icon {</a:t>
            </a:r>
            <a:endParaRPr lang="zh-CN" altLang="en-US" sz="2400"/>
          </a:p>
          <a:p>
            <a:r>
              <a:rPr lang="zh-CN" altLang="en-US" sz="2400"/>
              <a:t>       width: 1em; height: 1em;</a:t>
            </a:r>
            <a:endParaRPr lang="zh-CN" altLang="en-US" sz="2400"/>
          </a:p>
          <a:p>
            <a:r>
              <a:rPr lang="zh-CN" altLang="en-US" sz="2400"/>
              <a:t>       vertical-align: -0.15em;</a:t>
            </a:r>
            <a:endParaRPr lang="zh-CN" altLang="en-US" sz="2400"/>
          </a:p>
          <a:p>
            <a:r>
              <a:rPr lang="zh-CN" altLang="en-US" sz="2400"/>
              <a:t>       fill: currentColor;</a:t>
            </a:r>
            <a:endParaRPr lang="zh-CN" altLang="en-US" sz="2400"/>
          </a:p>
          <a:p>
            <a:r>
              <a:rPr lang="zh-CN" altLang="en-US" sz="2400"/>
              <a:t>       overflow: hidden;</a:t>
            </a:r>
            <a:endParaRPr lang="zh-CN" altLang="en-US" sz="2400"/>
          </a:p>
          <a:p>
            <a:r>
              <a:rPr lang="zh-CN" altLang="en-US" sz="2400"/>
              <a:t>    }</a:t>
            </a:r>
            <a:endParaRPr lang="zh-CN" altLang="en-US" sz="2400"/>
          </a:p>
          <a:p>
            <a:r>
              <a:rPr lang="zh-CN" altLang="en-US" sz="2400"/>
              <a:t>&lt;/style&gt;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310005" y="1946910"/>
            <a:ext cx="9803765" cy="4523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/>
              <a:t>第三步：挑选相应图标并获取类名，应用于页面：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&lt;svg class="icon" aria-hidden="true"&gt;</a:t>
            </a:r>
            <a:endParaRPr lang="zh-CN" altLang="en-US" sz="2400"/>
          </a:p>
          <a:p>
            <a:r>
              <a:rPr lang="zh-CN" altLang="en-US" sz="2400"/>
              <a:t>    &lt;use xlink:href="#icon-xxx"&gt;&lt;/use&gt;</a:t>
            </a:r>
            <a:endParaRPr lang="zh-CN" altLang="en-US" sz="2400"/>
          </a:p>
          <a:p>
            <a:r>
              <a:rPr lang="zh-CN" altLang="en-US" sz="2400"/>
              <a:t>&lt;/svg&gt;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134790" y="2732472"/>
            <a:ext cx="2207418" cy="156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9600" spc="-10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ea"/>
                <a:sym typeface="+mn-lt"/>
              </a:rPr>
              <a:t>02</a:t>
            </a:r>
            <a:endParaRPr lang="en-US" altLang="zh-CN" sz="9600" spc="-100" dirty="0">
              <a:solidFill>
                <a:schemeClr val="accent1"/>
              </a:solidFill>
              <a:uFillTx/>
              <a:latin typeface="Arial" panose="020B060402020209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SVG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Part two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</a:t>
            </a:r>
            <a:endParaRPr lang="en-US" altLang="zh-CN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210945" y="1972945"/>
          <a:ext cx="9770110" cy="145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0110"/>
              </a:tblGrid>
              <a:tr h="1453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SVG是一种可缩放矢量图形（英语：Scalable Vector Graphics，SVG）是基于可扩展标记语言（XML），用于描述二维矢量图形的图形格式。SVG由W3C制定，是一个开放标准。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zh-CN" altLang="en-US" sz="2000"/>
                        <a:t>简单的理解它是图形的另一种格式例如它和常见的图片格式.png、.jpg、.gif等是一类。</a:t>
                      </a:r>
                      <a:endParaRPr lang="zh-CN" altLang="en-US" sz="20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10945" y="3426460"/>
            <a:ext cx="98037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2001年9月4日，发布SVG 1.0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2003年1月4日，发布SVG 1.1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2003年1月14日，推出SVG移动子版本：SVG Tiny和SVG Basic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2008年12月22日，發布SVG Tiny 1.2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2011年8月16日，發布SVG 1.1（第2版），成为W3C目前推荐的标准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/>
              <a:t>W3C目前仍正在研究制定SVG 2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</a:t>
            </a:r>
            <a:r>
              <a:rPr lang="zh-CN" altLang="en-US" dirty="0"/>
              <a:t>与</a:t>
            </a:r>
            <a:r>
              <a:rPr lang="en-US" altLang="zh-CN" dirty="0"/>
              <a:t>传统图片格式有什么不同？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00810" y="2222500"/>
            <a:ext cx="939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1、兼容现有图片能力前提还支持矢量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400810" y="2932430"/>
            <a:ext cx="9390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</a:t>
            </a:r>
            <a:r>
              <a:rPr lang="zh-CN" altLang="en-US" sz="2400"/>
              <a:t>、可读性好，有利于SEO与无障碍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1400810" y="2222500"/>
            <a:ext cx="9767570" cy="1938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/>
              <a:t>SVG提供的功能集涵盖了嵌套转换、裁剪路径、Alpha通道、滤镜效果等能力，它还具备了传统图片没有的矢量功能，在任何高清设备都很高清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400810" y="2222500"/>
            <a:ext cx="9768205" cy="15684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/>
              <a:t>由于SVG采用的是XML语法，图形的里面的文本内容可以直接被浏览器，搜索引擎SEO和无障碍读屏软件读取，具体用法如下代码设置title与desc标签即可：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10" name="图片 9" descr="psa8eiyr7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457450"/>
            <a:ext cx="7492365" cy="1943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7" grpId="1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</a:t>
            </a:r>
            <a:r>
              <a:rPr dirty="0"/>
              <a:t>与icon font对比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281430" y="2429510"/>
            <a:ext cx="980376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1、渲染方式不同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icon font采用的是字体渲染，icon font在一倍屏幕下渲染效果并不好，在细节部分锯齿还是很明显的，SVG上面我说过它是图形所以在浏览器中使用的是图形渲染，所以SVG却没有这种问题</a:t>
            </a:r>
            <a:endParaRPr lang="zh-CN" altLang="en-US" sz="2400"/>
          </a:p>
        </p:txBody>
      </p:sp>
      <p:pic>
        <p:nvPicPr>
          <p:cNvPr id="6" name="图片 5" descr="qnz63buus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51000"/>
            <a:ext cx="6400165" cy="3555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</a:t>
            </a:r>
            <a:r>
              <a:rPr dirty="0"/>
              <a:t>与icon font对比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281430" y="2583180"/>
            <a:ext cx="980376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2、icon font只能支持单色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icon font做为字体无法支持多色图形，这就对设计造成了许多限制，因此这也成为了icon font的一个瓶颈。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</a:t>
            </a:r>
            <a:r>
              <a:rPr dirty="0"/>
              <a:t>与icon font对比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281430" y="2583180"/>
            <a:ext cx="980376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3.i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font可读性不好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400">
                <a:solidFill>
                  <a:schemeClr val="tx1"/>
                </a:solidFill>
                <a:effectLst/>
              </a:rPr>
              <a:t>icon font主要在页面用Unicode符号调用对应的图标，这种方式不管是浏览器，搜索引擎和对无障碍方面的能力都没有SVG好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 </a:t>
            </a:r>
            <a:r>
              <a:rPr lang="zh-CN" altLang="en-US" dirty="0"/>
              <a:t>性能测试</a:t>
            </a:r>
            <a:r>
              <a:rPr lang="en-US" altLang="zh-CN" dirty="0"/>
              <a:t> 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281430" y="2252345"/>
            <a:ext cx="10246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有道云笔记</a:t>
            </a:r>
            <a:r>
              <a:rPr lang="en-US" altLang="zh-CN"/>
              <a:t>----</a:t>
            </a:r>
            <a:r>
              <a:rPr lang="en-US" altLang="zh-CN" dirty="0">
                <a:sym typeface="+mn-ea"/>
              </a:rPr>
              <a:t>SVG </a:t>
            </a:r>
            <a:r>
              <a:rPr lang="zh-CN" altLang="en-US" dirty="0">
                <a:sym typeface="+mn-ea"/>
              </a:rPr>
              <a:t>性能测试</a:t>
            </a:r>
            <a:r>
              <a:rPr lang="en-US" altLang="zh-CN" dirty="0">
                <a:sym typeface="+mn-ea"/>
              </a:rPr>
              <a:t> </a:t>
            </a:r>
            <a:endParaRPr dirty="0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 </a:t>
            </a:r>
            <a:r>
              <a:rPr lang="zh-CN" altLang="en-US" dirty="0"/>
              <a:t>兼容性</a:t>
            </a:r>
            <a:r>
              <a:rPr lang="en-US" altLang="zh-CN" dirty="0"/>
              <a:t> </a:t>
            </a:r>
            <a:endParaRPr dirty="0"/>
          </a:p>
        </p:txBody>
      </p:sp>
      <p:pic>
        <p:nvPicPr>
          <p:cNvPr id="2" name="图片 1" descr="q4nnmh1md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80" y="1972945"/>
            <a:ext cx="8039100" cy="3841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134790" y="2732472"/>
            <a:ext cx="2207418" cy="156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9600" spc="-10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ea"/>
                <a:sym typeface="+mn-lt"/>
              </a:rPr>
              <a:t>01.</a:t>
            </a:r>
            <a:endParaRPr lang="en-US" altLang="zh-CN" sz="9600" spc="-100" dirty="0">
              <a:solidFill>
                <a:schemeClr val="accent1"/>
              </a:solidFill>
              <a:uFillTx/>
              <a:latin typeface="Arial" panose="020B060402020209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icon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发展历程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Part One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134790" y="2732472"/>
            <a:ext cx="2207418" cy="1568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9600" spc="-100" dirty="0">
                <a:solidFill>
                  <a:schemeClr val="accent1"/>
                </a:solidFill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n-ea"/>
                <a:sym typeface="+mn-lt"/>
              </a:rPr>
              <a:t>03</a:t>
            </a:r>
            <a:endParaRPr lang="en-US" altLang="zh-CN" sz="9600" spc="-100" dirty="0">
              <a:solidFill>
                <a:schemeClr val="accent1"/>
              </a:solidFill>
              <a:uFillTx/>
              <a:latin typeface="Arial" panose="020B0604020202090204" pitchFamily="34" charset="0"/>
              <a:ea typeface="汉仪旗黑-85S" panose="00020600040101010101" pitchFamily="18" charset="-122"/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SVG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用法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3990973" y="2606563"/>
            <a:ext cx="1471675" cy="446893"/>
          </a:xfrm>
        </p:spPr>
        <p:txBody>
          <a:bodyPr/>
          <a:lstStyle/>
          <a:p>
            <a:r>
              <a:rPr lang="en-US" altLang="zh-CN"/>
              <a:t>Part three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 </a:t>
            </a:r>
            <a:r>
              <a:rPr lang="zh-CN" altLang="en-US" dirty="0"/>
              <a:t>用法</a:t>
            </a:r>
            <a:r>
              <a:rPr lang="en-US" altLang="zh-CN" dirty="0"/>
              <a:t>--inline-svg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281430" y="1972945"/>
            <a:ext cx="10246995" cy="3046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inline-svg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内联</a:t>
            </a:r>
            <a:r>
              <a:rPr lang="en-US" altLang="zh-CN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svg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sym typeface="+mn-ea"/>
              </a:rPr>
              <a:t>顾名思义，将 svg 直接写进 html，这种方法简单暴力，可以减少 http 的请求。</a:t>
            </a:r>
            <a:endParaRPr lang="en-US" altLang="zh-CN" sz="2000" dirty="0">
              <a:solidFill>
                <a:schemeClr val="tx1"/>
              </a:solidFill>
              <a:effectLst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sz="2000" dirty="0">
              <a:solidFill>
                <a:schemeClr val="tx1"/>
              </a:solidFill>
              <a:effectLst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sym typeface="+mn-ea"/>
              </a:rPr>
              <a:t>优点： 可以直接使用 class 进行 svg 的样式定制，可控性强</a:t>
            </a:r>
            <a:endParaRPr lang="en-US" altLang="zh-CN" sz="2000" dirty="0">
              <a:solidFill>
                <a:schemeClr val="tx1"/>
              </a:solidFill>
              <a:effectLst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effectLst/>
                <a:sym typeface="+mn-ea"/>
              </a:rPr>
              <a:t>缺点： 复用性差，效率低</a:t>
            </a: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 </a:t>
            </a:r>
            <a:r>
              <a:rPr lang="zh-CN" altLang="en-US" dirty="0"/>
              <a:t>用法</a:t>
            </a:r>
            <a:r>
              <a:rPr lang="en-US" altLang="zh-CN" dirty="0"/>
              <a:t>--svg sprite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281430" y="1972945"/>
            <a:ext cx="10246995" cy="3322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2000" dirty="0">
                <a:solidFill>
                  <a:schemeClr val="tx1"/>
                </a:solidFill>
                <a:effectLst/>
                <a:sym typeface="+mn-ea"/>
              </a:rPr>
              <a:t>初期最基础的 svg sprite 技术类似于 css sprite，通过background-position 等属性控制其显示的位置。类似于css sprite,　社区中也出现了对应的工具和在线网站提供生成 svg sprite 的方法。</a:t>
            </a:r>
            <a:endParaRPr sz="2000" dirty="0">
              <a:solidFill>
                <a:schemeClr val="tx1"/>
              </a:solidFill>
              <a:effectLst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sz="2000" dirty="0">
              <a:solidFill>
                <a:schemeClr val="tx1"/>
              </a:solidFill>
              <a:effectLst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2000" dirty="0">
                <a:solidFill>
                  <a:schemeClr val="tx1"/>
                </a:solidFill>
                <a:effectLst/>
                <a:sym typeface="+mn-ea"/>
              </a:rPr>
              <a:t>优点： 减少 http 请求，可以 fallback 到 css sprite</a:t>
            </a:r>
            <a:endParaRPr sz="2000" dirty="0">
              <a:solidFill>
                <a:schemeClr val="tx1"/>
              </a:solidFill>
              <a:effectLst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sz="2000" dirty="0">
                <a:solidFill>
                  <a:schemeClr val="tx1"/>
                </a:solidFill>
                <a:effectLst/>
                <a:sym typeface="+mn-ea"/>
              </a:rPr>
              <a:t>缺点： 可控性差，无法方便的通过css进行控制样式</a:t>
            </a:r>
            <a:endParaRPr sz="2000" dirty="0">
              <a:solidFill>
                <a:schemeClr val="tx1"/>
              </a:solidFill>
              <a:effectLst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endParaRPr lang="en-US" altLang="zh-CN" sz="2000" dirty="0">
              <a:solidFill>
                <a:schemeClr val="tx1"/>
              </a:solidFill>
              <a:effectLst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1282700" y="2781935"/>
          <a:ext cx="9626600" cy="129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6600"/>
              </a:tblGrid>
              <a:tr h="1294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svg symbols 是定义 svg 引用的一种方式，基于该方式下的 svg sprite 是在传统 svg sprite 上的改进，改进了在 sprite 中获取单一 Icon 的调用方式，之前是根据位置，基于 svg symbol 下的调用是根据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引用。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93470" y="1871345"/>
            <a:ext cx="10005060" cy="452310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&lt;svg xmlns="http://www.w3.org/2000/svg" style="display: none;"&gt;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&lt;symbol id="</a:t>
            </a:r>
            <a:r>
              <a:rPr lang="zh-CN" altLang="en-US">
                <a:solidFill>
                  <a:srgbClr val="FF0000"/>
                </a:solidFill>
              </a:rPr>
              <a:t>circle-cross</a:t>
            </a:r>
            <a:r>
              <a:rPr lang="zh-CN" altLang="en-US"/>
              <a:t>" viewBox="0 0 32 32"&gt;</a:t>
            </a:r>
            <a:endParaRPr lang="zh-CN" altLang="en-US"/>
          </a:p>
          <a:p>
            <a:r>
              <a:rPr lang="zh-CN" altLang="en-US"/>
              <a:t>      &lt;title&gt;circle-cross icon&lt;/title&gt;</a:t>
            </a:r>
            <a:endParaRPr lang="zh-CN" altLang="en-US"/>
          </a:p>
          <a:p>
            <a:r>
              <a:rPr lang="zh-CN" altLang="en-US"/>
              <a:t>      &lt;path d="M16 1.333q2.99 0 5.703 1.161t4.677 3.125 3.125 4.677 1.161 5.703-1.161 5.703-</a:t>
            </a:r>
            <a:r>
              <a:rPr lang="en-US" altLang="zh-CN"/>
              <a:t>	</a:t>
            </a:r>
            <a:r>
              <a:rPr lang="zh-CN" altLang="en-US"/>
              <a:t>3.125 4.677-4.677 3.125-5.703 1.161-5.703-1.161-4.677-3.125-3.125-4.677-1.161-</a:t>
            </a:r>
            <a:r>
              <a:rPr lang="en-US" altLang="zh-CN"/>
              <a:t>	</a:t>
            </a:r>
            <a:r>
              <a:rPr lang="zh-CN" altLang="en-US"/>
              <a:t>5.703 1.161-5.703 3.125-4.677 "/&gt;</a:t>
            </a:r>
            <a:endParaRPr lang="zh-CN" altLang="en-US"/>
          </a:p>
          <a:p>
            <a:r>
              <a:rPr lang="zh-CN" altLang="en-US"/>
              <a:t>    &lt;/symbol&gt;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&lt;symbol id="</a:t>
            </a:r>
            <a:r>
              <a:rPr lang="zh-CN" altLang="en-US">
                <a:solidFill>
                  <a:srgbClr val="FF0000"/>
                </a:solidFill>
              </a:rPr>
              <a:t>circle-check</a:t>
            </a:r>
            <a:r>
              <a:rPr lang="zh-CN" altLang="en-US"/>
              <a:t>" viewBox="0 0 32 32"&gt;</a:t>
            </a:r>
            <a:endParaRPr lang="zh-CN" altLang="en-US"/>
          </a:p>
          <a:p>
            <a:r>
              <a:rPr lang="zh-CN" altLang="en-US"/>
              <a:t>      &lt;title&gt;circle-check icon&lt;/title&gt;</a:t>
            </a:r>
            <a:endParaRPr lang="zh-CN" altLang="en-US"/>
          </a:p>
          <a:p>
            <a:r>
              <a:rPr lang="zh-CN" altLang="en-US"/>
              <a:t>      &lt;path d="M16 1.333q2.l1.885 1.885 4.708-4.719q.396-.396.948-.396z"/&gt;</a:t>
            </a:r>
            <a:endParaRPr lang="zh-CN" altLang="en-US"/>
          </a:p>
          <a:p>
            <a:r>
              <a:rPr lang="zh-CN" altLang="en-US"/>
              <a:t>    &lt;/symbol&gt;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&lt;!-- .... --&gt;</a:t>
            </a:r>
            <a:endParaRPr lang="zh-CN" altLang="en-US"/>
          </a:p>
          <a:p>
            <a:r>
              <a:rPr lang="zh-CN" altLang="en-US"/>
              <a:t>&lt;/svg&gt;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2870" y="1249200"/>
            <a:ext cx="9626400" cy="723600"/>
          </a:xfrm>
        </p:spPr>
        <p:txBody>
          <a:bodyPr>
            <a:normAutofit/>
          </a:bodyPr>
          <a:lstStyle/>
          <a:p>
            <a:r>
              <a:rPr lang="en-US" altLang="zh-CN" dirty="0"/>
              <a:t>SVG </a:t>
            </a:r>
            <a:r>
              <a:rPr lang="zh-CN" altLang="en-US" dirty="0"/>
              <a:t>用法</a:t>
            </a:r>
            <a:r>
              <a:rPr lang="en-US" altLang="zh-CN" dirty="0"/>
              <a:t>--svg sprite(svg symbols)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093470" y="1871345"/>
            <a:ext cx="10093960" cy="45231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/>
              <a:t>使用方法：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第一步： 将上述 svg 作为 body 的第一个子元素插入。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第二步： 在需要引用 icon 的地方通过 use xlink:href 的方式使用 svg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&lt;svg class="icon"&gt;</a:t>
            </a:r>
            <a:endParaRPr lang="zh-CN" altLang="en-US" sz="2400"/>
          </a:p>
          <a:p>
            <a:r>
              <a:rPr lang="zh-CN" altLang="en-US" sz="2400"/>
              <a:t>  &lt;use xlink:href="#circle-cross"&gt;&lt;/use&gt;</a:t>
            </a:r>
            <a:endParaRPr lang="zh-CN" altLang="en-US" sz="2400"/>
          </a:p>
          <a:p>
            <a:r>
              <a:rPr lang="zh-CN" altLang="en-US" sz="2400"/>
              <a:t>&lt;/svg&gt;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1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36500"/>
            <a:ext cx="9626400" cy="723600"/>
          </a:xfrm>
        </p:spPr>
        <p:txBody>
          <a:bodyPr>
            <a:normAutofit/>
          </a:bodyPr>
          <a:lstStyle/>
          <a:p>
            <a:r>
              <a:rPr lang="en-US" altLang="zh-CN" dirty="0"/>
              <a:t>SVG </a:t>
            </a:r>
            <a:r>
              <a:rPr lang="zh-CN" altLang="en-US" dirty="0"/>
              <a:t>用法</a:t>
            </a:r>
            <a:r>
              <a:rPr lang="en-US" altLang="zh-CN" dirty="0"/>
              <a:t> 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281430" y="2239645"/>
            <a:ext cx="102469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viewbox 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fill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stroke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xlink:href(SVG 2.0 </a:t>
            </a:r>
            <a:r>
              <a:rPr lang="zh-CN" altLang="en-US"/>
              <a:t>废弃</a:t>
            </a:r>
            <a:r>
              <a:rPr lang="en-US"/>
              <a:t>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&lt;g&gt;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&lt;defs&gt;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&lt;use&gt;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……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en-US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/>
              <a:t>腾讯云开发者手册</a:t>
            </a:r>
            <a:r>
              <a:rPr lang="en-US" altLang="zh-CN"/>
              <a:t>--SVG</a:t>
            </a:r>
            <a:endParaRPr lang="en-US"/>
          </a:p>
          <a:p>
            <a:pPr indent="0">
              <a:buFont typeface="Arial" panose="020B0604020202090204" pitchFamily="34" charset="0"/>
              <a:buNone/>
            </a:pPr>
            <a:r>
              <a:t>https://cloud.tencent.com/developer/chapter/17313</a:t>
            </a: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SVG </a:t>
            </a:r>
            <a:r>
              <a:rPr lang="zh-CN" altLang="en-US" dirty="0"/>
              <a:t>目前哪些网站在用？</a:t>
            </a:r>
            <a:r>
              <a:rPr lang="en-US" altLang="zh-CN" dirty="0"/>
              <a:t> </a:t>
            </a:r>
            <a:endParaRPr dirty="0"/>
          </a:p>
        </p:txBody>
      </p:sp>
      <p:sp>
        <p:nvSpPr>
          <p:cNvPr id="4" name="文本框 3"/>
          <p:cNvSpPr txBox="1"/>
          <p:nvPr/>
        </p:nvSpPr>
        <p:spPr>
          <a:xfrm>
            <a:off x="1281430" y="1845945"/>
            <a:ext cx="10246995" cy="50158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Google inline svg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YouTube inline svg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Github inline svg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Twitter inline svg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iconfont inline svg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知乎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inline svg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哔哩哔哩部分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icon&amp;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播放器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icon  svg+symbol 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腾讯视频官网 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svg+symbol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京东部分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icon svg+symbol</a:t>
            </a:r>
            <a:endParaRPr lang="en-US" altLang="zh-C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  <a:endParaRPr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/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goog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360805"/>
            <a:ext cx="10058400" cy="4135755"/>
          </a:xfrm>
          <a:prstGeom prst="rect">
            <a:avLst/>
          </a:prstGeom>
        </p:spPr>
      </p:pic>
      <p:pic>
        <p:nvPicPr>
          <p:cNvPr id="17" name="图片 16" descr="youtub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98600"/>
            <a:ext cx="10058400" cy="3860165"/>
          </a:xfrm>
          <a:prstGeom prst="rect">
            <a:avLst/>
          </a:prstGeom>
        </p:spPr>
      </p:pic>
      <p:pic>
        <p:nvPicPr>
          <p:cNvPr id="18" name="图片 17" descr="twit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85" y="139065"/>
            <a:ext cx="9308465" cy="6579870"/>
          </a:xfrm>
          <a:prstGeom prst="rect">
            <a:avLst/>
          </a:prstGeom>
        </p:spPr>
      </p:pic>
      <p:pic>
        <p:nvPicPr>
          <p:cNvPr id="19" name="图片 18" descr="github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3240" y="655320"/>
            <a:ext cx="11146790" cy="5332730"/>
          </a:xfrm>
          <a:prstGeom prst="rect">
            <a:avLst/>
          </a:prstGeom>
        </p:spPr>
      </p:pic>
      <p:pic>
        <p:nvPicPr>
          <p:cNvPr id="20" name="图片 19" descr="京东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" y="903605"/>
            <a:ext cx="11082214" cy="4824000"/>
          </a:xfrm>
          <a:prstGeom prst="rect">
            <a:avLst/>
          </a:prstGeom>
        </p:spPr>
      </p:pic>
      <p:pic>
        <p:nvPicPr>
          <p:cNvPr id="21" name="图片 20" descr="iconfon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95885"/>
            <a:ext cx="10058400" cy="6666230"/>
          </a:xfrm>
          <a:prstGeom prst="rect">
            <a:avLst/>
          </a:prstGeom>
        </p:spPr>
      </p:pic>
      <p:pic>
        <p:nvPicPr>
          <p:cNvPr id="22" name="图片 21" descr="哔哩哔哩首页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2007235"/>
            <a:ext cx="10057765" cy="2843530"/>
          </a:xfrm>
          <a:prstGeom prst="rect">
            <a:avLst/>
          </a:prstGeom>
        </p:spPr>
      </p:pic>
      <p:pic>
        <p:nvPicPr>
          <p:cNvPr id="23" name="图片 22" descr="哔哩哔哩播放器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8625" y="95885"/>
            <a:ext cx="8769350" cy="6683375"/>
          </a:xfrm>
          <a:prstGeom prst="rect">
            <a:avLst/>
          </a:prstGeom>
        </p:spPr>
      </p:pic>
      <p:pic>
        <p:nvPicPr>
          <p:cNvPr id="24" name="图片 23" descr="腾讯视频首页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2520" y="1905"/>
            <a:ext cx="9968230" cy="6852920"/>
          </a:xfrm>
          <a:prstGeom prst="rect">
            <a:avLst/>
          </a:prstGeom>
        </p:spPr>
      </p:pic>
      <p:pic>
        <p:nvPicPr>
          <p:cNvPr id="25" name="图片 24" descr="腾讯视频 内页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800" y="465455"/>
            <a:ext cx="10057765" cy="5926455"/>
          </a:xfrm>
          <a:prstGeom prst="rect">
            <a:avLst/>
          </a:prstGeom>
        </p:spPr>
      </p:pic>
      <p:pic>
        <p:nvPicPr>
          <p:cNvPr id="26" name="图片 25" descr="知乎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6880" y="106680"/>
            <a:ext cx="8779510" cy="664527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altLang="zh-CN"/>
              <a:t>Thank you for watching.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4145" y="4694555"/>
            <a:ext cx="964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问题：页面中要是有很多 Icon 的话岂不请求中都是图片请求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初期 img 的方案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175030"/>
            <a:ext cx="9626600" cy="34452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网上找到相关的图片资源或者由视觉同学给出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下载到本地 assets/img 文件夹, 重命名为 index.png</a:t>
            </a:r>
            <a:endParaRPr lang="zh-CN" altLang="en-US" dirty="0"/>
          </a:p>
          <a:p>
            <a:pPr marL="342900" indent="-342900">
              <a:buAutoNum type="arabicPeriod"/>
            </a:pPr>
            <a:r>
              <a:rPr lang="zh-CN" altLang="en-US" dirty="0"/>
              <a:t>页面上使用 &lt;img src="assets/img/index.png" /&gt;，或者直接引用一个远程的图片地址</a:t>
            </a:r>
            <a:endParaRPr lang="zh-CN" altLang="en-US" dirty="0"/>
          </a:p>
          <a:p>
            <a:pPr marL="342900" indent="-342900" algn="l">
              <a:buAutoNum type="arabicPeriod"/>
            </a:pPr>
            <a:r>
              <a:rPr lang="zh-CN" altLang="en-US" dirty="0"/>
              <a:t>使用 css 控制 img 标签的样式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初期 img 的方案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2383" y="2175030"/>
            <a:ext cx="9626600" cy="3445200"/>
          </a:xfrm>
        </p:spPr>
        <p:txBody>
          <a:bodyPr anchor="t" anchorCtr="0"/>
          <a:lstStyle/>
          <a:p>
            <a:pPr algn="ctr"/>
            <a:r>
              <a:rPr lang="zh-CN" altLang="en-US" sz="1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Minimize HTTP Requests (减少/最小化 http 请求数)</a:t>
            </a:r>
            <a:endParaRPr lang="zh-CN" altLang="en-US" dirty="0"/>
          </a:p>
          <a:p>
            <a:pPr algn="ctr"/>
            <a:r>
              <a:rPr lang="zh-CN" altLang="en-US" dirty="0"/>
              <a:t>雅虎前端性能优化准则 第一条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30" y="2903220"/>
            <a:ext cx="6073775" cy="28536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初期 img 的方案--css sprite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175030"/>
            <a:ext cx="9626600" cy="3445200"/>
          </a:xfrm>
        </p:spPr>
        <p:txBody>
          <a:bodyPr/>
          <a:lstStyle/>
          <a:p>
            <a:r>
              <a:rPr lang="zh-CN" altLang="en-US" sz="1800" b="1" dirty="0"/>
              <a:t>CSS Sprites 是为优化性能而将多个图片合并到一个图片在网站中使用的方式</a:t>
            </a:r>
            <a:endParaRPr lang="zh-CN" altLang="en-US" sz="1800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30" y="2630805"/>
            <a:ext cx="6385560" cy="2797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02955" y="3014345"/>
            <a:ext cx="25050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前端在使用时，只请求一次图片，通过 css 的 background-img、 background-position 属性控制显示 icon。很显然，减少了 http 的请求次数。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1430" y="5620385"/>
            <a:ext cx="781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百度</a:t>
            </a:r>
            <a:r>
              <a:rPr lang="en-US" altLang="zh-CN"/>
              <a:t>--</a:t>
            </a:r>
            <a:r>
              <a:rPr lang="zh-CN" altLang="en-US"/>
              <a:t>icons_441e82f.png 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初期 img 的方案--css sprite </a:t>
            </a:r>
            <a:r>
              <a:rPr lang="zh-CN" altLang="en-US" dirty="0"/>
              <a:t>经典案例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81430" y="2367280"/>
            <a:ext cx="823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1</a:t>
            </a:r>
            <a:r>
              <a:rPr lang="zh-CN" altLang="en-US"/>
              <a:t>、YouTube使用了一个2008像素高的CSS Sprites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81430" y="2863850"/>
            <a:ext cx="823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2</a:t>
            </a:r>
            <a:r>
              <a:rPr lang="zh-CN" altLang="en-US"/>
              <a:t>、苹果网站使用CSS Sprites来制作导航菜单的鼠标悬停效果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81430" y="3360420"/>
            <a:ext cx="823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3</a:t>
            </a:r>
            <a:r>
              <a:rPr lang="zh-CN" altLang="en-US"/>
              <a:t>、亚马逊使用的大幅、整齐巧妙的CSS Sprites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81430" y="3856990"/>
            <a:ext cx="823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4</a:t>
            </a:r>
            <a:r>
              <a:rPr lang="zh-CN" altLang="en-US"/>
              <a:t>、CNN使用了非常简单谨慎的方案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81430" y="4352925"/>
            <a:ext cx="8238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altLang="zh-CN"/>
              <a:t>5</a:t>
            </a:r>
            <a:r>
              <a:rPr lang="zh-CN" altLang="en-US"/>
              <a:t>、Google使用了极其简化的方案</a:t>
            </a:r>
            <a:endParaRPr lang="zh-CN" altLang="en-US"/>
          </a:p>
        </p:txBody>
      </p:sp>
      <p:pic>
        <p:nvPicPr>
          <p:cNvPr id="13" name="图片 12" descr="5726812-d094e840ad532bd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0" y="571500"/>
            <a:ext cx="1930400" cy="5714365"/>
          </a:xfrm>
          <a:prstGeom prst="rect">
            <a:avLst/>
          </a:prstGeom>
        </p:spPr>
      </p:pic>
      <p:pic>
        <p:nvPicPr>
          <p:cNvPr id="14" name="图片 13" descr="5726812-a2683f7c1ec72bd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2616200"/>
            <a:ext cx="6349365" cy="1625600"/>
          </a:xfrm>
          <a:prstGeom prst="rect">
            <a:avLst/>
          </a:prstGeom>
        </p:spPr>
      </p:pic>
      <p:pic>
        <p:nvPicPr>
          <p:cNvPr id="15" name="图片 14" descr="5726812-f84f4a3aa4b4837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0" y="596900"/>
            <a:ext cx="6349365" cy="5663565"/>
          </a:xfrm>
          <a:prstGeom prst="rect">
            <a:avLst/>
          </a:prstGeom>
        </p:spPr>
      </p:pic>
      <p:pic>
        <p:nvPicPr>
          <p:cNvPr id="16" name="图片 15" descr="5726812-f9bc2ce8eec963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0" y="2159000"/>
            <a:ext cx="254000" cy="2539365"/>
          </a:xfrm>
          <a:prstGeom prst="rect">
            <a:avLst/>
          </a:prstGeom>
        </p:spPr>
      </p:pic>
      <p:pic>
        <p:nvPicPr>
          <p:cNvPr id="17" name="图片 16" descr="5726812-3050261a38b679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500" y="2762250"/>
            <a:ext cx="1905000" cy="13335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初期 img 的方案--</a:t>
            </a:r>
            <a:r>
              <a:rPr lang="en-US" altLang="zh-CN" dirty="0">
                <a:sym typeface="+mn-ea"/>
              </a:rPr>
              <a:t>css sprite </a:t>
            </a:r>
            <a:r>
              <a:rPr lang="zh-CN" altLang="en-US" dirty="0">
                <a:sym typeface="+mn-ea"/>
              </a:rPr>
              <a:t>弊端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175030"/>
            <a:ext cx="9626600" cy="3445200"/>
          </a:xfrm>
        </p:spPr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图片合成比较麻烦</a:t>
            </a: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背景设置时，需要得到每一个背景单元的精确位置（CSS Sprites 样式生成工具）</a:t>
            </a: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维护合成图片时，最好只是往下加图片，而不要更改已有图片，修改其中一个图片可能需要从新布局整个图片，样式</a:t>
            </a:r>
            <a:endParaRPr lang="zh-CN" alt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移动端适配问题：</a:t>
            </a:r>
            <a:endParaRPr lang="zh-CN" altLang="en-US" dirty="0"/>
          </a:p>
          <a:p>
            <a:pPr marL="342900" indent="-342900">
              <a:buFont typeface="+mj-lt"/>
              <a:buAutoNum type="alphaLcPeriod"/>
            </a:pPr>
            <a:r>
              <a:rPr lang="en-US" altLang="zh-CN" dirty="0"/>
              <a:t>在不同分辨率下，background-position定位的图片的边缘有可能被裁剪，显示不全</a:t>
            </a:r>
            <a:endParaRPr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lang="zh-CN" altLang="en-US" dirty="0"/>
              <a:t>处理多倍图时，没有很好的解决方案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 descr="1653421-5caca951961820c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70" y="1747520"/>
            <a:ext cx="3905885" cy="3362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Icon Font</a:t>
            </a:r>
            <a:endParaRPr lang="zh-CN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14582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1" dirty="0"/>
              <a:t>Web Font 的发展得益于 CSS3 的@font-face属性。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281430" y="2593340"/>
          <a:ext cx="9627235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7235"/>
              </a:tblGrid>
              <a:tr h="764540">
                <a:tc>
                  <a:txBody>
                    <a:bodyPr/>
                    <a:p>
                      <a:pPr marL="0" indent="0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允许网页开发者为其网页指定在线字体。 通过这种作者自备字体的方式，@font-face 可以消除对用户电脑字体的依赖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81430" y="3670300"/>
            <a:ext cx="9588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Icon Font 的思想来自于 Web Font，使用字体的方式设计 Icon。其中阿里巴巴开源的图标库 IconFont 应用广泛。下面以 Iconfont 图标库为例，介绍其使用方法。</a:t>
            </a:r>
            <a:endParaRPr lang="zh-CN" altLang="en-US"/>
          </a:p>
          <a:p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Unicode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ont-class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ymbol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Icon Font</a:t>
            </a:r>
            <a:r>
              <a:rPr lang="en-US" altLang="zh-CN" dirty="0"/>
              <a:t>--Unicode引用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81430" y="2136775"/>
            <a:ext cx="98761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unicode 是字体在网页端最原始的应用方式，特点是：</a:t>
            </a:r>
            <a:endParaRPr lang="zh-CN" altLang="en-US" sz="2400"/>
          </a:p>
          <a:p>
            <a:pPr>
              <a:lnSpc>
                <a:spcPct val="150000"/>
              </a:lnSpc>
            </a:pP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/>
              <a:t>兼容性最好，支持 ie6+，及所有现代浏览器。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/>
              <a:t>支持按字体的方式去动态调整图标大小，颜色等等。</a:t>
            </a:r>
            <a:endParaRPr lang="zh-CN" altLang="en-US" sz="24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/>
              <a:t>但是因为是字体，所以不支持多色。只能使用平台里单色的图标，就算项目里有多色图标也会自动去色。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281430" y="1972945"/>
            <a:ext cx="9875520" cy="34150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zh-CN" altLang="en-US" sz="2400"/>
              <a:t>第一步：拷贝项目下面生成的 font-face</a:t>
            </a:r>
            <a:endParaRPr lang="zh-CN" altLang="en-US" sz="2400"/>
          </a:p>
          <a:p>
            <a:pPr>
              <a:lnSpc>
                <a:spcPct val="100000"/>
              </a:lnSpc>
            </a:pP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@font-face {font-family: 'iconfont';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    src: url('iconfont.eot');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    src: url('iconfont.eot?#iefix') format('embedded-opentype'),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    url('iconfont.woff') format('woff'),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    url('iconfont.ttf') format('truetype'),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    url('iconfont.svg#iconfont') format('svg');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209040" y="1972945"/>
            <a:ext cx="9947910" cy="3784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/>
              <a:t>第二步：定义使用 iconfont 的样式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.iconfont{</a:t>
            </a:r>
            <a:endParaRPr lang="zh-CN" altLang="en-US" sz="2400"/>
          </a:p>
          <a:p>
            <a:r>
              <a:rPr lang="zh-CN" altLang="en-US" sz="2400"/>
              <a:t>    font-family:"iconfont" !important;</a:t>
            </a:r>
            <a:endParaRPr lang="zh-CN" altLang="en-US" sz="2400"/>
          </a:p>
          <a:p>
            <a:r>
              <a:rPr lang="zh-CN" altLang="en-US" sz="2400"/>
              <a:t>    font-size:16px;font-style:normal;</a:t>
            </a:r>
            <a:endParaRPr lang="zh-CN" altLang="en-US" sz="2400"/>
          </a:p>
          <a:p>
            <a:r>
              <a:rPr lang="zh-CN" altLang="en-US" sz="2400"/>
              <a:t>    -webkit-font-smoothing: antialiased;</a:t>
            </a:r>
            <a:endParaRPr lang="zh-CN" altLang="en-US" sz="2400"/>
          </a:p>
          <a:p>
            <a:r>
              <a:rPr lang="zh-CN" altLang="en-US" sz="2400"/>
              <a:t>    -webkit-text-stroke-width: 0.2px;</a:t>
            </a:r>
            <a:endParaRPr lang="zh-CN" altLang="en-US" sz="2400"/>
          </a:p>
          <a:p>
            <a:r>
              <a:rPr lang="zh-CN" altLang="en-US" sz="2400"/>
              <a:t>    -moz-osx-font-smoothing: grayscale;</a:t>
            </a:r>
            <a:endParaRPr lang="zh-CN" altLang="en-US" sz="2400"/>
          </a:p>
          <a:p>
            <a:r>
              <a:rPr lang="zh-CN" altLang="en-US" sz="2400"/>
              <a:t>}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201420" y="1972945"/>
            <a:ext cx="9785985" cy="34150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2400"/>
              <a:t>第三步：挑选相应图标并获取字体编码，应用于页面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&lt;i class="iconfont"&gt;3&lt;/i&gt;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6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7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1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1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1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1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7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1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9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0979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TEMPLATE_THUMBS_INDEX" val="1、6、7、8、10、15"/>
  <p:tag name="KSO_WM_TEMPLATE_SUBCATEGORY" val="0"/>
  <p:tag name="KSO_WM_TAG_VERSION" val="1.0"/>
  <p:tag name="KSO_WM_BEAUTIFY_FLAG" val="#wm#"/>
  <p:tag name="KSO_WM_TEMPLATE_CATEGORY" val="custom"/>
  <p:tag name="KSO_WM_TEMPLATE_INDEX" val="20200979"/>
  <p:tag name="KSO_WM_TEMPLATE_MASTER_TYPE" val="1"/>
  <p:tag name="KSO_WM_TEMPLATE_COLOR_TYPE" val="1"/>
  <p:tag name="KSO_WM_TEMPLATE_MASTER_THUMB_INDEX" val="12"/>
  <p:tag name="KSO_WM_UNIT_SHOW_EDIT_AREA_INDICATION" val="0"/>
</p:tagLst>
</file>

<file path=ppt/tags/tag166.xml><?xml version="1.0" encoding="utf-8"?>
<p:tagLst xmlns:p="http://schemas.openxmlformats.org/presentationml/2006/main">
  <p:tag name="KSO_WM_UNIT_ISCONTENTSTITLE" val="0"/>
  <p:tag name="KSO_WM_UNIT_PRESET_TEXT" val="开启智能家居新时代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9_1*a*1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TEMPLATE_THUMBS_INDEX" val="1、6、7、8、10、15"/>
  <p:tag name="KSO_WM_SLIDE_ID" val="custom20200979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0979"/>
  <p:tag name="KSO_WM_SLIDE_LAYOUT" val="a_b_j"/>
  <p:tag name="KSO_WM_SLIDE_LAYOUT_CNT" val="1_1_1"/>
  <p:tag name="KSO_WM_TEMPLATE_MASTER_TYPE" val="1"/>
  <p:tag name="KSO_WM_TEMPLATE_COLOR_TYPE" val="1"/>
  <p:tag name="KSO_WM_TEMPLATE_MASTER_THUMB_INDEX" val="12"/>
</p:tagLst>
</file>

<file path=ppt/tags/tag168.xml><?xml version="1.0" encoding="utf-8"?>
<p:tagLst xmlns:p="http://schemas.openxmlformats.org/presentationml/2006/main">
  <p:tag name="KSO_WM_UNIT_PRESET_TEXT" val="01.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0979_7*e*1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9_7*a*1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Part One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0979_7*b*2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0979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979"/>
  <p:tag name="KSO_WM_SLIDE_LAYOUT" val="a_b_e"/>
  <p:tag name="KSO_WM_SLIDE_LAYOUT_CNT" val="1_2_1"/>
  <p:tag name="KSO_WM_TEMPLATE_MASTER_TYPE" val="1"/>
  <p:tag name="KSO_WM_TEMPLATE_COLOR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f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174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f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177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f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82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f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185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f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PRESET_TEXT" val="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&#13;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"/>
  <p:tag name="KSO_WM_UNIT_NOCLEAR" val="0"/>
  <p:tag name="KSO_WM_UNIT_VALUE" val="460"/>
  <p:tag name="KSO_WM_UNIT_TYPE" val="f"/>
  <p:tag name="KSO_WM_UNIT_INDEX" val="1"/>
</p:tagLst>
</file>

<file path=ppt/tags/tag188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92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194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195.xml><?xml version="1.0" encoding="utf-8"?>
<p:tagLst xmlns:p="http://schemas.openxmlformats.org/presentationml/2006/main">
  <p:tag name="KSO_WM_UNIT_PRESET_TEXT" val="01.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0979_7*e*1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9_7*a*1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PRESET_TEXT" val="Part One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0979_7*b*2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ID" val="custom20200979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979"/>
  <p:tag name="KSO_WM_SLIDE_LAYOUT" val="a_b_e"/>
  <p:tag name="KSO_WM_SLIDE_LAYOUT_CNT" val="1_2_1"/>
  <p:tag name="KSO_WM_TEMPLATE_MASTER_TYPE" val="1"/>
  <p:tag name="KSO_WM_TEMPLATE_COLOR_TYPE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02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04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06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08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12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13.xml><?xml version="1.0" encoding="utf-8"?>
<p:tagLst xmlns:p="http://schemas.openxmlformats.org/presentationml/2006/main">
  <p:tag name="KSO_WM_UNIT_PRESET_TEXT" val="01."/>
  <p:tag name="KSO_WM_UNIT_NOCLEAR" val="0"/>
  <p:tag name="KSO_WM_UNIT_VALUE" val="1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0979_7*e*1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PRESET_TEXT" val="点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9_7*a*1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ISCONTENTSTITLE" val="0"/>
  <p:tag name="KSO_WM_UNIT_PRESET_TEXT" val="Part One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0979_7*b*2"/>
  <p:tag name="KSO_WM_TEMPLATE_CATEGORY" val="custom"/>
  <p:tag name="KSO_WM_TEMPLATE_INDEX" val="20200979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0979_7"/>
  <p:tag name="KSO_WM_TEMPLATE_SUBCATEGORY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0979"/>
  <p:tag name="KSO_WM_SLIDE_LAYOUT" val="a_b_e"/>
  <p:tag name="KSO_WM_SLIDE_LAYOUT_CNT" val="1_2_1"/>
  <p:tag name="KSO_WM_TEMPLATE_MASTER_TYPE" val="1"/>
  <p:tag name="KSO_WM_TEMPLATE_COLOR_TYPE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18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22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24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0979_9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26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27.xml><?xml version="1.0" encoding="utf-8"?>
<p:tagLst xmlns:p="http://schemas.openxmlformats.org/presentationml/2006/main">
  <p:tag name="KSO_WM_SLIDE_ID" val="custom2020097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0979"/>
  <p:tag name="KSO_WM_SLIDE_TYPE" val="text"/>
  <p:tag name="KSO_WM_SLIDE_SUBTYPE" val="pureTxt"/>
  <p:tag name="KSO_WM_SLIDE_SIZE" val="568*257"/>
  <p:tag name="KSO_WM_SLIDE_POSITION" val="75*73"/>
  <p:tag name="KSO_WM_SLIDE_LAYOUT" val="a_f"/>
  <p:tag name="KSO_WM_SLIDE_LAYOUT_CNT" val="1_1"/>
  <p:tag name="KSO_WM_TEMPLATE_MASTER_TYPE" val="1"/>
  <p:tag name="KSO_WM_TEMPLATE_COLOR_TYPE" val="1"/>
</p:tagLst>
</file>

<file path=ppt/tags/tag228.xml><?xml version="1.0" encoding="utf-8"?>
<p:tagLst xmlns:p="http://schemas.openxmlformats.org/presentationml/2006/main">
  <p:tag name="KSO_WM_UNIT_ISCONTENTS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0979_15*a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PRESET_TEXT" val="感谢观看"/>
</p:tagLst>
</file>

<file path=ppt/tags/tag229.xml><?xml version="1.0" encoding="utf-8"?>
<p:tagLst xmlns:p="http://schemas.openxmlformats.org/presentationml/2006/main">
  <p:tag name="KSO_WM_UNIT_ISCONTENTS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0979_15*b*1"/>
  <p:tag name="KSO_WM_TEMPLATE_CATEGORY" val="custom"/>
  <p:tag name="KSO_WM_TEMPLATE_INDEX" val="20200979"/>
  <p:tag name="KSO_WM_UNIT_LAYERLEVEL" val="1"/>
  <p:tag name="KSO_WM_TAG_VERSION" val="1.0"/>
  <p:tag name="KSO_WM_BEAUTIFY_FLAG" val="#wm#"/>
  <p:tag name="KSO_WM_UNIT_PRESET_TEXT" val="Thank you for watching.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0979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0979"/>
  <p:tag name="KSO_WM_SLIDE_LAYOUT" val="a_b_j"/>
  <p:tag name="KSO_WM_SLIDE_LAYOUT_CNT" val="1_1_1"/>
  <p:tag name="KSO_WM_TEMPLATE_MASTER_TYPE" val="1"/>
  <p:tag name="KSO_WM_TEMPLATE_COLOR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frame"/>
  <p:tag name="KSO_WM_SLIDE_BK_DARK_LIGHT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frame"/>
  <p:tag name="KSO_WM_SLIDE_BK_DARK_LIGHT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frame"/>
  <p:tag name="KSO_WM_SLIDE_BK_DARK_LIGHT" val="1"/>
</p:tagLst>
</file>

<file path=ppt/tags/tag7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frame"/>
  <p:tag name="KSO_WM_SLIDE_BK_DARK_LIGHT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PA" val="v3.0.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frame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frame"/>
  <p:tag name="KSO_WM_SLIDE_BK_DARK_LIGHT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frame"/>
  <p:tag name="KSO_WM_SLIDE_BK_DARK_LIGHT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1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5">
      <a:dk1>
        <a:srgbClr val="000000"/>
      </a:dk1>
      <a:lt1>
        <a:srgbClr val="FFFFFF"/>
      </a:lt1>
      <a:dk2>
        <a:srgbClr val="3E4141"/>
      </a:dk2>
      <a:lt2>
        <a:srgbClr val="FFFFFF"/>
      </a:lt2>
      <a:accent1>
        <a:srgbClr val="E4BA72"/>
      </a:accent1>
      <a:accent2>
        <a:srgbClr val="D1C47B"/>
      </a:accent2>
      <a:accent3>
        <a:srgbClr val="B0C783"/>
      </a:accent3>
      <a:accent4>
        <a:srgbClr val="A2D39E"/>
      </a:accent4>
      <a:accent5>
        <a:srgbClr val="93DDAE"/>
      </a:accent5>
      <a:accent6>
        <a:srgbClr val="7ED7B1"/>
      </a:accent6>
      <a:hlink>
        <a:srgbClr val="658BD5"/>
      </a:hlink>
      <a:folHlink>
        <a:srgbClr val="9F67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">
    <a:dk1>
      <a:srgbClr val="000000"/>
    </a:dk1>
    <a:lt1>
      <a:srgbClr val="FFFFFF"/>
    </a:lt1>
    <a:dk2>
      <a:srgbClr val="3E4141"/>
    </a:dk2>
    <a:lt2>
      <a:srgbClr val="FFFFFF"/>
    </a:lt2>
    <a:accent1>
      <a:srgbClr val="E4BA72"/>
    </a:accent1>
    <a:accent2>
      <a:srgbClr val="D1C47B"/>
    </a:accent2>
    <a:accent3>
      <a:srgbClr val="B0C783"/>
    </a:accent3>
    <a:accent4>
      <a:srgbClr val="A2D39E"/>
    </a:accent4>
    <a:accent5>
      <a:srgbClr val="93DDAE"/>
    </a:accent5>
    <a:accent6>
      <a:srgbClr val="7ED7B1"/>
    </a:accent6>
    <a:hlink>
      <a:srgbClr val="658BD5"/>
    </a:hlink>
    <a:folHlink>
      <a:srgbClr val="9F67A3"/>
    </a:folHlink>
  </a:clrScheme>
</a:themeOverride>
</file>

<file path=ppt/theme/themeOverride2.xml><?xml version="1.0" encoding="utf-8"?>
<a:themeOverride xmlns:a="http://schemas.openxmlformats.org/drawingml/2006/main">
  <a:clrScheme name="自定义 5">
    <a:dk1>
      <a:srgbClr val="000000"/>
    </a:dk1>
    <a:lt1>
      <a:srgbClr val="FFFFFF"/>
    </a:lt1>
    <a:dk2>
      <a:srgbClr val="3E4141"/>
    </a:dk2>
    <a:lt2>
      <a:srgbClr val="FFFFFF"/>
    </a:lt2>
    <a:accent1>
      <a:srgbClr val="E4BA72"/>
    </a:accent1>
    <a:accent2>
      <a:srgbClr val="D1C47B"/>
    </a:accent2>
    <a:accent3>
      <a:srgbClr val="B0C783"/>
    </a:accent3>
    <a:accent4>
      <a:srgbClr val="A2D39E"/>
    </a:accent4>
    <a:accent5>
      <a:srgbClr val="93DDAE"/>
    </a:accent5>
    <a:accent6>
      <a:srgbClr val="7ED7B1"/>
    </a:accent6>
    <a:hlink>
      <a:srgbClr val="658BD5"/>
    </a:hlink>
    <a:folHlink>
      <a:srgbClr val="9F67A3"/>
    </a:folHlink>
  </a:clrScheme>
</a:themeOverride>
</file>

<file path=ppt/theme/themeOverride3.xml><?xml version="1.0" encoding="utf-8"?>
<a:themeOverride xmlns:a="http://schemas.openxmlformats.org/drawingml/2006/main">
  <a:clrScheme name="自定义 5">
    <a:dk1>
      <a:srgbClr val="000000"/>
    </a:dk1>
    <a:lt1>
      <a:srgbClr val="FFFFFF"/>
    </a:lt1>
    <a:dk2>
      <a:srgbClr val="3E4141"/>
    </a:dk2>
    <a:lt2>
      <a:srgbClr val="FFFFFF"/>
    </a:lt2>
    <a:accent1>
      <a:srgbClr val="E4BA72"/>
    </a:accent1>
    <a:accent2>
      <a:srgbClr val="D1C47B"/>
    </a:accent2>
    <a:accent3>
      <a:srgbClr val="B0C783"/>
    </a:accent3>
    <a:accent4>
      <a:srgbClr val="A2D39E"/>
    </a:accent4>
    <a:accent5>
      <a:srgbClr val="93DDAE"/>
    </a:accent5>
    <a:accent6>
      <a:srgbClr val="7ED7B1"/>
    </a:accent6>
    <a:hlink>
      <a:srgbClr val="658BD5"/>
    </a:hlink>
    <a:folHlink>
      <a:srgbClr val="9F67A3"/>
    </a:folHlink>
  </a:clrScheme>
</a:themeOverride>
</file>

<file path=ppt/theme/themeOverride4.xml><?xml version="1.0" encoding="utf-8"?>
<a:themeOverride xmlns:a="http://schemas.openxmlformats.org/drawingml/2006/main">
  <a:clrScheme name="自定义 5">
    <a:dk1>
      <a:srgbClr val="000000"/>
    </a:dk1>
    <a:lt1>
      <a:srgbClr val="FFFFFF"/>
    </a:lt1>
    <a:dk2>
      <a:srgbClr val="3E4141"/>
    </a:dk2>
    <a:lt2>
      <a:srgbClr val="FFFFFF"/>
    </a:lt2>
    <a:accent1>
      <a:srgbClr val="E4BA72"/>
    </a:accent1>
    <a:accent2>
      <a:srgbClr val="D1C47B"/>
    </a:accent2>
    <a:accent3>
      <a:srgbClr val="B0C783"/>
    </a:accent3>
    <a:accent4>
      <a:srgbClr val="A2D39E"/>
    </a:accent4>
    <a:accent5>
      <a:srgbClr val="93DDAE"/>
    </a:accent5>
    <a:accent6>
      <a:srgbClr val="7ED7B1"/>
    </a:accent6>
    <a:hlink>
      <a:srgbClr val="658BD5"/>
    </a:hlink>
    <a:folHlink>
      <a:srgbClr val="9F67A3"/>
    </a:folHlink>
  </a:clrScheme>
</a:themeOverride>
</file>

<file path=ppt/theme/themeOverride5.xml><?xml version="1.0" encoding="utf-8"?>
<a:themeOverride xmlns:a="http://schemas.openxmlformats.org/drawingml/2006/main">
  <a:clrScheme name="自定义 5">
    <a:dk1>
      <a:srgbClr val="000000"/>
    </a:dk1>
    <a:lt1>
      <a:srgbClr val="FFFFFF"/>
    </a:lt1>
    <a:dk2>
      <a:srgbClr val="3E4141"/>
    </a:dk2>
    <a:lt2>
      <a:srgbClr val="FFFFFF"/>
    </a:lt2>
    <a:accent1>
      <a:srgbClr val="E4BA72"/>
    </a:accent1>
    <a:accent2>
      <a:srgbClr val="D1C47B"/>
    </a:accent2>
    <a:accent3>
      <a:srgbClr val="B0C783"/>
    </a:accent3>
    <a:accent4>
      <a:srgbClr val="A2D39E"/>
    </a:accent4>
    <a:accent5>
      <a:srgbClr val="93DDAE"/>
    </a:accent5>
    <a:accent6>
      <a:srgbClr val="7ED7B1"/>
    </a:accent6>
    <a:hlink>
      <a:srgbClr val="658BD5"/>
    </a:hlink>
    <a:folHlink>
      <a:srgbClr val="9F67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4922</Words>
  <Application>WPS 演示</Application>
  <PresentationFormat>宽屏</PresentationFormat>
  <Paragraphs>296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方正书宋_GBK</vt:lpstr>
      <vt:lpstr>Wingdings</vt:lpstr>
      <vt:lpstr>微软雅黑</vt:lpstr>
      <vt:lpstr>汉仪旗黑-85S</vt:lpstr>
      <vt:lpstr>苹方-简</vt:lpstr>
      <vt:lpstr>汉仪旗黑KW</vt:lpstr>
      <vt:lpstr>宋体</vt:lpstr>
      <vt:lpstr>Arial Unicode MS</vt:lpstr>
      <vt:lpstr>Calibri</vt:lpstr>
      <vt:lpstr>Helvetica Neue</vt:lpstr>
      <vt:lpstr>汉仪书宋二KW</vt:lpstr>
      <vt:lpstr>1_Office 主题​​</vt:lpstr>
      <vt:lpstr>基于svg-sprite的svg icon方案实践</vt:lpstr>
      <vt:lpstr>icon 发展历程</vt:lpstr>
      <vt:lpstr>初期 img 的方案</vt:lpstr>
      <vt:lpstr>初期 img 的方案</vt:lpstr>
      <vt:lpstr>初期 img 的方案--css sprite</vt:lpstr>
      <vt:lpstr>初期 img 的方案--css sprite 经典案例</vt:lpstr>
      <vt:lpstr>初期 img 的方案--css sprite 弊端</vt:lpstr>
      <vt:lpstr>Icon Font</vt:lpstr>
      <vt:lpstr>Icon Font--Unicode引用</vt:lpstr>
      <vt:lpstr>Icon Font--font-class引用</vt:lpstr>
      <vt:lpstr>Icon Font--symbol 引用</vt:lpstr>
      <vt:lpstr> SVG</vt:lpstr>
      <vt:lpstr>SVG</vt:lpstr>
      <vt:lpstr>SVG与传统图片格式有什么不同？</vt:lpstr>
      <vt:lpstr>SVG与icon font对比</vt:lpstr>
      <vt:lpstr>SVG与icon font对比</vt:lpstr>
      <vt:lpstr>SVG与icon font对比</vt:lpstr>
      <vt:lpstr>SVG 性能测试 </vt:lpstr>
      <vt:lpstr>SVG 兼容性 </vt:lpstr>
      <vt:lpstr> SVG用法</vt:lpstr>
      <vt:lpstr>SVG 用法--inline-svg</vt:lpstr>
      <vt:lpstr>SVG 用法--svg sprite</vt:lpstr>
      <vt:lpstr>SVG 用法--svg sprite(svg symbols)</vt:lpstr>
      <vt:lpstr>SVG 用法 </vt:lpstr>
      <vt:lpstr>SVG 目前哪些网站在用？ 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xueshuai</dc:creator>
  <cp:lastModifiedBy>xueshuai</cp:lastModifiedBy>
  <cp:revision>12</cp:revision>
  <dcterms:created xsi:type="dcterms:W3CDTF">2019-11-01T10:25:01Z</dcterms:created>
  <dcterms:modified xsi:type="dcterms:W3CDTF">2019-11-01T10:25:01Z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2052-1.5.1.2195</vt:lpwstr>
  </property>
</Properties>
</file>