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2918400" cy="21945600"/>
  <p:notesSz cx="9144000" cy="6858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727" autoAdjust="0"/>
  </p:normalViewPr>
  <p:slideViewPr>
    <p:cSldViewPr snapToGrid="0" snapToObjects="1">
      <p:cViewPr>
        <p:scale>
          <a:sx n="41" d="100"/>
          <a:sy n="41" d="100"/>
        </p:scale>
        <p:origin x="-664" y="208"/>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D2F1877-D992-DF43-BDC9-C08A670B545F}" type="datetimeFigureOut">
              <a:rPr lang="en-US" smtClean="0"/>
              <a:t>12/7/17</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6C7664BF-B885-1444-AEDC-A644B9B346E1}" type="slidenum">
              <a:rPr lang="en-US" smtClean="0"/>
              <a:t>‹#›</a:t>
            </a:fld>
            <a:endParaRPr lang="en-US"/>
          </a:p>
        </p:txBody>
      </p:sp>
    </p:spTree>
    <p:extLst>
      <p:ext uri="{BB962C8B-B14F-4D97-AF65-F5344CB8AC3E}">
        <p14:creationId xmlns:p14="http://schemas.microsoft.com/office/powerpoint/2010/main" val="2047003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11A4590-CD5D-2E47-8348-3F8843EB29D2}" type="datetimeFigureOut">
              <a:rPr lang="en-US" smtClean="0"/>
              <a:t>12/7/17</a:t>
            </a:fld>
            <a:endParaRPr lang="en-US"/>
          </a:p>
        </p:txBody>
      </p:sp>
      <p:sp>
        <p:nvSpPr>
          <p:cNvPr id="4" name="Slide Image Placeholder 3"/>
          <p:cNvSpPr>
            <a:spLocks noGrp="1" noRot="1" noChangeAspect="1"/>
          </p:cNvSpPr>
          <p:nvPr>
            <p:ph type="sldImg" idx="2"/>
          </p:nvPr>
        </p:nvSpPr>
        <p:spPr>
          <a:xfrm>
            <a:off x="2643188" y="514350"/>
            <a:ext cx="38576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92E7725-33F9-F545-A5DE-7C9551432FDA}" type="slidenum">
              <a:rPr lang="en-US" smtClean="0"/>
              <a:t>‹#›</a:t>
            </a:fld>
            <a:endParaRPr lang="en-US"/>
          </a:p>
        </p:txBody>
      </p:sp>
    </p:spTree>
    <p:extLst>
      <p:ext uri="{BB962C8B-B14F-4D97-AF65-F5344CB8AC3E}">
        <p14:creationId xmlns:p14="http://schemas.microsoft.com/office/powerpoint/2010/main" val="3830125924"/>
      </p:ext>
    </p:extLst>
  </p:cSld>
  <p:clrMap bg1="lt1" tx1="dk1" bg2="lt2" tx2="dk2" accent1="accent1" accent2="accent2" accent3="accent3" accent4="accent4" accent5="accent5" accent6="accent6" hlink="hlink" folHlink="folHlink"/>
  <p:hf hdr="0" ftr="0" dt="0"/>
  <p:notesStyle>
    <a:lvl1pPr marL="0" algn="l" defTabSz="1567510" rtl="0" eaLnBrk="1" latinLnBrk="0" hangingPunct="1">
      <a:defRPr sz="4100" kern="1200">
        <a:solidFill>
          <a:schemeClr val="tx1"/>
        </a:solidFill>
        <a:latin typeface="+mn-lt"/>
        <a:ea typeface="+mn-ea"/>
        <a:cs typeface="+mn-cs"/>
      </a:defRPr>
    </a:lvl1pPr>
    <a:lvl2pPr marL="1567510" algn="l" defTabSz="1567510" rtl="0" eaLnBrk="1" latinLnBrk="0" hangingPunct="1">
      <a:defRPr sz="4100" kern="1200">
        <a:solidFill>
          <a:schemeClr val="tx1"/>
        </a:solidFill>
        <a:latin typeface="+mn-lt"/>
        <a:ea typeface="+mn-ea"/>
        <a:cs typeface="+mn-cs"/>
      </a:defRPr>
    </a:lvl2pPr>
    <a:lvl3pPr marL="3135020" algn="l" defTabSz="1567510" rtl="0" eaLnBrk="1" latinLnBrk="0" hangingPunct="1">
      <a:defRPr sz="4100" kern="1200">
        <a:solidFill>
          <a:schemeClr val="tx1"/>
        </a:solidFill>
        <a:latin typeface="+mn-lt"/>
        <a:ea typeface="+mn-ea"/>
        <a:cs typeface="+mn-cs"/>
      </a:defRPr>
    </a:lvl3pPr>
    <a:lvl4pPr marL="4702531" algn="l" defTabSz="1567510" rtl="0" eaLnBrk="1" latinLnBrk="0" hangingPunct="1">
      <a:defRPr sz="4100" kern="1200">
        <a:solidFill>
          <a:schemeClr val="tx1"/>
        </a:solidFill>
        <a:latin typeface="+mn-lt"/>
        <a:ea typeface="+mn-ea"/>
        <a:cs typeface="+mn-cs"/>
      </a:defRPr>
    </a:lvl4pPr>
    <a:lvl5pPr marL="6270041" algn="l" defTabSz="1567510" rtl="0" eaLnBrk="1" latinLnBrk="0" hangingPunct="1">
      <a:defRPr sz="4100" kern="1200">
        <a:solidFill>
          <a:schemeClr val="tx1"/>
        </a:solidFill>
        <a:latin typeface="+mn-lt"/>
        <a:ea typeface="+mn-ea"/>
        <a:cs typeface="+mn-cs"/>
      </a:defRPr>
    </a:lvl5pPr>
    <a:lvl6pPr marL="7837551" algn="l" defTabSz="1567510" rtl="0" eaLnBrk="1" latinLnBrk="0" hangingPunct="1">
      <a:defRPr sz="4100" kern="1200">
        <a:solidFill>
          <a:schemeClr val="tx1"/>
        </a:solidFill>
        <a:latin typeface="+mn-lt"/>
        <a:ea typeface="+mn-ea"/>
        <a:cs typeface="+mn-cs"/>
      </a:defRPr>
    </a:lvl6pPr>
    <a:lvl7pPr marL="9405061" algn="l" defTabSz="1567510" rtl="0" eaLnBrk="1" latinLnBrk="0" hangingPunct="1">
      <a:defRPr sz="4100" kern="1200">
        <a:solidFill>
          <a:schemeClr val="tx1"/>
        </a:solidFill>
        <a:latin typeface="+mn-lt"/>
        <a:ea typeface="+mn-ea"/>
        <a:cs typeface="+mn-cs"/>
      </a:defRPr>
    </a:lvl7pPr>
    <a:lvl8pPr marL="10972571" algn="l" defTabSz="1567510" rtl="0" eaLnBrk="1" latinLnBrk="0" hangingPunct="1">
      <a:defRPr sz="4100" kern="1200">
        <a:solidFill>
          <a:schemeClr val="tx1"/>
        </a:solidFill>
        <a:latin typeface="+mn-lt"/>
        <a:ea typeface="+mn-ea"/>
        <a:cs typeface="+mn-cs"/>
      </a:defRPr>
    </a:lvl8pPr>
    <a:lvl9pPr marL="12540082" algn="l" defTabSz="1567510"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5433AB-A306-1444-A296-BDB10F1B002F}" type="datetime1">
              <a:rPr lang="en-US" smtClean="0"/>
              <a:t>12/7/17</a:t>
            </a:fld>
            <a:endParaRPr lang="en-US"/>
          </a:p>
        </p:txBody>
      </p:sp>
      <p:sp>
        <p:nvSpPr>
          <p:cNvPr id="5" name="Footer Placeholder 4"/>
          <p:cNvSpPr>
            <a:spLocks noGrp="1"/>
          </p:cNvSpPr>
          <p:nvPr>
            <p:ph type="ftr" sz="quarter" idx="11"/>
          </p:nvPr>
        </p:nvSpPr>
        <p:spPr/>
        <p:txBody>
          <a:bodyPr/>
          <a:lstStyle/>
          <a:p>
            <a:r>
              <a:rPr lang="en-US" smtClean="0"/>
              <a:t>klll</a:t>
            </a:r>
            <a:endParaRPr lang="en-US"/>
          </a:p>
        </p:txBody>
      </p:sp>
      <p:sp>
        <p:nvSpPr>
          <p:cNvPr id="6" name="Slide Number Placeholder 5"/>
          <p:cNvSpPr>
            <a:spLocks noGrp="1"/>
          </p:cNvSpPr>
          <p:nvPr>
            <p:ph type="sldNum" sz="quarter" idx="12"/>
          </p:nvPr>
        </p:nvSpPr>
        <p:spPr/>
        <p:txBody>
          <a:bodyPr/>
          <a:lstStyle/>
          <a:p>
            <a:fld id="{390F51DC-27DB-6B43-A96B-392536782CE6}" type="slidenum">
              <a:rPr lang="en-US" smtClean="0"/>
              <a:t>‹#›</a:t>
            </a:fld>
            <a:endParaRPr lang="en-US"/>
          </a:p>
        </p:txBody>
      </p:sp>
    </p:spTree>
    <p:extLst>
      <p:ext uri="{BB962C8B-B14F-4D97-AF65-F5344CB8AC3E}">
        <p14:creationId xmlns:p14="http://schemas.microsoft.com/office/powerpoint/2010/main" val="22736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D6C0D2-9696-8A4B-80CE-7C82B0CF7284}" type="datetime1">
              <a:rPr lang="en-US" smtClean="0"/>
              <a:t>12/7/17</a:t>
            </a:fld>
            <a:endParaRPr lang="en-US"/>
          </a:p>
        </p:txBody>
      </p:sp>
      <p:sp>
        <p:nvSpPr>
          <p:cNvPr id="5" name="Footer Placeholder 4"/>
          <p:cNvSpPr>
            <a:spLocks noGrp="1"/>
          </p:cNvSpPr>
          <p:nvPr>
            <p:ph type="ftr" sz="quarter" idx="11"/>
          </p:nvPr>
        </p:nvSpPr>
        <p:spPr/>
        <p:txBody>
          <a:bodyPr/>
          <a:lstStyle/>
          <a:p>
            <a:r>
              <a:rPr lang="en-US" smtClean="0"/>
              <a:t>klll</a:t>
            </a:r>
            <a:endParaRPr lang="en-US"/>
          </a:p>
        </p:txBody>
      </p:sp>
      <p:sp>
        <p:nvSpPr>
          <p:cNvPr id="6" name="Slide Number Placeholder 5"/>
          <p:cNvSpPr>
            <a:spLocks noGrp="1"/>
          </p:cNvSpPr>
          <p:nvPr>
            <p:ph type="sldNum" sz="quarter" idx="12"/>
          </p:nvPr>
        </p:nvSpPr>
        <p:spPr/>
        <p:txBody>
          <a:bodyPr/>
          <a:lstStyle/>
          <a:p>
            <a:fld id="{390F51DC-27DB-6B43-A96B-392536782CE6}" type="slidenum">
              <a:rPr lang="en-US" smtClean="0"/>
              <a:t>‹#›</a:t>
            </a:fld>
            <a:endParaRPr lang="en-US"/>
          </a:p>
        </p:txBody>
      </p:sp>
    </p:spTree>
    <p:extLst>
      <p:ext uri="{BB962C8B-B14F-4D97-AF65-F5344CB8AC3E}">
        <p14:creationId xmlns:p14="http://schemas.microsoft.com/office/powerpoint/2010/main" val="247813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18337-547F-7447-9782-4A0569ED3A3C}" type="datetime1">
              <a:rPr lang="en-US" smtClean="0"/>
              <a:t>12/7/17</a:t>
            </a:fld>
            <a:endParaRPr lang="en-US"/>
          </a:p>
        </p:txBody>
      </p:sp>
      <p:sp>
        <p:nvSpPr>
          <p:cNvPr id="5" name="Footer Placeholder 4"/>
          <p:cNvSpPr>
            <a:spLocks noGrp="1"/>
          </p:cNvSpPr>
          <p:nvPr>
            <p:ph type="ftr" sz="quarter" idx="11"/>
          </p:nvPr>
        </p:nvSpPr>
        <p:spPr/>
        <p:txBody>
          <a:bodyPr/>
          <a:lstStyle/>
          <a:p>
            <a:r>
              <a:rPr lang="en-US" smtClean="0"/>
              <a:t>klll</a:t>
            </a:r>
            <a:endParaRPr lang="en-US"/>
          </a:p>
        </p:txBody>
      </p:sp>
      <p:sp>
        <p:nvSpPr>
          <p:cNvPr id="6" name="Slide Number Placeholder 5"/>
          <p:cNvSpPr>
            <a:spLocks noGrp="1"/>
          </p:cNvSpPr>
          <p:nvPr>
            <p:ph type="sldNum" sz="quarter" idx="12"/>
          </p:nvPr>
        </p:nvSpPr>
        <p:spPr/>
        <p:txBody>
          <a:bodyPr/>
          <a:lstStyle/>
          <a:p>
            <a:fld id="{390F51DC-27DB-6B43-A96B-392536782CE6}" type="slidenum">
              <a:rPr lang="en-US" smtClean="0"/>
              <a:t>‹#›</a:t>
            </a:fld>
            <a:endParaRPr lang="en-US"/>
          </a:p>
        </p:txBody>
      </p:sp>
    </p:spTree>
    <p:extLst>
      <p:ext uri="{BB962C8B-B14F-4D97-AF65-F5344CB8AC3E}">
        <p14:creationId xmlns:p14="http://schemas.microsoft.com/office/powerpoint/2010/main" val="289613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B87CF8-1F22-1347-B2C0-66980B4ECCDD}" type="datetime1">
              <a:rPr lang="en-US" smtClean="0"/>
              <a:t>12/7/17</a:t>
            </a:fld>
            <a:endParaRPr lang="en-US"/>
          </a:p>
        </p:txBody>
      </p:sp>
      <p:sp>
        <p:nvSpPr>
          <p:cNvPr id="5" name="Footer Placeholder 4"/>
          <p:cNvSpPr>
            <a:spLocks noGrp="1"/>
          </p:cNvSpPr>
          <p:nvPr>
            <p:ph type="ftr" sz="quarter" idx="11"/>
          </p:nvPr>
        </p:nvSpPr>
        <p:spPr/>
        <p:txBody>
          <a:bodyPr/>
          <a:lstStyle/>
          <a:p>
            <a:r>
              <a:rPr lang="en-US" smtClean="0"/>
              <a:t>klll</a:t>
            </a:r>
            <a:endParaRPr lang="en-US"/>
          </a:p>
        </p:txBody>
      </p:sp>
      <p:sp>
        <p:nvSpPr>
          <p:cNvPr id="6" name="Slide Number Placeholder 5"/>
          <p:cNvSpPr>
            <a:spLocks noGrp="1"/>
          </p:cNvSpPr>
          <p:nvPr>
            <p:ph type="sldNum" sz="quarter" idx="12"/>
          </p:nvPr>
        </p:nvSpPr>
        <p:spPr/>
        <p:txBody>
          <a:bodyPr/>
          <a:lstStyle/>
          <a:p>
            <a:fld id="{390F51DC-27DB-6B43-A96B-392536782CE6}" type="slidenum">
              <a:rPr lang="en-US" smtClean="0"/>
              <a:t>‹#›</a:t>
            </a:fld>
            <a:endParaRPr lang="en-US"/>
          </a:p>
        </p:txBody>
      </p:sp>
    </p:spTree>
    <p:extLst>
      <p:ext uri="{BB962C8B-B14F-4D97-AF65-F5344CB8AC3E}">
        <p14:creationId xmlns:p14="http://schemas.microsoft.com/office/powerpoint/2010/main" val="127000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1DF68-82FA-8F4E-8ED5-F2B2A6FE3D02}" type="datetime1">
              <a:rPr lang="en-US" smtClean="0"/>
              <a:t>12/7/17</a:t>
            </a:fld>
            <a:endParaRPr lang="en-US"/>
          </a:p>
        </p:txBody>
      </p:sp>
      <p:sp>
        <p:nvSpPr>
          <p:cNvPr id="5" name="Footer Placeholder 4"/>
          <p:cNvSpPr>
            <a:spLocks noGrp="1"/>
          </p:cNvSpPr>
          <p:nvPr>
            <p:ph type="ftr" sz="quarter" idx="11"/>
          </p:nvPr>
        </p:nvSpPr>
        <p:spPr/>
        <p:txBody>
          <a:bodyPr/>
          <a:lstStyle/>
          <a:p>
            <a:r>
              <a:rPr lang="en-US" smtClean="0"/>
              <a:t>klll</a:t>
            </a:r>
            <a:endParaRPr lang="en-US"/>
          </a:p>
        </p:txBody>
      </p:sp>
      <p:sp>
        <p:nvSpPr>
          <p:cNvPr id="6" name="Slide Number Placeholder 5"/>
          <p:cNvSpPr>
            <a:spLocks noGrp="1"/>
          </p:cNvSpPr>
          <p:nvPr>
            <p:ph type="sldNum" sz="quarter" idx="12"/>
          </p:nvPr>
        </p:nvSpPr>
        <p:spPr/>
        <p:txBody>
          <a:bodyPr/>
          <a:lstStyle/>
          <a:p>
            <a:fld id="{390F51DC-27DB-6B43-A96B-392536782CE6}" type="slidenum">
              <a:rPr lang="en-US" smtClean="0"/>
              <a:t>‹#›</a:t>
            </a:fld>
            <a:endParaRPr lang="en-US"/>
          </a:p>
        </p:txBody>
      </p:sp>
    </p:spTree>
    <p:extLst>
      <p:ext uri="{BB962C8B-B14F-4D97-AF65-F5344CB8AC3E}">
        <p14:creationId xmlns:p14="http://schemas.microsoft.com/office/powerpoint/2010/main" val="363946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0D2FBF-F016-CC41-B77E-CB251A0ABC9D}" type="datetime1">
              <a:rPr lang="en-US" smtClean="0"/>
              <a:t>12/7/17</a:t>
            </a:fld>
            <a:endParaRPr lang="en-US"/>
          </a:p>
        </p:txBody>
      </p:sp>
      <p:sp>
        <p:nvSpPr>
          <p:cNvPr id="6" name="Footer Placeholder 5"/>
          <p:cNvSpPr>
            <a:spLocks noGrp="1"/>
          </p:cNvSpPr>
          <p:nvPr>
            <p:ph type="ftr" sz="quarter" idx="11"/>
          </p:nvPr>
        </p:nvSpPr>
        <p:spPr/>
        <p:txBody>
          <a:bodyPr/>
          <a:lstStyle/>
          <a:p>
            <a:r>
              <a:rPr lang="en-US" smtClean="0"/>
              <a:t>klll</a:t>
            </a:r>
            <a:endParaRPr lang="en-US"/>
          </a:p>
        </p:txBody>
      </p:sp>
      <p:sp>
        <p:nvSpPr>
          <p:cNvPr id="7" name="Slide Number Placeholder 6"/>
          <p:cNvSpPr>
            <a:spLocks noGrp="1"/>
          </p:cNvSpPr>
          <p:nvPr>
            <p:ph type="sldNum" sz="quarter" idx="12"/>
          </p:nvPr>
        </p:nvSpPr>
        <p:spPr/>
        <p:txBody>
          <a:bodyPr/>
          <a:lstStyle/>
          <a:p>
            <a:fld id="{390F51DC-27DB-6B43-A96B-392536782CE6}" type="slidenum">
              <a:rPr lang="en-US" smtClean="0"/>
              <a:t>‹#›</a:t>
            </a:fld>
            <a:endParaRPr lang="en-US"/>
          </a:p>
        </p:txBody>
      </p:sp>
    </p:spTree>
    <p:extLst>
      <p:ext uri="{BB962C8B-B14F-4D97-AF65-F5344CB8AC3E}">
        <p14:creationId xmlns:p14="http://schemas.microsoft.com/office/powerpoint/2010/main" val="190105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B1DC75-4BFD-DE44-B36D-91A17D5B88B7}" type="datetime1">
              <a:rPr lang="en-US" smtClean="0"/>
              <a:t>12/7/17</a:t>
            </a:fld>
            <a:endParaRPr lang="en-US"/>
          </a:p>
        </p:txBody>
      </p:sp>
      <p:sp>
        <p:nvSpPr>
          <p:cNvPr id="8" name="Footer Placeholder 7"/>
          <p:cNvSpPr>
            <a:spLocks noGrp="1"/>
          </p:cNvSpPr>
          <p:nvPr>
            <p:ph type="ftr" sz="quarter" idx="11"/>
          </p:nvPr>
        </p:nvSpPr>
        <p:spPr/>
        <p:txBody>
          <a:bodyPr/>
          <a:lstStyle/>
          <a:p>
            <a:r>
              <a:rPr lang="en-US" smtClean="0"/>
              <a:t>klll</a:t>
            </a:r>
            <a:endParaRPr lang="en-US"/>
          </a:p>
        </p:txBody>
      </p:sp>
      <p:sp>
        <p:nvSpPr>
          <p:cNvPr id="9" name="Slide Number Placeholder 8"/>
          <p:cNvSpPr>
            <a:spLocks noGrp="1"/>
          </p:cNvSpPr>
          <p:nvPr>
            <p:ph type="sldNum" sz="quarter" idx="12"/>
          </p:nvPr>
        </p:nvSpPr>
        <p:spPr/>
        <p:txBody>
          <a:bodyPr/>
          <a:lstStyle/>
          <a:p>
            <a:fld id="{390F51DC-27DB-6B43-A96B-392536782CE6}" type="slidenum">
              <a:rPr lang="en-US" smtClean="0"/>
              <a:t>‹#›</a:t>
            </a:fld>
            <a:endParaRPr lang="en-US"/>
          </a:p>
        </p:txBody>
      </p:sp>
    </p:spTree>
    <p:extLst>
      <p:ext uri="{BB962C8B-B14F-4D97-AF65-F5344CB8AC3E}">
        <p14:creationId xmlns:p14="http://schemas.microsoft.com/office/powerpoint/2010/main" val="217911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CBF08-12EE-884E-A08A-E5794AB4AC59}" type="datetime1">
              <a:rPr lang="en-US" smtClean="0"/>
              <a:t>12/7/17</a:t>
            </a:fld>
            <a:endParaRPr lang="en-US"/>
          </a:p>
        </p:txBody>
      </p:sp>
      <p:sp>
        <p:nvSpPr>
          <p:cNvPr id="4" name="Footer Placeholder 3"/>
          <p:cNvSpPr>
            <a:spLocks noGrp="1"/>
          </p:cNvSpPr>
          <p:nvPr>
            <p:ph type="ftr" sz="quarter" idx="11"/>
          </p:nvPr>
        </p:nvSpPr>
        <p:spPr/>
        <p:txBody>
          <a:bodyPr/>
          <a:lstStyle/>
          <a:p>
            <a:r>
              <a:rPr lang="en-US" smtClean="0"/>
              <a:t>klll</a:t>
            </a:r>
            <a:endParaRPr lang="en-US"/>
          </a:p>
        </p:txBody>
      </p:sp>
      <p:sp>
        <p:nvSpPr>
          <p:cNvPr id="5" name="Slide Number Placeholder 4"/>
          <p:cNvSpPr>
            <a:spLocks noGrp="1"/>
          </p:cNvSpPr>
          <p:nvPr>
            <p:ph type="sldNum" sz="quarter" idx="12"/>
          </p:nvPr>
        </p:nvSpPr>
        <p:spPr/>
        <p:txBody>
          <a:bodyPr/>
          <a:lstStyle/>
          <a:p>
            <a:fld id="{390F51DC-27DB-6B43-A96B-392536782CE6}" type="slidenum">
              <a:rPr lang="en-US" smtClean="0"/>
              <a:t>‹#›</a:t>
            </a:fld>
            <a:endParaRPr lang="en-US"/>
          </a:p>
        </p:txBody>
      </p:sp>
    </p:spTree>
    <p:extLst>
      <p:ext uri="{BB962C8B-B14F-4D97-AF65-F5344CB8AC3E}">
        <p14:creationId xmlns:p14="http://schemas.microsoft.com/office/powerpoint/2010/main" val="290689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03A21-D8AE-5544-B5E7-03F0924656C5}" type="datetime1">
              <a:rPr lang="en-US" smtClean="0"/>
              <a:t>12/7/17</a:t>
            </a:fld>
            <a:endParaRPr lang="en-US"/>
          </a:p>
        </p:txBody>
      </p:sp>
      <p:sp>
        <p:nvSpPr>
          <p:cNvPr id="3" name="Footer Placeholder 2"/>
          <p:cNvSpPr>
            <a:spLocks noGrp="1"/>
          </p:cNvSpPr>
          <p:nvPr>
            <p:ph type="ftr" sz="quarter" idx="11"/>
          </p:nvPr>
        </p:nvSpPr>
        <p:spPr/>
        <p:txBody>
          <a:bodyPr/>
          <a:lstStyle/>
          <a:p>
            <a:r>
              <a:rPr lang="en-US" smtClean="0"/>
              <a:t>klll</a:t>
            </a:r>
            <a:endParaRPr lang="en-US"/>
          </a:p>
        </p:txBody>
      </p:sp>
      <p:sp>
        <p:nvSpPr>
          <p:cNvPr id="4" name="Slide Number Placeholder 3"/>
          <p:cNvSpPr>
            <a:spLocks noGrp="1"/>
          </p:cNvSpPr>
          <p:nvPr>
            <p:ph type="sldNum" sz="quarter" idx="12"/>
          </p:nvPr>
        </p:nvSpPr>
        <p:spPr/>
        <p:txBody>
          <a:bodyPr/>
          <a:lstStyle/>
          <a:p>
            <a:fld id="{390F51DC-27DB-6B43-A96B-392536782CE6}" type="slidenum">
              <a:rPr lang="en-US" smtClean="0"/>
              <a:t>‹#›</a:t>
            </a:fld>
            <a:endParaRPr lang="en-US"/>
          </a:p>
        </p:txBody>
      </p:sp>
    </p:spTree>
    <p:extLst>
      <p:ext uri="{BB962C8B-B14F-4D97-AF65-F5344CB8AC3E}">
        <p14:creationId xmlns:p14="http://schemas.microsoft.com/office/powerpoint/2010/main" val="242074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FBB4C-6C89-7F4F-8F04-B44C8AB4FCE4}" type="datetime1">
              <a:rPr lang="en-US" smtClean="0"/>
              <a:t>12/7/17</a:t>
            </a:fld>
            <a:endParaRPr lang="en-US"/>
          </a:p>
        </p:txBody>
      </p:sp>
      <p:sp>
        <p:nvSpPr>
          <p:cNvPr id="6" name="Footer Placeholder 5"/>
          <p:cNvSpPr>
            <a:spLocks noGrp="1"/>
          </p:cNvSpPr>
          <p:nvPr>
            <p:ph type="ftr" sz="quarter" idx="11"/>
          </p:nvPr>
        </p:nvSpPr>
        <p:spPr/>
        <p:txBody>
          <a:bodyPr/>
          <a:lstStyle/>
          <a:p>
            <a:r>
              <a:rPr lang="en-US" smtClean="0"/>
              <a:t>klll</a:t>
            </a:r>
            <a:endParaRPr lang="en-US"/>
          </a:p>
        </p:txBody>
      </p:sp>
      <p:sp>
        <p:nvSpPr>
          <p:cNvPr id="7" name="Slide Number Placeholder 6"/>
          <p:cNvSpPr>
            <a:spLocks noGrp="1"/>
          </p:cNvSpPr>
          <p:nvPr>
            <p:ph type="sldNum" sz="quarter" idx="12"/>
          </p:nvPr>
        </p:nvSpPr>
        <p:spPr/>
        <p:txBody>
          <a:bodyPr/>
          <a:lstStyle/>
          <a:p>
            <a:fld id="{390F51DC-27DB-6B43-A96B-392536782CE6}" type="slidenum">
              <a:rPr lang="en-US" smtClean="0"/>
              <a:t>‹#›</a:t>
            </a:fld>
            <a:endParaRPr lang="en-US"/>
          </a:p>
        </p:txBody>
      </p:sp>
    </p:spTree>
    <p:extLst>
      <p:ext uri="{BB962C8B-B14F-4D97-AF65-F5344CB8AC3E}">
        <p14:creationId xmlns:p14="http://schemas.microsoft.com/office/powerpoint/2010/main" val="1327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48FCD0-E394-3247-B5BC-18F8FBE97CC5}" type="datetime1">
              <a:rPr lang="en-US" smtClean="0"/>
              <a:t>12/7/17</a:t>
            </a:fld>
            <a:endParaRPr lang="en-US"/>
          </a:p>
        </p:txBody>
      </p:sp>
      <p:sp>
        <p:nvSpPr>
          <p:cNvPr id="6" name="Footer Placeholder 5"/>
          <p:cNvSpPr>
            <a:spLocks noGrp="1"/>
          </p:cNvSpPr>
          <p:nvPr>
            <p:ph type="ftr" sz="quarter" idx="11"/>
          </p:nvPr>
        </p:nvSpPr>
        <p:spPr/>
        <p:txBody>
          <a:bodyPr/>
          <a:lstStyle/>
          <a:p>
            <a:r>
              <a:rPr lang="en-US" smtClean="0"/>
              <a:t>klll</a:t>
            </a:r>
            <a:endParaRPr lang="en-US"/>
          </a:p>
        </p:txBody>
      </p:sp>
      <p:sp>
        <p:nvSpPr>
          <p:cNvPr id="7" name="Slide Number Placeholder 6"/>
          <p:cNvSpPr>
            <a:spLocks noGrp="1"/>
          </p:cNvSpPr>
          <p:nvPr>
            <p:ph type="sldNum" sz="quarter" idx="12"/>
          </p:nvPr>
        </p:nvSpPr>
        <p:spPr/>
        <p:txBody>
          <a:bodyPr/>
          <a:lstStyle/>
          <a:p>
            <a:fld id="{390F51DC-27DB-6B43-A96B-392536782CE6}" type="slidenum">
              <a:rPr lang="en-US" smtClean="0"/>
              <a:t>‹#›</a:t>
            </a:fld>
            <a:endParaRPr lang="en-US"/>
          </a:p>
        </p:txBody>
      </p:sp>
    </p:spTree>
    <p:extLst>
      <p:ext uri="{BB962C8B-B14F-4D97-AF65-F5344CB8AC3E}">
        <p14:creationId xmlns:p14="http://schemas.microsoft.com/office/powerpoint/2010/main" val="34970530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D3E2CD84-2CBF-074A-AEC7-61D858526F71}" type="datetime1">
              <a:rPr lang="en-US" smtClean="0"/>
              <a:t>12/7/17</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r>
              <a:rPr lang="en-US" smtClean="0"/>
              <a:t>klll</a:t>
            </a:r>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390F51DC-27DB-6B43-A96B-392536782CE6}" type="slidenum">
              <a:rPr lang="en-US" smtClean="0"/>
              <a:t>‹#›</a:t>
            </a:fld>
            <a:endParaRPr lang="en-US"/>
          </a:p>
        </p:txBody>
      </p:sp>
    </p:spTree>
    <p:extLst>
      <p:ext uri="{BB962C8B-B14F-4D97-AF65-F5344CB8AC3E}">
        <p14:creationId xmlns:p14="http://schemas.microsoft.com/office/powerpoint/2010/main" val="1259584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439132" y="1071369"/>
            <a:ext cx="15060658" cy="1015663"/>
          </a:xfrm>
          <a:prstGeom prst="rect">
            <a:avLst/>
          </a:prstGeom>
          <a:noFill/>
        </p:spPr>
        <p:txBody>
          <a:bodyPr wrap="none" rtlCol="0">
            <a:spAutoFit/>
          </a:bodyPr>
          <a:lstStyle/>
          <a:p>
            <a:r>
              <a:rPr lang="en-US" sz="6000" b="1" dirty="0" smtClean="0">
                <a:latin typeface="Cambria"/>
                <a:cs typeface="Cambria"/>
              </a:rPr>
              <a:t>Sexual Violence Against Women in College</a:t>
            </a:r>
            <a:endParaRPr lang="en-US" sz="6000" b="1" dirty="0">
              <a:latin typeface="Cambria"/>
              <a:cs typeface="Cambria"/>
            </a:endParaRPr>
          </a:p>
        </p:txBody>
      </p:sp>
      <p:cxnSp>
        <p:nvCxnSpPr>
          <p:cNvPr id="11" name="Straight Connector 10"/>
          <p:cNvCxnSpPr/>
          <p:nvPr/>
        </p:nvCxnSpPr>
        <p:spPr>
          <a:xfrm>
            <a:off x="2766824" y="3339181"/>
            <a:ext cx="28161243" cy="0"/>
          </a:xfrm>
          <a:prstGeom prst="line">
            <a:avLst/>
          </a:prstGeom>
          <a:ln>
            <a:solidFill>
              <a:srgbClr val="000000"/>
            </a:solidFill>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4167859" y="2085687"/>
            <a:ext cx="4910771" cy="769441"/>
          </a:xfrm>
          <a:prstGeom prst="rect">
            <a:avLst/>
          </a:prstGeom>
          <a:noFill/>
        </p:spPr>
        <p:txBody>
          <a:bodyPr wrap="square" rtlCol="0">
            <a:spAutoFit/>
          </a:bodyPr>
          <a:lstStyle/>
          <a:p>
            <a:pPr algn="ctr"/>
            <a:r>
              <a:rPr lang="en-US" sz="4400" dirty="0" smtClean="0">
                <a:latin typeface="Cambria"/>
                <a:cs typeface="Cambria"/>
              </a:rPr>
              <a:t>Snow Christensen</a:t>
            </a:r>
            <a:endParaRPr lang="en-US" sz="4400" dirty="0">
              <a:latin typeface="Cambria"/>
              <a:cs typeface="Cambria"/>
            </a:endParaRPr>
          </a:p>
        </p:txBody>
      </p:sp>
      <p:sp>
        <p:nvSpPr>
          <p:cNvPr id="20" name="TextBox 19"/>
          <p:cNvSpPr txBox="1"/>
          <p:nvPr/>
        </p:nvSpPr>
        <p:spPr>
          <a:xfrm>
            <a:off x="2766824" y="4216237"/>
            <a:ext cx="8935480" cy="1631216"/>
          </a:xfrm>
          <a:prstGeom prst="rect">
            <a:avLst/>
          </a:prstGeom>
          <a:noFill/>
        </p:spPr>
        <p:txBody>
          <a:bodyPr wrap="square" rtlCol="0">
            <a:spAutoFit/>
          </a:bodyPr>
          <a:lstStyle/>
          <a:p>
            <a:r>
              <a:rPr lang="en-US" sz="2800" b="1" dirty="0" smtClean="0">
                <a:latin typeface="Cambria"/>
                <a:cs typeface="Cambria"/>
              </a:rPr>
              <a:t>Research Question</a:t>
            </a:r>
          </a:p>
          <a:p>
            <a:endParaRPr lang="en-US" sz="2400" dirty="0" smtClean="0">
              <a:latin typeface="Cambria"/>
              <a:cs typeface="Cambria"/>
            </a:endParaRPr>
          </a:p>
          <a:p>
            <a:r>
              <a:rPr lang="en-US" sz="2400" dirty="0" smtClean="0">
                <a:latin typeface="Cambria"/>
                <a:cs typeface="Cambria"/>
              </a:rPr>
              <a:t>Do specific personality and identity traits affect which women are targeted by sexual predators? </a:t>
            </a:r>
          </a:p>
        </p:txBody>
      </p:sp>
      <p:sp>
        <p:nvSpPr>
          <p:cNvPr id="21" name="TextBox 20"/>
          <p:cNvSpPr txBox="1"/>
          <p:nvPr/>
        </p:nvSpPr>
        <p:spPr>
          <a:xfrm>
            <a:off x="2770497" y="6596196"/>
            <a:ext cx="8582981" cy="6801861"/>
          </a:xfrm>
          <a:prstGeom prst="rect">
            <a:avLst/>
          </a:prstGeom>
          <a:noFill/>
        </p:spPr>
        <p:txBody>
          <a:bodyPr wrap="square" rtlCol="0">
            <a:spAutoFit/>
          </a:bodyPr>
          <a:lstStyle/>
          <a:p>
            <a:r>
              <a:rPr lang="en-US" sz="2800" b="1" dirty="0" smtClean="0">
                <a:latin typeface="Cambria"/>
                <a:cs typeface="Cambria"/>
              </a:rPr>
              <a:t>Background</a:t>
            </a:r>
          </a:p>
          <a:p>
            <a:endParaRPr lang="en-US" sz="2400" dirty="0" smtClean="0">
              <a:latin typeface="Cambria"/>
              <a:cs typeface="Cambria"/>
            </a:endParaRPr>
          </a:p>
          <a:p>
            <a:r>
              <a:rPr lang="en-US" sz="2400" dirty="0">
                <a:latin typeface="Cambria"/>
                <a:cs typeface="Cambria"/>
              </a:rPr>
              <a:t>My project is important because it looks at the occurrences of sexual violence towards young women in college and looks at if there is </a:t>
            </a:r>
            <a:r>
              <a:rPr lang="en-US" sz="2400" dirty="0" smtClean="0">
                <a:latin typeface="Cambria"/>
                <a:cs typeface="Cambria"/>
              </a:rPr>
              <a:t>an association </a:t>
            </a:r>
            <a:r>
              <a:rPr lang="en-US" sz="2400" dirty="0">
                <a:latin typeface="Cambria"/>
                <a:cs typeface="Cambria"/>
              </a:rPr>
              <a:t>between certain characteristics and who is being targeted by sexual predators. Often times we hear cases of victim blaming that claim that the way a person </a:t>
            </a:r>
            <a:r>
              <a:rPr lang="en-US" sz="2400" dirty="0" smtClean="0">
                <a:latin typeface="Cambria"/>
                <a:cs typeface="Cambria"/>
              </a:rPr>
              <a:t>acts or looks  </a:t>
            </a:r>
            <a:r>
              <a:rPr lang="en-US" sz="2400" dirty="0">
                <a:latin typeface="Cambria"/>
                <a:cs typeface="Cambria"/>
              </a:rPr>
              <a:t>is what led to their attack. This is a test to see if two specific characteristics, wanting to please others </a:t>
            </a:r>
            <a:r>
              <a:rPr lang="en-US" sz="2400" dirty="0" smtClean="0">
                <a:latin typeface="Cambria"/>
                <a:cs typeface="Cambria"/>
              </a:rPr>
              <a:t>(PLEASE) and </a:t>
            </a:r>
            <a:r>
              <a:rPr lang="en-US" sz="2400" dirty="0">
                <a:latin typeface="Cambria"/>
                <a:cs typeface="Cambria"/>
              </a:rPr>
              <a:t>lack of </a:t>
            </a:r>
            <a:r>
              <a:rPr lang="en-US" sz="2400" dirty="0" smtClean="0">
                <a:latin typeface="Cambria"/>
                <a:cs typeface="Cambria"/>
              </a:rPr>
              <a:t>assertiveness (NOASSERT), </a:t>
            </a:r>
            <a:r>
              <a:rPr lang="en-US" sz="2400" dirty="0">
                <a:latin typeface="Cambria"/>
                <a:cs typeface="Cambria"/>
              </a:rPr>
              <a:t>are related to who is a victim of sexual violence. Additionally, I am looking to see if race plays a role in who is being targeted. </a:t>
            </a:r>
            <a:r>
              <a:rPr lang="en-US" sz="2400" dirty="0" smtClean="0">
                <a:latin typeface="Cambria"/>
                <a:cs typeface="Cambria"/>
              </a:rPr>
              <a:t>Race is important to consider because often women of color are </a:t>
            </a:r>
            <a:r>
              <a:rPr lang="en-US" sz="2400" dirty="0" err="1" smtClean="0">
                <a:latin typeface="Cambria"/>
                <a:cs typeface="Cambria"/>
              </a:rPr>
              <a:t>hypersexualized</a:t>
            </a:r>
            <a:r>
              <a:rPr lang="en-US" sz="2400" dirty="0" smtClean="0">
                <a:latin typeface="Cambria"/>
                <a:cs typeface="Cambria"/>
              </a:rPr>
              <a:t> in the media and dehumanized. My hypotheses was that because of these common narratives there would be a strong association between the two characteristic traits and the two types of assault, and that the distributions would be different depending on the race of the respondent. </a:t>
            </a:r>
            <a:endParaRPr lang="en-US" sz="2400" dirty="0">
              <a:latin typeface="Cambria"/>
              <a:cs typeface="Cambria"/>
            </a:endParaRPr>
          </a:p>
        </p:txBody>
      </p:sp>
      <p:sp>
        <p:nvSpPr>
          <p:cNvPr id="23" name="TextBox 22"/>
          <p:cNvSpPr txBox="1"/>
          <p:nvPr/>
        </p:nvSpPr>
        <p:spPr>
          <a:xfrm>
            <a:off x="2770497" y="13893669"/>
            <a:ext cx="8582981" cy="6063197"/>
          </a:xfrm>
          <a:prstGeom prst="rect">
            <a:avLst/>
          </a:prstGeom>
          <a:noFill/>
        </p:spPr>
        <p:txBody>
          <a:bodyPr wrap="square" rtlCol="0">
            <a:spAutoFit/>
          </a:bodyPr>
          <a:lstStyle/>
          <a:p>
            <a:r>
              <a:rPr lang="en-US" sz="2800" b="1" dirty="0" smtClean="0">
                <a:latin typeface="Cambria"/>
                <a:cs typeface="Cambria"/>
              </a:rPr>
              <a:t>Data</a:t>
            </a:r>
          </a:p>
          <a:p>
            <a:endParaRPr lang="en-US" sz="2400" b="1" dirty="0" smtClean="0">
              <a:latin typeface="Cambria"/>
              <a:cs typeface="Cambria"/>
            </a:endParaRPr>
          </a:p>
          <a:p>
            <a:r>
              <a:rPr lang="en-US" sz="2400" dirty="0" smtClean="0">
                <a:latin typeface="Cambria"/>
                <a:cs typeface="Cambria"/>
              </a:rPr>
              <a:t>I’m </a:t>
            </a:r>
            <a:r>
              <a:rPr lang="en-US" sz="2400" dirty="0">
                <a:latin typeface="Cambria"/>
                <a:cs typeface="Cambria"/>
              </a:rPr>
              <a:t>looking at data from one section of </a:t>
            </a:r>
            <a:r>
              <a:rPr lang="en-US" sz="2400" dirty="0" smtClean="0">
                <a:latin typeface="Cambria"/>
                <a:cs typeface="Cambria"/>
              </a:rPr>
              <a:t>an ICPSR longitudinal </a:t>
            </a:r>
            <a:r>
              <a:rPr lang="en-US" sz="2400" dirty="0">
                <a:latin typeface="Cambria"/>
                <a:cs typeface="Cambria"/>
              </a:rPr>
              <a:t>study of violence against women in college at state </a:t>
            </a:r>
            <a:r>
              <a:rPr lang="en-US" sz="2400" dirty="0" smtClean="0">
                <a:latin typeface="Cambria"/>
                <a:cs typeface="Cambria"/>
              </a:rPr>
              <a:t>universities . </a:t>
            </a:r>
            <a:r>
              <a:rPr lang="en-US" sz="2400" dirty="0">
                <a:latin typeface="Cambria"/>
                <a:cs typeface="Cambria"/>
              </a:rPr>
              <a:t>This is a large dataset that </a:t>
            </a:r>
            <a:r>
              <a:rPr lang="en-US" sz="2400" dirty="0" smtClean="0">
                <a:latin typeface="Cambria"/>
                <a:cs typeface="Cambria"/>
              </a:rPr>
              <a:t>includes </a:t>
            </a:r>
            <a:r>
              <a:rPr lang="en-US" sz="2400" dirty="0">
                <a:latin typeface="Cambria"/>
                <a:cs typeface="Cambria"/>
              </a:rPr>
              <a:t>many variables and respondents but for my analysis I am specifically looking at female respondents from the first cohort and their responses for the variables NOASSERT, PLEASE, AUTHSI, PRESSSI, and RACE. These variables address the </a:t>
            </a:r>
            <a:r>
              <a:rPr lang="en-US" sz="2400" dirty="0" smtClean="0">
                <a:latin typeface="Cambria"/>
                <a:cs typeface="Cambria"/>
              </a:rPr>
              <a:t>respondent’s </a:t>
            </a:r>
            <a:r>
              <a:rPr lang="en-US" sz="2400" dirty="0">
                <a:latin typeface="Cambria"/>
                <a:cs typeface="Cambria"/>
              </a:rPr>
              <a:t>lack of assertiveness, desire to please others, whether they’ve been coerced into sexual intercourse because of authority or pressure, and what race they identify as. For the variables NOASSERT and PLEASE the respondents were given a </a:t>
            </a:r>
            <a:r>
              <a:rPr lang="en-US" sz="2400" dirty="0" err="1">
                <a:latin typeface="Cambria"/>
                <a:cs typeface="Cambria"/>
              </a:rPr>
              <a:t>Likert</a:t>
            </a:r>
            <a:r>
              <a:rPr lang="en-US" sz="2400" dirty="0">
                <a:latin typeface="Cambria"/>
                <a:cs typeface="Cambria"/>
              </a:rPr>
              <a:t> scale to pick the most appropriate answer from and for PRESSSI, AUTHSI, and RACE they were given multiple choices to choose from. All of my data is coded as categorical data. </a:t>
            </a:r>
          </a:p>
        </p:txBody>
      </p:sp>
      <p:sp>
        <p:nvSpPr>
          <p:cNvPr id="26" name="TextBox 25"/>
          <p:cNvSpPr txBox="1"/>
          <p:nvPr/>
        </p:nvSpPr>
        <p:spPr>
          <a:xfrm>
            <a:off x="21219159" y="4463317"/>
            <a:ext cx="4681524" cy="6370974"/>
          </a:xfrm>
          <a:prstGeom prst="rect">
            <a:avLst/>
          </a:prstGeom>
          <a:noFill/>
          <a:ln>
            <a:noFill/>
          </a:ln>
        </p:spPr>
        <p:txBody>
          <a:bodyPr wrap="square" numCol="1" spcCol="640080" rtlCol="0">
            <a:spAutoFit/>
          </a:bodyPr>
          <a:lstStyle/>
          <a:p>
            <a:r>
              <a:rPr lang="en-US" sz="2400" dirty="0" smtClean="0">
                <a:latin typeface="Cambria"/>
                <a:cs typeface="Cambria"/>
              </a:rPr>
              <a:t>PLEASE</a:t>
            </a:r>
          </a:p>
          <a:p>
            <a:r>
              <a:rPr lang="en-US" sz="2400" i="1" dirty="0" smtClean="0">
                <a:latin typeface="Cambria"/>
                <a:cs typeface="Cambria"/>
              </a:rPr>
              <a:t>I try to please people and make them like me by giving in to them.</a:t>
            </a:r>
          </a:p>
          <a:p>
            <a:endParaRPr lang="en-US" sz="2400" i="1" dirty="0" smtClean="0">
              <a:latin typeface="Cambria"/>
              <a:cs typeface="Cambria"/>
            </a:endParaRPr>
          </a:p>
          <a:p>
            <a:r>
              <a:rPr lang="en-US" sz="2400" dirty="0" smtClean="0">
                <a:latin typeface="Cambria"/>
                <a:cs typeface="Cambria"/>
              </a:rPr>
              <a:t>1. Not at all like me 2. A little like me</a:t>
            </a:r>
          </a:p>
          <a:p>
            <a:r>
              <a:rPr lang="en-US" sz="2400" dirty="0" smtClean="0">
                <a:latin typeface="Cambria"/>
                <a:cs typeface="Cambria"/>
              </a:rPr>
              <a:t>3. Somewhat like me 4. Mostly like me</a:t>
            </a:r>
          </a:p>
          <a:p>
            <a:r>
              <a:rPr lang="en-US" sz="2400" dirty="0" smtClean="0">
                <a:latin typeface="Cambria"/>
                <a:cs typeface="Cambria"/>
              </a:rPr>
              <a:t>5. Very much like me</a:t>
            </a:r>
          </a:p>
          <a:p>
            <a:endParaRPr lang="en-US" sz="2400" dirty="0" smtClean="0">
              <a:latin typeface="Cambria"/>
              <a:cs typeface="Cambria"/>
            </a:endParaRPr>
          </a:p>
          <a:p>
            <a:r>
              <a:rPr lang="en-US" sz="2400" dirty="0" smtClean="0">
                <a:latin typeface="Cambria"/>
                <a:cs typeface="Cambria"/>
              </a:rPr>
              <a:t>AUTHSI and PRESSSI 	</a:t>
            </a:r>
          </a:p>
          <a:p>
            <a:r>
              <a:rPr lang="en-US" sz="2400" i="1" dirty="0" smtClean="0">
                <a:latin typeface="Cambria"/>
                <a:cs typeface="Cambria"/>
              </a:rPr>
              <a:t>Intercourse because of authority.</a:t>
            </a:r>
          </a:p>
          <a:p>
            <a:r>
              <a:rPr lang="en-US" sz="2400" i="1" dirty="0" smtClean="0">
                <a:latin typeface="Cambria"/>
                <a:cs typeface="Cambria"/>
              </a:rPr>
              <a:t>Intercourse because of pressure.</a:t>
            </a:r>
          </a:p>
          <a:p>
            <a:endParaRPr lang="en-US" sz="2400" i="1" dirty="0" smtClean="0">
              <a:latin typeface="Cambria"/>
              <a:cs typeface="Cambria"/>
            </a:endParaRPr>
          </a:p>
          <a:p>
            <a:r>
              <a:rPr lang="en-US" sz="2400" dirty="0" smtClean="0">
                <a:latin typeface="Cambria"/>
                <a:cs typeface="Cambria"/>
              </a:rPr>
              <a:t>1. Never</a:t>
            </a:r>
          </a:p>
          <a:p>
            <a:r>
              <a:rPr lang="en-US" sz="2400" dirty="0" smtClean="0">
                <a:latin typeface="Cambria"/>
                <a:cs typeface="Cambria"/>
              </a:rPr>
              <a:t>2. At least Once</a:t>
            </a:r>
            <a:endParaRPr lang="en-US" sz="2400" dirty="0" smtClean="0"/>
          </a:p>
          <a:p>
            <a:endParaRPr lang="en-US" sz="2400" dirty="0">
              <a:latin typeface="Cambria"/>
              <a:cs typeface="Cambria"/>
            </a:endParaRPr>
          </a:p>
        </p:txBody>
      </p:sp>
      <p:sp>
        <p:nvSpPr>
          <p:cNvPr id="27" name="TextBox 26"/>
          <p:cNvSpPr txBox="1"/>
          <p:nvPr/>
        </p:nvSpPr>
        <p:spPr>
          <a:xfrm>
            <a:off x="26213442" y="4463317"/>
            <a:ext cx="4502950" cy="3785652"/>
          </a:xfrm>
          <a:prstGeom prst="rect">
            <a:avLst/>
          </a:prstGeom>
          <a:noFill/>
        </p:spPr>
        <p:txBody>
          <a:bodyPr wrap="square" rtlCol="0">
            <a:spAutoFit/>
          </a:bodyPr>
          <a:lstStyle/>
          <a:p>
            <a:r>
              <a:rPr lang="en-US" sz="2400" dirty="0" smtClean="0">
                <a:latin typeface="Cambria"/>
                <a:cs typeface="Cambria"/>
              </a:rPr>
              <a:t>NOASSERT</a:t>
            </a:r>
          </a:p>
          <a:p>
            <a:r>
              <a:rPr lang="en-US" sz="2400" i="1" dirty="0" smtClean="0">
                <a:latin typeface="Cambria"/>
                <a:cs typeface="Cambria"/>
              </a:rPr>
              <a:t>I stay in the background and let other people tell me what to do</a:t>
            </a:r>
            <a:r>
              <a:rPr lang="en-US" sz="2400" dirty="0" smtClean="0">
                <a:latin typeface="Cambria"/>
                <a:cs typeface="Cambria"/>
              </a:rPr>
              <a:t>.</a:t>
            </a:r>
          </a:p>
          <a:p>
            <a:endParaRPr lang="en-US" sz="2400" dirty="0" smtClean="0">
              <a:latin typeface="Cambria"/>
              <a:cs typeface="Cambria"/>
            </a:endParaRPr>
          </a:p>
          <a:p>
            <a:r>
              <a:rPr lang="en-US" sz="2400" dirty="0" smtClean="0">
                <a:latin typeface="Cambria"/>
                <a:cs typeface="Cambria"/>
              </a:rPr>
              <a:t>1. Not at all like me 2. A little like me</a:t>
            </a:r>
          </a:p>
          <a:p>
            <a:r>
              <a:rPr lang="en-US" sz="2400" dirty="0" smtClean="0">
                <a:latin typeface="Cambria"/>
                <a:cs typeface="Cambria"/>
              </a:rPr>
              <a:t>3. Somewhat like me 4. Mostly like me</a:t>
            </a:r>
          </a:p>
          <a:p>
            <a:r>
              <a:rPr lang="en-US" sz="2400" dirty="0" smtClean="0">
                <a:latin typeface="Cambria"/>
                <a:cs typeface="Cambria"/>
              </a:rPr>
              <a:t>5. Very much like me</a:t>
            </a:r>
          </a:p>
          <a:p>
            <a:endParaRPr lang="en-US" sz="2400" dirty="0"/>
          </a:p>
        </p:txBody>
      </p:sp>
      <p:sp>
        <p:nvSpPr>
          <p:cNvPr id="28" name="TextBox 27"/>
          <p:cNvSpPr txBox="1"/>
          <p:nvPr/>
        </p:nvSpPr>
        <p:spPr>
          <a:xfrm>
            <a:off x="21102716" y="3749021"/>
            <a:ext cx="9825351" cy="6986528"/>
          </a:xfrm>
          <a:prstGeom prst="rect">
            <a:avLst/>
          </a:prstGeom>
          <a:noFill/>
          <a:ln>
            <a:solidFill>
              <a:schemeClr val="tx1"/>
            </a:solidFill>
          </a:ln>
        </p:spPr>
        <p:txBody>
          <a:bodyPr wrap="square" rtlCol="0">
            <a:spAutoFit/>
          </a:bodyPr>
          <a:lstStyle/>
          <a:p>
            <a:pPr algn="ctr"/>
            <a:r>
              <a:rPr lang="en-US" sz="2800" b="1" dirty="0" smtClean="0">
                <a:latin typeface="Cambria"/>
                <a:cs typeface="Cambria"/>
              </a:rPr>
              <a:t>LEGEND</a:t>
            </a:r>
            <a:endParaRPr lang="en-US" sz="2800" b="1" dirty="0">
              <a:latin typeface="Cambria"/>
              <a:cs typeface="Cambria"/>
            </a:endParaRPr>
          </a:p>
          <a:p>
            <a:endParaRPr lang="en-US" sz="2800" b="1" dirty="0" smtClean="0">
              <a:latin typeface="Cambria"/>
              <a:cs typeface="Cambria"/>
            </a:endParaRPr>
          </a:p>
          <a:p>
            <a:endParaRPr lang="en-US" sz="2800" b="1" dirty="0">
              <a:latin typeface="Cambria"/>
              <a:cs typeface="Cambria"/>
            </a:endParaRPr>
          </a:p>
          <a:p>
            <a:endParaRPr lang="en-US" sz="2800" b="1" dirty="0" smtClean="0">
              <a:latin typeface="Cambria"/>
              <a:cs typeface="Cambria"/>
            </a:endParaRPr>
          </a:p>
          <a:p>
            <a:endParaRPr lang="en-US" sz="2800" b="1" dirty="0">
              <a:latin typeface="Cambria"/>
              <a:cs typeface="Cambria"/>
            </a:endParaRPr>
          </a:p>
          <a:p>
            <a:endParaRPr lang="en-US" sz="2800" b="1" dirty="0" smtClean="0">
              <a:latin typeface="Cambria"/>
              <a:cs typeface="Cambria"/>
            </a:endParaRPr>
          </a:p>
          <a:p>
            <a:endParaRPr lang="en-US" sz="2800" b="1" dirty="0">
              <a:latin typeface="Cambria"/>
              <a:cs typeface="Cambria"/>
            </a:endParaRPr>
          </a:p>
          <a:p>
            <a:endParaRPr lang="en-US" sz="2800" b="1" dirty="0" smtClean="0">
              <a:latin typeface="Cambria"/>
              <a:cs typeface="Cambria"/>
            </a:endParaRPr>
          </a:p>
          <a:p>
            <a:endParaRPr lang="en-US" sz="2800" b="1" dirty="0">
              <a:latin typeface="Cambria"/>
              <a:cs typeface="Cambria"/>
            </a:endParaRPr>
          </a:p>
          <a:p>
            <a:endParaRPr lang="en-US" sz="2800" b="1" dirty="0" smtClean="0">
              <a:latin typeface="Cambria"/>
              <a:cs typeface="Cambria"/>
            </a:endParaRPr>
          </a:p>
          <a:p>
            <a:endParaRPr lang="en-US" sz="2800" b="1" dirty="0">
              <a:latin typeface="Cambria"/>
              <a:cs typeface="Cambria"/>
            </a:endParaRPr>
          </a:p>
          <a:p>
            <a:endParaRPr lang="en-US" sz="2800" b="1" dirty="0" smtClean="0">
              <a:latin typeface="Cambria"/>
              <a:cs typeface="Cambria"/>
            </a:endParaRPr>
          </a:p>
          <a:p>
            <a:endParaRPr lang="en-US" sz="2800" b="1" dirty="0">
              <a:latin typeface="Cambria"/>
              <a:cs typeface="Cambria"/>
            </a:endParaRPr>
          </a:p>
          <a:p>
            <a:endParaRPr lang="en-US" sz="2800" b="1" dirty="0" smtClean="0">
              <a:latin typeface="Cambria"/>
              <a:cs typeface="Cambria"/>
            </a:endParaRPr>
          </a:p>
          <a:p>
            <a:endParaRPr lang="en-US" sz="2800" b="1" dirty="0">
              <a:latin typeface="Cambria"/>
              <a:cs typeface="Cambria"/>
            </a:endParaRPr>
          </a:p>
          <a:p>
            <a:endParaRPr lang="en-US" sz="2800" dirty="0"/>
          </a:p>
        </p:txBody>
      </p:sp>
      <p:sp>
        <p:nvSpPr>
          <p:cNvPr id="29" name="TextBox 28"/>
          <p:cNvSpPr txBox="1"/>
          <p:nvPr/>
        </p:nvSpPr>
        <p:spPr>
          <a:xfrm>
            <a:off x="21102716" y="15323933"/>
            <a:ext cx="9944103" cy="5693865"/>
          </a:xfrm>
          <a:prstGeom prst="rect">
            <a:avLst/>
          </a:prstGeom>
          <a:noFill/>
        </p:spPr>
        <p:txBody>
          <a:bodyPr wrap="square" rtlCol="0">
            <a:spAutoFit/>
          </a:bodyPr>
          <a:lstStyle/>
          <a:p>
            <a:r>
              <a:rPr lang="en-US" sz="2800" b="1" dirty="0" smtClean="0">
                <a:latin typeface="Cambria"/>
                <a:cs typeface="Cambria"/>
              </a:rPr>
              <a:t>Findings</a:t>
            </a:r>
          </a:p>
          <a:p>
            <a:endParaRPr lang="en-US" sz="2400" b="1" dirty="0">
              <a:latin typeface="Cambria"/>
              <a:cs typeface="Cambria"/>
            </a:endParaRPr>
          </a:p>
          <a:p>
            <a:r>
              <a:rPr lang="en-US" sz="2400" dirty="0">
                <a:latin typeface="Cambria"/>
                <a:cs typeface="Cambria"/>
              </a:rPr>
              <a:t>My analyses led me to conclude that there is not a strong </a:t>
            </a:r>
            <a:r>
              <a:rPr lang="en-US" sz="2400" dirty="0" smtClean="0">
                <a:latin typeface="Cambria"/>
                <a:cs typeface="Cambria"/>
              </a:rPr>
              <a:t>association </a:t>
            </a:r>
            <a:r>
              <a:rPr lang="en-US" sz="2400" dirty="0">
                <a:latin typeface="Cambria"/>
                <a:cs typeface="Cambria"/>
              </a:rPr>
              <a:t>between personality traits and who is targeted by sexual predators. There was a small positive association between the two, however, it was not strong enough to generalize to a larger population. Additionally, race had a slightly negative correlation which meant that black women were more likely to have been targeted for sexual violence that white women, however, </a:t>
            </a:r>
            <a:r>
              <a:rPr lang="en-US" sz="2400" dirty="0" smtClean="0">
                <a:latin typeface="Cambria"/>
                <a:cs typeface="Cambria"/>
              </a:rPr>
              <a:t>the distributions were very similar for all of the races in this </a:t>
            </a:r>
            <a:r>
              <a:rPr lang="en-US" sz="2400" dirty="0" err="1" smtClean="0">
                <a:latin typeface="Cambria"/>
                <a:cs typeface="Cambria"/>
              </a:rPr>
              <a:t>datatset</a:t>
            </a:r>
            <a:r>
              <a:rPr lang="en-US" sz="2400" dirty="0" smtClean="0">
                <a:latin typeface="Cambria"/>
                <a:cs typeface="Cambria"/>
              </a:rPr>
              <a:t>. This analysis </a:t>
            </a:r>
            <a:r>
              <a:rPr lang="en-US" sz="2400" dirty="0">
                <a:latin typeface="Cambria"/>
                <a:cs typeface="Cambria"/>
              </a:rPr>
              <a:t>is important because it disproves the common ideology behind victim blaming that </a:t>
            </a:r>
            <a:r>
              <a:rPr lang="en-US" sz="2400" dirty="0" smtClean="0">
                <a:latin typeface="Cambria"/>
                <a:cs typeface="Cambria"/>
              </a:rPr>
              <a:t>supports the notion that certain characteristics in women cause them to be victims of sexual violence. Through my analyses I can see that there is not a strong relationship between lack of assertiveness , desire to please others, and race and who is targeted by sexual predators.</a:t>
            </a:r>
            <a:endParaRPr lang="en-US" sz="2400" dirty="0">
              <a:latin typeface="Cambria"/>
              <a:cs typeface="Cambria"/>
            </a:endParaRPr>
          </a:p>
        </p:txBody>
      </p:sp>
      <p:sp>
        <p:nvSpPr>
          <p:cNvPr id="30" name="TextBox 29"/>
          <p:cNvSpPr txBox="1"/>
          <p:nvPr/>
        </p:nvSpPr>
        <p:spPr>
          <a:xfrm>
            <a:off x="21152066" y="10735549"/>
            <a:ext cx="9497233" cy="4955202"/>
          </a:xfrm>
          <a:prstGeom prst="rect">
            <a:avLst/>
          </a:prstGeom>
          <a:noFill/>
        </p:spPr>
        <p:txBody>
          <a:bodyPr wrap="square" rtlCol="0">
            <a:spAutoFit/>
          </a:bodyPr>
          <a:lstStyle/>
          <a:p>
            <a:r>
              <a:rPr lang="en-US" sz="2800" b="1" dirty="0" smtClean="0">
                <a:latin typeface="Cambria"/>
                <a:cs typeface="Cambria"/>
              </a:rPr>
              <a:t>Methods</a:t>
            </a:r>
          </a:p>
          <a:p>
            <a:endParaRPr lang="en-US" sz="2400" b="1" dirty="0" smtClean="0">
              <a:latin typeface="Cambria"/>
              <a:cs typeface="Cambria"/>
            </a:endParaRPr>
          </a:p>
          <a:p>
            <a:r>
              <a:rPr lang="en-US" sz="2400" dirty="0" smtClean="0">
                <a:latin typeface="Cambria"/>
                <a:cs typeface="Cambria"/>
              </a:rPr>
              <a:t>I used histograms to analyze my data because it allowed me to see the distributions of </a:t>
            </a:r>
            <a:r>
              <a:rPr lang="en-US" sz="2400" dirty="0" smtClean="0">
                <a:latin typeface="Cambria"/>
                <a:cs typeface="Cambria"/>
              </a:rPr>
              <a:t>the </a:t>
            </a:r>
            <a:r>
              <a:rPr lang="en-US" sz="2400" dirty="0" smtClean="0">
                <a:latin typeface="Cambria"/>
                <a:cs typeface="Cambria"/>
              </a:rPr>
              <a:t>responses for two variables side-by-side as well as facet these variables by a third to see how they interact. This was especially important for looking at the two characteristic </a:t>
            </a:r>
            <a:r>
              <a:rPr lang="en-US" sz="2400" dirty="0" smtClean="0">
                <a:latin typeface="Cambria"/>
                <a:cs typeface="Cambria"/>
              </a:rPr>
              <a:t>and </a:t>
            </a:r>
            <a:r>
              <a:rPr lang="en-US" sz="2400" dirty="0" smtClean="0">
                <a:latin typeface="Cambria"/>
                <a:cs typeface="Cambria"/>
              </a:rPr>
              <a:t>being able to see the frequencies of each response all in the same visualization and how the distribution of responses looked. Being able to compare distributions of multiple variables side by side allowed me to see if there was an association between the three variables I am looking at in each histogram, and if this changed depending on the facet.</a:t>
            </a:r>
          </a:p>
          <a:p>
            <a:endParaRPr lang="en-US" sz="2400" dirty="0"/>
          </a:p>
        </p:txBody>
      </p:sp>
      <p:sp>
        <p:nvSpPr>
          <p:cNvPr id="33" name="TextBox 32"/>
          <p:cNvSpPr txBox="1"/>
          <p:nvPr/>
        </p:nvSpPr>
        <p:spPr>
          <a:xfrm>
            <a:off x="4255279" y="20475851"/>
            <a:ext cx="245068" cy="276999"/>
          </a:xfrm>
          <a:prstGeom prst="rect">
            <a:avLst/>
          </a:prstGeom>
          <a:noFill/>
        </p:spPr>
        <p:txBody>
          <a:bodyPr wrap="square" rtlCol="0">
            <a:spAutoFit/>
          </a:bodyPr>
          <a:lstStyle/>
          <a:p>
            <a:r>
              <a:rPr lang="en-US" sz="1200" dirty="0" smtClean="0"/>
              <a:t>1</a:t>
            </a:r>
            <a:endParaRPr lang="en-US" sz="1200" dirty="0"/>
          </a:p>
        </p:txBody>
      </p:sp>
      <p:sp>
        <p:nvSpPr>
          <p:cNvPr id="34" name="Footer Placeholder 33"/>
          <p:cNvSpPr>
            <a:spLocks noGrp="1"/>
          </p:cNvSpPr>
          <p:nvPr>
            <p:ph type="ftr" sz="quarter" idx="11"/>
          </p:nvPr>
        </p:nvSpPr>
        <p:spPr>
          <a:xfrm>
            <a:off x="4154487" y="20162314"/>
            <a:ext cx="4993997" cy="1168400"/>
          </a:xfrm>
        </p:spPr>
        <p:txBody>
          <a:bodyPr/>
          <a:lstStyle/>
          <a:p>
            <a:r>
              <a:rPr lang="en-US" sz="1400" dirty="0" smtClean="0"/>
              <a:t>http://</a:t>
            </a:r>
            <a:r>
              <a:rPr lang="en-US" sz="1400" dirty="0" err="1" smtClean="0"/>
              <a:t>www.icpsr.umich.edu</a:t>
            </a:r>
            <a:r>
              <a:rPr lang="en-US" sz="1400" dirty="0" smtClean="0"/>
              <a:t>/</a:t>
            </a:r>
            <a:r>
              <a:rPr lang="en-US" sz="1400" dirty="0" err="1" smtClean="0"/>
              <a:t>icpsrweb</a:t>
            </a:r>
            <a:r>
              <a:rPr lang="en-US" sz="1400" dirty="0" smtClean="0"/>
              <a:t>/ICPSR/studies/3212</a:t>
            </a:r>
            <a:endParaRPr lang="en-US" sz="1400" dirty="0"/>
          </a:p>
        </p:txBody>
      </p:sp>
      <p:sp>
        <p:nvSpPr>
          <p:cNvPr id="35" name="TextBox 34"/>
          <p:cNvSpPr txBox="1"/>
          <p:nvPr/>
        </p:nvSpPr>
        <p:spPr>
          <a:xfrm>
            <a:off x="5375708" y="15413752"/>
            <a:ext cx="290648" cy="276999"/>
          </a:xfrm>
          <a:prstGeom prst="rect">
            <a:avLst/>
          </a:prstGeom>
          <a:noFill/>
        </p:spPr>
        <p:txBody>
          <a:bodyPr wrap="square" rtlCol="0">
            <a:spAutoFit/>
          </a:bodyPr>
          <a:lstStyle/>
          <a:p>
            <a:r>
              <a:rPr lang="en-US" sz="1200" dirty="0" smtClean="0"/>
              <a:t>1</a:t>
            </a:r>
            <a:endParaRPr lang="en-US" sz="1200" dirty="0"/>
          </a:p>
        </p:txBody>
      </p:sp>
      <p:pic>
        <p:nvPicPr>
          <p:cNvPr id="36" name="Picture 35" descr="AUTHSI.hi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4279" y="3488930"/>
            <a:ext cx="7638879" cy="5393811"/>
          </a:xfrm>
          <a:prstGeom prst="rect">
            <a:avLst/>
          </a:prstGeom>
        </p:spPr>
      </p:pic>
      <p:pic>
        <p:nvPicPr>
          <p:cNvPr id="37" name="Picture 36" descr="PRESSSI.h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9478" y="9383096"/>
            <a:ext cx="7613680" cy="5376018"/>
          </a:xfrm>
          <a:prstGeom prst="rect">
            <a:avLst/>
          </a:prstGeom>
        </p:spPr>
      </p:pic>
      <p:pic>
        <p:nvPicPr>
          <p:cNvPr id="38" name="Picture 37" descr="RACE.hi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9478" y="15191542"/>
            <a:ext cx="7613680" cy="5376018"/>
          </a:xfrm>
          <a:prstGeom prst="rect">
            <a:avLst/>
          </a:prstGeom>
        </p:spPr>
      </p:pic>
    </p:spTree>
    <p:extLst>
      <p:ext uri="{BB962C8B-B14F-4D97-AF65-F5344CB8AC3E}">
        <p14:creationId xmlns:p14="http://schemas.microsoft.com/office/powerpoint/2010/main" val="25249772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1702</TotalTime>
  <Words>737</Words>
  <Application>Microsoft Macintosh PowerPoint</Application>
  <PresentationFormat>Custom</PresentationFormat>
  <Paragraphs>53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Snow Christensen</dc:creator>
  <cp:lastModifiedBy>Snow Christensen</cp:lastModifiedBy>
  <cp:revision>24</cp:revision>
  <dcterms:created xsi:type="dcterms:W3CDTF">2017-12-07T03:38:14Z</dcterms:created>
  <dcterms:modified xsi:type="dcterms:W3CDTF">2017-12-08T08:00:20Z</dcterms:modified>
</cp:coreProperties>
</file>