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BBA832-D3EB-4AA1-B723-5C0D7902D03C}" v="2794" dt="2022-08-13T21:58:23.3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8/13/2022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367328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03614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32939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88055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88388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0798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77060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extLst>
      <p:ext uri="{BB962C8B-B14F-4D97-AF65-F5344CB8AC3E}">
        <p14:creationId xmlns:p14="http://schemas.microsoft.com/office/powerpoint/2010/main" val="1889981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10838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60048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36619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6783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37042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51451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79153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89865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4324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8/13/2022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3991147"/>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rike.com/" TargetMode="External"/><Relationship Id="rId2" Type="http://schemas.openxmlformats.org/officeDocument/2006/relationships/hyperlink" Target="https://www.glasscubes.com/" TargetMode="External"/><Relationship Id="rId1" Type="http://schemas.openxmlformats.org/officeDocument/2006/relationships/slideLayout" Target="../slideLayouts/slideLayout2.xml"/><Relationship Id="rId4" Type="http://schemas.openxmlformats.org/officeDocument/2006/relationships/hyperlink" Target="https://www.atlassian.com/agi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5" name="Picture 3" descr="A blue abstract watercolor pattern on a white background">
            <a:extLst>
              <a:ext uri="{FF2B5EF4-FFF2-40B4-BE49-F238E27FC236}">
                <a16:creationId xmlns:a16="http://schemas.microsoft.com/office/drawing/2014/main" id="{A9862EDD-0179-77D4-29AE-4A68E1B6B50C}"/>
              </a:ext>
            </a:extLst>
          </p:cNvPr>
          <p:cNvPicPr>
            <a:picLocks noChangeAspect="1"/>
          </p:cNvPicPr>
          <p:nvPr/>
        </p:nvPicPr>
        <p:blipFill rotWithShape="1">
          <a:blip r:embed="rId3"/>
          <a:srcRect l="9091" t="18744" b="4647"/>
          <a:stretch/>
        </p:blipFill>
        <p:spPr>
          <a:xfrm>
            <a:off x="20" y="10"/>
            <a:ext cx="12191980" cy="6857990"/>
          </a:xfrm>
          <a:prstGeom prst="rect">
            <a:avLst/>
          </a:prstGeom>
        </p:spPr>
      </p:pic>
      <p:pic>
        <p:nvPicPr>
          <p:cNvPr id="30" name="Picture 29">
            <a:extLst>
              <a:ext uri="{FF2B5EF4-FFF2-40B4-BE49-F238E27FC236}">
                <a16:creationId xmlns:a16="http://schemas.microsoft.com/office/drawing/2014/main" id="{545F67A4-7428-47F3-AE14-8CA43D976E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2" name="Freeform 5">
            <a:extLst>
              <a:ext uri="{FF2B5EF4-FFF2-40B4-BE49-F238E27FC236}">
                <a16:creationId xmlns:a16="http://schemas.microsoft.com/office/drawing/2014/main" id="{F4A20210-FA90-4B6D-8D2E-1B90054E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34" name="Freeform 14">
            <a:extLst>
              <a:ext uri="{FF2B5EF4-FFF2-40B4-BE49-F238E27FC236}">
                <a16:creationId xmlns:a16="http://schemas.microsoft.com/office/drawing/2014/main" id="{39213B44-68B7-47E7-B506-5C79FCF80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39084D60-65A6-45F8-8C17-3529E43F1C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37" name="Straight Connector 36">
              <a:extLst>
                <a:ext uri="{FF2B5EF4-FFF2-40B4-BE49-F238E27FC236}">
                  <a16:creationId xmlns:a16="http://schemas.microsoft.com/office/drawing/2014/main" id="{444A2572-2BF1-4C8E-AF59-F3AD411D89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5DF3485-B455-470C-8FA8-A1BDE087B8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E9DCD0-EE49-4CB4-89B6-C25F9861C3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13CF62-C96C-44E9-8C28-E3F2C6E7C6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D06558F-07E9-4D78-A6F3-8BCFA9E734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12D8773-83C0-4D51-9E1F-046DA7DA0D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880C3FB-3E2E-4054-A6D1-38176D6E2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505591A-6112-4B84-8E9E-923E43C4ED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4884290-8E39-4425-BB4F-48D955C1F8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0C383A3-6D77-41CE-8121-498BC3BA51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20A319-4A10-4542-B48C-5FB2714C4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B15B038-50ED-419D-B142-C96EE418B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BAFF2F4-75B2-4498-8559-BAE80D89B4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56AE167-8087-4A4B-B41D-5658EEBA68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D353E8A-CBA6-44F9-9C00-D0AD27C96C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A2C318A-A79F-4CAD-BA7A-51427BF9ED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F2996E3-5E01-4F22-B23C-7CD0CF72C4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60F6BC4-AB51-4DE7-B83C-E71FE4EC86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F65FC1C-93BF-4ACA-BF17-17372DD108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9F9913C-8CCE-4D56-9D2A-0C2D686676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0EDD18C-1AAD-48E5-AAAD-73F4B5643C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2D7A5C4-18C8-43E9-A50A-F87A362C85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A0C484E-A224-4DB0-8C34-89BE54BD12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9BB438E-A25F-4A7F-B209-8899B7CEC4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F8BA6DC-B1E9-4F32-A5CC-8F61976B69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F6D95B2-1C8D-4156-AB05-523619B4FC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88409AD-A77F-4304-9E8B-08A4891C70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62AD08A-B385-4D18-B948-8D53B3918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32A413E-FF1A-46B1-BF8B-3C1C408B34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CFF4E44-2BEB-4FAE-97C9-BC6E8296D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0486C0A-9B93-46B8-932F-876BE26CEF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429BF5D-8D5B-4A48-89EE-8B779826E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DC996EE-5EB1-4943-A1E8-70810CBD67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2F833C8-E3CE-4399-B78B-9DD0EEA64C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7C92DB2-78F1-4872-B9C7-C658A78869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F8A2FAA-05E1-448E-A606-FA9D67036C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5AAB5D1-1672-4825-88A7-D93923475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2CAAFDB-2BA2-4D04-8B8B-1241D5EC0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C381B3C-0009-451B-BCB3-48F7810C1B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A10544C-1EAD-47FB-A17E-52C6222826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2540B37-D854-4525-93F8-410685438F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450DFE8-D07F-435C-B5A2-47D126FD9F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1A6513-2D5D-458C-B841-D5DD9844B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931CF18-850E-41CD-823E-D311BD5CC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4497A09-1B1C-4EB6-B728-6FC3A1C125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A60DE04-F3E8-437E-A2E4-A8A7BA01C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DBBA541-852C-4AE6-82E8-6BD13AFB4F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FC3362F-AD7E-45D7-BE85-7C8DD81347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CD83E0F-C8AF-4D52-94DB-CD949A2B16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0D5F865-890F-483F-B407-516CE6D222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E6A2505-E617-4419-AB05-10B779B5C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DFF0D66-52FC-4F64-B67F-72D9EFEED1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C72040-7945-4051-989C-2B728F6D50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6EB6302-2333-45D4-AE20-B0F6D45CC1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ECC1105-D16E-411D-B4B7-80BF039BF9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7D2F518-4540-44DE-BC62-7D598EC99B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19566BC-880A-4113-A9C4-0017E5184C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18E7D73-F4E4-4F5D-AFF9-EE491954A0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D0988A2-3571-4C16-BDEF-58254F04E5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550BAC8-41FE-4300-910B-EE7BBD7A0C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8CD175C-18A7-4589-8C46-A61FEF6D99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6BE3031-FD1C-443C-9889-243CEEAEDF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E37BF5D-3732-41F2-B9AF-A56C9214D6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77B6718-917A-4A01-BCF8-5C6E1217B2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C23AB5B-98FB-43F1-B590-BBA79814F2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6EEC146-226B-4C83-9C1B-DD5495DE16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C24D094-41EF-4CA2-9834-B04793FA12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DA46AD8-674F-46C3-8A22-280F78F91A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E9D757B-CD9D-447C-8780-79F2FF875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76B76E9-7342-43BC-B629-9180ABF577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F25F68A-2DCB-4183-86F1-3428326E59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BA5FA913-066C-4504-A753-026056454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A6E50AC-CA1E-4DD3-B85F-1720C019E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224B2B1-DBD8-4BA8-8CEB-BFAC8A15D3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DEFE1E7-69A3-47F5-B8B8-C0898281B6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66F1F489-762E-4979-9EBC-50A62330B8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27DF22C-20E6-4DED-B405-1B26C5218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36FD8D7-6E0F-468E-B8C4-F4E6707112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6646333" y="2032000"/>
            <a:ext cx="4513792" cy="2819398"/>
          </a:xfrm>
        </p:spPr>
        <p:txBody>
          <a:bodyPr>
            <a:normAutofit fontScale="90000"/>
          </a:bodyPr>
          <a:lstStyle/>
          <a:p>
            <a:r>
              <a:rPr lang="en-US"/>
              <a:t>Agile Presentation</a:t>
            </a:r>
          </a:p>
        </p:txBody>
      </p:sp>
      <p:sp>
        <p:nvSpPr>
          <p:cNvPr id="3" name="Subtitle 2"/>
          <p:cNvSpPr>
            <a:spLocks noGrp="1"/>
          </p:cNvSpPr>
          <p:nvPr>
            <p:ph type="subTitle" idx="1"/>
          </p:nvPr>
        </p:nvSpPr>
        <p:spPr>
          <a:xfrm>
            <a:off x="6646333" y="4851399"/>
            <a:ext cx="4513792" cy="914401"/>
          </a:xfrm>
        </p:spPr>
        <p:txBody>
          <a:bodyPr vert="horz" lIns="91440" tIns="45720" rIns="91440" bIns="45720" rtlCol="0">
            <a:normAutofit/>
          </a:bodyPr>
          <a:lstStyle/>
          <a:p>
            <a:r>
              <a:rPr lang="en-US" dirty="0"/>
              <a:t>Cody Jurrens CS-250</a:t>
            </a: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5E616-CE7C-55A8-2186-795141391161}"/>
              </a:ext>
            </a:extLst>
          </p:cNvPr>
          <p:cNvSpPr>
            <a:spLocks noGrp="1"/>
          </p:cNvSpPr>
          <p:nvPr>
            <p:ph type="title"/>
          </p:nvPr>
        </p:nvSpPr>
        <p:spPr>
          <a:xfrm>
            <a:off x="684212" y="485244"/>
            <a:ext cx="8534400" cy="1507067"/>
          </a:xfrm>
        </p:spPr>
        <p:txBody>
          <a:bodyPr>
            <a:normAutofit/>
          </a:bodyPr>
          <a:lstStyle/>
          <a:p>
            <a:r>
              <a:rPr lang="en-US" dirty="0">
                <a:solidFill>
                  <a:schemeClr val="tx2"/>
                </a:solidFill>
              </a:rPr>
              <a:t>                       Scrum Roles</a:t>
            </a:r>
          </a:p>
        </p:txBody>
      </p:sp>
      <p:sp>
        <p:nvSpPr>
          <p:cNvPr id="3" name="Content Placeholder 2">
            <a:extLst>
              <a:ext uri="{FF2B5EF4-FFF2-40B4-BE49-F238E27FC236}">
                <a16:creationId xmlns:a16="http://schemas.microsoft.com/office/drawing/2014/main" id="{F0A4E994-BEB3-45B7-CB94-6B8D5CB16FE4}"/>
              </a:ext>
            </a:extLst>
          </p:cNvPr>
          <p:cNvSpPr>
            <a:spLocks noGrp="1"/>
          </p:cNvSpPr>
          <p:nvPr>
            <p:ph idx="1"/>
          </p:nvPr>
        </p:nvSpPr>
        <p:spPr>
          <a:xfrm>
            <a:off x="684211" y="1799023"/>
            <a:ext cx="8534400" cy="4460901"/>
          </a:xfrm>
        </p:spPr>
        <p:txBody>
          <a:bodyPr>
            <a:normAutofit/>
          </a:bodyPr>
          <a:lstStyle/>
          <a:p>
            <a:r>
              <a:rPr lang="en-US" sz="1200" dirty="0">
                <a:solidFill>
                  <a:schemeClr val="tx1"/>
                </a:solidFill>
              </a:rPr>
              <a:t>Product Owner: The product owner is the who what and why of the project. They are responsible for who the project is for, what the scope of the project is going to be and why it is worth developing. They are the voice between the internal and external forces of the project. The product owner gives honest and open feedback on the development of the program to the rest of the team</a:t>
            </a:r>
          </a:p>
          <a:p>
            <a:pPr>
              <a:buClr>
                <a:srgbClr val="FFFFFF"/>
              </a:buClr>
            </a:pPr>
            <a:r>
              <a:rPr lang="en-US" sz="1200" dirty="0">
                <a:solidFill>
                  <a:schemeClr val="tx1"/>
                </a:solidFill>
              </a:rPr>
              <a:t>Scrum Master: A project leader who is familiar with the agile process. They are the keepers of the timeline and help keep everyone on the same pace by doing daily scrum meeting and making sure communication stays consistent throughout the project. The scrum master is also in charge of helping everyone understand the product backlog. </a:t>
            </a:r>
          </a:p>
          <a:p>
            <a:pPr>
              <a:buClr>
                <a:srgbClr val="FFFFFF"/>
              </a:buClr>
            </a:pPr>
            <a:r>
              <a:rPr lang="en-US" sz="1200" dirty="0">
                <a:solidFill>
                  <a:schemeClr val="tx1"/>
                </a:solidFill>
              </a:rPr>
              <a:t>Developer: The developer is responsible for creating a working program in smaller modules or sprints and letting the testers give feedback. They make sure that they are in constant contact with the scrum master and the rest of the team on their timing. They also need to give daily reports on any roadblocks or problems that have been fixed. </a:t>
            </a:r>
          </a:p>
          <a:p>
            <a:pPr>
              <a:buClr>
                <a:srgbClr val="FFFFFF"/>
              </a:buClr>
            </a:pPr>
            <a:r>
              <a:rPr lang="en-US" sz="1200" dirty="0">
                <a:solidFill>
                  <a:schemeClr val="tx1"/>
                </a:solidFill>
              </a:rPr>
              <a:t>Tester: The testers are required to identify the process to test that the program meets the specifications and requirements. The testers test early and often to get detailed reports to the rest of the team, so everyone is aware of the roadblocks and fixes. They are used to testing things from the customer perspective so they can give valuable insight into how the program functions overall.</a:t>
            </a:r>
          </a:p>
        </p:txBody>
      </p:sp>
    </p:spTree>
    <p:extLst>
      <p:ext uri="{BB962C8B-B14F-4D97-AF65-F5344CB8AC3E}">
        <p14:creationId xmlns:p14="http://schemas.microsoft.com/office/powerpoint/2010/main" val="1684101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804D-65CF-AECE-6B24-F29A223513DC}"/>
              </a:ext>
            </a:extLst>
          </p:cNvPr>
          <p:cNvSpPr>
            <a:spLocks noGrp="1"/>
          </p:cNvSpPr>
          <p:nvPr>
            <p:ph type="title"/>
          </p:nvPr>
        </p:nvSpPr>
        <p:spPr>
          <a:xfrm>
            <a:off x="1834919" y="685800"/>
            <a:ext cx="1660879" cy="5531623"/>
          </a:xfrm>
        </p:spPr>
        <p:txBody>
          <a:bodyPr>
            <a:normAutofit/>
          </a:bodyPr>
          <a:lstStyle/>
          <a:p>
            <a:r>
              <a:rPr lang="en-US" sz="3200" dirty="0" err="1">
                <a:solidFill>
                  <a:srgbClr val="FFFFFF"/>
                </a:solidFill>
              </a:rPr>
              <a:t>Sdlc</a:t>
            </a:r>
            <a:r>
              <a:rPr lang="en-US" sz="3200" dirty="0">
                <a:solidFill>
                  <a:srgbClr val="FFFFFF"/>
                </a:solidFill>
              </a:rPr>
              <a:t> </a:t>
            </a:r>
            <a:r>
              <a:rPr lang="en-US" sz="3200" dirty="0" err="1">
                <a:solidFill>
                  <a:srgbClr val="FFFFFF"/>
                </a:solidFill>
              </a:rPr>
              <a:t>pHASES</a:t>
            </a:r>
          </a:p>
        </p:txBody>
      </p:sp>
      <p:sp>
        <p:nvSpPr>
          <p:cNvPr id="39" name="Content Placeholder 2">
            <a:extLst>
              <a:ext uri="{FF2B5EF4-FFF2-40B4-BE49-F238E27FC236}">
                <a16:creationId xmlns:a16="http://schemas.microsoft.com/office/drawing/2014/main" id="{9332A97E-E3AB-090B-8DE8-E655A0A8D043}"/>
              </a:ext>
            </a:extLst>
          </p:cNvPr>
          <p:cNvSpPr>
            <a:spLocks noGrp="1"/>
          </p:cNvSpPr>
          <p:nvPr>
            <p:ph idx="1"/>
          </p:nvPr>
        </p:nvSpPr>
        <p:spPr>
          <a:xfrm>
            <a:off x="3951773" y="890240"/>
            <a:ext cx="7375100" cy="5122126"/>
          </a:xfrm>
        </p:spPr>
        <p:txBody>
          <a:bodyPr>
            <a:normAutofit lnSpcReduction="10000"/>
          </a:bodyPr>
          <a:lstStyle/>
          <a:p>
            <a:r>
              <a:rPr lang="en-US" sz="1200" dirty="0">
                <a:solidFill>
                  <a:srgbClr val="FFFFFF"/>
                </a:solidFill>
              </a:rPr>
              <a:t>Concept: The concept phase is where the planning and information gathering take place. This is where we gather as many of the pieces of the puzzle as we can before we put it together into a working program. The client has a very active role in this phase. </a:t>
            </a:r>
          </a:p>
          <a:p>
            <a:pPr>
              <a:buClr>
                <a:srgbClr val="FFFFFF"/>
              </a:buClr>
            </a:pPr>
            <a:r>
              <a:rPr lang="en-US" sz="1200" dirty="0">
                <a:solidFill>
                  <a:srgbClr val="FFFFFF"/>
                </a:solidFill>
              </a:rPr>
              <a:t>Inception: The inception phase is where teams are chosen and the finer points of how the project is going to go are ironed out. The team will create a mock up of the interface either on computer or drawings so everyone knows what the look should be. The timeline is also given by the scrum master and broken down into modules or sprints. Regular check-ins with the team and client happen to make sure everything is good to go. </a:t>
            </a:r>
          </a:p>
          <a:p>
            <a:pPr>
              <a:buClr>
                <a:srgbClr val="FFFFFF"/>
              </a:buClr>
            </a:pPr>
            <a:r>
              <a:rPr lang="en-US" sz="1200" dirty="0">
                <a:solidFill>
                  <a:srgbClr val="FFFFFF"/>
                </a:solidFill>
              </a:rPr>
              <a:t>Iteration: The iteration or construction phase is where the actual building begins and the development team earns their pay. They will take all of the product requirement and designs and write the program to fit these visions. The developers should have a fully functioning section for testing by the end of the first sprint for feedback. Since the iterations are cyclical there can be other add-ons and put into the program at a later time. Agile is perfect for making these changes at a later time. </a:t>
            </a:r>
          </a:p>
          <a:p>
            <a:pPr>
              <a:buClr>
                <a:srgbClr val="FFFFFF"/>
              </a:buClr>
            </a:pPr>
            <a:r>
              <a:rPr lang="en-US" sz="1200" dirty="0">
                <a:solidFill>
                  <a:srgbClr val="FFFFFF"/>
                </a:solidFill>
              </a:rPr>
              <a:t>Release: After the program has been tested then it is released to be used by the clients and whomever gets to use the software. After it is released it is monitored by the testers and development team for potential bugs and make sure the program is running smoothly. There is also time to for training to take place during this time to help people not familiar to operate the software. </a:t>
            </a:r>
          </a:p>
          <a:p>
            <a:pPr>
              <a:buClr>
                <a:srgbClr val="FFFFFF"/>
              </a:buClr>
            </a:pPr>
            <a:r>
              <a:rPr lang="en-US" sz="1200" dirty="0" err="1">
                <a:solidFill>
                  <a:srgbClr val="FFFFFF"/>
                </a:solidFill>
              </a:rPr>
              <a:t>Maintanence</a:t>
            </a:r>
            <a:r>
              <a:rPr lang="en-US" sz="1200" dirty="0">
                <a:solidFill>
                  <a:srgbClr val="FFFFFF"/>
                </a:solidFill>
              </a:rPr>
              <a:t>/ Retirement: The development team is responsible for the </a:t>
            </a:r>
            <a:r>
              <a:rPr lang="en-US" sz="1200" dirty="0" err="1">
                <a:solidFill>
                  <a:srgbClr val="FFFFFF"/>
                </a:solidFill>
              </a:rPr>
              <a:t>maintanence</a:t>
            </a:r>
            <a:r>
              <a:rPr lang="en-US" sz="1200" dirty="0">
                <a:solidFill>
                  <a:srgbClr val="FFFFFF"/>
                </a:solidFill>
              </a:rPr>
              <a:t> of the product unless the company has its own user support teams. If the program need to be altered such as migrated to a different platform such as Windows to Android this is part of the </a:t>
            </a:r>
            <a:r>
              <a:rPr lang="en-US" sz="1200" dirty="0" err="1">
                <a:solidFill>
                  <a:srgbClr val="FFFFFF"/>
                </a:solidFill>
              </a:rPr>
              <a:t>maintanence</a:t>
            </a:r>
            <a:r>
              <a:rPr lang="en-US" sz="1200" dirty="0">
                <a:solidFill>
                  <a:srgbClr val="FFFFFF"/>
                </a:solidFill>
              </a:rPr>
              <a:t> phase. Then if everyone decides that there is going to be no more software support or it is too far out of date then the development team will retire the program and archive it in case parts of it are needed for another project down the road. </a:t>
            </a:r>
          </a:p>
          <a:p>
            <a:pPr>
              <a:buClr>
                <a:srgbClr val="FFFFFF"/>
              </a:buClr>
            </a:pPr>
            <a:endParaRPr lang="en-US" sz="1800" dirty="0">
              <a:solidFill>
                <a:srgbClr val="FFFFFF"/>
              </a:solidFill>
            </a:endParaRPr>
          </a:p>
          <a:p>
            <a:pPr>
              <a:buClr>
                <a:srgbClr val="FFFFFF"/>
              </a:buClr>
            </a:pPr>
            <a:endParaRPr lang="en-US" sz="1800" dirty="0">
              <a:solidFill>
                <a:srgbClr val="FFFFFF"/>
              </a:solidFill>
            </a:endParaRPr>
          </a:p>
        </p:txBody>
      </p:sp>
    </p:spTree>
    <p:extLst>
      <p:ext uri="{BB962C8B-B14F-4D97-AF65-F5344CB8AC3E}">
        <p14:creationId xmlns:p14="http://schemas.microsoft.com/office/powerpoint/2010/main" val="230796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E61C9-04CD-3868-2BAD-06329F769C02}"/>
              </a:ext>
            </a:extLst>
          </p:cNvPr>
          <p:cNvSpPr>
            <a:spLocks noGrp="1"/>
          </p:cNvSpPr>
          <p:nvPr>
            <p:ph type="title"/>
          </p:nvPr>
        </p:nvSpPr>
        <p:spPr>
          <a:xfrm>
            <a:off x="2394066" y="4905503"/>
            <a:ext cx="5978913" cy="986677"/>
          </a:xfrm>
        </p:spPr>
        <p:txBody>
          <a:bodyPr>
            <a:normAutofit/>
          </a:bodyPr>
          <a:lstStyle/>
          <a:p>
            <a:r>
              <a:rPr lang="en-US" sz="4000" dirty="0">
                <a:solidFill>
                  <a:schemeClr val="tx2"/>
                </a:solidFill>
              </a:rPr>
              <a:t>Waterfall approach</a:t>
            </a:r>
          </a:p>
        </p:txBody>
      </p:sp>
      <p:sp>
        <p:nvSpPr>
          <p:cNvPr id="3" name="Content Placeholder 2">
            <a:extLst>
              <a:ext uri="{FF2B5EF4-FFF2-40B4-BE49-F238E27FC236}">
                <a16:creationId xmlns:a16="http://schemas.microsoft.com/office/drawing/2014/main" id="{96EEA6E4-4C90-B402-E989-C02DB6C6AAB5}"/>
              </a:ext>
            </a:extLst>
          </p:cNvPr>
          <p:cNvSpPr>
            <a:spLocks noGrp="1"/>
          </p:cNvSpPr>
          <p:nvPr>
            <p:ph idx="1"/>
          </p:nvPr>
        </p:nvSpPr>
        <p:spPr>
          <a:xfrm>
            <a:off x="684212" y="685800"/>
            <a:ext cx="9937595" cy="4135657"/>
          </a:xfrm>
        </p:spPr>
        <p:txBody>
          <a:bodyPr>
            <a:normAutofit/>
          </a:bodyPr>
          <a:lstStyle/>
          <a:p>
            <a:r>
              <a:rPr lang="en-US" sz="1200" dirty="0">
                <a:solidFill>
                  <a:schemeClr val="tx1"/>
                </a:solidFill>
              </a:rPr>
              <a:t>Clarity: If we were to use the waterfall method we could have told the clients that we need all of the requirements for the program before we even start. This can be nice because you don’t have the option to go back and change anything in the middle of building a project. </a:t>
            </a:r>
          </a:p>
          <a:p>
            <a:pPr>
              <a:buClr>
                <a:srgbClr val="000000"/>
              </a:buClr>
            </a:pPr>
            <a:r>
              <a:rPr lang="en-US" sz="1200" dirty="0">
                <a:solidFill>
                  <a:schemeClr val="tx1"/>
                </a:solidFill>
              </a:rPr>
              <a:t>Cost: Since all of the </a:t>
            </a:r>
            <a:r>
              <a:rPr lang="en-US" sz="1200" dirty="0" err="1">
                <a:solidFill>
                  <a:schemeClr val="tx1"/>
                </a:solidFill>
              </a:rPr>
              <a:t>requirments</a:t>
            </a:r>
            <a:r>
              <a:rPr lang="en-US" sz="1200" dirty="0">
                <a:solidFill>
                  <a:schemeClr val="tx1"/>
                </a:solidFill>
              </a:rPr>
              <a:t> are given out early the cost can be estimated a little bit better than agile because it can account for every chunk of time needed to complete the project. </a:t>
            </a:r>
          </a:p>
          <a:p>
            <a:pPr>
              <a:buClr>
                <a:srgbClr val="000000"/>
              </a:buClr>
            </a:pPr>
            <a:r>
              <a:rPr lang="en-US" sz="1200" dirty="0">
                <a:solidFill>
                  <a:schemeClr val="tx1"/>
                </a:solidFill>
              </a:rPr>
              <a:t>Delays: Waterfall is very strict on its structure so it would be </a:t>
            </a:r>
            <a:r>
              <a:rPr lang="en-US" sz="1200" dirty="0" err="1">
                <a:solidFill>
                  <a:schemeClr val="tx1"/>
                </a:solidFill>
              </a:rPr>
              <a:t>guarenteed</a:t>
            </a:r>
            <a:r>
              <a:rPr lang="en-US" sz="1200" dirty="0">
                <a:solidFill>
                  <a:schemeClr val="tx1"/>
                </a:solidFill>
              </a:rPr>
              <a:t> to put out a working program within the time period because of its inflexibility.</a:t>
            </a:r>
          </a:p>
          <a:p>
            <a:pPr>
              <a:buClr>
                <a:srgbClr val="000000"/>
              </a:buClr>
            </a:pPr>
            <a:r>
              <a:rPr lang="en-US" sz="1200" dirty="0">
                <a:solidFill>
                  <a:schemeClr val="tx1"/>
                </a:solidFill>
              </a:rPr>
              <a:t>Team Members: In the agile method the teams are a lot </a:t>
            </a:r>
            <a:r>
              <a:rPr lang="en-US" sz="1200" dirty="0" err="1">
                <a:solidFill>
                  <a:schemeClr val="tx1"/>
                </a:solidFill>
              </a:rPr>
              <a:t>smalller</a:t>
            </a:r>
            <a:r>
              <a:rPr lang="en-US" sz="1200" dirty="0">
                <a:solidFill>
                  <a:schemeClr val="tx1"/>
                </a:solidFill>
              </a:rPr>
              <a:t> to pump out smaller modules at a faster pace. With waterfall the teams are a lot larger so if a team member needed to be replaced it wouldn’t be too much of a headache to do so. </a:t>
            </a:r>
          </a:p>
          <a:p>
            <a:pPr>
              <a:buClr>
                <a:srgbClr val="000000"/>
              </a:buClr>
            </a:pPr>
            <a:r>
              <a:rPr lang="en-US" sz="1200" dirty="0">
                <a:solidFill>
                  <a:schemeClr val="tx1"/>
                </a:solidFill>
              </a:rPr>
              <a:t>My Thoughts: During the SNHU travel program using agile seems like the best thing for an ever changing program where people don’t quite know what they want from the beginning in the program. This can also cause bottle necks as well if everything keeps getting reworked over and over it can still cause delays. The travel project was a smaller so waterfall would have been able to handle it no problem, if all of the requirements were made before everyone started working on it. </a:t>
            </a:r>
          </a:p>
        </p:txBody>
      </p:sp>
    </p:spTree>
    <p:extLst>
      <p:ext uri="{BB962C8B-B14F-4D97-AF65-F5344CB8AC3E}">
        <p14:creationId xmlns:p14="http://schemas.microsoft.com/office/powerpoint/2010/main" val="283837168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4E97-D5F6-6E57-B5EB-830A808C46A3}"/>
              </a:ext>
            </a:extLst>
          </p:cNvPr>
          <p:cNvSpPr>
            <a:spLocks noGrp="1"/>
          </p:cNvSpPr>
          <p:nvPr>
            <p:ph type="title"/>
          </p:nvPr>
        </p:nvSpPr>
        <p:spPr>
          <a:xfrm>
            <a:off x="814309" y="4933380"/>
            <a:ext cx="6936059" cy="828702"/>
          </a:xfrm>
        </p:spPr>
        <p:txBody>
          <a:bodyPr>
            <a:normAutofit/>
          </a:bodyPr>
          <a:lstStyle/>
          <a:p>
            <a:r>
              <a:rPr lang="en-US" sz="2400" dirty="0"/>
              <a:t>                  Waterfall or Agile for the win</a:t>
            </a:r>
          </a:p>
        </p:txBody>
      </p:sp>
      <p:sp>
        <p:nvSpPr>
          <p:cNvPr id="3" name="Content Placeholder 2">
            <a:extLst>
              <a:ext uri="{FF2B5EF4-FFF2-40B4-BE49-F238E27FC236}">
                <a16:creationId xmlns:a16="http://schemas.microsoft.com/office/drawing/2014/main" id="{CF61E628-2BE4-0539-F6EB-2C955575BDF0}"/>
              </a:ext>
            </a:extLst>
          </p:cNvPr>
          <p:cNvSpPr>
            <a:spLocks noGrp="1"/>
          </p:cNvSpPr>
          <p:nvPr>
            <p:ph idx="1"/>
          </p:nvPr>
        </p:nvSpPr>
        <p:spPr>
          <a:xfrm>
            <a:off x="684212" y="685800"/>
            <a:ext cx="9380034" cy="4284340"/>
          </a:xfrm>
        </p:spPr>
        <p:txBody>
          <a:bodyPr>
            <a:normAutofit fontScale="92500" lnSpcReduction="10000"/>
          </a:bodyPr>
          <a:lstStyle/>
          <a:p>
            <a:r>
              <a:rPr lang="en-US" sz="1200" dirty="0"/>
              <a:t>Phases: During my time working on the SNHU travel project I had to determine what kind of a client we were working with. It was made clear that they were somewhat sure of what they wanted but possibly wanted to make some changes down the road. The phases of agile are built for forward and backward movement so thing can change as necessary. If we went with the waterfall method we have to wait for each module to end completely before moving on to the next without going back so it wouldn’t have worked for our client. </a:t>
            </a:r>
          </a:p>
          <a:p>
            <a:pPr>
              <a:buClr>
                <a:srgbClr val="FFFFFF"/>
              </a:buClr>
            </a:pPr>
            <a:r>
              <a:rPr lang="en-US" sz="1200" dirty="0"/>
              <a:t>Scope and approach: For this one waterfall has its advantages because it makes sure that all of the requirements are ironed out before starting which is of course ideal if possible because we love as much information about something as we can get. This client wanted to add thing as they went such as sort buttons and profile creation. With this in mind agile would have to be the method that would still allow the client to have their input as the project went on. </a:t>
            </a:r>
          </a:p>
          <a:p>
            <a:pPr>
              <a:buClr>
                <a:srgbClr val="FFFFFF"/>
              </a:buClr>
            </a:pPr>
            <a:r>
              <a:rPr lang="en-US" sz="1200" dirty="0"/>
              <a:t>Primary goal: If the client was in a time crunch and needed a completely finished product put out as fast as possible then waterfall would be the best approach because it is not iterative. Agile would put out a working module and then build on it in future updates. </a:t>
            </a:r>
          </a:p>
          <a:p>
            <a:pPr>
              <a:buClr>
                <a:srgbClr val="FFFFFF"/>
              </a:buClr>
            </a:pPr>
            <a:r>
              <a:rPr lang="en-US" sz="1200" dirty="0"/>
              <a:t>Budget: These can actually quite similar because it depends on the size of the project. Waterfall is usually more cost effective because you know how much time will be needed in order to complete the program right from the get-go. Agile can actually be cheaper though if the project is smaller because they already use smaller team sizes meaning less employee hours therefore less cost. </a:t>
            </a:r>
          </a:p>
          <a:p>
            <a:pPr>
              <a:buClr>
                <a:srgbClr val="FFFFFF"/>
              </a:buClr>
            </a:pPr>
            <a:r>
              <a:rPr lang="en-US" sz="1200" dirty="0"/>
              <a:t>Success Measurement: Waterfall is very strict in terms of budget, time, and to scope. Agile is measured by end user outcomes and end results. Since the product needed to be changed quite a few times in the process of building it we can see that we needed to have the end user in mind. </a:t>
            </a:r>
          </a:p>
          <a:p>
            <a:pPr>
              <a:buClr>
                <a:srgbClr val="FFFFFF"/>
              </a:buClr>
            </a:pPr>
            <a:r>
              <a:rPr lang="en-US" sz="1200" dirty="0"/>
              <a:t>My Thoughts: For the SNHU travel project I think that I would choose agile for the win. The customer wanted to change certain things throughout the program which agile accounts for. The client didn’t have a certain budget so agile is perfectly ok with that. The client was available for input during each one of the phases which makes agile the perfect method for completing the travel project. </a:t>
            </a:r>
          </a:p>
          <a:p>
            <a:pPr>
              <a:buClr>
                <a:srgbClr val="FFFFFF"/>
              </a:buClr>
            </a:pPr>
            <a:endParaRPr lang="en-US" dirty="0"/>
          </a:p>
        </p:txBody>
      </p:sp>
    </p:spTree>
    <p:extLst>
      <p:ext uri="{BB962C8B-B14F-4D97-AF65-F5344CB8AC3E}">
        <p14:creationId xmlns:p14="http://schemas.microsoft.com/office/powerpoint/2010/main" val="5081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29EFD-BB53-04F2-0720-287A0E757CDF}"/>
              </a:ext>
            </a:extLst>
          </p:cNvPr>
          <p:cNvSpPr>
            <a:spLocks noGrp="1"/>
          </p:cNvSpPr>
          <p:nvPr>
            <p:ph type="title"/>
          </p:nvPr>
        </p:nvSpPr>
        <p:spPr>
          <a:xfrm>
            <a:off x="712090" y="584405"/>
            <a:ext cx="8534400" cy="1507067"/>
          </a:xfrm>
        </p:spPr>
        <p:txBody>
          <a:bodyPr>
            <a:normAutofit/>
          </a:bodyPr>
          <a:lstStyle/>
          <a:p>
            <a:r>
              <a:rPr lang="en-US" sz="2000" dirty="0"/>
              <a:t>                                                      Citations</a:t>
            </a:r>
          </a:p>
        </p:txBody>
      </p:sp>
      <p:sp>
        <p:nvSpPr>
          <p:cNvPr id="3" name="Content Placeholder 2">
            <a:extLst>
              <a:ext uri="{FF2B5EF4-FFF2-40B4-BE49-F238E27FC236}">
                <a16:creationId xmlns:a16="http://schemas.microsoft.com/office/drawing/2014/main" id="{2A2F6456-90F3-9E46-DB87-143C67846B96}"/>
              </a:ext>
            </a:extLst>
          </p:cNvPr>
          <p:cNvSpPr>
            <a:spLocks noGrp="1"/>
          </p:cNvSpPr>
          <p:nvPr>
            <p:ph idx="1"/>
          </p:nvPr>
        </p:nvSpPr>
        <p:spPr>
          <a:xfrm>
            <a:off x="712090" y="2256263"/>
            <a:ext cx="8534400" cy="3615267"/>
          </a:xfrm>
        </p:spPr>
        <p:txBody>
          <a:bodyPr/>
          <a:lstStyle/>
          <a:p>
            <a:r>
              <a:rPr lang="en-US" i="1" dirty="0">
                <a:ea typeface="+mn-lt"/>
                <a:cs typeface="+mn-lt"/>
              </a:rPr>
              <a:t>Secure online workspaces for business</a:t>
            </a:r>
            <a:r>
              <a:rPr lang="en-US" dirty="0">
                <a:ea typeface="+mn-lt"/>
                <a:cs typeface="+mn-lt"/>
              </a:rPr>
              <a:t>. </a:t>
            </a:r>
            <a:r>
              <a:rPr lang="en-US" dirty="0" err="1">
                <a:ea typeface="+mn-lt"/>
                <a:cs typeface="+mn-lt"/>
              </a:rPr>
              <a:t>Glasscubes</a:t>
            </a:r>
            <a:r>
              <a:rPr lang="en-US" dirty="0">
                <a:ea typeface="+mn-lt"/>
                <a:cs typeface="+mn-lt"/>
              </a:rPr>
              <a:t>. (n.d.). Retrieved August 13, 2022, from </a:t>
            </a:r>
            <a:r>
              <a:rPr lang="en-US" dirty="0">
                <a:ea typeface="+mn-lt"/>
                <a:cs typeface="+mn-lt"/>
                <a:hlinkClick r:id="rId2"/>
              </a:rPr>
              <a:t>https://www.glasscubes.com/</a:t>
            </a:r>
            <a:r>
              <a:rPr lang="en-US" dirty="0">
                <a:ea typeface="+mn-lt"/>
                <a:cs typeface="+mn-lt"/>
              </a:rPr>
              <a:t> </a:t>
            </a:r>
            <a:endParaRPr lang="en-US">
              <a:ea typeface="+mn-lt"/>
              <a:cs typeface="+mn-lt"/>
            </a:endParaRPr>
          </a:p>
          <a:p>
            <a:pPr>
              <a:buClr>
                <a:srgbClr val="FFFFFF"/>
              </a:buClr>
            </a:pPr>
            <a:r>
              <a:rPr lang="en-US" i="1" dirty="0">
                <a:ea typeface="+mn-lt"/>
                <a:cs typeface="+mn-lt"/>
              </a:rPr>
              <a:t>Versatile &amp; Robust project management software</a:t>
            </a:r>
            <a:r>
              <a:rPr lang="en-US" dirty="0">
                <a:ea typeface="+mn-lt"/>
                <a:cs typeface="+mn-lt"/>
              </a:rPr>
              <a:t>. Wrike. (n.d.). Retrieved August 12, 2022, from </a:t>
            </a:r>
            <a:r>
              <a:rPr lang="en-US" dirty="0">
                <a:ea typeface="+mn-lt"/>
                <a:cs typeface="+mn-lt"/>
                <a:hlinkClick r:id="rId3"/>
              </a:rPr>
              <a:t>https://www.wrike.com/</a:t>
            </a:r>
            <a:r>
              <a:rPr lang="en-US" dirty="0">
                <a:ea typeface="+mn-lt"/>
                <a:cs typeface="+mn-lt"/>
              </a:rPr>
              <a:t> </a:t>
            </a:r>
            <a:endParaRPr lang="en-US" dirty="0"/>
          </a:p>
          <a:p>
            <a:pPr>
              <a:buClr>
                <a:srgbClr val="FFFFFF"/>
              </a:buClr>
            </a:pPr>
            <a:r>
              <a:rPr lang="en-US" dirty="0">
                <a:ea typeface="+mn-lt"/>
                <a:cs typeface="+mn-lt"/>
              </a:rPr>
              <a:t>Atlassian. (n.d.). </a:t>
            </a:r>
            <a:r>
              <a:rPr lang="en-US" i="1" dirty="0">
                <a:ea typeface="+mn-lt"/>
                <a:cs typeface="+mn-lt"/>
              </a:rPr>
              <a:t>What is agile?</a:t>
            </a:r>
            <a:r>
              <a:rPr lang="en-US" dirty="0">
                <a:ea typeface="+mn-lt"/>
                <a:cs typeface="+mn-lt"/>
              </a:rPr>
              <a:t> Atlassian. Retrieved July 17, 2022, from </a:t>
            </a:r>
            <a:r>
              <a:rPr lang="en-US" dirty="0">
                <a:ea typeface="+mn-lt"/>
                <a:cs typeface="+mn-lt"/>
                <a:hlinkClick r:id="rId4"/>
              </a:rPr>
              <a:t>https://www.atlassian.com/agile</a:t>
            </a:r>
            <a:r>
              <a:rPr lang="en-US" dirty="0">
                <a:ea typeface="+mn-lt"/>
                <a:cs typeface="+mn-lt"/>
              </a:rPr>
              <a:t> </a:t>
            </a:r>
            <a:endParaRPr lang="en-US" dirty="0"/>
          </a:p>
          <a:p>
            <a:pPr>
              <a:buClr>
                <a:srgbClr val="FFFFFF"/>
              </a:buClr>
            </a:pPr>
            <a:endParaRPr lang="en-US" dirty="0"/>
          </a:p>
          <a:p>
            <a:pPr>
              <a:buClr>
                <a:srgbClr val="FFFFFF"/>
              </a:buClr>
            </a:pPr>
            <a:endParaRPr lang="en-US" dirty="0"/>
          </a:p>
        </p:txBody>
      </p:sp>
    </p:spTree>
    <p:extLst>
      <p:ext uri="{BB962C8B-B14F-4D97-AF65-F5344CB8AC3E}">
        <p14:creationId xmlns:p14="http://schemas.microsoft.com/office/powerpoint/2010/main" val="9501238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Celestial</vt:lpstr>
      <vt:lpstr>Agile Presentation</vt:lpstr>
      <vt:lpstr>                       Scrum Roles</vt:lpstr>
      <vt:lpstr>Sdlc pHASES</vt:lpstr>
      <vt:lpstr>Waterfall approach</vt:lpstr>
      <vt:lpstr>                  Waterfall or Agile for the win</vt:lpstr>
      <vt:lpstr>                                                      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460</cp:revision>
  <dcterms:created xsi:type="dcterms:W3CDTF">2022-08-13T20:27:26Z</dcterms:created>
  <dcterms:modified xsi:type="dcterms:W3CDTF">2022-08-13T21:59:14Z</dcterms:modified>
</cp:coreProperties>
</file>