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 id="2147483795" r:id="rId2"/>
  </p:sldMasterIdLst>
  <p:sldIdLst>
    <p:sldId id="256" r:id="rId3"/>
    <p:sldId id="259" r:id="rId4"/>
    <p:sldId id="280" r:id="rId5"/>
    <p:sldId id="282" r:id="rId6"/>
    <p:sldId id="286" r:id="rId7"/>
    <p:sldId id="283" r:id="rId8"/>
    <p:sldId id="287" r:id="rId9"/>
    <p:sldId id="284"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6"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423"/>
    <a:srgbClr val="FDFDFD"/>
    <a:srgbClr val="EEBD20"/>
    <a:srgbClr val="FFDE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5" autoAdjust="0"/>
    <p:restoredTop sz="96054"/>
  </p:normalViewPr>
  <p:slideViewPr>
    <p:cSldViewPr snapToGrid="0" snapToObjects="1" showGuides="1">
      <p:cViewPr varScale="1">
        <p:scale>
          <a:sx n="86" d="100"/>
          <a:sy n="86" d="100"/>
        </p:scale>
        <p:origin x="331" y="58"/>
      </p:cViewPr>
      <p:guideLst>
        <p:guide pos="3816"/>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33861-0D0F-4C44-9304-62A4319FB8BE}"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D66EE57A-13F8-4585-BB1A-B4F0B09EEFFF}">
      <dgm:prSet/>
      <dgm:spPr/>
      <dgm:t>
        <a:bodyPr/>
        <a:lstStyle/>
        <a:p>
          <a:r>
            <a:rPr lang="en-US" b="0" i="0"/>
            <a:t>The Importance of Training the Human</a:t>
          </a:r>
          <a:endParaRPr lang="en-US"/>
        </a:p>
      </dgm:t>
    </dgm:pt>
    <dgm:pt modelId="{3F5C796B-E544-46CB-B296-FC721B96FB04}" type="parTrans" cxnId="{4F90C632-B01E-41B5-8836-AC384F928E57}">
      <dgm:prSet/>
      <dgm:spPr/>
      <dgm:t>
        <a:bodyPr/>
        <a:lstStyle/>
        <a:p>
          <a:endParaRPr lang="en-US"/>
        </a:p>
      </dgm:t>
    </dgm:pt>
    <dgm:pt modelId="{02BB7F33-7C17-4F45-B217-79AC030FAA63}" type="sibTrans" cxnId="{4F90C632-B01E-41B5-8836-AC384F928E57}">
      <dgm:prSet/>
      <dgm:spPr/>
      <dgm:t>
        <a:bodyPr/>
        <a:lstStyle/>
        <a:p>
          <a:endParaRPr lang="en-US"/>
        </a:p>
      </dgm:t>
    </dgm:pt>
    <dgm:pt modelId="{3F66F250-ADF8-445F-8421-D5F9CC78D264}">
      <dgm:prSet/>
      <dgm:spPr/>
      <dgm:t>
        <a:bodyPr/>
        <a:lstStyle/>
        <a:p>
          <a:r>
            <a:rPr lang="en-US" b="0" i="0" dirty="0"/>
            <a:t>Phishing preventive strategies include technical tools and non-technical skills relevant to human behavior. Technical tools do not have a perfect success rate, facilitating the need to reinforce the human as well with training (Jampen et al., 2020). </a:t>
          </a:r>
          <a:endParaRPr lang="en-US" dirty="0"/>
        </a:p>
      </dgm:t>
    </dgm:pt>
    <dgm:pt modelId="{051C110D-4061-4CE4-9181-6779FEEF3D9E}" type="parTrans" cxnId="{1AAA6366-FB28-4337-AB0A-00F081A6DBBB}">
      <dgm:prSet/>
      <dgm:spPr/>
      <dgm:t>
        <a:bodyPr/>
        <a:lstStyle/>
        <a:p>
          <a:endParaRPr lang="en-US"/>
        </a:p>
      </dgm:t>
    </dgm:pt>
    <dgm:pt modelId="{A6F03F95-BCF4-4023-9514-14AFD28875D8}" type="sibTrans" cxnId="{1AAA6366-FB28-4337-AB0A-00F081A6DBBB}">
      <dgm:prSet/>
      <dgm:spPr/>
      <dgm:t>
        <a:bodyPr/>
        <a:lstStyle/>
        <a:p>
          <a:endParaRPr lang="en-US"/>
        </a:p>
      </dgm:t>
    </dgm:pt>
    <dgm:pt modelId="{1CBFEB22-BD14-4C1C-8E1A-CAA027258FD9}">
      <dgm:prSet/>
      <dgm:spPr/>
      <dgm:t>
        <a:bodyPr/>
        <a:lstStyle/>
        <a:p>
          <a:r>
            <a:rPr lang="en-US" b="0" i="0"/>
            <a:t>Perceived Usefulness of Phishing Training</a:t>
          </a:r>
          <a:endParaRPr lang="en-US"/>
        </a:p>
      </dgm:t>
    </dgm:pt>
    <dgm:pt modelId="{EEDC58E8-D0D2-4511-B5A7-F45ED7FC8DFC}" type="parTrans" cxnId="{8DBB5B9F-6963-4DEA-8ADA-067EC7EE793E}">
      <dgm:prSet/>
      <dgm:spPr/>
      <dgm:t>
        <a:bodyPr/>
        <a:lstStyle/>
        <a:p>
          <a:endParaRPr lang="en-US"/>
        </a:p>
      </dgm:t>
    </dgm:pt>
    <dgm:pt modelId="{017DD37E-53D2-4FD5-AD30-FDEA73818082}" type="sibTrans" cxnId="{8DBB5B9F-6963-4DEA-8ADA-067EC7EE793E}">
      <dgm:prSet/>
      <dgm:spPr/>
      <dgm:t>
        <a:bodyPr/>
        <a:lstStyle/>
        <a:p>
          <a:endParaRPr lang="en-US"/>
        </a:p>
      </dgm:t>
    </dgm:pt>
    <dgm:pt modelId="{6BD864BE-CD02-4D75-8898-D6AE5677C3CF}">
      <dgm:prSet/>
      <dgm:spPr/>
      <dgm:t>
        <a:bodyPr/>
        <a:lstStyle/>
        <a:p>
          <a:r>
            <a:rPr lang="en-US" b="0" i="0"/>
            <a:t>Participants that placed little trust in the usefulness of their phishing detection tools and instead relied on intuition noticeably fell for significantly more phishing attempts (Abbasi et al., 2016). </a:t>
          </a:r>
          <a:endParaRPr lang="en-US"/>
        </a:p>
      </dgm:t>
    </dgm:pt>
    <dgm:pt modelId="{BE64F208-3A89-46F9-B7B8-290DEC174A1A}" type="parTrans" cxnId="{A7DDAAE9-5853-4203-AA31-60A3F9BFD810}">
      <dgm:prSet/>
      <dgm:spPr/>
      <dgm:t>
        <a:bodyPr/>
        <a:lstStyle/>
        <a:p>
          <a:endParaRPr lang="en-US"/>
        </a:p>
      </dgm:t>
    </dgm:pt>
    <dgm:pt modelId="{805D802F-9847-4EA2-BAA8-A8FCD597D38F}" type="sibTrans" cxnId="{A7DDAAE9-5853-4203-AA31-60A3F9BFD810}">
      <dgm:prSet/>
      <dgm:spPr/>
      <dgm:t>
        <a:bodyPr/>
        <a:lstStyle/>
        <a:p>
          <a:endParaRPr lang="en-US"/>
        </a:p>
      </dgm:t>
    </dgm:pt>
    <dgm:pt modelId="{B217FD64-68AB-4919-8B58-990226C7AD4E}">
      <dgm:prSet/>
      <dgm:spPr/>
      <dgm:t>
        <a:bodyPr/>
        <a:lstStyle/>
        <a:p>
          <a:r>
            <a:rPr lang="en-US" b="0" i="0"/>
            <a:t>Perceived Ease of Use of Phishing Training</a:t>
          </a:r>
          <a:endParaRPr lang="en-US"/>
        </a:p>
      </dgm:t>
    </dgm:pt>
    <dgm:pt modelId="{B1883EAE-FE88-400F-BFE3-2802979F7630}" type="parTrans" cxnId="{565E829A-F8E5-40EC-8D40-90EC5D6613DF}">
      <dgm:prSet/>
      <dgm:spPr/>
      <dgm:t>
        <a:bodyPr/>
        <a:lstStyle/>
        <a:p>
          <a:endParaRPr lang="en-US"/>
        </a:p>
      </dgm:t>
    </dgm:pt>
    <dgm:pt modelId="{0BDFF984-7B0A-47BD-B014-743EFB8F57D6}" type="sibTrans" cxnId="{565E829A-F8E5-40EC-8D40-90EC5D6613DF}">
      <dgm:prSet/>
      <dgm:spPr/>
      <dgm:t>
        <a:bodyPr/>
        <a:lstStyle/>
        <a:p>
          <a:endParaRPr lang="en-US"/>
        </a:p>
      </dgm:t>
    </dgm:pt>
    <dgm:pt modelId="{668907C5-EE0A-4446-B045-7936609DB5EA}">
      <dgm:prSet/>
      <dgm:spPr/>
      <dgm:t>
        <a:bodyPr/>
        <a:lstStyle/>
        <a:p>
          <a:r>
            <a:rPr lang="en-US" b="0" i="0"/>
            <a:t>Participants may develop improper cybersecurity habits, actively seek workarounds, or be prone to making more frequent errors from cyber fatigue in both directions of how they perceive difficulty and frequency (Reeves et al., 2021)</a:t>
          </a:r>
          <a:endParaRPr lang="en-US"/>
        </a:p>
      </dgm:t>
    </dgm:pt>
    <dgm:pt modelId="{94902118-AF24-4EEE-BECD-6DD12A675247}" type="parTrans" cxnId="{65816A21-91BB-4AAC-8DEB-B5F433357D13}">
      <dgm:prSet/>
      <dgm:spPr/>
      <dgm:t>
        <a:bodyPr/>
        <a:lstStyle/>
        <a:p>
          <a:endParaRPr lang="en-US"/>
        </a:p>
      </dgm:t>
    </dgm:pt>
    <dgm:pt modelId="{2426D2E3-3FD6-416B-A7D0-D8D281F71DFE}" type="sibTrans" cxnId="{65816A21-91BB-4AAC-8DEB-B5F433357D13}">
      <dgm:prSet/>
      <dgm:spPr/>
      <dgm:t>
        <a:bodyPr/>
        <a:lstStyle/>
        <a:p>
          <a:endParaRPr lang="en-US"/>
        </a:p>
      </dgm:t>
    </dgm:pt>
    <dgm:pt modelId="{CC410C1A-2633-4A8C-9E7F-F50FC06A6860}" type="pres">
      <dgm:prSet presAssocID="{D3B33861-0D0F-4C44-9304-62A4319FB8BE}" presName="Name0" presStyleCnt="0">
        <dgm:presLayoutVars>
          <dgm:dir/>
          <dgm:animLvl val="lvl"/>
          <dgm:resizeHandles val="exact"/>
        </dgm:presLayoutVars>
      </dgm:prSet>
      <dgm:spPr/>
    </dgm:pt>
    <dgm:pt modelId="{F540B134-E186-454B-A123-919E30CBF7A9}" type="pres">
      <dgm:prSet presAssocID="{D66EE57A-13F8-4585-BB1A-B4F0B09EEFFF}" presName="composite" presStyleCnt="0"/>
      <dgm:spPr/>
    </dgm:pt>
    <dgm:pt modelId="{BEC84A56-E362-4DFB-9938-53900EC23BBE}" type="pres">
      <dgm:prSet presAssocID="{D66EE57A-13F8-4585-BB1A-B4F0B09EEFFF}" presName="parTx" presStyleLbl="alignNode1" presStyleIdx="0" presStyleCnt="3">
        <dgm:presLayoutVars>
          <dgm:chMax val="0"/>
          <dgm:chPref val="0"/>
          <dgm:bulletEnabled val="1"/>
        </dgm:presLayoutVars>
      </dgm:prSet>
      <dgm:spPr/>
    </dgm:pt>
    <dgm:pt modelId="{DF5125E2-BC21-40E3-9B7E-67B340849CEF}" type="pres">
      <dgm:prSet presAssocID="{D66EE57A-13F8-4585-BB1A-B4F0B09EEFFF}" presName="desTx" presStyleLbl="alignAccFollowNode1" presStyleIdx="0" presStyleCnt="3">
        <dgm:presLayoutVars>
          <dgm:bulletEnabled val="1"/>
        </dgm:presLayoutVars>
      </dgm:prSet>
      <dgm:spPr/>
    </dgm:pt>
    <dgm:pt modelId="{B07FABF9-76E5-4AD5-9531-911CE48F01C6}" type="pres">
      <dgm:prSet presAssocID="{02BB7F33-7C17-4F45-B217-79AC030FAA63}" presName="space" presStyleCnt="0"/>
      <dgm:spPr/>
    </dgm:pt>
    <dgm:pt modelId="{6B295436-0F3D-4960-A515-C671F83A6A5C}" type="pres">
      <dgm:prSet presAssocID="{1CBFEB22-BD14-4C1C-8E1A-CAA027258FD9}" presName="composite" presStyleCnt="0"/>
      <dgm:spPr/>
    </dgm:pt>
    <dgm:pt modelId="{02A34C0D-A1B9-4643-939E-1B52D8116EB3}" type="pres">
      <dgm:prSet presAssocID="{1CBFEB22-BD14-4C1C-8E1A-CAA027258FD9}" presName="parTx" presStyleLbl="alignNode1" presStyleIdx="1" presStyleCnt="3">
        <dgm:presLayoutVars>
          <dgm:chMax val="0"/>
          <dgm:chPref val="0"/>
          <dgm:bulletEnabled val="1"/>
        </dgm:presLayoutVars>
      </dgm:prSet>
      <dgm:spPr/>
    </dgm:pt>
    <dgm:pt modelId="{07B0CB94-BB5B-48D1-A06E-E5D796B9E5FF}" type="pres">
      <dgm:prSet presAssocID="{1CBFEB22-BD14-4C1C-8E1A-CAA027258FD9}" presName="desTx" presStyleLbl="alignAccFollowNode1" presStyleIdx="1" presStyleCnt="3">
        <dgm:presLayoutVars>
          <dgm:bulletEnabled val="1"/>
        </dgm:presLayoutVars>
      </dgm:prSet>
      <dgm:spPr/>
    </dgm:pt>
    <dgm:pt modelId="{481566FD-5235-4A60-BF68-AAF0B35BC5D3}" type="pres">
      <dgm:prSet presAssocID="{017DD37E-53D2-4FD5-AD30-FDEA73818082}" presName="space" presStyleCnt="0"/>
      <dgm:spPr/>
    </dgm:pt>
    <dgm:pt modelId="{2375D2A3-BD83-4F68-9888-79DB9D37F096}" type="pres">
      <dgm:prSet presAssocID="{B217FD64-68AB-4919-8B58-990226C7AD4E}" presName="composite" presStyleCnt="0"/>
      <dgm:spPr/>
    </dgm:pt>
    <dgm:pt modelId="{E8B0D36F-50B4-461D-BB27-1AAC41A0E7B2}" type="pres">
      <dgm:prSet presAssocID="{B217FD64-68AB-4919-8B58-990226C7AD4E}" presName="parTx" presStyleLbl="alignNode1" presStyleIdx="2" presStyleCnt="3">
        <dgm:presLayoutVars>
          <dgm:chMax val="0"/>
          <dgm:chPref val="0"/>
          <dgm:bulletEnabled val="1"/>
        </dgm:presLayoutVars>
      </dgm:prSet>
      <dgm:spPr/>
    </dgm:pt>
    <dgm:pt modelId="{D9E32CE9-1883-4BD5-92AA-7B051C69C91F}" type="pres">
      <dgm:prSet presAssocID="{B217FD64-68AB-4919-8B58-990226C7AD4E}" presName="desTx" presStyleLbl="alignAccFollowNode1" presStyleIdx="2" presStyleCnt="3">
        <dgm:presLayoutVars>
          <dgm:bulletEnabled val="1"/>
        </dgm:presLayoutVars>
      </dgm:prSet>
      <dgm:spPr/>
    </dgm:pt>
  </dgm:ptLst>
  <dgm:cxnLst>
    <dgm:cxn modelId="{AE50271C-435E-4E59-A02B-82F1A0587CF5}" type="presOf" srcId="{3F66F250-ADF8-445F-8421-D5F9CC78D264}" destId="{DF5125E2-BC21-40E3-9B7E-67B340849CEF}" srcOrd="0" destOrd="0" presId="urn:microsoft.com/office/officeart/2005/8/layout/hList1"/>
    <dgm:cxn modelId="{65816A21-91BB-4AAC-8DEB-B5F433357D13}" srcId="{B217FD64-68AB-4919-8B58-990226C7AD4E}" destId="{668907C5-EE0A-4446-B045-7936609DB5EA}" srcOrd="0" destOrd="0" parTransId="{94902118-AF24-4EEE-BECD-6DD12A675247}" sibTransId="{2426D2E3-3FD6-416B-A7D0-D8D281F71DFE}"/>
    <dgm:cxn modelId="{F5D2E12E-F8CC-4B74-89D8-DC4C56440F76}" type="presOf" srcId="{D3B33861-0D0F-4C44-9304-62A4319FB8BE}" destId="{CC410C1A-2633-4A8C-9E7F-F50FC06A6860}" srcOrd="0" destOrd="0" presId="urn:microsoft.com/office/officeart/2005/8/layout/hList1"/>
    <dgm:cxn modelId="{4F90C632-B01E-41B5-8836-AC384F928E57}" srcId="{D3B33861-0D0F-4C44-9304-62A4319FB8BE}" destId="{D66EE57A-13F8-4585-BB1A-B4F0B09EEFFF}" srcOrd="0" destOrd="0" parTransId="{3F5C796B-E544-46CB-B296-FC721B96FB04}" sibTransId="{02BB7F33-7C17-4F45-B217-79AC030FAA63}"/>
    <dgm:cxn modelId="{1AAA6366-FB28-4337-AB0A-00F081A6DBBB}" srcId="{D66EE57A-13F8-4585-BB1A-B4F0B09EEFFF}" destId="{3F66F250-ADF8-445F-8421-D5F9CC78D264}" srcOrd="0" destOrd="0" parTransId="{051C110D-4061-4CE4-9181-6779FEEF3D9E}" sibTransId="{A6F03F95-BCF4-4023-9514-14AFD28875D8}"/>
    <dgm:cxn modelId="{8E02EC6B-BB94-48CF-9077-5DFCC52A81DF}" type="presOf" srcId="{668907C5-EE0A-4446-B045-7936609DB5EA}" destId="{D9E32CE9-1883-4BD5-92AA-7B051C69C91F}" srcOrd="0" destOrd="0" presId="urn:microsoft.com/office/officeart/2005/8/layout/hList1"/>
    <dgm:cxn modelId="{04BCE672-A800-4D90-AD2D-A21D325A7F79}" type="presOf" srcId="{B217FD64-68AB-4919-8B58-990226C7AD4E}" destId="{E8B0D36F-50B4-461D-BB27-1AAC41A0E7B2}" srcOrd="0" destOrd="0" presId="urn:microsoft.com/office/officeart/2005/8/layout/hList1"/>
    <dgm:cxn modelId="{69AFD875-2133-4D5F-B1E6-FE557B898A01}" type="presOf" srcId="{6BD864BE-CD02-4D75-8898-D6AE5677C3CF}" destId="{07B0CB94-BB5B-48D1-A06E-E5D796B9E5FF}" srcOrd="0" destOrd="0" presId="urn:microsoft.com/office/officeart/2005/8/layout/hList1"/>
    <dgm:cxn modelId="{BC572E93-DB18-4DD1-8AAA-1F8B111BD57A}" type="presOf" srcId="{D66EE57A-13F8-4585-BB1A-B4F0B09EEFFF}" destId="{BEC84A56-E362-4DFB-9938-53900EC23BBE}" srcOrd="0" destOrd="0" presId="urn:microsoft.com/office/officeart/2005/8/layout/hList1"/>
    <dgm:cxn modelId="{565E829A-F8E5-40EC-8D40-90EC5D6613DF}" srcId="{D3B33861-0D0F-4C44-9304-62A4319FB8BE}" destId="{B217FD64-68AB-4919-8B58-990226C7AD4E}" srcOrd="2" destOrd="0" parTransId="{B1883EAE-FE88-400F-BFE3-2802979F7630}" sibTransId="{0BDFF984-7B0A-47BD-B014-743EFB8F57D6}"/>
    <dgm:cxn modelId="{8DBB5B9F-6963-4DEA-8ADA-067EC7EE793E}" srcId="{D3B33861-0D0F-4C44-9304-62A4319FB8BE}" destId="{1CBFEB22-BD14-4C1C-8E1A-CAA027258FD9}" srcOrd="1" destOrd="0" parTransId="{EEDC58E8-D0D2-4511-B5A7-F45ED7FC8DFC}" sibTransId="{017DD37E-53D2-4FD5-AD30-FDEA73818082}"/>
    <dgm:cxn modelId="{19A8B6A8-F088-4085-9A2A-8A8068B57888}" type="presOf" srcId="{1CBFEB22-BD14-4C1C-8E1A-CAA027258FD9}" destId="{02A34C0D-A1B9-4643-939E-1B52D8116EB3}" srcOrd="0" destOrd="0" presId="urn:microsoft.com/office/officeart/2005/8/layout/hList1"/>
    <dgm:cxn modelId="{A7DDAAE9-5853-4203-AA31-60A3F9BFD810}" srcId="{1CBFEB22-BD14-4C1C-8E1A-CAA027258FD9}" destId="{6BD864BE-CD02-4D75-8898-D6AE5677C3CF}" srcOrd="0" destOrd="0" parTransId="{BE64F208-3A89-46F9-B7B8-290DEC174A1A}" sibTransId="{805D802F-9847-4EA2-BAA8-A8FCD597D38F}"/>
    <dgm:cxn modelId="{28EFBC16-09BA-4767-B351-25B53B23F819}" type="presParOf" srcId="{CC410C1A-2633-4A8C-9E7F-F50FC06A6860}" destId="{F540B134-E186-454B-A123-919E30CBF7A9}" srcOrd="0" destOrd="0" presId="urn:microsoft.com/office/officeart/2005/8/layout/hList1"/>
    <dgm:cxn modelId="{15FFDE25-E6B8-4847-A220-9F385091290A}" type="presParOf" srcId="{F540B134-E186-454B-A123-919E30CBF7A9}" destId="{BEC84A56-E362-4DFB-9938-53900EC23BBE}" srcOrd="0" destOrd="0" presId="urn:microsoft.com/office/officeart/2005/8/layout/hList1"/>
    <dgm:cxn modelId="{A3D4BD59-D056-436C-92EF-4B43B4FCCFD1}" type="presParOf" srcId="{F540B134-E186-454B-A123-919E30CBF7A9}" destId="{DF5125E2-BC21-40E3-9B7E-67B340849CEF}" srcOrd="1" destOrd="0" presId="urn:microsoft.com/office/officeart/2005/8/layout/hList1"/>
    <dgm:cxn modelId="{BF30D49D-F7DC-4270-9256-69EB592D5AD2}" type="presParOf" srcId="{CC410C1A-2633-4A8C-9E7F-F50FC06A6860}" destId="{B07FABF9-76E5-4AD5-9531-911CE48F01C6}" srcOrd="1" destOrd="0" presId="urn:microsoft.com/office/officeart/2005/8/layout/hList1"/>
    <dgm:cxn modelId="{F025448B-2686-4A2A-ADC1-316340DEAF05}" type="presParOf" srcId="{CC410C1A-2633-4A8C-9E7F-F50FC06A6860}" destId="{6B295436-0F3D-4960-A515-C671F83A6A5C}" srcOrd="2" destOrd="0" presId="urn:microsoft.com/office/officeart/2005/8/layout/hList1"/>
    <dgm:cxn modelId="{32432A4A-19BB-47B2-92E1-E211E0E5EC2C}" type="presParOf" srcId="{6B295436-0F3D-4960-A515-C671F83A6A5C}" destId="{02A34C0D-A1B9-4643-939E-1B52D8116EB3}" srcOrd="0" destOrd="0" presId="urn:microsoft.com/office/officeart/2005/8/layout/hList1"/>
    <dgm:cxn modelId="{AFF39DF8-B246-45DD-946E-EDBC8108F995}" type="presParOf" srcId="{6B295436-0F3D-4960-A515-C671F83A6A5C}" destId="{07B0CB94-BB5B-48D1-A06E-E5D796B9E5FF}" srcOrd="1" destOrd="0" presId="urn:microsoft.com/office/officeart/2005/8/layout/hList1"/>
    <dgm:cxn modelId="{E727FD03-D792-42CC-944B-99CC1C212647}" type="presParOf" srcId="{CC410C1A-2633-4A8C-9E7F-F50FC06A6860}" destId="{481566FD-5235-4A60-BF68-AAF0B35BC5D3}" srcOrd="3" destOrd="0" presId="urn:microsoft.com/office/officeart/2005/8/layout/hList1"/>
    <dgm:cxn modelId="{414B5E35-1A96-417A-A3F0-D1ED39D1C78E}" type="presParOf" srcId="{CC410C1A-2633-4A8C-9E7F-F50FC06A6860}" destId="{2375D2A3-BD83-4F68-9888-79DB9D37F096}" srcOrd="4" destOrd="0" presId="urn:microsoft.com/office/officeart/2005/8/layout/hList1"/>
    <dgm:cxn modelId="{11003460-1679-461C-9A8C-D73CC43845F1}" type="presParOf" srcId="{2375D2A3-BD83-4F68-9888-79DB9D37F096}" destId="{E8B0D36F-50B4-461D-BB27-1AAC41A0E7B2}" srcOrd="0" destOrd="0" presId="urn:microsoft.com/office/officeart/2005/8/layout/hList1"/>
    <dgm:cxn modelId="{E5851DE2-65AC-4F9D-8175-F8486767DFA9}" type="presParOf" srcId="{2375D2A3-BD83-4F68-9888-79DB9D37F096}" destId="{D9E32CE9-1883-4BD5-92AA-7B051C69C91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345BF5-6AB2-4C5E-83EF-3FB0575B8979}"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9037746B-DD3A-4277-BFDC-9F24DB7148D7}">
      <dgm:prSet/>
      <dgm:spPr/>
      <dgm:t>
        <a:bodyPr/>
        <a:lstStyle/>
        <a:p>
          <a:r>
            <a:rPr lang="en-US" b="0" i="0" dirty="0"/>
            <a:t>Research on the perceived usefulness of phishing prevention only covered using technical tools and not training the human</a:t>
          </a:r>
          <a:endParaRPr lang="en-US" dirty="0"/>
        </a:p>
      </dgm:t>
    </dgm:pt>
    <dgm:pt modelId="{3BA85B2A-3585-4886-8F54-7598B6CA9E9F}" type="parTrans" cxnId="{8AC0204C-CF29-4E00-976B-05098B5A520A}">
      <dgm:prSet/>
      <dgm:spPr/>
      <dgm:t>
        <a:bodyPr/>
        <a:lstStyle/>
        <a:p>
          <a:endParaRPr lang="en-US"/>
        </a:p>
      </dgm:t>
    </dgm:pt>
    <dgm:pt modelId="{DD33A215-4B62-4CCF-8A8C-24DE2D0B80E5}" type="sibTrans" cxnId="{8AC0204C-CF29-4E00-976B-05098B5A520A}">
      <dgm:prSet/>
      <dgm:spPr/>
      <dgm:t>
        <a:bodyPr/>
        <a:lstStyle/>
        <a:p>
          <a:endParaRPr lang="en-US"/>
        </a:p>
      </dgm:t>
    </dgm:pt>
    <dgm:pt modelId="{8217C78B-16C0-41AF-83CF-58DEBE62DB5C}">
      <dgm:prSet/>
      <dgm:spPr/>
      <dgm:t>
        <a:bodyPr/>
        <a:lstStyle/>
        <a:p>
          <a:r>
            <a:rPr lang="en-US" b="0" i="0" dirty="0"/>
            <a:t>The perceived ease of use literature covered did not focus specifically on phishing training nor did it employ self-report measures for a qualitative understanding</a:t>
          </a:r>
          <a:endParaRPr lang="en-US" dirty="0"/>
        </a:p>
      </dgm:t>
    </dgm:pt>
    <dgm:pt modelId="{11A6CDCD-1FAB-4C9D-BE91-BE77AA518A24}" type="parTrans" cxnId="{12316A88-99CE-4265-ABEB-C84E0E652958}">
      <dgm:prSet/>
      <dgm:spPr/>
      <dgm:t>
        <a:bodyPr/>
        <a:lstStyle/>
        <a:p>
          <a:endParaRPr lang="en-US"/>
        </a:p>
      </dgm:t>
    </dgm:pt>
    <dgm:pt modelId="{159729C8-C4AC-4B2F-8270-292900CA4B41}" type="sibTrans" cxnId="{12316A88-99CE-4265-ABEB-C84E0E652958}">
      <dgm:prSet/>
      <dgm:spPr/>
      <dgm:t>
        <a:bodyPr/>
        <a:lstStyle/>
        <a:p>
          <a:endParaRPr lang="en-US"/>
        </a:p>
      </dgm:t>
    </dgm:pt>
    <dgm:pt modelId="{55DCE285-3206-427D-83C1-50879C4DAE9A}" type="pres">
      <dgm:prSet presAssocID="{17345BF5-6AB2-4C5E-83EF-3FB0575B8979}" presName="hierChild1" presStyleCnt="0">
        <dgm:presLayoutVars>
          <dgm:chPref val="1"/>
          <dgm:dir/>
          <dgm:animOne val="branch"/>
          <dgm:animLvl val="lvl"/>
          <dgm:resizeHandles/>
        </dgm:presLayoutVars>
      </dgm:prSet>
      <dgm:spPr/>
    </dgm:pt>
    <dgm:pt modelId="{E06DC223-3581-4EF2-95FC-FBF7B3FE73B1}" type="pres">
      <dgm:prSet presAssocID="{9037746B-DD3A-4277-BFDC-9F24DB7148D7}" presName="hierRoot1" presStyleCnt="0"/>
      <dgm:spPr/>
    </dgm:pt>
    <dgm:pt modelId="{2F6E8884-1454-408F-9ED7-4AD6CB47597B}" type="pres">
      <dgm:prSet presAssocID="{9037746B-DD3A-4277-BFDC-9F24DB7148D7}" presName="composite" presStyleCnt="0"/>
      <dgm:spPr/>
    </dgm:pt>
    <dgm:pt modelId="{756009B5-D224-4351-90E5-98ED528ECCC7}" type="pres">
      <dgm:prSet presAssocID="{9037746B-DD3A-4277-BFDC-9F24DB7148D7}" presName="background" presStyleLbl="node0" presStyleIdx="0" presStyleCnt="2"/>
      <dgm:spPr/>
    </dgm:pt>
    <dgm:pt modelId="{89CDC9D9-565F-447E-B858-466E0A9FAB47}" type="pres">
      <dgm:prSet presAssocID="{9037746B-DD3A-4277-BFDC-9F24DB7148D7}" presName="text" presStyleLbl="fgAcc0" presStyleIdx="0" presStyleCnt="2">
        <dgm:presLayoutVars>
          <dgm:chPref val="3"/>
        </dgm:presLayoutVars>
      </dgm:prSet>
      <dgm:spPr/>
    </dgm:pt>
    <dgm:pt modelId="{0CCF9131-2683-46B6-9BD8-EBC37C849324}" type="pres">
      <dgm:prSet presAssocID="{9037746B-DD3A-4277-BFDC-9F24DB7148D7}" presName="hierChild2" presStyleCnt="0"/>
      <dgm:spPr/>
    </dgm:pt>
    <dgm:pt modelId="{9143DE2A-A516-4994-82A3-50CEEFFC0236}" type="pres">
      <dgm:prSet presAssocID="{8217C78B-16C0-41AF-83CF-58DEBE62DB5C}" presName="hierRoot1" presStyleCnt="0"/>
      <dgm:spPr/>
    </dgm:pt>
    <dgm:pt modelId="{20D8AB6B-C3F0-4771-ADD8-2FEA3D3845CE}" type="pres">
      <dgm:prSet presAssocID="{8217C78B-16C0-41AF-83CF-58DEBE62DB5C}" presName="composite" presStyleCnt="0"/>
      <dgm:spPr/>
    </dgm:pt>
    <dgm:pt modelId="{5C3E0875-B94A-4BD8-BE2D-003F30BBEB01}" type="pres">
      <dgm:prSet presAssocID="{8217C78B-16C0-41AF-83CF-58DEBE62DB5C}" presName="background" presStyleLbl="node0" presStyleIdx="1" presStyleCnt="2"/>
      <dgm:spPr/>
    </dgm:pt>
    <dgm:pt modelId="{A6292830-5A15-478A-B587-6EB40F23FBA7}" type="pres">
      <dgm:prSet presAssocID="{8217C78B-16C0-41AF-83CF-58DEBE62DB5C}" presName="text" presStyleLbl="fgAcc0" presStyleIdx="1" presStyleCnt="2">
        <dgm:presLayoutVars>
          <dgm:chPref val="3"/>
        </dgm:presLayoutVars>
      </dgm:prSet>
      <dgm:spPr/>
    </dgm:pt>
    <dgm:pt modelId="{970FCD5B-90EF-485A-BE0D-8C0C520BB70C}" type="pres">
      <dgm:prSet presAssocID="{8217C78B-16C0-41AF-83CF-58DEBE62DB5C}" presName="hierChild2" presStyleCnt="0"/>
      <dgm:spPr/>
    </dgm:pt>
  </dgm:ptLst>
  <dgm:cxnLst>
    <dgm:cxn modelId="{410B1104-C705-4855-A061-B9D0D44C3CF1}" type="presOf" srcId="{17345BF5-6AB2-4C5E-83EF-3FB0575B8979}" destId="{55DCE285-3206-427D-83C1-50879C4DAE9A}" srcOrd="0" destOrd="0" presId="urn:microsoft.com/office/officeart/2005/8/layout/hierarchy1"/>
    <dgm:cxn modelId="{8AC0204C-CF29-4E00-976B-05098B5A520A}" srcId="{17345BF5-6AB2-4C5E-83EF-3FB0575B8979}" destId="{9037746B-DD3A-4277-BFDC-9F24DB7148D7}" srcOrd="0" destOrd="0" parTransId="{3BA85B2A-3585-4886-8F54-7598B6CA9E9F}" sibTransId="{DD33A215-4B62-4CCF-8A8C-24DE2D0B80E5}"/>
    <dgm:cxn modelId="{12316A88-99CE-4265-ABEB-C84E0E652958}" srcId="{17345BF5-6AB2-4C5E-83EF-3FB0575B8979}" destId="{8217C78B-16C0-41AF-83CF-58DEBE62DB5C}" srcOrd="1" destOrd="0" parTransId="{11A6CDCD-1FAB-4C9D-BE91-BE77AA518A24}" sibTransId="{159729C8-C4AC-4B2F-8270-292900CA4B41}"/>
    <dgm:cxn modelId="{9D2C70BC-17F5-4BE6-8E60-A71A25CF9701}" type="presOf" srcId="{8217C78B-16C0-41AF-83CF-58DEBE62DB5C}" destId="{A6292830-5A15-478A-B587-6EB40F23FBA7}" srcOrd="0" destOrd="0" presId="urn:microsoft.com/office/officeart/2005/8/layout/hierarchy1"/>
    <dgm:cxn modelId="{DBDDFECE-21F5-4BD9-98BB-E2F70436A27F}" type="presOf" srcId="{9037746B-DD3A-4277-BFDC-9F24DB7148D7}" destId="{89CDC9D9-565F-447E-B858-466E0A9FAB47}" srcOrd="0" destOrd="0" presId="urn:microsoft.com/office/officeart/2005/8/layout/hierarchy1"/>
    <dgm:cxn modelId="{E6F0F5B2-3E31-4955-BAB2-0735E3951712}" type="presParOf" srcId="{55DCE285-3206-427D-83C1-50879C4DAE9A}" destId="{E06DC223-3581-4EF2-95FC-FBF7B3FE73B1}" srcOrd="0" destOrd="0" presId="urn:microsoft.com/office/officeart/2005/8/layout/hierarchy1"/>
    <dgm:cxn modelId="{6E1C99D9-0A69-4036-B5E8-BA090B54545F}" type="presParOf" srcId="{E06DC223-3581-4EF2-95FC-FBF7B3FE73B1}" destId="{2F6E8884-1454-408F-9ED7-4AD6CB47597B}" srcOrd="0" destOrd="0" presId="urn:microsoft.com/office/officeart/2005/8/layout/hierarchy1"/>
    <dgm:cxn modelId="{D1CAB92F-0E3B-4D57-84DE-3878B76759E0}" type="presParOf" srcId="{2F6E8884-1454-408F-9ED7-4AD6CB47597B}" destId="{756009B5-D224-4351-90E5-98ED528ECCC7}" srcOrd="0" destOrd="0" presId="urn:microsoft.com/office/officeart/2005/8/layout/hierarchy1"/>
    <dgm:cxn modelId="{D00AAE66-E24E-4130-BA3C-E8464243518D}" type="presParOf" srcId="{2F6E8884-1454-408F-9ED7-4AD6CB47597B}" destId="{89CDC9D9-565F-447E-B858-466E0A9FAB47}" srcOrd="1" destOrd="0" presId="urn:microsoft.com/office/officeart/2005/8/layout/hierarchy1"/>
    <dgm:cxn modelId="{D37DB584-B8FE-415C-B5B9-293E3522FE54}" type="presParOf" srcId="{E06DC223-3581-4EF2-95FC-FBF7B3FE73B1}" destId="{0CCF9131-2683-46B6-9BD8-EBC37C849324}" srcOrd="1" destOrd="0" presId="urn:microsoft.com/office/officeart/2005/8/layout/hierarchy1"/>
    <dgm:cxn modelId="{3EB8BA4C-064C-4215-9022-18188E30AFC6}" type="presParOf" srcId="{55DCE285-3206-427D-83C1-50879C4DAE9A}" destId="{9143DE2A-A516-4994-82A3-50CEEFFC0236}" srcOrd="1" destOrd="0" presId="urn:microsoft.com/office/officeart/2005/8/layout/hierarchy1"/>
    <dgm:cxn modelId="{AE6ABBA5-4FED-4D4C-85BD-F3A92AC9CC03}" type="presParOf" srcId="{9143DE2A-A516-4994-82A3-50CEEFFC0236}" destId="{20D8AB6B-C3F0-4771-ADD8-2FEA3D3845CE}" srcOrd="0" destOrd="0" presId="urn:microsoft.com/office/officeart/2005/8/layout/hierarchy1"/>
    <dgm:cxn modelId="{72707D30-1D9C-474B-89BB-A9F864A8D98C}" type="presParOf" srcId="{20D8AB6B-C3F0-4771-ADD8-2FEA3D3845CE}" destId="{5C3E0875-B94A-4BD8-BE2D-003F30BBEB01}" srcOrd="0" destOrd="0" presId="urn:microsoft.com/office/officeart/2005/8/layout/hierarchy1"/>
    <dgm:cxn modelId="{D155F0F6-0A87-4793-BB77-A7305B5D76E7}" type="presParOf" srcId="{20D8AB6B-C3F0-4771-ADD8-2FEA3D3845CE}" destId="{A6292830-5A15-478A-B587-6EB40F23FBA7}" srcOrd="1" destOrd="0" presId="urn:microsoft.com/office/officeart/2005/8/layout/hierarchy1"/>
    <dgm:cxn modelId="{F276BE40-BE07-4C77-A143-AE686D2AC6F2}" type="presParOf" srcId="{9143DE2A-A516-4994-82A3-50CEEFFC0236}" destId="{970FCD5B-90EF-485A-BE0D-8C0C520BB70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84A56-E362-4DFB-9938-53900EC23BBE}">
      <dsp:nvSpPr>
        <dsp:cNvPr id="0" name=""/>
        <dsp:cNvSpPr/>
      </dsp:nvSpPr>
      <dsp:spPr>
        <a:xfrm>
          <a:off x="3119" y="197759"/>
          <a:ext cx="3041449" cy="57889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0" i="0" kern="1200"/>
            <a:t>The Importance of Training the Human</a:t>
          </a:r>
          <a:endParaRPr lang="en-US" sz="1600" kern="1200"/>
        </a:p>
      </dsp:txBody>
      <dsp:txXfrm>
        <a:off x="3119" y="197759"/>
        <a:ext cx="3041449" cy="578890"/>
      </dsp:txXfrm>
    </dsp:sp>
    <dsp:sp modelId="{DF5125E2-BC21-40E3-9B7E-67B340849CEF}">
      <dsp:nvSpPr>
        <dsp:cNvPr id="0" name=""/>
        <dsp:cNvSpPr/>
      </dsp:nvSpPr>
      <dsp:spPr>
        <a:xfrm>
          <a:off x="3119" y="776650"/>
          <a:ext cx="3041449" cy="223992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Phishing preventive strategies include technical tools and non-technical skills relevant to human behavior. Technical tools do not have a perfect success rate, facilitating the need to reinforce the human as well with training (Jampen et al., 2020). </a:t>
          </a:r>
          <a:endParaRPr lang="en-US" sz="1600" kern="1200" dirty="0"/>
        </a:p>
      </dsp:txBody>
      <dsp:txXfrm>
        <a:off x="3119" y="776650"/>
        <a:ext cx="3041449" cy="2239920"/>
      </dsp:txXfrm>
    </dsp:sp>
    <dsp:sp modelId="{02A34C0D-A1B9-4643-939E-1B52D8116EB3}">
      <dsp:nvSpPr>
        <dsp:cNvPr id="0" name=""/>
        <dsp:cNvSpPr/>
      </dsp:nvSpPr>
      <dsp:spPr>
        <a:xfrm>
          <a:off x="3470371" y="197759"/>
          <a:ext cx="3041449" cy="57889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0" i="0" kern="1200"/>
            <a:t>Perceived Usefulness of Phishing Training</a:t>
          </a:r>
          <a:endParaRPr lang="en-US" sz="1600" kern="1200"/>
        </a:p>
      </dsp:txBody>
      <dsp:txXfrm>
        <a:off x="3470371" y="197759"/>
        <a:ext cx="3041449" cy="578890"/>
      </dsp:txXfrm>
    </dsp:sp>
    <dsp:sp modelId="{07B0CB94-BB5B-48D1-A06E-E5D796B9E5FF}">
      <dsp:nvSpPr>
        <dsp:cNvPr id="0" name=""/>
        <dsp:cNvSpPr/>
      </dsp:nvSpPr>
      <dsp:spPr>
        <a:xfrm>
          <a:off x="3470371" y="776650"/>
          <a:ext cx="3041449" cy="223992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a:t>Participants that placed little trust in the usefulness of their phishing detection tools and instead relied on intuition noticeably fell for significantly more phishing attempts (Abbasi et al., 2016). </a:t>
          </a:r>
          <a:endParaRPr lang="en-US" sz="1600" kern="1200"/>
        </a:p>
      </dsp:txBody>
      <dsp:txXfrm>
        <a:off x="3470371" y="776650"/>
        <a:ext cx="3041449" cy="2239920"/>
      </dsp:txXfrm>
    </dsp:sp>
    <dsp:sp modelId="{E8B0D36F-50B4-461D-BB27-1AAC41A0E7B2}">
      <dsp:nvSpPr>
        <dsp:cNvPr id="0" name=""/>
        <dsp:cNvSpPr/>
      </dsp:nvSpPr>
      <dsp:spPr>
        <a:xfrm>
          <a:off x="6937624" y="197759"/>
          <a:ext cx="3041449" cy="57889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0" i="0" kern="1200"/>
            <a:t>Perceived Ease of Use of Phishing Training</a:t>
          </a:r>
          <a:endParaRPr lang="en-US" sz="1600" kern="1200"/>
        </a:p>
      </dsp:txBody>
      <dsp:txXfrm>
        <a:off x="6937624" y="197759"/>
        <a:ext cx="3041449" cy="578890"/>
      </dsp:txXfrm>
    </dsp:sp>
    <dsp:sp modelId="{D9E32CE9-1883-4BD5-92AA-7B051C69C91F}">
      <dsp:nvSpPr>
        <dsp:cNvPr id="0" name=""/>
        <dsp:cNvSpPr/>
      </dsp:nvSpPr>
      <dsp:spPr>
        <a:xfrm>
          <a:off x="6937624" y="776650"/>
          <a:ext cx="3041449" cy="223992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a:t>Participants may develop improper cybersecurity habits, actively seek workarounds, or be prone to making more frequent errors from cyber fatigue in both directions of how they perceive difficulty and frequency (Reeves et al., 2021)</a:t>
          </a:r>
          <a:endParaRPr lang="en-US" sz="1600" kern="1200"/>
        </a:p>
      </dsp:txBody>
      <dsp:txXfrm>
        <a:off x="6937624" y="776650"/>
        <a:ext cx="3041449" cy="2239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009B5-D224-4351-90E5-98ED528ECCC7}">
      <dsp:nvSpPr>
        <dsp:cNvPr id="0" name=""/>
        <dsp:cNvSpPr/>
      </dsp:nvSpPr>
      <dsp:spPr>
        <a:xfrm>
          <a:off x="1218" y="23472"/>
          <a:ext cx="4277038" cy="271591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9CDC9D9-565F-447E-B858-466E0A9FAB47}">
      <dsp:nvSpPr>
        <dsp:cNvPr id="0" name=""/>
        <dsp:cNvSpPr/>
      </dsp:nvSpPr>
      <dsp:spPr>
        <a:xfrm>
          <a:off x="476445" y="474937"/>
          <a:ext cx="4277038" cy="27159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Research on the perceived usefulness of phishing prevention only covered using technical tools and not training the human</a:t>
          </a:r>
          <a:endParaRPr lang="en-US" sz="2600" kern="1200" dirty="0"/>
        </a:p>
      </dsp:txBody>
      <dsp:txXfrm>
        <a:off x="555992" y="554484"/>
        <a:ext cx="4117944" cy="2556825"/>
      </dsp:txXfrm>
    </dsp:sp>
    <dsp:sp modelId="{5C3E0875-B94A-4BD8-BE2D-003F30BBEB01}">
      <dsp:nvSpPr>
        <dsp:cNvPr id="0" name=""/>
        <dsp:cNvSpPr/>
      </dsp:nvSpPr>
      <dsp:spPr>
        <a:xfrm>
          <a:off x="5228709" y="23472"/>
          <a:ext cx="4277038" cy="271591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6292830-5A15-478A-B587-6EB40F23FBA7}">
      <dsp:nvSpPr>
        <dsp:cNvPr id="0" name=""/>
        <dsp:cNvSpPr/>
      </dsp:nvSpPr>
      <dsp:spPr>
        <a:xfrm>
          <a:off x="5703936" y="474937"/>
          <a:ext cx="4277038" cy="27159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The perceived ease of use literature covered did not focus specifically on phishing training nor did it employ self-report measures for a qualitative understanding</a:t>
          </a:r>
          <a:endParaRPr lang="en-US" sz="2600" kern="1200" dirty="0"/>
        </a:p>
      </dsp:txBody>
      <dsp:txXfrm>
        <a:off x="5783483" y="554484"/>
        <a:ext cx="4117944" cy="255682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Logo" descr="University of Central Florida Logo">
            <a:extLst>
              <a:ext uri="{FF2B5EF4-FFF2-40B4-BE49-F238E27FC236}">
                <a16:creationId xmlns:a16="http://schemas.microsoft.com/office/drawing/2014/main" id="{E2F3FCD1-EFC7-BA41-AD3C-9BF16356305A}"/>
              </a:ext>
            </a:extLst>
          </p:cNvPr>
          <p:cNvPicPr>
            <a:picLocks noChangeAspect="1"/>
          </p:cNvPicPr>
          <p:nvPr/>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50294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vider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a:ln>
            <a:solidFill>
              <a:srgbClr val="FDFDFD"/>
            </a:solidFill>
          </a:ln>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21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64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Slide - Whit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507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 Full Width">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7" y="723900"/>
            <a:ext cx="10744207"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10744200" cy="395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a:extLst>
              <a:ext uri="{FF2B5EF4-FFF2-40B4-BE49-F238E27FC236}">
                <a16:creationId xmlns:a16="http://schemas.microsoft.com/office/drawing/2014/main" id="{D77F6443-D010-1146-B8C0-176DC4884F5C}"/>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21265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With Border - Yellow">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94950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With Border - Black">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bg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53910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 With Border - White">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41273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ckground Border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Text Placeholder 2">
            <a:extLst>
              <a:ext uri="{FF2B5EF4-FFF2-40B4-BE49-F238E27FC236}">
                <a16:creationId xmlns:a16="http://schemas.microsoft.com/office/drawing/2014/main" id="{1914BEF4-EC1B-CB40-86CE-A76FBEE2C395}"/>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BAC45E14-D9B2-584A-A6F7-1FC19738EBE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3107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 Border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Text Placeholder 2">
            <a:extLst>
              <a:ext uri="{FF2B5EF4-FFF2-40B4-BE49-F238E27FC236}">
                <a16:creationId xmlns:a16="http://schemas.microsoft.com/office/drawing/2014/main" id="{A3C78A78-2622-BF4B-9BB7-DC588F49E69D}"/>
              </a:ext>
            </a:extLst>
          </p:cNvPr>
          <p:cNvSpPr>
            <a:spLocks noGrp="1"/>
          </p:cNvSpPr>
          <p:nvPr>
            <p:ph type="body" sz="quarter" idx="10"/>
          </p:nvPr>
        </p:nvSpPr>
        <p:spPr>
          <a:xfrm>
            <a:off x="1104900" y="1104900"/>
            <a:ext cx="9982200" cy="4648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99293980-C1E8-C540-B50F-159ADF5238D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1478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ckground Border - White">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2">
            <a:extLst>
              <a:ext uri="{FF2B5EF4-FFF2-40B4-BE49-F238E27FC236}">
                <a16:creationId xmlns:a16="http://schemas.microsoft.com/office/drawing/2014/main" id="{7B509F21-ACAC-354A-91BB-8A131C924DE4}"/>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593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8C5892F5-1238-1146-84B0-B074DABADBD7}"/>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42245615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FADB87-5EC2-5F48-B829-449C8C25B525}"/>
              </a:ext>
            </a:extLst>
          </p:cNvPr>
          <p:cNvSpPr>
            <a:spLocks noGrp="1"/>
          </p:cNvSpPr>
          <p:nvPr>
            <p:ph type="body" sz="quarter" idx="10"/>
          </p:nvPr>
        </p:nvSpPr>
        <p:spPr>
          <a:xfrm>
            <a:off x="1104900" y="1104900"/>
            <a:ext cx="99822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74082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4334B4C5-8D41-F944-AF43-623F969C777D}"/>
              </a:ext>
            </a:extLst>
          </p:cNvPr>
          <p:cNvSpPr>
            <a:spLocks noGrp="1"/>
          </p:cNvSpPr>
          <p:nvPr>
            <p:ph type="body" orient="vert" idx="1"/>
          </p:nvPr>
        </p:nvSpPr>
        <p:spPr>
          <a:xfrm>
            <a:off x="735930" y="2155372"/>
            <a:ext cx="10744202" cy="39406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a:extLst>
              <a:ext uri="{FF2B5EF4-FFF2-40B4-BE49-F238E27FC236}">
                <a16:creationId xmlns:a16="http://schemas.microsoft.com/office/drawing/2014/main" id="{1348041B-D0EC-BC4E-80D1-5599A5EC065C}"/>
              </a:ext>
            </a:extLst>
          </p:cNvPr>
          <p:cNvSpPr>
            <a:spLocks noGrp="1"/>
          </p:cNvSpPr>
          <p:nvPr>
            <p:ph type="title" hasCustomPrompt="1"/>
          </p:nvPr>
        </p:nvSpPr>
        <p:spPr>
          <a:xfrm>
            <a:off x="723897" y="723900"/>
            <a:ext cx="10744207" cy="1104300"/>
          </a:xfrm>
        </p:spPr>
        <p:txBody>
          <a:bodyPr/>
          <a:lstStyle/>
          <a:p>
            <a:r>
              <a:rPr lang="en-US" dirty="0"/>
              <a:t>CLICK TO EDIT SLIDE TITLE</a:t>
            </a:r>
          </a:p>
        </p:txBody>
      </p:sp>
      <p:cxnSp>
        <p:nvCxnSpPr>
          <p:cNvPr id="11" name="Straight Connector">
            <a:extLst>
              <a:ext uri="{FF2B5EF4-FFF2-40B4-BE49-F238E27FC236}">
                <a16:creationId xmlns:a16="http://schemas.microsoft.com/office/drawing/2014/main" id="{1B639CC6-D232-C843-946F-6B4AFAF51957}"/>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357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9FA56D-5C99-0146-B295-D44F3B9AC1C6}"/>
              </a:ext>
            </a:extLst>
          </p:cNvPr>
          <p:cNvSpPr>
            <a:spLocks noGrp="1"/>
          </p:cNvSpPr>
          <p:nvPr>
            <p:ph type="title" orient="vert" hasCustomPrompt="1"/>
          </p:nvPr>
        </p:nvSpPr>
        <p:spPr>
          <a:xfrm>
            <a:off x="8934994" y="723899"/>
            <a:ext cx="2533106" cy="5372101"/>
          </a:xfrm>
        </p:spPr>
        <p:txBody>
          <a:bodyPr vert="eaVert"/>
          <a:lstStyle/>
          <a:p>
            <a:r>
              <a:rPr lang="en-US" dirty="0"/>
              <a:t>CLICK TO EDIT SLIDE TITLE</a:t>
            </a:r>
          </a:p>
        </p:txBody>
      </p:sp>
      <p:sp>
        <p:nvSpPr>
          <p:cNvPr id="3" name="Vertical Text Placeholder 2">
            <a:extLst>
              <a:ext uri="{FF2B5EF4-FFF2-40B4-BE49-F238E27FC236}">
                <a16:creationId xmlns:a16="http://schemas.microsoft.com/office/drawing/2014/main" id="{3615C468-E09B-734B-8183-8092C3355C83}"/>
              </a:ext>
            </a:extLst>
          </p:cNvPr>
          <p:cNvSpPr>
            <a:spLocks noGrp="1"/>
          </p:cNvSpPr>
          <p:nvPr>
            <p:ph type="body" orient="vert" idx="1"/>
          </p:nvPr>
        </p:nvSpPr>
        <p:spPr>
          <a:xfrm>
            <a:off x="723900" y="723899"/>
            <a:ext cx="7848600" cy="53721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a:extLst>
              <a:ext uri="{FF2B5EF4-FFF2-40B4-BE49-F238E27FC236}">
                <a16:creationId xmlns:a16="http://schemas.microsoft.com/office/drawing/2014/main" id="{6E31E3F0-9F53-8744-BCB7-19265F3E5C52}"/>
              </a:ext>
              <a:ext uri="{C183D7F6-B498-43B3-948B-1728B52AA6E4}">
                <adec:decorative xmlns:adec="http://schemas.microsoft.com/office/drawing/2017/decorative" val="1"/>
              </a:ext>
            </a:extLst>
          </p:cNvPr>
          <p:cNvCxnSpPr>
            <a:cxnSpLocks/>
          </p:cNvCxnSpPr>
          <p:nvPr/>
        </p:nvCxnSpPr>
        <p:spPr>
          <a:xfrm>
            <a:off x="8811437" y="723900"/>
            <a:ext cx="3" cy="603575"/>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2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Whit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1CDCEDA1-8902-AC46-8647-28693E3568A2}"/>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1549535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ission Statement 2022 - Yellow">
    <p:spTree>
      <p:nvGrpSpPr>
        <p:cNvPr id="1" name=""/>
        <p:cNvGrpSpPr/>
        <p:nvPr/>
      </p:nvGrpSpPr>
      <p:grpSpPr>
        <a:xfrm>
          <a:off x="0" y="0"/>
          <a:ext cx="0" cy="0"/>
          <a:chOff x="0" y="0"/>
          <a:chExt cx="0" cy="0"/>
        </a:xfrm>
      </p:grpSpPr>
      <p:pic>
        <p:nvPicPr>
          <p:cNvPr id="7" name="Picture 6"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8A955FA0-EC9C-AC47-99DA-636725DF4C2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1645807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ission Statement 2022 - Stars">
    <p:spTree>
      <p:nvGrpSpPr>
        <p:cNvPr id="1" name=""/>
        <p:cNvGrpSpPr/>
        <p:nvPr/>
      </p:nvGrpSpPr>
      <p:grpSpPr>
        <a:xfrm>
          <a:off x="0" y="0"/>
          <a:ext cx="0" cy="0"/>
          <a:chOff x="0" y="0"/>
          <a:chExt cx="0" cy="0"/>
        </a:xfrm>
      </p:grpSpPr>
      <p:pic>
        <p:nvPicPr>
          <p:cNvPr id="3" name="Picture 2"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DA601791-9AA9-BC4F-A18D-88FAD862105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426820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ation Slide Centered - Yellow">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solidFill>
                  <a:schemeClr val="tx1"/>
                </a:solidFill>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arge Quotation Mark">
            <a:extLst>
              <a:ext uri="{FF2B5EF4-FFF2-40B4-BE49-F238E27FC236}">
                <a16:creationId xmlns:a16="http://schemas.microsoft.com/office/drawing/2014/main" id="{3932BF08-418B-A342-8AF0-5060E8D290B2}"/>
              </a:ext>
              <a:ext uri="{C183D7F6-B498-43B3-948B-1728B52AA6E4}">
                <adec:decorative xmlns:adec="http://schemas.microsoft.com/office/drawing/2017/decorative" val="1"/>
              </a:ext>
            </a:extLst>
          </p:cNvPr>
          <p:cNvPicPr>
            <a:picLocks noChangeAspect="1"/>
          </p:cNvPicPr>
          <p:nvPr/>
        </p:nvPicPr>
        <p:blipFill rotWithShape="1">
          <a:blip r:embed="rId2"/>
          <a:srcRect l="29772" t="19475" r="29641" b="47417"/>
          <a:stretch/>
        </p:blipFill>
        <p:spPr>
          <a:xfrm>
            <a:off x="5123361" y="846118"/>
            <a:ext cx="1854926" cy="1815737"/>
          </a:xfrm>
          <a:prstGeom prst="rect">
            <a:avLst/>
          </a:prstGeom>
        </p:spPr>
      </p:pic>
    </p:spTree>
    <p:extLst>
      <p:ext uri="{BB962C8B-B14F-4D97-AF65-F5344CB8AC3E}">
        <p14:creationId xmlns:p14="http://schemas.microsoft.com/office/powerpoint/2010/main" val="44634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ation Slide Centered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5320746" y="1053012"/>
            <a:ext cx="1550505" cy="1311966"/>
          </a:xfrm>
          <a:prstGeom prst="rect">
            <a:avLst/>
          </a:prstGeom>
        </p:spPr>
      </p:pic>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2158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ation Slide Left - Black">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bg1"/>
                </a:solidFill>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Tree>
    <p:extLst>
      <p:ext uri="{BB962C8B-B14F-4D97-AF65-F5344CB8AC3E}">
        <p14:creationId xmlns:p14="http://schemas.microsoft.com/office/powerpoint/2010/main" val="215019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ation Slide Left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tx1"/>
                </a:solidFill>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Tree>
    <p:extLst>
      <p:ext uri="{BB962C8B-B14F-4D97-AF65-F5344CB8AC3E}">
        <p14:creationId xmlns:p14="http://schemas.microsoft.com/office/powerpoint/2010/main" val="302005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a:extLst>
              <a:ext uri="{FF2B5EF4-FFF2-40B4-BE49-F238E27FC236}">
                <a16:creationId xmlns:a16="http://schemas.microsoft.com/office/drawing/2014/main" id="{44A9B4ED-93C8-714A-8B1D-43EF141E0CD0}"/>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University of Central Florida</a:t>
            </a:r>
          </a:p>
        </p:txBody>
      </p:sp>
      <p:sp>
        <p:nvSpPr>
          <p:cNvPr id="5" name="Page Number">
            <a:extLst>
              <a:ext uri="{FF2B5EF4-FFF2-40B4-BE49-F238E27FC236}">
                <a16:creationId xmlns:a16="http://schemas.microsoft.com/office/drawing/2014/main" id="{89844F1C-2F28-1E4A-B4F0-CE9DDE546ECD}"/>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Page </a:t>
            </a:r>
            <a:fld id="{2CB46002-6C40-404C-904C-C9A970A01033}" type="slidenum">
              <a:rPr lang="en-US" sz="1000" b="0" i="0" smtClean="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pPr algn="r"/>
              <a:t>‹#›</a:t>
            </a:fld>
            <a:endPar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490948535"/>
      </p:ext>
    </p:extLst>
  </p:cSld>
  <p:clrMap bg1="lt1" tx1="dk1" bg2="lt2" tx2="dk2" accent1="accent1" accent2="accent2" accent3="accent3" accent4="accent4" accent5="accent5" accent6="accent6" hlink="hlink" folHlink="folHlink"/>
  <p:sldLayoutIdLst>
    <p:sldLayoutId id="2147483806" r:id="rId1"/>
    <p:sldLayoutId id="2147483855" r:id="rId2"/>
    <p:sldLayoutId id="2147483856" r:id="rId3"/>
    <p:sldLayoutId id="2147483846" r:id="rId4"/>
    <p:sldLayoutId id="2147483848" r:id="rId5"/>
    <p:sldLayoutId id="2147483851" r:id="rId6"/>
    <p:sldLayoutId id="2147483852" r:id="rId7"/>
    <p:sldLayoutId id="2147483853" r:id="rId8"/>
    <p:sldLayoutId id="2147483854" r:id="rId9"/>
    <p:sldLayoutId id="2147483857" r:id="rId10"/>
    <p:sldLayoutId id="2147483858" r:id="rId11"/>
    <p:sldLayoutId id="2147483859" r:id="rId12"/>
  </p:sldLayoutIdLst>
  <p:txStyles>
    <p:titleStyle>
      <a:lvl1pPr algn="l" defTabSz="914400" rtl="0" eaLnBrk="1" latinLnBrk="0" hangingPunct="1">
        <a:lnSpc>
          <a:spcPct val="100000"/>
        </a:lnSpc>
        <a:spcBef>
          <a:spcPct val="0"/>
        </a:spcBef>
        <a:buNone/>
        <a:defRPr sz="2400" b="1" i="0" kern="1200">
          <a:solidFill>
            <a:schemeClr val="tx1"/>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56">
          <p15:clr>
            <a:srgbClr val="F26B43"/>
          </p15:clr>
        </p15:guide>
        <p15:guide id="11" orient="horz" pos="696">
          <p15:clr>
            <a:srgbClr val="5ACBF0"/>
          </p15:clr>
        </p15:guide>
        <p15:guide id="12" orient="horz" pos="362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a:extLst>
              <a:ext uri="{FF2B5EF4-FFF2-40B4-BE49-F238E27FC236}">
                <a16:creationId xmlns:a16="http://schemas.microsoft.com/office/drawing/2014/main" id="{C3C2240D-AECF-A74C-B5C6-0F0D20745E22}"/>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University of Central Florida</a:t>
            </a:r>
          </a:p>
        </p:txBody>
      </p:sp>
      <p:sp>
        <p:nvSpPr>
          <p:cNvPr id="5" name="Page Number">
            <a:extLst>
              <a:ext uri="{FF2B5EF4-FFF2-40B4-BE49-F238E27FC236}">
                <a16:creationId xmlns:a16="http://schemas.microsoft.com/office/drawing/2014/main" id="{EE16C111-6EB6-4241-A8F2-7E41B94809DE}"/>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Page </a:t>
            </a:r>
            <a:fld id="{2CB46002-6C40-404C-904C-C9A970A01033}" type="slidenum">
              <a:rPr lang="en-US" sz="1000" b="0" i="0" smtClean="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pPr algn="r"/>
              <a:t>‹#›</a:t>
            </a:fld>
            <a:endPar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2402662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60" r:id="rId7"/>
    <p:sldLayoutId id="2147483803" r:id="rId8"/>
    <p:sldLayoutId id="2147483804" r:id="rId9"/>
    <p:sldLayoutId id="2147483805" r:id="rId10"/>
  </p:sldLayoutIdLst>
  <p:txStyles>
    <p:titleStyle>
      <a:lvl1pPr algn="l" defTabSz="914400" rtl="0" eaLnBrk="1" latinLnBrk="0" hangingPunct="1">
        <a:lnSpc>
          <a:spcPct val="100000"/>
        </a:lnSpc>
        <a:spcBef>
          <a:spcPct val="0"/>
        </a:spcBef>
        <a:buNone/>
        <a:defRPr sz="2400" b="1" i="0" kern="1200">
          <a:solidFill>
            <a:schemeClr val="tx1"/>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32" userDrawn="1">
          <p15:clr>
            <a:srgbClr val="F26B43"/>
          </p15:clr>
        </p15:guide>
        <p15:guide id="11" orient="horz" pos="696">
          <p15:clr>
            <a:srgbClr val="5ACBF0"/>
          </p15:clr>
        </p15:guide>
        <p15:guide id="12" orient="horz" pos="362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C56A-A605-9448-8327-FF233C9538AD}"/>
              </a:ext>
            </a:extLst>
          </p:cNvPr>
          <p:cNvSpPr>
            <a:spLocks noGrp="1"/>
          </p:cNvSpPr>
          <p:nvPr>
            <p:ph type="ctrTitle"/>
          </p:nvPr>
        </p:nvSpPr>
        <p:spPr/>
        <p:txBody>
          <a:bodyPr anchor="b">
            <a:normAutofit fontScale="90000"/>
          </a:bodyPr>
          <a:lstStyle/>
          <a:p>
            <a:r>
              <a:rPr lang="en-US" dirty="0"/>
              <a:t>Improving Cybersecurity Culture in the Workplace: A Study of Training Practices and Perceptions</a:t>
            </a:r>
          </a:p>
        </p:txBody>
      </p:sp>
      <p:sp>
        <p:nvSpPr>
          <p:cNvPr id="3" name="Subtitle 2">
            <a:extLst>
              <a:ext uri="{FF2B5EF4-FFF2-40B4-BE49-F238E27FC236}">
                <a16:creationId xmlns:a16="http://schemas.microsoft.com/office/drawing/2014/main" id="{79DDD387-1C2B-514D-AAD6-2B3FBB0BCB8C}"/>
              </a:ext>
            </a:extLst>
          </p:cNvPr>
          <p:cNvSpPr>
            <a:spLocks noGrp="1"/>
          </p:cNvSpPr>
          <p:nvPr>
            <p:ph type="subTitle" idx="1"/>
          </p:nvPr>
        </p:nvSpPr>
        <p:spPr/>
        <p:txBody>
          <a:bodyPr anchor="t">
            <a:normAutofit/>
          </a:bodyPr>
          <a:lstStyle/>
          <a:p>
            <a:r>
              <a:rPr lang="en-US" dirty="0"/>
              <a:t>Group Name: We've Been Trying To Reach You About Your Car's Extended Warranty</a:t>
            </a:r>
          </a:p>
          <a:p>
            <a:r>
              <a:rPr lang="en-US" dirty="0"/>
              <a:t>Group participants names: James Henderson; Patricia Montoya; Maxwell Stolarenko</a:t>
            </a:r>
          </a:p>
          <a:p>
            <a:endParaRPr lang="en-US" dirty="0"/>
          </a:p>
        </p:txBody>
      </p:sp>
    </p:spTree>
    <p:extLst>
      <p:ext uri="{BB962C8B-B14F-4D97-AF65-F5344CB8AC3E}">
        <p14:creationId xmlns:p14="http://schemas.microsoft.com/office/powerpoint/2010/main" val="350928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Introduction to the study</a:t>
            </a:r>
          </a:p>
        </p:txBody>
      </p:sp>
      <p:sp>
        <p:nvSpPr>
          <p:cNvPr id="7"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6121517" cy="3214330"/>
          </a:xfrm>
        </p:spPr>
        <p:txBody>
          <a:bodyPr anchor="t">
            <a:normAutofit fontScale="85000" lnSpcReduction="20000"/>
          </a:bodyPr>
          <a:lstStyle/>
          <a:p>
            <a:pPr>
              <a:lnSpc>
                <a:spcPct val="140000"/>
              </a:lnSpc>
            </a:pPr>
            <a:r>
              <a:rPr lang="en-US" sz="1700" dirty="0"/>
              <a:t>In 2020, the FBI's Internet Crime Complaint Center received over 240,000 complaints related to phishing attacks with an estimated 4.2 billion dollars lost to cybercrimes. Phishing and Fraud Report discovered a 220% increase in phishing attacks in response to the pandemic increasing cybercriminal opportunities.</a:t>
            </a:r>
          </a:p>
          <a:p>
            <a:pPr>
              <a:lnSpc>
                <a:spcPct val="140000"/>
              </a:lnSpc>
            </a:pPr>
            <a:r>
              <a:rPr lang="en-US" sz="1700" dirty="0"/>
              <a:t>There is a need for training programs that are not only effective in preventing phishing attacks but also easy for users to engage with and understand.</a:t>
            </a:r>
          </a:p>
          <a:p>
            <a:pPr>
              <a:lnSpc>
                <a:spcPct val="140000"/>
              </a:lnSpc>
            </a:pPr>
            <a:r>
              <a:rPr lang="en-US" sz="1700" dirty="0"/>
              <a:t>Our research proposal aims to investigate the relationship between perceived ease of use and perceived usefulness regarding a phishing prevention training programs</a:t>
            </a:r>
          </a:p>
        </p:txBody>
      </p:sp>
      <p:pic>
        <p:nvPicPr>
          <p:cNvPr id="5" name="Picture 2">
            <a:extLst>
              <a:ext uri="{FF2B5EF4-FFF2-40B4-BE49-F238E27FC236}">
                <a16:creationId xmlns:a16="http://schemas.microsoft.com/office/drawing/2014/main" id="{8B36F596-7322-73D0-AA7B-2588CF8BF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5362" y="2708569"/>
            <a:ext cx="3824989" cy="2874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19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Research Questions and Objectives</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fontScale="92500"/>
          </a:bodyPr>
          <a:lstStyle/>
          <a:p>
            <a:pPr marL="0" indent="0">
              <a:lnSpc>
                <a:spcPct val="140000"/>
              </a:lnSpc>
              <a:buNone/>
            </a:pPr>
            <a:r>
              <a:rPr lang="en-US" sz="1500" dirty="0"/>
              <a:t>How do employees perceive the usefulness of cybersecurity training in their workplace, and what factors influence their perceptions? </a:t>
            </a:r>
          </a:p>
          <a:p>
            <a:pPr marL="0" indent="0">
              <a:lnSpc>
                <a:spcPct val="140000"/>
              </a:lnSpc>
              <a:buNone/>
            </a:pPr>
            <a:r>
              <a:rPr lang="en-US" sz="1500" dirty="0"/>
              <a:t>What specific aspects of cybersecurity training do employees find most useful or valuable, and why?</a:t>
            </a:r>
          </a:p>
          <a:p>
            <a:pPr marL="0" indent="0">
              <a:lnSpc>
                <a:spcPct val="140000"/>
              </a:lnSpc>
              <a:buNone/>
            </a:pPr>
            <a:r>
              <a:rPr lang="en-US" sz="1500" dirty="0"/>
              <a:t>Our research aims to:</a:t>
            </a:r>
          </a:p>
          <a:p>
            <a:pPr lvl="1">
              <a:lnSpc>
                <a:spcPct val="140000"/>
              </a:lnSpc>
            </a:pPr>
            <a:r>
              <a:rPr lang="en-US" sz="1500" dirty="0"/>
              <a:t>To investigate the role of perceived ease of use and perceived usefulness in cybersecurity training programs</a:t>
            </a:r>
          </a:p>
          <a:p>
            <a:pPr lvl="1">
              <a:lnSpc>
                <a:spcPct val="140000"/>
              </a:lnSpc>
            </a:pPr>
            <a:r>
              <a:rPr lang="en-US" sz="1500" dirty="0"/>
              <a:t>To identify which aspects of phishing prevention training influence an employees’ attitudes and behaviors</a:t>
            </a:r>
          </a:p>
          <a:p>
            <a:pPr lvl="1">
              <a:lnSpc>
                <a:spcPct val="140000"/>
              </a:lnSpc>
            </a:pPr>
            <a:r>
              <a:rPr lang="en-US" sz="1500" dirty="0"/>
              <a:t>To provide recommendations for improving the design and delivery of training methods to enhance effectiveness</a:t>
            </a:r>
          </a:p>
          <a:p>
            <a:pPr>
              <a:lnSpc>
                <a:spcPct val="140000"/>
              </a:lnSpc>
            </a:pPr>
            <a:endParaRPr lang="en-US" sz="1500" dirty="0"/>
          </a:p>
        </p:txBody>
      </p:sp>
    </p:spTree>
    <p:extLst>
      <p:ext uri="{BB962C8B-B14F-4D97-AF65-F5344CB8AC3E}">
        <p14:creationId xmlns:p14="http://schemas.microsoft.com/office/powerpoint/2010/main" val="81587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Literature Review</a:t>
            </a:r>
          </a:p>
        </p:txBody>
      </p:sp>
      <p:graphicFrame>
        <p:nvGraphicFramePr>
          <p:cNvPr id="5" name="Content Placeholder 2">
            <a:extLst>
              <a:ext uri="{FF2B5EF4-FFF2-40B4-BE49-F238E27FC236}">
                <a16:creationId xmlns:a16="http://schemas.microsoft.com/office/drawing/2014/main" id="{8160A792-5912-F7C5-8010-951BAE878A46}"/>
              </a:ext>
            </a:extLst>
          </p:cNvPr>
          <p:cNvGraphicFramePr>
            <a:graphicFrameLocks noGrp="1"/>
          </p:cNvGraphicFramePr>
          <p:nvPr>
            <p:ph idx="1"/>
            <p:extLst>
              <p:ext uri="{D42A27DB-BD31-4B8C-83A1-F6EECF244321}">
                <p14:modId xmlns:p14="http://schemas.microsoft.com/office/powerpoint/2010/main" val="4229132248"/>
              </p:ext>
            </p:extLst>
          </p:nvPr>
        </p:nvGraphicFramePr>
        <p:xfrm>
          <a:off x="1104906" y="2538770"/>
          <a:ext cx="9982193" cy="3214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030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D312-24CD-636A-14E8-015C8214261D}"/>
              </a:ext>
            </a:extLst>
          </p:cNvPr>
          <p:cNvSpPr>
            <a:spLocks noGrp="1"/>
          </p:cNvSpPr>
          <p:nvPr>
            <p:ph type="title"/>
          </p:nvPr>
        </p:nvSpPr>
        <p:spPr>
          <a:xfrm>
            <a:off x="1104902" y="1124950"/>
            <a:ext cx="9982199" cy="981801"/>
          </a:xfrm>
        </p:spPr>
        <p:txBody>
          <a:bodyPr anchor="b">
            <a:normAutofit/>
          </a:bodyPr>
          <a:lstStyle/>
          <a:p>
            <a:r>
              <a:rPr lang="en-US" dirty="0"/>
              <a:t>Literature Gaps</a:t>
            </a:r>
          </a:p>
        </p:txBody>
      </p:sp>
      <p:graphicFrame>
        <p:nvGraphicFramePr>
          <p:cNvPr id="5" name="Content Placeholder 2">
            <a:extLst>
              <a:ext uri="{FF2B5EF4-FFF2-40B4-BE49-F238E27FC236}">
                <a16:creationId xmlns:a16="http://schemas.microsoft.com/office/drawing/2014/main" id="{96C18B2B-BB39-9CE1-E223-E55943C31B3B}"/>
              </a:ext>
            </a:extLst>
          </p:cNvPr>
          <p:cNvGraphicFramePr>
            <a:graphicFrameLocks noGrp="1"/>
          </p:cNvGraphicFramePr>
          <p:nvPr>
            <p:ph idx="1"/>
            <p:extLst>
              <p:ext uri="{D42A27DB-BD31-4B8C-83A1-F6EECF244321}">
                <p14:modId xmlns:p14="http://schemas.microsoft.com/office/powerpoint/2010/main" val="2570566109"/>
              </p:ext>
            </p:extLst>
          </p:nvPr>
        </p:nvGraphicFramePr>
        <p:xfrm>
          <a:off x="1104906" y="2538770"/>
          <a:ext cx="9982193" cy="3214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192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Research Methodology</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fontScale="92500" lnSpcReduction="20000"/>
          </a:bodyPr>
          <a:lstStyle/>
          <a:p>
            <a:r>
              <a:rPr lang="en-US" b="0" i="0" dirty="0">
                <a:solidFill>
                  <a:srgbClr val="D1D5DB"/>
                </a:solidFill>
                <a:effectLst/>
                <a:latin typeface="Söhne"/>
              </a:rPr>
              <a:t>This case study will identify the quality of the content presented in training and the perceived quality of the content according to the trainees. </a:t>
            </a:r>
          </a:p>
          <a:p>
            <a:r>
              <a:rPr lang="en-US" b="0" i="0" dirty="0">
                <a:solidFill>
                  <a:srgbClr val="D1D5DB"/>
                </a:solidFill>
                <a:effectLst/>
                <a:latin typeface="Söhne"/>
              </a:rPr>
              <a:t>The research will focus on industry professionals who are familiar with cybersecurity trainings but will not have above-average awareness of cybersecurity</a:t>
            </a:r>
          </a:p>
          <a:p>
            <a:r>
              <a:rPr lang="en-US" dirty="0">
                <a:solidFill>
                  <a:srgbClr val="D1D5DB"/>
                </a:solidFill>
                <a:latin typeface="Söhne"/>
              </a:rPr>
              <a:t>T</a:t>
            </a:r>
            <a:r>
              <a:rPr lang="en-US" b="0" i="0" dirty="0">
                <a:solidFill>
                  <a:srgbClr val="D1D5DB"/>
                </a:solidFill>
                <a:effectLst/>
                <a:latin typeface="Söhne"/>
              </a:rPr>
              <a:t>hrough snowball sampling, chosen participants will fill out the Qualtrics survey composed of open-ended questions and 5-point </a:t>
            </a:r>
            <a:r>
              <a:rPr lang="en-US" b="0" i="0" dirty="0">
                <a:solidFill>
                  <a:srgbClr val="EBEBEB"/>
                </a:solidFill>
                <a:effectLst/>
                <a:latin typeface="Google Sans"/>
              </a:rPr>
              <a:t>Likert</a:t>
            </a:r>
            <a:r>
              <a:rPr lang="en-US" b="0" i="0" dirty="0">
                <a:solidFill>
                  <a:srgbClr val="D1D5DB"/>
                </a:solidFill>
                <a:effectLst/>
                <a:latin typeface="Söhne"/>
              </a:rPr>
              <a:t> scale questions.</a:t>
            </a:r>
          </a:p>
          <a:p>
            <a:r>
              <a:rPr lang="en-US" b="0" i="0" dirty="0">
                <a:solidFill>
                  <a:srgbClr val="D1D5DB"/>
                </a:solidFill>
                <a:effectLst/>
                <a:latin typeface="Söhne"/>
              </a:rPr>
              <a:t>Following the </a:t>
            </a:r>
            <a:r>
              <a:rPr lang="en-US" dirty="0">
                <a:solidFill>
                  <a:srgbClr val="D1D5DB"/>
                </a:solidFill>
                <a:latin typeface="Söhne"/>
              </a:rPr>
              <a:t>survey</a:t>
            </a:r>
            <a:r>
              <a:rPr lang="en-US" b="0" i="0" dirty="0">
                <a:solidFill>
                  <a:srgbClr val="D1D5DB"/>
                </a:solidFill>
                <a:effectLst/>
                <a:latin typeface="Söhne"/>
              </a:rPr>
              <a:t>, participants will receive a short phishing training followed by open-ended questions to further explore their perceptions on these types of trainings.</a:t>
            </a:r>
            <a:endParaRPr lang="en-US" dirty="0"/>
          </a:p>
        </p:txBody>
      </p:sp>
    </p:spTree>
    <p:extLst>
      <p:ext uri="{BB962C8B-B14F-4D97-AF65-F5344CB8AC3E}">
        <p14:creationId xmlns:p14="http://schemas.microsoft.com/office/powerpoint/2010/main" val="313750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CB7A9B-1706-7F9E-30AB-644E8D824D12}"/>
              </a:ext>
            </a:extLst>
          </p:cNvPr>
          <p:cNvSpPr>
            <a:spLocks noGrp="1"/>
          </p:cNvSpPr>
          <p:nvPr>
            <p:ph type="title"/>
          </p:nvPr>
        </p:nvSpPr>
        <p:spPr/>
        <p:txBody>
          <a:bodyPr/>
          <a:lstStyle/>
          <a:p>
            <a:r>
              <a:rPr lang="en-US" dirty="0"/>
              <a:t>UCF Cybersecurity Phishing Training</a:t>
            </a:r>
          </a:p>
        </p:txBody>
      </p:sp>
      <p:pic>
        <p:nvPicPr>
          <p:cNvPr id="7" name="Picture 6" descr="Graphical user interface, text, application&#10;&#10;Description automatically generated">
            <a:extLst>
              <a:ext uri="{FF2B5EF4-FFF2-40B4-BE49-F238E27FC236}">
                <a16:creationId xmlns:a16="http://schemas.microsoft.com/office/drawing/2014/main" id="{20546C2C-D9A0-8AA1-D048-9421E45DE7A8}"/>
              </a:ext>
            </a:extLst>
          </p:cNvPr>
          <p:cNvPicPr>
            <a:picLocks noChangeAspect="1"/>
          </p:cNvPicPr>
          <p:nvPr/>
        </p:nvPicPr>
        <p:blipFill>
          <a:blip r:embed="rId2"/>
          <a:stretch>
            <a:fillRect/>
          </a:stretch>
        </p:blipFill>
        <p:spPr>
          <a:xfrm>
            <a:off x="3581134" y="4421018"/>
            <a:ext cx="5029731" cy="1427419"/>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0D7FE6A2-910D-B296-0113-15284AEAC574}"/>
              </a:ext>
            </a:extLst>
          </p:cNvPr>
          <p:cNvPicPr>
            <a:picLocks noChangeAspect="1"/>
          </p:cNvPicPr>
          <p:nvPr/>
        </p:nvPicPr>
        <p:blipFill>
          <a:blip r:embed="rId3"/>
          <a:stretch>
            <a:fillRect/>
          </a:stretch>
        </p:blipFill>
        <p:spPr>
          <a:xfrm>
            <a:off x="6348250" y="2917281"/>
            <a:ext cx="4744638" cy="1352156"/>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AFB6640F-C84F-24B3-0492-0C86589140D1}"/>
              </a:ext>
            </a:extLst>
          </p:cNvPr>
          <p:cNvPicPr>
            <a:picLocks noChangeAspect="1"/>
          </p:cNvPicPr>
          <p:nvPr/>
        </p:nvPicPr>
        <p:blipFill>
          <a:blip r:embed="rId4"/>
          <a:stretch>
            <a:fillRect/>
          </a:stretch>
        </p:blipFill>
        <p:spPr>
          <a:xfrm>
            <a:off x="1099112" y="2917281"/>
            <a:ext cx="5029731" cy="1361938"/>
          </a:xfrm>
          <a:prstGeom prst="rect">
            <a:avLst/>
          </a:prstGeom>
        </p:spPr>
      </p:pic>
    </p:spTree>
    <p:extLst>
      <p:ext uri="{BB962C8B-B14F-4D97-AF65-F5344CB8AC3E}">
        <p14:creationId xmlns:p14="http://schemas.microsoft.com/office/powerpoint/2010/main" val="157042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Data Collection and Expectations</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fontScale="92500" lnSpcReduction="20000"/>
          </a:bodyPr>
          <a:lstStyle/>
          <a:p>
            <a:r>
              <a:rPr lang="en-US" b="0" i="0" dirty="0">
                <a:solidFill>
                  <a:srgbClr val="D1D5DB"/>
                </a:solidFill>
                <a:effectLst/>
                <a:latin typeface="Söhne"/>
              </a:rPr>
              <a:t>The pretest will gather information on participants' expertise on cybersecurity, previous training, frequency of engagement with networked computers, experience with phishing, and perception of cybersecurity training.</a:t>
            </a:r>
          </a:p>
          <a:p>
            <a:r>
              <a:rPr lang="en-US" b="0" i="0" dirty="0">
                <a:solidFill>
                  <a:srgbClr val="D1D5DB"/>
                </a:solidFill>
                <a:effectLst/>
                <a:latin typeface="Söhne"/>
              </a:rPr>
              <a:t>An interview will be conducted with a mix of open-ended and structured questions to explore participants' insights, their perceived level of understanding of the training content, and the extent to which the training has influenced their behavior and decision-making.</a:t>
            </a:r>
          </a:p>
          <a:p>
            <a:pPr algn="l">
              <a:buFont typeface="Arial" panose="020B0604020202020204" pitchFamily="34" charset="0"/>
              <a:buChar char="•"/>
            </a:pPr>
            <a:r>
              <a:rPr lang="en-US" b="0" i="0" dirty="0">
                <a:solidFill>
                  <a:srgbClr val="D1D5DB"/>
                </a:solidFill>
                <a:effectLst/>
                <a:latin typeface="Söhne"/>
              </a:rPr>
              <a:t>After engaging with the learning material, participants will be given a short quiz to test their level of understanding and the effectiveness of the training. The data collected from the quiz will be used to determine areas that need improvement in the training.</a:t>
            </a:r>
          </a:p>
          <a:p>
            <a:endParaRPr lang="en-US" b="0" i="0" dirty="0">
              <a:solidFill>
                <a:srgbClr val="D1D5DB"/>
              </a:solidFill>
              <a:effectLst/>
              <a:latin typeface="Söhne"/>
            </a:endParaRPr>
          </a:p>
          <a:p>
            <a:endParaRPr lang="en-US" dirty="0"/>
          </a:p>
        </p:txBody>
      </p:sp>
    </p:spTree>
    <p:extLst>
      <p:ext uri="{BB962C8B-B14F-4D97-AF65-F5344CB8AC3E}">
        <p14:creationId xmlns:p14="http://schemas.microsoft.com/office/powerpoint/2010/main" val="65957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Conclusion</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a:bodyPr>
          <a:lstStyle/>
          <a:p>
            <a:pPr marL="0" indent="0">
              <a:buNone/>
            </a:pPr>
            <a:r>
              <a:rPr lang="en-US" dirty="0"/>
              <a:t>Problem Statement: Organizations lack an understanding of which factors influence an employee’s perceptions of the usefulness and value of cybersecurity training. Identifying these factors can improve the effectiveness of training programs and enhance overall security.</a:t>
            </a:r>
          </a:p>
          <a:p>
            <a:pPr marL="0" indent="0">
              <a:buNone/>
            </a:pPr>
            <a:r>
              <a:rPr lang="en-US" dirty="0"/>
              <a:t>Research Question: What are the factors that influence employees' perceptions of the usefulness and value of different aspects of cybersecurity training in the workplace?</a:t>
            </a:r>
          </a:p>
        </p:txBody>
      </p:sp>
    </p:spTree>
    <p:extLst>
      <p:ext uri="{BB962C8B-B14F-4D97-AF65-F5344CB8AC3E}">
        <p14:creationId xmlns:p14="http://schemas.microsoft.com/office/powerpoint/2010/main" val="3275709529"/>
      </p:ext>
    </p:extLst>
  </p:cSld>
  <p:clrMapOvr>
    <a:masterClrMapping/>
  </p:clrMapOvr>
</p:sld>
</file>

<file path=ppt/theme/theme1.xml><?xml version="1.0" encoding="utf-8"?>
<a:theme xmlns:a="http://schemas.openxmlformats.org/drawingml/2006/main" name="UCF - Title, Divider, Mission Statement and Quotation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UCF PowerPoint Template - Brand2022-Arial - 9-22-22 - FinalV2" id="{9F101200-6436-DC49-954E-11DB8B12F6AC}" vid="{A8370F7C-EE5B-DB44-A276-513E5974636B}"/>
    </a:ext>
  </a:extLst>
</a:theme>
</file>

<file path=ppt/theme/theme2.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UCF PowerPoint Template - Brand2022-Arial - 9-22-22 - FinalV2" id="{9F101200-6436-DC49-954E-11DB8B12F6AC}" vid="{AFC34F3D-DE4D-CA4C-9159-70E2B1979B0C}"/>
    </a:ext>
  </a:extLst>
</a:theme>
</file>

<file path=docProps/app.xml><?xml version="1.0" encoding="utf-8"?>
<Properties xmlns="http://schemas.openxmlformats.org/officeDocument/2006/extended-properties" xmlns:vt="http://schemas.openxmlformats.org/officeDocument/2006/docPropsVTypes">
  <Template>UCF-PowerPoint-Template-Brand2022-Arial-9-22-22-FinalV2</Template>
  <TotalTime>371</TotalTime>
  <Words>701</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Google Sans</vt:lpstr>
      <vt:lpstr>Söhne</vt:lpstr>
      <vt:lpstr>Arial</vt:lpstr>
      <vt:lpstr>Arial Black</vt:lpstr>
      <vt:lpstr>Calibri</vt:lpstr>
      <vt:lpstr>UCF - Title, Divider, Mission Statement and Quotation Slides</vt:lpstr>
      <vt:lpstr>UCF - Single Column Content Slides</vt:lpstr>
      <vt:lpstr>Improving Cybersecurity Culture in the Workplace: A Study of Training Practices and Perceptions</vt:lpstr>
      <vt:lpstr>Introduction to the study</vt:lpstr>
      <vt:lpstr>Research Questions and Objectives</vt:lpstr>
      <vt:lpstr>Literature Review</vt:lpstr>
      <vt:lpstr>Literature Gaps</vt:lpstr>
      <vt:lpstr>Research Methodology</vt:lpstr>
      <vt:lpstr>UCF Cybersecurity Phishing Training</vt:lpstr>
      <vt:lpstr>Data Collection and Expectations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UCF BRAND PPT TEMPLATE</dc:title>
  <dc:subject/>
  <dc:creator>James Henderson</dc:creator>
  <cp:keywords/>
  <dc:description/>
  <cp:lastModifiedBy>maxwell.stolarenko@gmail.com</cp:lastModifiedBy>
  <cp:revision>19</cp:revision>
  <dcterms:created xsi:type="dcterms:W3CDTF">2023-02-26T21:38:34Z</dcterms:created>
  <dcterms:modified xsi:type="dcterms:W3CDTF">2023-03-02T04:21:38Z</dcterms:modified>
  <cp:category/>
</cp:coreProperties>
</file>