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Lst>
  <p:sldIdLst>
    <p:sldId id="256" r:id="rId3"/>
    <p:sldId id="259" r:id="rId4"/>
    <p:sldId id="280" r:id="rId5"/>
    <p:sldId id="282" r:id="rId6"/>
    <p:sldId id="283" r:id="rId7"/>
    <p:sldId id="284"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6054"/>
  </p:normalViewPr>
  <p:slideViewPr>
    <p:cSldViewPr snapToGrid="0" snapToObjects="1" showGuides="1">
      <p:cViewPr varScale="1">
        <p:scale>
          <a:sx n="98" d="100"/>
          <a:sy n="98" d="100"/>
        </p:scale>
        <p:origin x="72" y="447"/>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fontScale="90000"/>
          </a:bodyPr>
          <a:lstStyle/>
          <a:p>
            <a:r>
              <a:rPr lang="en-US" dirty="0"/>
              <a:t>Improving Cybersecurity Culture in the Workplace: A Study of Training Practices and Perceptions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Group Name: We've Been Trying To Reach You About Your Car's Extended Warranty</a:t>
            </a:r>
          </a:p>
          <a:p>
            <a:r>
              <a:rPr lang="en-US" dirty="0"/>
              <a:t>Group participants names: James Henderson; Patricia Montoya; Maxwell Stolarenko</a:t>
            </a: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Introduction to the study</a:t>
            </a:r>
          </a:p>
        </p:txBody>
      </p:sp>
      <p:sp>
        <p:nvSpPr>
          <p:cNvPr id="7"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a:lnSpc>
                <a:spcPct val="140000"/>
              </a:lnSpc>
            </a:pPr>
            <a:r>
              <a:rPr lang="en-US" sz="1700"/>
              <a:t>In 2020, the FBI's Internet Crime Complaint Center received over 240,000 complaints related to phishing attacks with an estimated 4.2 billion dollars lost to cybercrimes. Phishing and Fraud Report discovered a 220% increase in phising attacks in response to the pandemic increasing cybercriminal opportunities.</a:t>
            </a:r>
          </a:p>
          <a:p>
            <a:pPr>
              <a:lnSpc>
                <a:spcPct val="140000"/>
              </a:lnSpc>
            </a:pPr>
            <a:r>
              <a:rPr lang="en-US" sz="1700"/>
              <a:t>There is a need for training programs that are not only effective in preventing phishing attacks but also easy for users to engage with and understand.</a:t>
            </a:r>
          </a:p>
          <a:p>
            <a:pPr>
              <a:lnSpc>
                <a:spcPct val="140000"/>
              </a:lnSpc>
            </a:pPr>
            <a:r>
              <a:rPr lang="en-US" sz="1700"/>
              <a:t>Our research proposal aims to investigate the relationship between perceived ease of use and perceived usefulness regarding a phising prevention training programs</a:t>
            </a:r>
          </a:p>
        </p:txBody>
      </p:sp>
    </p:spTree>
    <p:extLst>
      <p:ext uri="{BB962C8B-B14F-4D97-AF65-F5344CB8AC3E}">
        <p14:creationId xmlns:p14="http://schemas.microsoft.com/office/powerpoint/2010/main" val="3122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Questions and Objectives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a:bodyPr>
          <a:lstStyle/>
          <a:p>
            <a:pPr marL="0" indent="0">
              <a:lnSpc>
                <a:spcPct val="140000"/>
              </a:lnSpc>
              <a:buNone/>
            </a:pPr>
            <a:r>
              <a:rPr lang="en-US" sz="1500" dirty="0"/>
              <a:t>How do employees perceive the usefulness of cybersecurity training in their workplace, and what factors influence their perceptions? </a:t>
            </a:r>
          </a:p>
          <a:p>
            <a:pPr marL="0" indent="0">
              <a:lnSpc>
                <a:spcPct val="140000"/>
              </a:lnSpc>
              <a:buNone/>
            </a:pPr>
            <a:r>
              <a:rPr lang="en-US" sz="1500" dirty="0"/>
              <a:t>What specific aspects of cybersecurity training do employees find most useful or valuable, and why?</a:t>
            </a:r>
          </a:p>
          <a:p>
            <a:pPr marL="0" indent="0">
              <a:lnSpc>
                <a:spcPct val="140000"/>
              </a:lnSpc>
              <a:buNone/>
            </a:pPr>
            <a:r>
              <a:rPr lang="en-US" sz="1500" dirty="0"/>
              <a:t>Our research aims to:</a:t>
            </a:r>
          </a:p>
          <a:p>
            <a:pPr lvl="1">
              <a:lnSpc>
                <a:spcPct val="140000"/>
              </a:lnSpc>
            </a:pPr>
            <a:r>
              <a:rPr lang="en-US" sz="1500" dirty="0"/>
              <a:t>To investigate the role of perceived ease of use and perceived usefulness in cybersecurity training programs</a:t>
            </a:r>
          </a:p>
          <a:p>
            <a:pPr lvl="1">
              <a:lnSpc>
                <a:spcPct val="140000"/>
              </a:lnSpc>
            </a:pPr>
            <a:r>
              <a:rPr lang="en-US" sz="1500" dirty="0"/>
              <a:t>To identify which aspects of phishing prevention training influence an employees’ attitudes and behaviors</a:t>
            </a:r>
          </a:p>
          <a:p>
            <a:pPr lvl="1">
              <a:lnSpc>
                <a:spcPct val="140000"/>
              </a:lnSpc>
            </a:pPr>
            <a:r>
              <a:rPr lang="en-US" sz="1500" dirty="0"/>
              <a:t>To provide recommendations for improving the design and delivery of training methods to enhance effectiveness</a:t>
            </a:r>
          </a:p>
          <a:p>
            <a:pPr>
              <a:lnSpc>
                <a:spcPct val="140000"/>
              </a:lnSpc>
            </a:pPr>
            <a:endParaRPr lang="en-US" sz="1500" dirty="0"/>
          </a:p>
        </p:txBody>
      </p:sp>
    </p:spTree>
    <p:extLst>
      <p:ext uri="{BB962C8B-B14F-4D97-AF65-F5344CB8AC3E}">
        <p14:creationId xmlns:p14="http://schemas.microsoft.com/office/powerpoint/2010/main" val="81587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Literature Review</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Summarize the key findings from the existing literature on cybersecurity training and its effectiveness in preventing phishing attacks</a:t>
            </a:r>
          </a:p>
          <a:p>
            <a:pPr marL="0" indent="0">
              <a:buNone/>
            </a:pPr>
            <a:r>
              <a:rPr lang="en-US" dirty="0"/>
              <a:t>Highlight any gaps in the literature that your research proposal aims to address</a:t>
            </a:r>
          </a:p>
        </p:txBody>
      </p:sp>
    </p:spTree>
    <p:extLst>
      <p:ext uri="{BB962C8B-B14F-4D97-AF65-F5344CB8AC3E}">
        <p14:creationId xmlns:p14="http://schemas.microsoft.com/office/powerpoint/2010/main" val="25503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This case study will identify the quality of the content presented in training and the perceived quality of the content according to the trainees. </a:t>
            </a:r>
          </a:p>
          <a:p>
            <a:r>
              <a:rPr lang="en-US" b="0" i="0" dirty="0">
                <a:solidFill>
                  <a:srgbClr val="D1D5DB"/>
                </a:solidFill>
                <a:effectLst/>
                <a:latin typeface="Söhne"/>
              </a:rPr>
              <a:t>The research will focus on industry professionals who are familiar with cybersecurity trainings but will not have above-average awareness of cybersecurity</a:t>
            </a:r>
          </a:p>
          <a:p>
            <a:r>
              <a:rPr lang="en-US" dirty="0">
                <a:solidFill>
                  <a:srgbClr val="D1D5DB"/>
                </a:solidFill>
                <a:latin typeface="Söhne"/>
              </a:rPr>
              <a:t>T</a:t>
            </a:r>
            <a:r>
              <a:rPr lang="en-US" b="0" i="0" dirty="0">
                <a:solidFill>
                  <a:srgbClr val="D1D5DB"/>
                </a:solidFill>
                <a:effectLst/>
                <a:latin typeface="Söhne"/>
              </a:rPr>
              <a:t>hrough snowball sampling, chosen participants will fill out the Qualtrics survey composed of open-ended questions and 5-point </a:t>
            </a:r>
            <a:r>
              <a:rPr lang="en-US" b="0" i="0" dirty="0">
                <a:solidFill>
                  <a:srgbClr val="EBEBEB"/>
                </a:solidFill>
                <a:effectLst/>
                <a:latin typeface="Google Sans"/>
              </a:rPr>
              <a:t>Likert</a:t>
            </a:r>
            <a:r>
              <a:rPr lang="en-US" b="0" i="0" dirty="0">
                <a:solidFill>
                  <a:srgbClr val="D1D5DB"/>
                </a:solidFill>
                <a:effectLst/>
                <a:latin typeface="Söhne"/>
              </a:rPr>
              <a:t> scale questions.</a:t>
            </a:r>
          </a:p>
          <a:p>
            <a:r>
              <a:rPr lang="en-US" b="0" i="0" dirty="0">
                <a:solidFill>
                  <a:srgbClr val="D1D5DB"/>
                </a:solidFill>
                <a:effectLst/>
                <a:latin typeface="Söhne"/>
              </a:rPr>
              <a:t>Following the </a:t>
            </a:r>
            <a:r>
              <a:rPr lang="en-US" dirty="0">
                <a:solidFill>
                  <a:srgbClr val="D1D5DB"/>
                </a:solidFill>
                <a:latin typeface="Söhne"/>
              </a:rPr>
              <a:t>survey</a:t>
            </a:r>
            <a:r>
              <a:rPr lang="en-US" b="0" i="0" dirty="0">
                <a:solidFill>
                  <a:srgbClr val="D1D5DB"/>
                </a:solidFill>
                <a:effectLst/>
                <a:latin typeface="Söhne"/>
              </a:rPr>
              <a:t>, participants will receive a short phishing training followed by open-ended questions to further explore their perceptions on these types of trainings.</a:t>
            </a:r>
            <a:endParaRPr lang="en-US" dirty="0"/>
          </a:p>
        </p:txBody>
      </p:sp>
    </p:spTree>
    <p:extLst>
      <p:ext uri="{BB962C8B-B14F-4D97-AF65-F5344CB8AC3E}">
        <p14:creationId xmlns:p14="http://schemas.microsoft.com/office/powerpoint/2010/main" val="313750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Data Collection and Expectations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The pretest will gather information on participants' expertise on cybersecurity, previous training, frequency of engagement with networked computers, experience with phishing, and perception of cybersecurity training.</a:t>
            </a:r>
          </a:p>
          <a:p>
            <a:r>
              <a:rPr lang="en-US" b="0" i="0" dirty="0">
                <a:solidFill>
                  <a:srgbClr val="D1D5DB"/>
                </a:solidFill>
                <a:effectLst/>
                <a:latin typeface="Söhne"/>
              </a:rPr>
              <a:t>An interview will be conducted with a mix of open-ended and structured questions to explore participants' insights, their perceived level of understanding of the training content, and the extent to which the training has influenced their behavior and decision-making.</a:t>
            </a:r>
          </a:p>
          <a:p>
            <a:pPr algn="l">
              <a:buFont typeface="Arial" panose="020B0604020202020204" pitchFamily="34" charset="0"/>
              <a:buChar char="•"/>
            </a:pPr>
            <a:r>
              <a:rPr lang="en-US" b="0" i="0" dirty="0">
                <a:solidFill>
                  <a:srgbClr val="D1D5DB"/>
                </a:solidFill>
                <a:effectLst/>
                <a:latin typeface="Söhne"/>
              </a:rPr>
              <a:t>After engaging with the learning material, participants will be given a short quiz to test their level of understanding and the effectiveness of the training. The data collected from the quiz will be used to determine areas that need improvement in the training.</a:t>
            </a:r>
          </a:p>
          <a:p>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5957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Problem Statement: Organizations lack an understanding of which factors influence an employee’s perceptions of the usefulness and value of cybersecurity training. Identifying these factors can improve the effectiveness of training programs and enhance overall security.</a:t>
            </a:r>
          </a:p>
          <a:p>
            <a:pPr marL="0" indent="0">
              <a:buNone/>
            </a:pPr>
            <a:r>
              <a:rPr lang="en-US" dirty="0"/>
              <a:t>Research Question: What are the factors that influence employees' perceptions of the usefulness and value of different aspects of cybersecurity training in the workplace?</a:t>
            </a:r>
          </a:p>
        </p:txBody>
      </p:sp>
    </p:spTree>
    <p:extLst>
      <p:ext uri="{BB962C8B-B14F-4D97-AF65-F5344CB8AC3E}">
        <p14:creationId xmlns:p14="http://schemas.microsoft.com/office/powerpoint/2010/main" val="3275709529"/>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docProps/app.xml><?xml version="1.0" encoding="utf-8"?>
<Properties xmlns="http://schemas.openxmlformats.org/officeDocument/2006/extended-properties" xmlns:vt="http://schemas.openxmlformats.org/officeDocument/2006/docPropsVTypes">
  <Template>UCF-PowerPoint-Template-Brand2022-Arial-9-22-22-FinalV2</Template>
  <TotalTime>230</TotalTime>
  <Words>553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Black</vt:lpstr>
      <vt:lpstr>Calibri</vt:lpstr>
      <vt:lpstr>Google Sans</vt:lpstr>
      <vt:lpstr>Söhne</vt:lpstr>
      <vt:lpstr>UCF - Title, Divider, Mission Statement and Quotation Slides</vt:lpstr>
      <vt:lpstr>UCF - Single Column Content Slides</vt:lpstr>
      <vt:lpstr>Improving Cybersecurity Culture in the Workplace: A Study of Training Practices and Perceptions</vt:lpstr>
      <vt:lpstr>Introduction to the study</vt:lpstr>
      <vt:lpstr>Research Questions and Objectives</vt:lpstr>
      <vt:lpstr>Literature Review</vt:lpstr>
      <vt:lpstr>Research Methodology</vt:lpstr>
      <vt:lpstr>Data Collection and Expectations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subject/>
  <dc:creator>James Henderson</dc:creator>
  <cp:keywords/>
  <dc:description/>
  <cp:lastModifiedBy>James Henderson</cp:lastModifiedBy>
  <cp:revision>16</cp:revision>
  <dcterms:created xsi:type="dcterms:W3CDTF">2023-02-26T21:38:34Z</dcterms:created>
  <dcterms:modified xsi:type="dcterms:W3CDTF">2023-02-27T20:02:31Z</dcterms:modified>
  <cp:category/>
</cp:coreProperties>
</file>