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Lst>
  <p:notesMasterIdLst>
    <p:notesMasterId r:id="rId50"/>
  </p:notesMasterIdLst>
  <p:handoutMasterIdLst>
    <p:handoutMasterId r:id="rId51"/>
  </p:handoutMasterIdLst>
  <p:sldIdLst>
    <p:sldId id="273" r:id="rId5"/>
    <p:sldId id="364" r:id="rId6"/>
    <p:sldId id="313" r:id="rId7"/>
    <p:sldId id="365" r:id="rId8"/>
    <p:sldId id="317" r:id="rId9"/>
    <p:sldId id="321" r:id="rId10"/>
    <p:sldId id="318" r:id="rId11"/>
    <p:sldId id="314" r:id="rId12"/>
    <p:sldId id="315" r:id="rId13"/>
    <p:sldId id="316" r:id="rId14"/>
    <p:sldId id="319" r:id="rId15"/>
    <p:sldId id="322" r:id="rId16"/>
    <p:sldId id="323" r:id="rId17"/>
    <p:sldId id="324" r:id="rId18"/>
    <p:sldId id="325" r:id="rId19"/>
    <p:sldId id="326" r:id="rId20"/>
    <p:sldId id="331" r:id="rId21"/>
    <p:sldId id="332" r:id="rId22"/>
    <p:sldId id="333" r:id="rId23"/>
    <p:sldId id="327" r:id="rId24"/>
    <p:sldId id="328" r:id="rId25"/>
    <p:sldId id="330" r:id="rId26"/>
    <p:sldId id="334" r:id="rId27"/>
    <p:sldId id="363" r:id="rId28"/>
    <p:sldId id="335" r:id="rId29"/>
    <p:sldId id="345" r:id="rId30"/>
    <p:sldId id="347" r:id="rId31"/>
    <p:sldId id="348" r:id="rId32"/>
    <p:sldId id="350" r:id="rId33"/>
    <p:sldId id="337" r:id="rId34"/>
    <p:sldId id="349" r:id="rId35"/>
    <p:sldId id="351" r:id="rId36"/>
    <p:sldId id="352" r:id="rId37"/>
    <p:sldId id="353" r:id="rId38"/>
    <p:sldId id="336" r:id="rId39"/>
    <p:sldId id="343" r:id="rId40"/>
    <p:sldId id="354" r:id="rId41"/>
    <p:sldId id="355" r:id="rId42"/>
    <p:sldId id="356" r:id="rId43"/>
    <p:sldId id="357" r:id="rId44"/>
    <p:sldId id="358" r:id="rId45"/>
    <p:sldId id="359" r:id="rId46"/>
    <p:sldId id="360" r:id="rId47"/>
    <p:sldId id="362" r:id="rId48"/>
    <p:sldId id="361" r:id="rId49"/>
  </p:sldIdLst>
  <p:sldSz cx="9144000" cy="5143500" type="screen16x9"/>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56C904"/>
    <a:srgbClr val="D7D7FF"/>
    <a:srgbClr val="9DAED1"/>
    <a:srgbClr val="A1B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3362" autoAdjust="0"/>
  </p:normalViewPr>
  <p:slideViewPr>
    <p:cSldViewPr>
      <p:cViewPr varScale="1">
        <p:scale>
          <a:sx n="74" d="100"/>
          <a:sy n="74" d="100"/>
        </p:scale>
        <p:origin x="1003" y="9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371"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1"/>
            </a:solidFill>
            <a:ln>
              <a:solidFill>
                <a:schemeClr val="bg1"/>
              </a:solidFill>
            </a:ln>
          </c:spPr>
          <c:explosion val="4"/>
          <c:dPt>
            <c:idx val="0"/>
            <c:bubble3D val="0"/>
            <c:spPr>
              <a:solidFill>
                <a:schemeClr val="tx1"/>
              </a:solidFill>
              <a:ln w="19050">
                <a:solidFill>
                  <a:schemeClr val="bg1"/>
                </a:solidFill>
              </a:ln>
              <a:effectLst/>
            </c:spPr>
          </c:dPt>
          <c:dPt>
            <c:idx val="1"/>
            <c:bubble3D val="0"/>
            <c:spPr>
              <a:solidFill>
                <a:schemeClr val="tx1"/>
              </a:solidFill>
              <a:ln w="19050">
                <a:solidFill>
                  <a:schemeClr val="bg1"/>
                </a:solidFill>
              </a:ln>
              <a:effectLst/>
            </c:spPr>
          </c:dPt>
          <c:dPt>
            <c:idx val="2"/>
            <c:bubble3D val="0"/>
            <c:spPr>
              <a:solidFill>
                <a:schemeClr val="tx1"/>
              </a:solidFill>
              <a:ln w="19050">
                <a:solidFill>
                  <a:schemeClr val="bg1"/>
                </a:solidFill>
              </a:ln>
              <a:effectLst/>
            </c:spPr>
          </c:dPt>
          <c:dPt>
            <c:idx val="3"/>
            <c:bubble3D val="0"/>
            <c:spPr>
              <a:solidFill>
                <a:schemeClr val="tx1"/>
              </a:solidFill>
              <a:ln w="19050">
                <a:solidFill>
                  <a:schemeClr val="bg1"/>
                </a:solidFill>
              </a:ln>
              <a:effectLst/>
            </c:spPr>
          </c:dPt>
          <c:dPt>
            <c:idx val="4"/>
            <c:bubble3D val="0"/>
            <c:spPr>
              <a:solidFill>
                <a:schemeClr val="tx1"/>
              </a:solidFill>
              <a:ln w="19050">
                <a:solidFill>
                  <a:schemeClr val="bg1"/>
                </a:solidFill>
              </a:ln>
              <a:effectLst/>
            </c:spPr>
          </c:dPt>
          <c:dLbls>
            <c:dLbl>
              <c:idx val="0"/>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2400" b="0" i="0" u="none" strike="noStrike" kern="1200" baseline="0">
                        <a:solidFill>
                          <a:prstClr val="black"/>
                        </a:solidFill>
                        <a:latin typeface="Segoe UI Light" panose="020B0502040204020203" pitchFamily="34" charset="0"/>
                        <a:ea typeface="+mn-ea"/>
                        <a:cs typeface="Segoe UI Light" panose="020B0502040204020203" pitchFamily="34" charset="0"/>
                      </a:defRPr>
                    </a:pPr>
                    <a:r>
                      <a:rPr lang="en-US" sz="2400" b="0" i="0" u="none" strike="noStrike" kern="1200" baseline="0" dirty="0" smtClean="0">
                        <a:solidFill>
                          <a:schemeClr val="bg1"/>
                        </a:solidFill>
                        <a:latin typeface="Segoe UI Light" panose="020B0502040204020203" pitchFamily="34" charset="0"/>
                        <a:cs typeface="Segoe UI Light" panose="020B0502040204020203" pitchFamily="34" charset="0"/>
                      </a:rPr>
                      <a:t>Column</a:t>
                    </a:r>
                    <a:r>
                      <a:rPr lang="en-US" sz="2400" b="0" i="0" u="none" strike="noStrike" kern="1200" baseline="0" dirty="0" smtClean="0">
                        <a:solidFill>
                          <a:prstClr val="black"/>
                        </a:solidFill>
                        <a:latin typeface="Segoe UI Light" panose="020B0502040204020203" pitchFamily="34" charset="0"/>
                        <a:cs typeface="Segoe UI Light" panose="020B0502040204020203" pitchFamily="34" charset="0"/>
                      </a:rPr>
                      <a:t> </a:t>
                    </a:r>
                    <a:r>
                      <a:rPr lang="en-US" sz="2400" b="0" i="0" u="none" strike="noStrike" kern="1200" baseline="0" dirty="0" smtClean="0">
                        <a:solidFill>
                          <a:schemeClr val="bg1"/>
                        </a:solidFill>
                        <a:latin typeface="Segoe UI Light" panose="020B0502040204020203" pitchFamily="34" charset="0"/>
                        <a:cs typeface="Segoe UI Light" panose="020B0502040204020203" pitchFamily="34" charset="0"/>
                      </a:rPr>
                      <a:t>Store</a:t>
                    </a:r>
                  </a:p>
                </c:rich>
              </c:tx>
              <c:spPr>
                <a:noFill/>
                <a:ln>
                  <a:noFill/>
                </a:ln>
                <a:effectLst/>
              </c:spPr>
              <c:txPr>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2400" b="0" i="0" u="none" strike="noStrike" kern="1200" baseline="0">
                      <a:solidFill>
                        <a:prstClr val="black"/>
                      </a:solidFill>
                      <a:latin typeface="Segoe UI Light" panose="020B0502040204020203" pitchFamily="34" charset="0"/>
                      <a:ea typeface="+mn-ea"/>
                      <a:cs typeface="Segoe UI Light" panose="020B0502040204020203" pitchFamily="34" charset="0"/>
                    </a:defRPr>
                  </a:pPr>
                  <a:endParaRPr lang="en-US"/>
                </a:p>
              </c:txPr>
              <c:showLegendKey val="0"/>
              <c:showVal val="0"/>
              <c:showCatName val="1"/>
              <c:showSerName val="0"/>
              <c:showPercent val="0"/>
              <c:showBubbleSize val="0"/>
              <c:extLst>
                <c:ext xmlns:c15="http://schemas.microsoft.com/office/drawing/2012/chart" uri="{CE6537A1-D6FC-4f65-9D91-7224C49458BB}">
                  <c15:layout/>
                </c:ext>
              </c:extLst>
            </c:dLbl>
            <c:dLbl>
              <c:idx val="1"/>
              <c:layout/>
              <c:tx>
                <c:rich>
                  <a:bodyPr/>
                  <a:lstStyle/>
                  <a:p>
                    <a:r>
                      <a:rPr lang="en-US" dirty="0" smtClean="0"/>
                      <a:t>Graph</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5.0624597822022277E-2"/>
                </c:manualLayout>
              </c:layout>
              <c:tx>
                <c:rich>
                  <a:bodyPr/>
                  <a:lstStyle/>
                  <a:p>
                    <a:r>
                      <a:rPr lang="en-US" dirty="0" smtClean="0"/>
                      <a:t>Document Store</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1852060099747124E-3"/>
                  <c:y val="-2.4106951343820175E-2"/>
                </c:manualLayout>
              </c:layout>
              <c:tx>
                <c:rich>
                  <a:bodyPr/>
                  <a:lstStyle/>
                  <a:p>
                    <a:r>
                      <a:rPr lang="en-US" dirty="0" smtClean="0"/>
                      <a:t>Multi-Model</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824110517455797E-2"/>
                  <c:y val="0"/>
                </c:manualLayout>
              </c:layout>
              <c:tx>
                <c:rich>
                  <a:bodyPr/>
                  <a:lstStyle/>
                  <a:p>
                    <a:r>
                      <a:rPr lang="en-US" smtClean="0"/>
                      <a:t>Key-Value</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Graph</c:v>
                </c:pt>
                <c:pt idx="1">
                  <c:v>Document</c:v>
                </c:pt>
                <c:pt idx="2">
                  <c:v>Key Value</c:v>
                </c:pt>
                <c:pt idx="3">
                  <c:v>Column</c:v>
                </c:pt>
                <c:pt idx="4">
                  <c:v>Test</c:v>
                </c:pt>
              </c:strCache>
            </c:strRef>
          </c:cat>
          <c:val>
            <c:numRef>
              <c:f>Sheet1!$B$2:$B$6</c:f>
              <c:numCache>
                <c:formatCode>General</c:formatCode>
                <c:ptCount val="5"/>
                <c:pt idx="0">
                  <c:v>1</c:v>
                </c:pt>
                <c:pt idx="1">
                  <c:v>1</c:v>
                </c:pt>
                <c:pt idx="2">
                  <c:v>1</c:v>
                </c:pt>
                <c:pt idx="3">
                  <c:v>1</c:v>
                </c:pt>
                <c:pt idx="4">
                  <c:v>1</c:v>
                </c:pt>
              </c:numCache>
            </c:numRef>
          </c:val>
        </c:ser>
        <c:dLbls>
          <c:showLegendKey val="0"/>
          <c:showVal val="0"/>
          <c:showCatName val="0"/>
          <c:showSerName val="0"/>
          <c:showPercent val="0"/>
          <c:showBubbleSize val="0"/>
          <c:showLeaderLines val="1"/>
        </c:dLbls>
        <c:firstSliceAng val="0"/>
        <c:holeSize val="1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5296"/>
          </a:xfrm>
          <a:prstGeom prst="rect">
            <a:avLst/>
          </a:prstGeom>
        </p:spPr>
        <p:txBody>
          <a:bodyPr vert="horz" lIns="93287" tIns="46644" rIns="93287" bIns="46644" rtlCol="0"/>
          <a:lstStyle>
            <a:lvl1pPr algn="r">
              <a:defRPr sz="1200"/>
            </a:lvl1pPr>
          </a:lstStyle>
          <a:p>
            <a:fld id="{4017E83A-F2CC-4F07-9322-8C1DFE9123B9}" type="datetimeFigureOut">
              <a:rPr lang="en-US" smtClean="0"/>
              <a:pPr/>
              <a:t>4/16/2015</a:t>
            </a:fld>
            <a:endParaRPr lang="en-US"/>
          </a:p>
        </p:txBody>
      </p:sp>
      <p:sp>
        <p:nvSpPr>
          <p:cNvPr id="4" name="Footer Placeholder 3"/>
          <p:cNvSpPr>
            <a:spLocks noGrp="1"/>
          </p:cNvSpPr>
          <p:nvPr>
            <p:ph type="ftr" sz="quarter" idx="2"/>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5296"/>
          </a:xfrm>
          <a:prstGeom prst="rect">
            <a:avLst/>
          </a:prstGeom>
        </p:spPr>
        <p:txBody>
          <a:bodyPr vert="horz" lIns="93287" tIns="46644" rIns="93287" bIns="46644" rtlCol="0" anchor="b"/>
          <a:lstStyle>
            <a:lvl1pPr algn="r">
              <a:defRPr sz="1200"/>
            </a:lvl1pPr>
          </a:lstStyle>
          <a:p>
            <a:fld id="{B7C6C180-E387-4AB7-91EC-2FADDB69685D}" type="slidenum">
              <a:rPr lang="en-US" smtClean="0"/>
              <a:pPr/>
              <a:t>‹#›</a:t>
            </a:fld>
            <a:endParaRPr lang="en-US"/>
          </a:p>
        </p:txBody>
      </p:sp>
    </p:spTree>
    <p:extLst>
      <p:ext uri="{BB962C8B-B14F-4D97-AF65-F5344CB8AC3E}">
        <p14:creationId xmlns:p14="http://schemas.microsoft.com/office/powerpoint/2010/main" val="119193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a:defRPr sz="1200"/>
            </a:lvl1pPr>
          </a:lstStyle>
          <a:p>
            <a:fld id="{9A7B7AE3-6E19-42C2-8292-A7C81AC012BC}" type="datetimeFigureOut">
              <a:rPr lang="en-US" smtClean="0"/>
              <a:pPr/>
              <a:t>4/16/2015</a:t>
            </a:fld>
            <a:endParaRPr lang="en-US"/>
          </a:p>
        </p:txBody>
      </p:sp>
      <p:sp>
        <p:nvSpPr>
          <p:cNvPr id="4" name="Slide Image Placeholder 3"/>
          <p:cNvSpPr>
            <a:spLocks noGrp="1" noRot="1" noChangeAspect="1"/>
          </p:cNvSpPr>
          <p:nvPr>
            <p:ph type="sldImg" idx="2"/>
          </p:nvPr>
        </p:nvSpPr>
        <p:spPr>
          <a:xfrm>
            <a:off x="409575" y="698500"/>
            <a:ext cx="6200775" cy="3489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a:defRPr sz="1200"/>
            </a:lvl1pPr>
          </a:lstStyle>
          <a:p>
            <a:fld id="{0DA4737A-4C99-4EAA-B193-8F2083599D97}" type="slidenum">
              <a:rPr lang="en-US" smtClean="0"/>
              <a:pPr/>
              <a:t>‹#›</a:t>
            </a:fld>
            <a:endParaRPr lang="en-US"/>
          </a:p>
        </p:txBody>
      </p:sp>
    </p:spTree>
    <p:extLst>
      <p:ext uri="{BB962C8B-B14F-4D97-AF65-F5344CB8AC3E}">
        <p14:creationId xmlns:p14="http://schemas.microsoft.com/office/powerpoint/2010/main" val="122369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NoSQL</a:t>
            </a:r>
            <a:r>
              <a:rPr lang="en-US" baseline="0" dirty="0" smtClean="0"/>
              <a:t> as an Application Backend.</a:t>
            </a:r>
          </a:p>
          <a:p>
            <a:endParaRPr lang="en-US" baseline="0" dirty="0" smtClean="0"/>
          </a:p>
          <a:p>
            <a:r>
              <a:rPr lang="en-US" dirty="0" smtClean="0"/>
              <a:t>The</a:t>
            </a:r>
            <a:r>
              <a:rPr lang="en-US" baseline="0" dirty="0" smtClean="0"/>
              <a:t> purpose of this talk is to give an overview of the different technologies that are out there in the NoSQL ecosystem, drawing parallels to Relational databases and an intro into using Azure </a:t>
            </a:r>
            <a:r>
              <a:rPr lang="en-US" baseline="0" dirty="0" err="1" smtClean="0"/>
              <a:t>DocumentDB</a:t>
            </a:r>
            <a:r>
              <a:rPr lang="en-US" baseline="0" dirty="0" smtClean="0"/>
              <a:t> as a back end.</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a:t>
            </a:fld>
            <a:endParaRPr lang="en-US"/>
          </a:p>
        </p:txBody>
      </p:sp>
    </p:spTree>
    <p:extLst>
      <p:ext uri="{BB962C8B-B14F-4D97-AF65-F5344CB8AC3E}">
        <p14:creationId xmlns:p14="http://schemas.microsoft.com/office/powerpoint/2010/main" val="1554128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couple of pictures</a:t>
            </a:r>
            <a:r>
              <a:rPr lang="en-US" baseline="0" dirty="0" smtClean="0"/>
              <a:t> people have put together to demonstrate the different kinds of databases there are and how many different kinds of Database offerings there are.</a:t>
            </a:r>
          </a:p>
          <a:p>
            <a:endParaRPr lang="en-US" baseline="0" dirty="0" smtClean="0"/>
          </a:p>
          <a:p>
            <a:r>
              <a:rPr lang="en-US" dirty="0" smtClean="0"/>
              <a:t>I’m not going to</a:t>
            </a:r>
            <a:r>
              <a:rPr lang="en-US" baseline="0" dirty="0" smtClean="0"/>
              <a:t> get </a:t>
            </a:r>
            <a:r>
              <a:rPr lang="en-US" baseline="0" dirty="0" smtClean="0"/>
              <a:t>deep </a:t>
            </a:r>
            <a:r>
              <a:rPr lang="en-US" baseline="0" dirty="0" smtClean="0"/>
              <a:t>into the pictures, they’re mainly here to show you just how vast the offerings are in the Current database ecosystem.</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10</a:t>
            </a:fld>
            <a:endParaRPr lang="en-US"/>
          </a:p>
        </p:txBody>
      </p:sp>
    </p:spTree>
    <p:extLst>
      <p:ext uri="{BB962C8B-B14F-4D97-AF65-F5344CB8AC3E}">
        <p14:creationId xmlns:p14="http://schemas.microsoft.com/office/powerpoint/2010/main" val="2952740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Let’s </a:t>
            </a:r>
            <a:r>
              <a:rPr lang="en-US" baseline="0" dirty="0" smtClean="0"/>
              <a:t>start looking at flavors of the NoSQL Ecosystem.  Let’s begin with the simplest, the key-value store.</a:t>
            </a:r>
          </a:p>
          <a:p>
            <a:endParaRPr lang="en-US" baseline="0" dirty="0" smtClean="0"/>
          </a:p>
          <a:p>
            <a:r>
              <a:rPr lang="en-US" baseline="0" dirty="0" smtClean="0"/>
              <a:t>The key value store simply stores pairs of keys and values.</a:t>
            </a:r>
          </a:p>
        </p:txBody>
      </p:sp>
      <p:sp>
        <p:nvSpPr>
          <p:cNvPr id="4" name="Slide Number Placeholder 3"/>
          <p:cNvSpPr>
            <a:spLocks noGrp="1"/>
          </p:cNvSpPr>
          <p:nvPr>
            <p:ph type="sldNum" sz="quarter" idx="10"/>
          </p:nvPr>
        </p:nvSpPr>
        <p:spPr/>
        <p:txBody>
          <a:bodyPr/>
          <a:lstStyle/>
          <a:p>
            <a:fld id="{0DA4737A-4C99-4EAA-B193-8F2083599D97}" type="slidenum">
              <a:rPr lang="en-US" smtClean="0"/>
              <a:pPr/>
              <a:t>11</a:t>
            </a:fld>
            <a:endParaRPr lang="en-US"/>
          </a:p>
        </p:txBody>
      </p:sp>
    </p:spTree>
    <p:extLst>
      <p:ext uri="{BB962C8B-B14F-4D97-AF65-F5344CB8AC3E}">
        <p14:creationId xmlns:p14="http://schemas.microsoft.com/office/powerpoint/2010/main" val="256375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12</a:t>
            </a:fld>
            <a:endParaRPr lang="en-US"/>
          </a:p>
        </p:txBody>
      </p:sp>
    </p:spTree>
    <p:extLst>
      <p:ext uri="{BB962C8B-B14F-4D97-AF65-F5344CB8AC3E}">
        <p14:creationId xmlns:p14="http://schemas.microsoft.com/office/powerpoint/2010/main" val="90225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common</a:t>
            </a:r>
            <a:r>
              <a:rPr lang="en-US" baseline="0" dirty="0" smtClean="0"/>
              <a:t> installations of Key value stores include: </a:t>
            </a:r>
            <a:r>
              <a:rPr lang="en-US" baseline="0" dirty="0" err="1" smtClean="0"/>
              <a:t>Redis</a:t>
            </a:r>
            <a:r>
              <a:rPr lang="en-US" baseline="0" dirty="0" smtClean="0"/>
              <a:t>, </a:t>
            </a:r>
            <a:r>
              <a:rPr lang="en-US" baseline="0" dirty="0" err="1" smtClean="0"/>
              <a:t>riak</a:t>
            </a:r>
            <a:r>
              <a:rPr lang="en-US" baseline="0" dirty="0" smtClean="0"/>
              <a:t>, Azure Table Store, </a:t>
            </a:r>
            <a:r>
              <a:rPr lang="en-US" baseline="0" dirty="0" err="1" smtClean="0"/>
              <a:t>Aerospike</a:t>
            </a:r>
            <a:r>
              <a:rPr lang="en-US" baseline="0" dirty="0" smtClean="0"/>
              <a:t> and </a:t>
            </a:r>
            <a:r>
              <a:rPr lang="en-US" baseline="0" dirty="0" err="1" smtClean="0"/>
              <a:t>Memcached</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13</a:t>
            </a:fld>
            <a:endParaRPr lang="en-US"/>
          </a:p>
        </p:txBody>
      </p:sp>
    </p:spTree>
    <p:extLst>
      <p:ext uri="{BB962C8B-B14F-4D97-AF65-F5344CB8AC3E}">
        <p14:creationId xmlns:p14="http://schemas.microsoft.com/office/powerpoint/2010/main" val="223122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 stores are </a:t>
            </a:r>
            <a:r>
              <a:rPr lang="en-US" dirty="0" err="1" smtClean="0"/>
              <a:t>are</a:t>
            </a:r>
            <a:r>
              <a:rPr lang="en-US" dirty="0" smtClean="0"/>
              <a:t> basically single tables that hold all the information.</a:t>
            </a:r>
            <a:r>
              <a:rPr lang="en-US" baseline="0" dirty="0" smtClean="0"/>
              <a:t>  Columns usually consist of a key-value pair and a time stamp (making it a 4-dimensional table).  Columns are grouped in column families and data is stored in rows and the rows are stored in tables.  Joins aren’t permitted by the DBMS as part of the language.  </a:t>
            </a:r>
          </a:p>
          <a:p>
            <a:endParaRPr lang="en-US" baseline="0" dirty="0" smtClean="0"/>
          </a:p>
          <a:p>
            <a:r>
              <a:rPr lang="en-US" baseline="0" dirty="0" smtClean="0"/>
              <a:t>I’ll get into this more later, it’s part of </a:t>
            </a:r>
            <a:r>
              <a:rPr lang="en-US" baseline="0" dirty="0" err="1" smtClean="0"/>
              <a:t>denormalization</a:t>
            </a:r>
            <a:r>
              <a:rPr lang="en-US" baseline="0" dirty="0" smtClean="0"/>
              <a:t>, but you can make a choice to normalize some of your data and have join like operations be performed by the application since reading and writing are so fast within the application.</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14</a:t>
            </a:fld>
            <a:endParaRPr lang="en-US"/>
          </a:p>
        </p:txBody>
      </p:sp>
    </p:spTree>
    <p:extLst>
      <p:ext uri="{BB962C8B-B14F-4D97-AF65-F5344CB8AC3E}">
        <p14:creationId xmlns:p14="http://schemas.microsoft.com/office/powerpoint/2010/main" val="377441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no strict schema, the picture shows that two different rows could have different information</a:t>
            </a:r>
          </a:p>
          <a:p>
            <a:endParaRPr lang="en-US" baseline="0" dirty="0" smtClean="0"/>
          </a:p>
          <a:p>
            <a:r>
              <a:rPr lang="en-US" dirty="0" smtClean="0"/>
              <a:t>Column</a:t>
            </a:r>
            <a:r>
              <a:rPr lang="en-US" baseline="0" dirty="0" smtClean="0"/>
              <a:t> stores boast speed, decentralization, and scalability.</a:t>
            </a:r>
          </a:p>
          <a:p>
            <a:endParaRPr lang="en-US" baseline="0" dirty="0" smtClean="0"/>
          </a:p>
          <a:p>
            <a:r>
              <a:rPr lang="en-US" baseline="0" dirty="0" smtClean="0"/>
              <a:t>Druid boasts being able to process billions of rows per second. Cassandra is incredibly scalable having no centrally managed partitioning system, allowing the data to be spread across massive clusters with no single point of failure</a:t>
            </a:r>
            <a:r>
              <a:rPr lang="en-US" baseline="0" dirty="0" smtClean="0"/>
              <a:t>.</a:t>
            </a:r>
          </a:p>
          <a:p>
            <a:endParaRPr lang="en-US" baseline="0" dirty="0" smtClean="0"/>
          </a:p>
          <a:p>
            <a:r>
              <a:rPr lang="en-US" baseline="0" dirty="0" smtClean="0"/>
              <a:t>Here is an example of what a column store looks like, in a sort of a twitter application. We have two rows, with row keys.  As you can see they have several key value pairs, the bottom one has a relation to another row in the </a:t>
            </a:r>
            <a:r>
              <a:rPr lang="en-US" baseline="0" dirty="0" err="1" smtClean="0"/>
              <a:t>in_reply</a:t>
            </a:r>
            <a:r>
              <a:rPr lang="en-US" baseline="0" dirty="0" smtClean="0"/>
              <a:t> field.  Notice the top row does not have that field.</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15</a:t>
            </a:fld>
            <a:endParaRPr lang="en-US"/>
          </a:p>
        </p:txBody>
      </p:sp>
    </p:spTree>
    <p:extLst>
      <p:ext uri="{BB962C8B-B14F-4D97-AF65-F5344CB8AC3E}">
        <p14:creationId xmlns:p14="http://schemas.microsoft.com/office/powerpoint/2010/main" val="57470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more popular column</a:t>
            </a:r>
            <a:r>
              <a:rPr lang="en-US" baseline="0" dirty="0" smtClean="0"/>
              <a:t> store solutions are Cassandra, </a:t>
            </a:r>
            <a:r>
              <a:rPr lang="en-US" baseline="0" dirty="0" err="1" smtClean="0"/>
              <a:t>Hbase</a:t>
            </a:r>
            <a:r>
              <a:rPr lang="en-US" baseline="0" dirty="0" smtClean="0"/>
              <a:t>, Druid.  Google uses a version of this, they kind of kicked the whole column store solution off with their </a:t>
            </a:r>
            <a:r>
              <a:rPr lang="en-US" baseline="0" dirty="0" err="1" smtClean="0"/>
              <a:t>BigTable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16</a:t>
            </a:fld>
            <a:endParaRPr lang="en-US"/>
          </a:p>
        </p:txBody>
      </p:sp>
    </p:spTree>
    <p:extLst>
      <p:ext uri="{BB962C8B-B14F-4D97-AF65-F5344CB8AC3E}">
        <p14:creationId xmlns:p14="http://schemas.microsoft.com/office/powerpoint/2010/main" val="285231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 databases are</a:t>
            </a:r>
            <a:r>
              <a:rPr lang="en-US" baseline="0" dirty="0" smtClean="0"/>
              <a:t> similar to the mathematical concept of graphs: edges and vertices, only in graph databases they’re referred to as nodes and relationships.</a:t>
            </a:r>
          </a:p>
          <a:p>
            <a:endParaRPr lang="en-US" baseline="0" dirty="0" smtClean="0"/>
          </a:p>
          <a:p>
            <a:r>
              <a:rPr lang="en-US" baseline="0" dirty="0" smtClean="0"/>
              <a:t>In Neo4j, Nodes and Relationships can have labels, similar to tagging and they can also have key-value pairs associated with them.</a:t>
            </a:r>
          </a:p>
          <a:p>
            <a:endParaRPr lang="en-US" baseline="0" dirty="0" smtClean="0"/>
          </a:p>
          <a:p>
            <a:r>
              <a:rPr lang="en-US" baseline="0" dirty="0" smtClean="0"/>
              <a:t>For instance, in this picture, you could have group of nodes labelled “person” and a group of nodes labeled “groups” then you have relation ships between the nodes. A relationship between the group and person could be labeled “Member”.  A relationship between people could be labeled “knows”.  The key-value pairs act as metadata for the people and the relationship.</a:t>
            </a:r>
          </a:p>
          <a:p>
            <a:endParaRPr lang="en-US" baseline="0" dirty="0" smtClean="0"/>
          </a:p>
        </p:txBody>
      </p:sp>
      <p:sp>
        <p:nvSpPr>
          <p:cNvPr id="4" name="Slide Number Placeholder 3"/>
          <p:cNvSpPr>
            <a:spLocks noGrp="1"/>
          </p:cNvSpPr>
          <p:nvPr>
            <p:ph type="sldNum" sz="quarter" idx="10"/>
          </p:nvPr>
        </p:nvSpPr>
        <p:spPr/>
        <p:txBody>
          <a:bodyPr/>
          <a:lstStyle/>
          <a:p>
            <a:fld id="{0DA4737A-4C99-4EAA-B193-8F2083599D97}" type="slidenum">
              <a:rPr lang="en-US" smtClean="0"/>
              <a:pPr/>
              <a:t>17</a:t>
            </a:fld>
            <a:endParaRPr lang="en-US"/>
          </a:p>
        </p:txBody>
      </p:sp>
    </p:spTree>
    <p:extLst>
      <p:ext uri="{BB962C8B-B14F-4D97-AF65-F5344CB8AC3E}">
        <p14:creationId xmlns:p14="http://schemas.microsoft.com/office/powerpoint/2010/main" val="3899392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 databases are ideal for data that’s defined by relationships and if you want to do path type searches (how many people am I friends with? What is the closest “friends” path between me and </a:t>
            </a:r>
            <a:r>
              <a:rPr lang="en-US" baseline="0" dirty="0" err="1" smtClean="0"/>
              <a:t>annie</a:t>
            </a:r>
            <a:r>
              <a:rPr lang="en-US" baseline="0" dirty="0" smtClean="0"/>
              <a:t>? Show me all the people who are friends of my friends but not me. Show me all the people who are friends of friends of friends but not me)</a:t>
            </a:r>
            <a:endParaRPr lang="en-US" dirty="0" smtClean="0"/>
          </a:p>
          <a:p>
            <a:endParaRPr lang="en-US" dirty="0" smtClean="0"/>
          </a:p>
          <a:p>
            <a:r>
              <a:rPr lang="en-US" dirty="0" smtClean="0"/>
              <a:t>This query here</a:t>
            </a:r>
            <a:r>
              <a:rPr lang="en-US" baseline="0" dirty="0" smtClean="0"/>
              <a:t> is a sample of Neo4j’s Cypher query language.  It matches the top 3 people who have worked with Keanu Reeves in the most movies.  It’s simple and pretty expressive.</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18</a:t>
            </a:fld>
            <a:endParaRPr lang="en-US"/>
          </a:p>
        </p:txBody>
      </p:sp>
    </p:spTree>
    <p:extLst>
      <p:ext uri="{BB962C8B-B14F-4D97-AF65-F5344CB8AC3E}">
        <p14:creationId xmlns:p14="http://schemas.microsoft.com/office/powerpoint/2010/main" val="3873422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19</a:t>
            </a:fld>
            <a:endParaRPr lang="en-US"/>
          </a:p>
        </p:txBody>
      </p:sp>
    </p:spTree>
    <p:extLst>
      <p:ext uri="{BB962C8B-B14F-4D97-AF65-F5344CB8AC3E}">
        <p14:creationId xmlns:p14="http://schemas.microsoft.com/office/powerpoint/2010/main" val="20813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2</a:t>
            </a:fld>
            <a:endParaRPr lang="en-US"/>
          </a:p>
        </p:txBody>
      </p:sp>
    </p:spTree>
    <p:extLst>
      <p:ext uri="{BB962C8B-B14F-4D97-AF65-F5344CB8AC3E}">
        <p14:creationId xmlns:p14="http://schemas.microsoft.com/office/powerpoint/2010/main" val="173538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Document databases store information in “Documents.” Imagine an XML document, except without any attributes, only values.  Most document stores use JSON notation (easy to read, very familiar). Some, like </a:t>
            </a:r>
            <a:r>
              <a:rPr lang="en-US" baseline="0" dirty="0" err="1" smtClean="0"/>
              <a:t>mongoDB</a:t>
            </a:r>
            <a:r>
              <a:rPr lang="en-US" baseline="0" dirty="0" smtClean="0"/>
              <a:t> and Azure </a:t>
            </a:r>
            <a:r>
              <a:rPr lang="en-US" baseline="0" dirty="0" err="1" smtClean="0"/>
              <a:t>DocumentDB</a:t>
            </a:r>
            <a:r>
              <a:rPr lang="en-US" baseline="0" dirty="0" smtClean="0"/>
              <a:t> use </a:t>
            </a:r>
            <a:r>
              <a:rPr lang="en-US" baseline="0" dirty="0" err="1" smtClean="0"/>
              <a:t>Javascript</a:t>
            </a:r>
            <a:r>
              <a:rPr lang="en-US" baseline="0" dirty="0" smtClean="0"/>
              <a:t> as it’s command interface.</a:t>
            </a:r>
          </a:p>
          <a:p>
            <a:endParaRPr lang="en-US" baseline="0" dirty="0" smtClean="0"/>
          </a:p>
          <a:p>
            <a:r>
              <a:rPr lang="en-US" baseline="0" dirty="0" smtClean="0"/>
              <a:t>Like all of the other databases I’ve discussed today, documents are collections of key-value pairs.  Documents are grouped in collections.  The values of the documents could be just about anything, strings, dates, arrays, embedded documents, even attachments.</a:t>
            </a:r>
          </a:p>
          <a:p>
            <a:endParaRPr lang="en-US" baseline="0" dirty="0" smtClean="0"/>
          </a:p>
          <a:p>
            <a:r>
              <a:rPr lang="en-US" baseline="0" dirty="0" smtClean="0"/>
              <a:t>Document stores are ideal for storing object data, after all, they are just a collection of values and document DBs encompass most of what you’d see in an object.</a:t>
            </a:r>
          </a:p>
          <a:p>
            <a:endParaRPr lang="en-US" baseline="0" dirty="0" smtClean="0"/>
          </a:p>
          <a:p>
            <a:r>
              <a:rPr lang="en-US" baseline="0" dirty="0" smtClean="0"/>
              <a:t>They also promote a code first approach to your data design…you don’t have to necessarily bog yourself down in how the data will be stored in the database (though that is important, as I’ll touch on later), first you design your objects and domain and then you figure out the best way to normalize the data.</a:t>
            </a:r>
          </a:p>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20</a:t>
            </a:fld>
            <a:endParaRPr lang="en-US"/>
          </a:p>
        </p:txBody>
      </p:sp>
    </p:spTree>
    <p:extLst>
      <p:ext uri="{BB962C8B-B14F-4D97-AF65-F5344CB8AC3E}">
        <p14:creationId xmlns:p14="http://schemas.microsoft.com/office/powerpoint/2010/main" val="303382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perks of document stores are the same as most other NoSQL types, fast writes, flexible indexing giving you fast searches, the ability to scale out and the </a:t>
            </a:r>
            <a:r>
              <a:rPr lang="en-US" baseline="0" dirty="0" err="1" smtClean="0"/>
              <a:t>schemaless</a:t>
            </a:r>
            <a:r>
              <a:rPr lang="en-US" baseline="0" dirty="0" smtClean="0"/>
              <a:t> schema letting you do what you need to do.</a:t>
            </a:r>
          </a:p>
          <a:p>
            <a:endParaRPr lang="en-US" baseline="0" dirty="0" smtClean="0"/>
          </a:p>
          <a:p>
            <a:r>
              <a:rPr lang="en-US" baseline="0" dirty="0" smtClean="0"/>
              <a:t>Document stores also promote the use of horizontal scaling – adding more databases -- rather than vertical scaling – making your servers more powerful – by allowing you to split up the data between the databases.</a:t>
            </a:r>
          </a:p>
        </p:txBody>
      </p:sp>
      <p:sp>
        <p:nvSpPr>
          <p:cNvPr id="4" name="Slide Number Placeholder 3"/>
          <p:cNvSpPr>
            <a:spLocks noGrp="1"/>
          </p:cNvSpPr>
          <p:nvPr>
            <p:ph type="sldNum" sz="quarter" idx="10"/>
          </p:nvPr>
        </p:nvSpPr>
        <p:spPr/>
        <p:txBody>
          <a:bodyPr/>
          <a:lstStyle/>
          <a:p>
            <a:fld id="{0DA4737A-4C99-4EAA-B193-8F2083599D97}" type="slidenum">
              <a:rPr lang="en-US" smtClean="0"/>
              <a:pPr/>
              <a:t>21</a:t>
            </a:fld>
            <a:endParaRPr lang="en-US"/>
          </a:p>
        </p:txBody>
      </p:sp>
    </p:spTree>
    <p:extLst>
      <p:ext uri="{BB962C8B-B14F-4D97-AF65-F5344CB8AC3E}">
        <p14:creationId xmlns:p14="http://schemas.microsoft.com/office/powerpoint/2010/main" val="152961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well known document store</a:t>
            </a:r>
            <a:r>
              <a:rPr lang="en-US" baseline="0" dirty="0" smtClean="0"/>
              <a:t> databases are, </a:t>
            </a:r>
            <a:r>
              <a:rPr lang="en-US" baseline="0" dirty="0" err="1" smtClean="0"/>
              <a:t>mongoDb</a:t>
            </a:r>
            <a:r>
              <a:rPr lang="en-US" baseline="0" dirty="0" smtClean="0"/>
              <a:t>, Azure </a:t>
            </a:r>
            <a:r>
              <a:rPr lang="en-US" baseline="0" dirty="0" err="1" smtClean="0"/>
              <a:t>DocumentDB</a:t>
            </a:r>
            <a:r>
              <a:rPr lang="en-US" baseline="0" dirty="0" smtClean="0"/>
              <a:t>, </a:t>
            </a:r>
            <a:r>
              <a:rPr lang="en-US" baseline="0" dirty="0" err="1" smtClean="0"/>
              <a:t>CouchDB</a:t>
            </a:r>
            <a:r>
              <a:rPr lang="en-US" baseline="0" dirty="0" smtClean="0"/>
              <a:t>, </a:t>
            </a:r>
            <a:r>
              <a:rPr lang="en-US" baseline="0" dirty="0" err="1" smtClean="0"/>
              <a:t>RavenDB</a:t>
            </a:r>
            <a:r>
              <a:rPr lang="en-US" baseline="0" dirty="0" smtClean="0"/>
              <a:t> and amazon </a:t>
            </a:r>
            <a:r>
              <a:rPr lang="en-US" baseline="0" dirty="0" err="1" smtClean="0"/>
              <a:t>DynamoDB</a:t>
            </a:r>
            <a:r>
              <a:rPr lang="en-US" baseline="0" dirty="0" smtClean="0"/>
              <a:t> is another cloud based provider.</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22</a:t>
            </a:fld>
            <a:endParaRPr lang="en-US"/>
          </a:p>
        </p:txBody>
      </p:sp>
    </p:spTree>
    <p:extLst>
      <p:ext uri="{BB962C8B-B14F-4D97-AF65-F5344CB8AC3E}">
        <p14:creationId xmlns:p14="http://schemas.microsoft.com/office/powerpoint/2010/main" val="2213149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Polyglot</a:t>
            </a:r>
            <a:r>
              <a:rPr lang="en-US" baseline="0" dirty="0" smtClean="0"/>
              <a:t> performance came from the concept that you don’t have to tie your application down to a single programming language. If there’s an aspect of a language that would work great for one module of your application, use it there.</a:t>
            </a:r>
          </a:p>
          <a:p>
            <a:endParaRPr lang="en-US" baseline="0" dirty="0" smtClean="0"/>
          </a:p>
          <a:p>
            <a:r>
              <a:rPr lang="en-US" baseline="0" dirty="0" smtClean="0"/>
              <a:t>The same can be said for databases.  Each of these databases is a tool, each has strengths, and they all have their shortcomings.  You don’t have to use any particular DB to work your entire system.  </a:t>
            </a:r>
          </a:p>
          <a:p>
            <a:endParaRPr lang="en-US" baseline="0" dirty="0" smtClean="0"/>
          </a:p>
          <a:p>
            <a:r>
              <a:rPr lang="en-US" baseline="0" dirty="0" smtClean="0"/>
              <a:t>You could use Cassandra for your audit logs, </a:t>
            </a:r>
            <a:r>
              <a:rPr lang="en-US" baseline="0" dirty="0" err="1" smtClean="0"/>
              <a:t>DocumentDB</a:t>
            </a:r>
            <a:r>
              <a:rPr lang="en-US" baseline="0" dirty="0" smtClean="0"/>
              <a:t> for storing a chat engine.  You could use a document store to handle user registrations and then sync the user information back to a SQL server database.  I’m sure some of you do things like this with SQL server, moving things from your OLTP to an OLAP database, transforming the data along the way to a format that’s most useable for that purpose.</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23</a:t>
            </a:fld>
            <a:endParaRPr lang="en-US"/>
          </a:p>
        </p:txBody>
      </p:sp>
    </p:spTree>
    <p:extLst>
      <p:ext uri="{BB962C8B-B14F-4D97-AF65-F5344CB8AC3E}">
        <p14:creationId xmlns:p14="http://schemas.microsoft.com/office/powerpoint/2010/main" val="2742107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24</a:t>
            </a:fld>
            <a:endParaRPr lang="en-US"/>
          </a:p>
        </p:txBody>
      </p:sp>
    </p:spTree>
    <p:extLst>
      <p:ext uri="{BB962C8B-B14F-4D97-AF65-F5344CB8AC3E}">
        <p14:creationId xmlns:p14="http://schemas.microsoft.com/office/powerpoint/2010/main" val="3783808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a:t>
            </a:r>
            <a:r>
              <a:rPr lang="en-US" baseline="0" dirty="0" smtClean="0"/>
              <a:t> get focused in on Azure </a:t>
            </a:r>
            <a:r>
              <a:rPr lang="en-US" baseline="0" dirty="0" err="1" smtClean="0"/>
              <a:t>DocumentDB</a:t>
            </a:r>
            <a:r>
              <a:rPr lang="en-US" baseline="0" dirty="0" smtClean="0"/>
              <a:t>. What is </a:t>
            </a:r>
            <a:r>
              <a:rPr lang="en-US" baseline="0" dirty="0" err="1" smtClean="0"/>
              <a:t>DocumentDB</a:t>
            </a:r>
            <a:r>
              <a:rPr lang="en-US" baseline="0" dirty="0" smtClean="0"/>
              <a:t>?</a:t>
            </a:r>
          </a:p>
          <a:p>
            <a:endParaRPr lang="en-US" baseline="0" dirty="0" smtClean="0"/>
          </a:p>
          <a:p>
            <a:r>
              <a:rPr lang="en-US" baseline="0" dirty="0" smtClean="0"/>
              <a:t>Azure’s </a:t>
            </a:r>
            <a:r>
              <a:rPr lang="en-US" baseline="0" dirty="0" err="1" smtClean="0"/>
              <a:t>documentDB</a:t>
            </a:r>
            <a:r>
              <a:rPr lang="en-US" baseline="0" dirty="0" smtClean="0"/>
              <a:t> is Azures NoSQL document store database AS A SERVICE.</a:t>
            </a:r>
          </a:p>
          <a:p>
            <a:endParaRPr lang="en-US" baseline="0" dirty="0" smtClean="0"/>
          </a:p>
          <a:p>
            <a:r>
              <a:rPr lang="en-US" baseline="0" dirty="0" smtClean="0"/>
              <a:t>Some features: It has a </a:t>
            </a:r>
            <a:r>
              <a:rPr lang="en-US" baseline="0" dirty="0" err="1" smtClean="0"/>
              <a:t>RESTful</a:t>
            </a:r>
            <a:r>
              <a:rPr lang="en-US" baseline="0" dirty="0" smtClean="0"/>
              <a:t> HTTP API for access over the internet</a:t>
            </a:r>
          </a:p>
          <a:p>
            <a:endParaRPr lang="en-US" baseline="0" dirty="0" smtClean="0"/>
          </a:p>
          <a:p>
            <a:r>
              <a:rPr lang="en-US" baseline="0" dirty="0" smtClean="0"/>
              <a:t>Server side programmability in the form of Stored Procedures, Triggers, and User Defined Functions, using JavaScript</a:t>
            </a:r>
          </a:p>
          <a:p>
            <a:endParaRPr lang="en-US" baseline="0" dirty="0" smtClean="0"/>
          </a:p>
          <a:p>
            <a:r>
              <a:rPr lang="en-US" baseline="0" dirty="0" smtClean="0"/>
              <a:t>You CAN have ACID guaranteed transactions within collections.</a:t>
            </a:r>
          </a:p>
          <a:p>
            <a:endParaRPr lang="en-US" baseline="0" dirty="0" smtClean="0"/>
          </a:p>
          <a:p>
            <a:r>
              <a:rPr lang="en-US" baseline="0" dirty="0" smtClean="0"/>
              <a:t>It’s very fast – stored on SSD.</a:t>
            </a:r>
          </a:p>
          <a:p>
            <a:endParaRPr lang="en-US" baseline="0" dirty="0" smtClean="0"/>
          </a:p>
          <a:p>
            <a:r>
              <a:rPr lang="en-US" baseline="0" dirty="0" smtClean="0"/>
              <a:t>You can use familiar SQL statements to access data (even “joins”!...to access sub documents…)</a:t>
            </a:r>
          </a:p>
          <a:p>
            <a:endParaRPr lang="en-US" baseline="0" dirty="0" smtClean="0"/>
          </a:p>
          <a:p>
            <a:r>
              <a:rPr lang="en-US" baseline="0" dirty="0" smtClean="0"/>
              <a:t>As mentioned, you CAN have ACID guarantees, but you don’t have to, you can break consistency for better write performance.</a:t>
            </a:r>
          </a:p>
          <a:p>
            <a:endParaRPr lang="en-US" baseline="0" dirty="0" smtClean="0"/>
          </a:p>
          <a:p>
            <a:r>
              <a:rPr lang="en-US" baseline="0" dirty="0" smtClean="0"/>
              <a:t>And, very important, you can set up special user permissions as needed.</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25</a:t>
            </a:fld>
            <a:endParaRPr lang="en-US"/>
          </a:p>
        </p:txBody>
      </p:sp>
    </p:spTree>
    <p:extLst>
      <p:ext uri="{BB962C8B-B14F-4D97-AF65-F5344CB8AC3E}">
        <p14:creationId xmlns:p14="http://schemas.microsoft.com/office/powerpoint/2010/main" val="221977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comparison of the Azure Data services offerings going from a</a:t>
            </a:r>
            <a:r>
              <a:rPr lang="en-US" baseline="0" dirty="0" smtClean="0"/>
              <a:t> SQL server you install in a VM, the SQL database as a service, </a:t>
            </a:r>
            <a:r>
              <a:rPr lang="en-US" baseline="0" dirty="0" err="1" smtClean="0"/>
              <a:t>DocumentDB</a:t>
            </a:r>
            <a:r>
              <a:rPr lang="en-US" baseline="0" dirty="0" smtClean="0"/>
              <a:t>, Azure table store, and Azure blob store.</a:t>
            </a:r>
          </a:p>
          <a:p>
            <a:endParaRPr lang="en-US" baseline="0" dirty="0" smtClean="0"/>
          </a:p>
          <a:p>
            <a:r>
              <a:rPr lang="en-US" baseline="0" dirty="0" smtClean="0"/>
              <a:t>As you can see, </a:t>
            </a:r>
            <a:r>
              <a:rPr lang="en-US" baseline="0" dirty="0" err="1" smtClean="0"/>
              <a:t>DocumentDB</a:t>
            </a:r>
            <a:r>
              <a:rPr lang="en-US" baseline="0" dirty="0" smtClean="0"/>
              <a:t> is pretty fully featured by this listing, I’d even argue that it can store arbitrary data formats to an extent.</a:t>
            </a:r>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26</a:t>
            </a:fld>
            <a:endParaRPr lang="en-US"/>
          </a:p>
        </p:txBody>
      </p:sp>
    </p:spTree>
    <p:extLst>
      <p:ext uri="{BB962C8B-B14F-4D97-AF65-F5344CB8AC3E}">
        <p14:creationId xmlns:p14="http://schemas.microsoft.com/office/powerpoint/2010/main" val="574721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Documents</a:t>
            </a:r>
            <a:r>
              <a:rPr lang="en-US" sz="1200" b="0" i="0" kern="1200" baseline="0" dirty="0" smtClean="0">
                <a:solidFill>
                  <a:schemeClr val="tx1"/>
                </a:solidFill>
                <a:effectLst/>
                <a:latin typeface="+mn-lt"/>
                <a:ea typeface="+mn-ea"/>
                <a:cs typeface="+mn-cs"/>
              </a:rPr>
              <a:t> are stored in 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collection provides the scope for document storage, transactions, and query execution, your stored procedures, triggers, and UDFs are stored</a:t>
            </a:r>
            <a:r>
              <a:rPr lang="en-US" sz="1200" b="0" i="0" kern="1200" baseline="0" dirty="0" smtClean="0">
                <a:solidFill>
                  <a:schemeClr val="tx1"/>
                </a:solidFill>
                <a:effectLst/>
                <a:latin typeface="+mn-lt"/>
                <a:ea typeface="+mn-ea"/>
                <a:cs typeface="+mn-cs"/>
              </a:rPr>
              <a:t> by collection.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dirty="0" smtClean="0"/>
              <a:t>Collections</a:t>
            </a:r>
            <a:r>
              <a:rPr lang="en-US" baseline="0" dirty="0" smtClean="0"/>
              <a:t> are just that, a collection of documents, the documents stored there have no necessary structure or schema and do not need to be grouped for any reason…you can separate out different types of documents with a type field if you need to.</a:t>
            </a:r>
          </a:p>
          <a:p>
            <a:endParaRPr lang="en-US" baseline="0" dirty="0" smtClean="0"/>
          </a:p>
          <a:p>
            <a:r>
              <a:rPr lang="en-US" baseline="0" dirty="0" smtClean="0"/>
              <a:t>Collections are grouped by Databases.</a:t>
            </a:r>
          </a:p>
          <a:p>
            <a:endParaRPr lang="en-US" baseline="0" dirty="0" smtClean="0"/>
          </a:p>
          <a:p>
            <a:r>
              <a:rPr lang="en-US" baseline="0" dirty="0" smtClean="0"/>
              <a:t>Databases hold several collections and managed user accounts and permissions for the collections and documents it contains.  </a:t>
            </a:r>
          </a:p>
          <a:p>
            <a:endParaRPr lang="en-US" baseline="0" dirty="0" smtClean="0"/>
          </a:p>
          <a:p>
            <a:r>
              <a:rPr lang="en-US" baseline="0" dirty="0" smtClean="0"/>
              <a:t>Each database account can have several databases inside it.</a:t>
            </a:r>
            <a:endParaRPr lang="en-US" dirty="0" smtClean="0"/>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27</a:t>
            </a:fld>
            <a:endParaRPr lang="en-US"/>
          </a:p>
        </p:txBody>
      </p:sp>
    </p:spTree>
    <p:extLst>
      <p:ext uri="{BB962C8B-B14F-4D97-AF65-F5344CB8AC3E}">
        <p14:creationId xmlns:p14="http://schemas.microsoft.com/office/powerpoint/2010/main" val="3721875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Here’s a typical JSON document</a:t>
            </a:r>
            <a:r>
              <a:rPr lang="en-US" baseline="0" dirty="0" smtClean="0"/>
              <a:t> you might find in </a:t>
            </a:r>
            <a:r>
              <a:rPr lang="en-US" baseline="0" dirty="0" err="1" smtClean="0"/>
              <a:t>DocumentDB</a:t>
            </a:r>
            <a:endParaRPr lang="en-US" baseline="0" dirty="0" smtClean="0"/>
          </a:p>
          <a:p>
            <a:endParaRPr lang="en-US" baseline="0" dirty="0" smtClean="0"/>
          </a:p>
          <a:p>
            <a:r>
              <a:rPr lang="en-US" dirty="0" smtClean="0"/>
              <a:t>The highlighted area are extra</a:t>
            </a:r>
            <a:r>
              <a:rPr lang="en-US" baseline="0" dirty="0" smtClean="0"/>
              <a:t> metadata added by the system.  </a:t>
            </a:r>
          </a:p>
          <a:p>
            <a:r>
              <a:rPr lang="en-US" baseline="0" dirty="0" smtClean="0"/>
              <a:t>https://msdn.microsoft.com/en-us/library/azure/dn782193.aspx</a:t>
            </a:r>
          </a:p>
          <a:p>
            <a:r>
              <a:rPr lang="en-US" baseline="0" dirty="0" smtClean="0"/>
              <a:t>The </a:t>
            </a:r>
            <a:r>
              <a:rPr lang="en-US" baseline="0" dirty="0" err="1" smtClean="0"/>
              <a:t>Etag</a:t>
            </a:r>
            <a:r>
              <a:rPr lang="en-US" baseline="0" dirty="0" smtClean="0"/>
              <a:t> is an </a:t>
            </a:r>
            <a:r>
              <a:rPr lang="en-US" sz="1200" b="0" i="0" kern="1200" dirty="0" smtClean="0">
                <a:solidFill>
                  <a:schemeClr val="tx1"/>
                </a:solidFill>
                <a:effectLst/>
                <a:latin typeface="+mn-lt"/>
                <a:ea typeface="+mn-ea"/>
                <a:cs typeface="+mn-cs"/>
              </a:rPr>
              <a:t>HTTP entity tag. Every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resource has an </a:t>
            </a:r>
            <a:r>
              <a:rPr lang="en-US" sz="1200" b="0" i="0" kern="1200" dirty="0" err="1" smtClean="0">
                <a:solidFill>
                  <a:schemeClr val="tx1"/>
                </a:solidFill>
                <a:effectLst/>
                <a:latin typeface="+mn-lt"/>
                <a:ea typeface="+mn-ea"/>
                <a:cs typeface="+mn-cs"/>
              </a:rPr>
              <a:t>ETag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clients include their latest read version in write requests. If the </a:t>
            </a:r>
            <a:r>
              <a:rPr lang="en-US" sz="1200" b="0" i="0" kern="1200" dirty="0" err="1" smtClean="0">
                <a:solidFill>
                  <a:schemeClr val="tx1"/>
                </a:solidFill>
                <a:effectLst/>
                <a:latin typeface="+mn-lt"/>
                <a:ea typeface="+mn-ea"/>
                <a:cs typeface="+mn-cs"/>
              </a:rPr>
              <a:t>ETag</a:t>
            </a:r>
            <a:r>
              <a:rPr lang="en-US" sz="1200" b="0" i="0" kern="1200" dirty="0" smtClean="0">
                <a:solidFill>
                  <a:schemeClr val="tx1"/>
                </a:solidFill>
                <a:effectLst/>
                <a:latin typeface="+mn-lt"/>
                <a:ea typeface="+mn-ea"/>
                <a:cs typeface="+mn-cs"/>
              </a:rPr>
              <a:t> is current, the change is committed. If the value has been changed externally, the server rejects the write with a "HTTP 412 Precondition failure" response code. Clients must read the latest version of the resource and retry the request.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resource ID (_rid) is a unique identifier that is also hierarchical per the resource stack on the resource model. It is used internally for placement and navigation of the user resource.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_self is the unique addressable URI for the resource.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_</a:t>
            </a:r>
            <a:r>
              <a:rPr lang="en-US" sz="1200" b="0" i="0" kern="1200" dirty="0" err="1" smtClean="0">
                <a:solidFill>
                  <a:schemeClr val="tx1"/>
                </a:solidFill>
                <a:effectLst/>
                <a:latin typeface="+mn-lt"/>
                <a:ea typeface="+mn-ea"/>
                <a:cs typeface="+mn-cs"/>
              </a:rPr>
              <a:t>ts</a:t>
            </a:r>
            <a:r>
              <a:rPr lang="en-US" sz="1200" b="0" i="0" kern="1200" baseline="0" dirty="0" smtClean="0">
                <a:solidFill>
                  <a:schemeClr val="tx1"/>
                </a:solidFill>
                <a:effectLst/>
                <a:latin typeface="+mn-lt"/>
                <a:ea typeface="+mn-ea"/>
                <a:cs typeface="+mn-cs"/>
              </a:rPr>
              <a:t> is the timestamp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_attachments are the</a:t>
            </a:r>
            <a:r>
              <a:rPr lang="en-US" sz="1200" b="0" i="0" kern="1200" baseline="0" dirty="0" smtClean="0">
                <a:solidFill>
                  <a:schemeClr val="tx1"/>
                </a:solidFill>
                <a:effectLst/>
                <a:latin typeface="+mn-lt"/>
                <a:ea typeface="+mn-ea"/>
                <a:cs typeface="+mn-cs"/>
              </a:rPr>
              <a:t> addressable path to the attachments resource. (attachments are stored separately, but have their own set of properties)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_permissions (not shown) is a system added property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denoting the addressable path of the permissions resource.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data</a:t>
            </a:r>
            <a:r>
              <a:rPr lang="en-US" sz="1200" b="0" i="0" kern="1200" baseline="0" dirty="0" smtClean="0">
                <a:solidFill>
                  <a:schemeClr val="tx1"/>
                </a:solidFill>
                <a:effectLst/>
                <a:latin typeface="+mn-lt"/>
                <a:ea typeface="+mn-ea"/>
                <a:cs typeface="+mn-cs"/>
              </a:rPr>
              <a:t> does count against the message limit.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A63A8C-E5A0-470A-98FA-D103D5D2BC0A}" type="slidenum">
              <a:rPr lang="en-US" smtClean="0"/>
              <a:t>28</a:t>
            </a:fld>
            <a:endParaRPr lang="en-US"/>
          </a:p>
        </p:txBody>
      </p:sp>
    </p:spTree>
    <p:extLst>
      <p:ext uri="{BB962C8B-B14F-4D97-AF65-F5344CB8AC3E}">
        <p14:creationId xmlns:p14="http://schemas.microsoft.com/office/powerpoint/2010/main" val="3956735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29</a:t>
            </a:fld>
            <a:endParaRPr lang="en-US"/>
          </a:p>
        </p:txBody>
      </p:sp>
    </p:spTree>
    <p:extLst>
      <p:ext uri="{BB962C8B-B14F-4D97-AF65-F5344CB8AC3E}">
        <p14:creationId xmlns:p14="http://schemas.microsoft.com/office/powerpoint/2010/main" val="348473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Bart Loesley, I’ve been working as an IT administrator doing some development for 15 years now.  I’ve spent a good portion of that time doing database administration and data modelling.  I became interested in </a:t>
            </a:r>
            <a:r>
              <a:rPr lang="en-US" baseline="0" dirty="0" err="1" smtClean="0"/>
              <a:t>BigData</a:t>
            </a:r>
            <a:r>
              <a:rPr lang="en-US" baseline="0" dirty="0" smtClean="0"/>
              <a:t> and NoSQL technologies.  I took the Mongo University classes, the Neo4j classes and I’m working on going through the </a:t>
            </a:r>
            <a:r>
              <a:rPr lang="en-US" baseline="0" dirty="0" err="1" smtClean="0"/>
              <a:t>Datastax</a:t>
            </a:r>
            <a:r>
              <a:rPr lang="en-US" baseline="0" dirty="0" smtClean="0"/>
              <a:t> Cassandra classes now.</a:t>
            </a:r>
          </a:p>
          <a:p>
            <a:endParaRPr lang="en-US" baseline="0" dirty="0" smtClean="0"/>
          </a:p>
          <a:p>
            <a:r>
              <a:rPr lang="en-US" baseline="0" dirty="0" smtClean="0"/>
              <a:t>Here’s the agenda for today’s presentation.</a:t>
            </a:r>
          </a:p>
          <a:p>
            <a:endParaRPr lang="en-US" baseline="0" dirty="0" smtClean="0"/>
          </a:p>
          <a:p>
            <a:r>
              <a:rPr lang="en-US" baseline="0" dirty="0" smtClean="0"/>
              <a:t>First I’ll touch on SQL, give a quick refresh of Relational Database Management Systems</a:t>
            </a:r>
          </a:p>
          <a:p>
            <a:r>
              <a:rPr lang="en-US" baseline="0" dirty="0" smtClean="0"/>
              <a:t>Next I’ll give an introduction to the NoSQL ecosystem.</a:t>
            </a:r>
          </a:p>
          <a:p>
            <a:endParaRPr lang="en-US" baseline="0" dirty="0" smtClean="0"/>
          </a:p>
          <a:p>
            <a:r>
              <a:rPr lang="en-US" baseline="0" dirty="0" smtClean="0"/>
              <a:t>I’ll touch on the major types of NoSQL databases.  </a:t>
            </a:r>
          </a:p>
          <a:p>
            <a:endParaRPr lang="en-US" baseline="0" dirty="0" smtClean="0"/>
          </a:p>
          <a:p>
            <a:r>
              <a:rPr lang="en-US" baseline="0" dirty="0" smtClean="0"/>
              <a:t>Next, I’ll run through how to use Microsoft Azure’s </a:t>
            </a:r>
            <a:r>
              <a:rPr lang="en-US" baseline="0" dirty="0" err="1" smtClean="0"/>
              <a:t>DocumentDB</a:t>
            </a:r>
            <a:r>
              <a:rPr lang="en-US" baseline="0" dirty="0" smtClean="0"/>
              <a:t> offering and a quick demo for how it works</a:t>
            </a:r>
          </a:p>
        </p:txBody>
      </p:sp>
      <p:sp>
        <p:nvSpPr>
          <p:cNvPr id="4" name="Slide Number Placeholder 3"/>
          <p:cNvSpPr>
            <a:spLocks noGrp="1"/>
          </p:cNvSpPr>
          <p:nvPr>
            <p:ph type="sldNum" sz="quarter" idx="10"/>
          </p:nvPr>
        </p:nvSpPr>
        <p:spPr/>
        <p:txBody>
          <a:bodyPr/>
          <a:lstStyle/>
          <a:p>
            <a:fld id="{0DA4737A-4C99-4EAA-B193-8F2083599D97}" type="slidenum">
              <a:rPr lang="en-US" smtClean="0"/>
              <a:pPr/>
              <a:t>3</a:t>
            </a:fld>
            <a:endParaRPr lang="en-US"/>
          </a:p>
        </p:txBody>
      </p:sp>
    </p:spTree>
    <p:extLst>
      <p:ext uri="{BB962C8B-B14F-4D97-AF65-F5344CB8AC3E}">
        <p14:creationId xmlns:p14="http://schemas.microsoft.com/office/powerpoint/2010/main" val="702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fact that the schema isn’t enforced by the database engine doesn’t mean that you shouldn’t have a schema, it just means that you need to manage the schema programmatically.  In fact, it’s even more important that you concern yourself with certain aspects of your data storage, as I’ll go over in  the next slide.</a:t>
            </a:r>
          </a:p>
          <a:p>
            <a:endParaRPr lang="en-US" baseline="0" dirty="0" smtClean="0"/>
          </a:p>
          <a:p>
            <a:r>
              <a:rPr lang="en-US" baseline="0" dirty="0" smtClean="0"/>
              <a:t>There are several methods of handling related data, through embedding documents and by key referencing, or moderately normalizing the data.</a:t>
            </a:r>
          </a:p>
          <a:p>
            <a:endParaRPr lang="en-US" baseline="0" dirty="0" smtClean="0"/>
          </a:p>
          <a:p>
            <a:r>
              <a:rPr lang="en-US" baseline="0" dirty="0" smtClean="0"/>
              <a:t>There are several best practices to keep in mind when looking into your data storage.  Since you only have a relatively small amount of space for each document, it’s recommended that you only embed documents if they are integral to the data and if the related data has a “one to few” relationship.  You don’t want it to grow unbounded.  For example, if you have a blog post with comments, you don’t want to embed the comments with the post since comments can grow unbounded (unless it’s my blog).</a:t>
            </a:r>
          </a:p>
          <a:p>
            <a:endParaRPr lang="en-US" baseline="0" dirty="0" smtClean="0"/>
          </a:p>
          <a:p>
            <a:r>
              <a:rPr lang="en-US" baseline="0" dirty="0" smtClean="0"/>
              <a:t>There are a number of ways to handle this, one is to give each comment a separate document with a foreign key to the post.  You can’t do joins naturally in the engine, but your application can make two calls to the database, one to get the post and one to get the comments.  The application servers are fast and the database is fast so the two calls will usually be quicker than doing a join on the SQL database.</a:t>
            </a:r>
          </a:p>
        </p:txBody>
      </p:sp>
      <p:sp>
        <p:nvSpPr>
          <p:cNvPr id="4" name="Slide Number Placeholder 3"/>
          <p:cNvSpPr>
            <a:spLocks noGrp="1"/>
          </p:cNvSpPr>
          <p:nvPr>
            <p:ph type="sldNum" sz="quarter" idx="10"/>
          </p:nvPr>
        </p:nvSpPr>
        <p:spPr/>
        <p:txBody>
          <a:bodyPr/>
          <a:lstStyle/>
          <a:p>
            <a:fld id="{0DA4737A-4C99-4EAA-B193-8F2083599D97}" type="slidenum">
              <a:rPr lang="en-US" smtClean="0"/>
              <a:pPr/>
              <a:t>30</a:t>
            </a:fld>
            <a:endParaRPr lang="en-US"/>
          </a:p>
        </p:txBody>
      </p:sp>
    </p:spTree>
    <p:extLst>
      <p:ext uri="{BB962C8B-B14F-4D97-AF65-F5344CB8AC3E}">
        <p14:creationId xmlns:p14="http://schemas.microsoft.com/office/powerpoint/2010/main" val="4274787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a:t>
            </a:r>
            <a:r>
              <a:rPr lang="en-US" baseline="0" dirty="0" smtClean="0"/>
              <a:t> we have a typical ER diagram for a Relational Database Management system.  We have products that are added to an order via a collection of order details.</a:t>
            </a:r>
          </a:p>
          <a:p>
            <a:endParaRPr lang="en-US" baseline="0" dirty="0" smtClean="0"/>
          </a:p>
          <a:p>
            <a:r>
              <a:rPr lang="en-US" baseline="0" dirty="0" smtClean="0"/>
              <a:t>And on the right is a sample of how a document store could handle this problem.  We’ve put the order and order details tables together while still maintaining a relationship between the product and the order-details.  However, we’ve </a:t>
            </a:r>
            <a:r>
              <a:rPr lang="en-US" baseline="0" dirty="0" err="1" smtClean="0"/>
              <a:t>denormalized</a:t>
            </a:r>
            <a:r>
              <a:rPr lang="en-US" baseline="0" dirty="0" smtClean="0"/>
              <a:t> the </a:t>
            </a:r>
            <a:r>
              <a:rPr lang="en-US" baseline="0" dirty="0" err="1" smtClean="0"/>
              <a:t>productName</a:t>
            </a:r>
            <a:r>
              <a:rPr lang="en-US" baseline="0" dirty="0" smtClean="0"/>
              <a:t>.  </a:t>
            </a:r>
          </a:p>
          <a:p>
            <a:endParaRPr lang="en-US" baseline="0" dirty="0" smtClean="0"/>
          </a:p>
          <a:p>
            <a:r>
              <a:rPr lang="en-US" baseline="0" dirty="0" smtClean="0"/>
              <a:t>We pull that out there because when you look at your application, anytime that you look at the order details you’ll also be pulling the product name.  </a:t>
            </a:r>
          </a:p>
          <a:p>
            <a:endParaRPr lang="en-US" baseline="0" dirty="0" smtClean="0"/>
          </a:p>
          <a:p>
            <a:r>
              <a:rPr lang="en-US" baseline="0" dirty="0" smtClean="0"/>
              <a:t>One of the benefits of Normalization was you didn’t have to plan as hard when you were creating your data structures.  What I mean by this is, the product name can stay in the product table because anytime you need the product name, it’s a simple inner join away and everything is returned to you in a single query.</a:t>
            </a:r>
          </a:p>
          <a:p>
            <a:endParaRPr lang="en-US" baseline="0" dirty="0" smtClean="0"/>
          </a:p>
          <a:p>
            <a:r>
              <a:rPr lang="en-US" baseline="0" dirty="0" smtClean="0"/>
              <a:t>With a document DB (and most NoSQL database) normalization costs are higher because every time you need to do a join you do it in multiple calls to the database from the application. A lot of the time this isn’t a big deal, but with “web scale” we could be talking tens of thousands of calls.  You’ll notice we’re at risk now for update anomalies.  It’s possible to update all of the cart items if the name changes, but it’s a more intense process than with relational databases, so that’s a good reason to be careful of only embedding information that doesn’t get updated very often.</a:t>
            </a:r>
          </a:p>
        </p:txBody>
      </p:sp>
      <p:sp>
        <p:nvSpPr>
          <p:cNvPr id="4" name="Slide Number Placeholder 3"/>
          <p:cNvSpPr>
            <a:spLocks noGrp="1"/>
          </p:cNvSpPr>
          <p:nvPr>
            <p:ph type="sldNum" sz="quarter" idx="10"/>
          </p:nvPr>
        </p:nvSpPr>
        <p:spPr/>
        <p:txBody>
          <a:bodyPr/>
          <a:lstStyle/>
          <a:p>
            <a:fld id="{86A63A8C-E5A0-470A-98FA-D103D5D2BC0A}" type="slidenum">
              <a:rPr lang="en-US" smtClean="0"/>
              <a:t>31</a:t>
            </a:fld>
            <a:endParaRPr lang="en-US"/>
          </a:p>
        </p:txBody>
      </p:sp>
    </p:spTree>
    <p:extLst>
      <p:ext uri="{BB962C8B-B14F-4D97-AF65-F5344CB8AC3E}">
        <p14:creationId xmlns:p14="http://schemas.microsoft.com/office/powerpoint/2010/main" val="992777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create any number of collections to meet the scale requirements of your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capacity unit includes a quota of collections, if you reach the collection quota for your account you can purchase additional capacity units.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collection supports storage for up to 10GB of document data, including index storage.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CU comes with 3 elastic collections, 10GB of SSD backed provisioned document storage and 2000 request units (RU) worth of provisioned throughput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RUs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the processing cost associated with database operations will vary based on the CPU, IO and memory required to complete the operation</a:t>
            </a:r>
          </a:p>
          <a:p>
            <a:pPr rtl="0" fontAlgn="ctr"/>
            <a:r>
              <a:rPr lang="en-US" sz="1200" b="0" i="0" kern="1200" dirty="0" smtClean="0">
                <a:solidFill>
                  <a:schemeClr val="tx1"/>
                </a:solidFill>
                <a:effectLst/>
                <a:latin typeface="+mn-lt"/>
                <a:ea typeface="+mn-ea"/>
                <a:cs typeface="+mn-cs"/>
              </a:rPr>
              <a:t>Think of a request unit (RU) as a single measure for the resources required to perform various database operations and service an application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Request unit consumption is evaluated as a rate per second.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Applications that exceed the provisioned request unit rate for their account will be throttled until the rate drops below the reserved level for each collection</a:t>
            </a:r>
          </a:p>
          <a:p>
            <a:pPr rtl="0" fontAlgn="ctr"/>
            <a:r>
              <a:rPr lang="en-US" sz="1200" b="0" i="0" kern="1200" dirty="0" smtClean="0">
                <a:solidFill>
                  <a:schemeClr val="tx1"/>
                </a:solidFill>
                <a:effectLst/>
                <a:latin typeface="+mn-lt"/>
                <a:ea typeface="+mn-ea"/>
                <a:cs typeface="+mn-cs"/>
              </a:rPr>
              <a:t>If your application requires a higher level of throughput, you can purchase additional capacity units.</a:t>
            </a:r>
          </a:p>
          <a:p>
            <a:pPr rtl="0" fontAlgn="ctr"/>
            <a:r>
              <a:rPr lang="en-US" sz="1200" b="0" i="0" kern="1200" dirty="0" smtClean="0">
                <a:solidFill>
                  <a:schemeClr val="tx1"/>
                </a:solidFill>
                <a:effectLst/>
                <a:latin typeface="+mn-lt"/>
                <a:ea typeface="+mn-ea"/>
                <a:cs typeface="+mn-cs"/>
              </a:rPr>
              <a:t>A request unit is a normalized measure of request processing cost.</a:t>
            </a:r>
          </a:p>
          <a:p>
            <a:pPr rtl="0" fontAlgn="ctr"/>
            <a:r>
              <a:rPr lang="en-US" sz="1200" b="0" i="0" kern="1200" dirty="0" smtClean="0">
                <a:solidFill>
                  <a:schemeClr val="tx1"/>
                </a:solidFill>
                <a:effectLst/>
                <a:latin typeface="+mn-lt"/>
                <a:ea typeface="+mn-ea"/>
                <a:cs typeface="+mn-cs"/>
              </a:rPr>
              <a:t>A single request unit represents the processing capacity required to read a single 1KB JSON document consisting of 10 unique property values.</a:t>
            </a:r>
          </a:p>
          <a:p>
            <a:pPr rtl="0" fontAlgn="ctr"/>
            <a:r>
              <a:rPr lang="en-US" sz="1200" b="0" i="0" kern="1200" dirty="0" smtClean="0">
                <a:solidFill>
                  <a:schemeClr val="tx1"/>
                </a:solidFill>
                <a:effectLst/>
                <a:latin typeface="+mn-lt"/>
                <a:ea typeface="+mn-ea"/>
                <a:cs typeface="+mn-cs"/>
              </a:rPr>
              <a:t>The request unit charge assumes a consistency level set to the default “Session” and all of documents automatically indexed. </a:t>
            </a:r>
          </a:p>
          <a:p>
            <a:pPr rtl="0" fontAlgn="ctr"/>
            <a:r>
              <a:rPr lang="en-US" sz="1200" b="0" i="0" kern="1200" dirty="0" smtClean="0">
                <a:solidFill>
                  <a:schemeClr val="tx1"/>
                </a:solidFill>
                <a:effectLst/>
                <a:latin typeface="+mn-lt"/>
                <a:ea typeface="+mn-ea"/>
                <a:cs typeface="+mn-cs"/>
              </a:rPr>
              <a:t>A request to insert, replace or delete the same document will consume more processing from the service and thereby more request units. </a:t>
            </a:r>
          </a:p>
          <a:p>
            <a:pPr rtl="0" fontAlgn="ctr"/>
            <a:r>
              <a:rPr lang="en-US" sz="1200" b="0" i="0" kern="1200" dirty="0" smtClean="0">
                <a:solidFill>
                  <a:schemeClr val="tx1"/>
                </a:solidFill>
                <a:effectLst/>
                <a:latin typeface="+mn-lt"/>
                <a:ea typeface="+mn-ea"/>
                <a:cs typeface="+mn-cs"/>
              </a:rPr>
              <a:t>Each request response from the service includes a custom header (x-</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-request-charge) that measures the request units consumed for the request. This header is also accessible through the SDKs. </a:t>
            </a:r>
          </a:p>
          <a:p>
            <a:pPr marL="0" marR="0" indent="0" algn="l" defTabSz="914400" rtl="0" eaLnBrk="1" fontAlgn="ctr"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.Net</a:t>
            </a:r>
            <a:r>
              <a:rPr lang="en-US" sz="1200" b="0" i="0" kern="1200" dirty="0" smtClean="0">
                <a:solidFill>
                  <a:schemeClr val="tx1"/>
                </a:solidFill>
                <a:effectLst/>
                <a:latin typeface="+mn-lt"/>
                <a:ea typeface="+mn-ea"/>
                <a:cs typeface="+mn-cs"/>
              </a:rPr>
              <a:t> SDK, </a:t>
            </a:r>
            <a:r>
              <a:rPr lang="en-US" sz="1200" b="0" i="0" kern="1200" dirty="0" err="1" smtClean="0">
                <a:solidFill>
                  <a:schemeClr val="tx1"/>
                </a:solidFill>
                <a:effectLst/>
                <a:latin typeface="+mn-lt"/>
                <a:ea typeface="+mn-ea"/>
                <a:cs typeface="+mn-cs"/>
              </a:rPr>
              <a:t>RequestCharge</a:t>
            </a:r>
            <a:r>
              <a:rPr lang="en-US" sz="1200" b="0" i="0" kern="1200" dirty="0" smtClean="0">
                <a:solidFill>
                  <a:schemeClr val="tx1"/>
                </a:solidFill>
                <a:effectLst/>
                <a:latin typeface="+mn-lt"/>
                <a:ea typeface="+mn-ea"/>
                <a:cs typeface="+mn-cs"/>
              </a:rPr>
              <a:t> is a property of the </a:t>
            </a:r>
            <a:r>
              <a:rPr lang="en-US" sz="1200" b="0" i="0" kern="1200" dirty="0" err="1" smtClean="0">
                <a:solidFill>
                  <a:schemeClr val="tx1"/>
                </a:solidFill>
                <a:effectLst/>
                <a:latin typeface="+mn-lt"/>
                <a:ea typeface="+mn-ea"/>
                <a:cs typeface="+mn-cs"/>
              </a:rPr>
              <a:t>ResourceResponse</a:t>
            </a:r>
            <a:r>
              <a:rPr lang="en-US" sz="1200" b="0" i="0" kern="1200" dirty="0" smtClean="0">
                <a:solidFill>
                  <a:schemeClr val="tx1"/>
                </a:solidFill>
                <a:effectLst/>
                <a:latin typeface="+mn-lt"/>
                <a:ea typeface="+mn-ea"/>
                <a:cs typeface="+mn-cs"/>
              </a:rPr>
              <a:t> object.</a:t>
            </a:r>
          </a:p>
          <a:p>
            <a:pPr rtl="0" fontAlgn="ctr"/>
            <a:r>
              <a:rPr lang="en-US" sz="1200" b="0" i="0" kern="1200" dirty="0" smtClean="0">
                <a:solidFill>
                  <a:schemeClr val="tx1"/>
                </a:solidFill>
                <a:effectLst/>
                <a:latin typeface="+mn-lt"/>
                <a:ea typeface="+mn-ea"/>
                <a:cs typeface="+mn-cs"/>
              </a:rPr>
              <a:t>There are several factors that impact the request units consumed for an operation against a DocumentDB Database Account. These factors include:</a:t>
            </a:r>
          </a:p>
          <a:p>
            <a:pPr lvl="1" rtl="0" fontAlgn="ctr"/>
            <a:r>
              <a:rPr lang="en-US" sz="1200" b="0" i="0" kern="1200" dirty="0" smtClean="0">
                <a:solidFill>
                  <a:schemeClr val="tx1"/>
                </a:solidFill>
                <a:effectLst/>
                <a:latin typeface="+mn-lt"/>
                <a:ea typeface="+mn-ea"/>
                <a:cs typeface="+mn-cs"/>
              </a:rPr>
              <a:t>Document size – as document sizes increase the units consumed to read or write the data will also increase.</a:t>
            </a:r>
          </a:p>
          <a:p>
            <a:pPr lvl="1" rtl="0" fontAlgn="ctr"/>
            <a:r>
              <a:rPr lang="en-US" sz="1200" b="0" i="0" kern="1200" dirty="0" smtClean="0">
                <a:solidFill>
                  <a:schemeClr val="tx1"/>
                </a:solidFill>
                <a:effectLst/>
                <a:latin typeface="+mn-lt"/>
                <a:ea typeface="+mn-ea"/>
                <a:cs typeface="+mn-cs"/>
              </a:rPr>
              <a:t>Property count – assuming default indexing of all properties, the units consumed to write a document will increase as the property count increases</a:t>
            </a:r>
          </a:p>
          <a:p>
            <a:pPr lvl="1" rtl="0" fontAlgn="ctr"/>
            <a:r>
              <a:rPr lang="en-US" sz="1200" b="0" i="0" kern="1200" dirty="0" smtClean="0">
                <a:solidFill>
                  <a:schemeClr val="tx1"/>
                </a:solidFill>
                <a:effectLst/>
                <a:latin typeface="+mn-lt"/>
                <a:ea typeface="+mn-ea"/>
                <a:cs typeface="+mn-cs"/>
              </a:rPr>
              <a:t>Data consistency – when using data consistency levels of Strong or Bounded Staleness, additional units will be consumed to read documents</a:t>
            </a:r>
          </a:p>
          <a:p>
            <a:pPr lvl="1" rtl="0" fontAlgn="ctr"/>
            <a:r>
              <a:rPr lang="en-US" sz="1200" b="0" i="0" kern="1200" dirty="0" smtClean="0">
                <a:solidFill>
                  <a:schemeClr val="tx1"/>
                </a:solidFill>
                <a:effectLst/>
                <a:latin typeface="+mn-lt"/>
                <a:ea typeface="+mn-ea"/>
                <a:cs typeface="+mn-cs"/>
              </a:rPr>
              <a:t>Indexed properties – an index policy on each collection determines which properties are indexed by default. You can reduce your request unit consumption by limiting the number of indexed properties</a:t>
            </a:r>
          </a:p>
          <a:p>
            <a:pPr lvl="1" rtl="0" fontAlgn="ctr"/>
            <a:r>
              <a:rPr lang="en-US" sz="1200" b="0" i="0" kern="1200" dirty="0" smtClean="0">
                <a:solidFill>
                  <a:schemeClr val="tx1"/>
                </a:solidFill>
                <a:effectLst/>
                <a:latin typeface="+mn-lt"/>
                <a:ea typeface="+mn-ea"/>
                <a:cs typeface="+mn-cs"/>
              </a:rPr>
              <a:t>Document indexing – by default each document is automatically indexed, you will consume fewer request units if you choose not to index some of your documents</a:t>
            </a:r>
          </a:p>
          <a:p>
            <a:pPr rtl="0" fontAlgn="ctr"/>
            <a:r>
              <a:rPr lang="en-US" sz="1200" b="0" i="0" kern="1200" dirty="0" smtClean="0">
                <a:solidFill>
                  <a:schemeClr val="tx1"/>
                </a:solidFill>
                <a:effectLst/>
                <a:latin typeface="+mn-lt"/>
                <a:ea typeface="+mn-ea"/>
                <a:cs typeface="+mn-cs"/>
              </a:rPr>
              <a:t>Queries, stored procedures and triggers will consume request units based on the complexity of the operations being performed. </a:t>
            </a:r>
          </a:p>
          <a:p>
            <a:pPr rtl="0" fontAlgn="ctr"/>
            <a:r>
              <a:rPr lang="en-US" sz="1200" b="0" i="0" kern="1200" dirty="0" smtClean="0">
                <a:solidFill>
                  <a:schemeClr val="tx1"/>
                </a:solidFill>
                <a:effectLst/>
                <a:latin typeface="+mn-lt"/>
                <a:ea typeface="+mn-ea"/>
                <a:cs typeface="+mn-cs"/>
              </a:rPr>
              <a:t>As you develop your application, inspect the request charge header to better understand how each operation is consuming request unit capacity.</a:t>
            </a:r>
          </a:p>
          <a:p>
            <a:pPr rtl="0" fontAlgn="ctr"/>
            <a:r>
              <a:rPr lang="en-US" sz="1200" b="0" i="0" kern="1200" dirty="0" smtClean="0">
                <a:solidFill>
                  <a:schemeClr val="tx1"/>
                </a:solidFill>
                <a:effectLst/>
                <a:latin typeface="+mn-lt"/>
                <a:ea typeface="+mn-ea"/>
                <a:cs typeface="+mn-cs"/>
              </a:rPr>
              <a:t>Provisioned throughput for your database account is allocated uniformly across all collections up to the maximum throughput level (Request Units) for a single collection. For example, if you purchase a single capacity unit and create a single collection, all of the provisioned throughput for the CU will be available to the collection. If an additional collection is created the provisioned throughput will be allocated evenly with each collection receiving half of all provisioned throughput.</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rtl="0" fontAlgn="ct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32</a:t>
            </a:fld>
            <a:endParaRPr lang="en-US"/>
          </a:p>
        </p:txBody>
      </p:sp>
    </p:spTree>
    <p:extLst>
      <p:ext uri="{BB962C8B-B14F-4D97-AF65-F5344CB8AC3E}">
        <p14:creationId xmlns:p14="http://schemas.microsoft.com/office/powerpoint/2010/main" val="2233755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create any number of collections to meet the scale requirements of your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capacity unit includes a quota of collections, if you reach the collection quota for your account you can purchase additional capacity units.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collection supports storage for up to 10GB of document data, including index storage.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CU comes with 3 elastic collections, 10GB of SSD backed provisioned document storage and 2000 request units (RU) worth of provisioned throughput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RUs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the processing cost associated with database operations will vary based on the CPU, IO and memory required to complete the operation</a:t>
            </a:r>
          </a:p>
          <a:p>
            <a:pPr rtl="0" fontAlgn="ctr"/>
            <a:r>
              <a:rPr lang="en-US" sz="1200" b="0" i="0" kern="1200" dirty="0" smtClean="0">
                <a:solidFill>
                  <a:schemeClr val="tx1"/>
                </a:solidFill>
                <a:effectLst/>
                <a:latin typeface="+mn-lt"/>
                <a:ea typeface="+mn-ea"/>
                <a:cs typeface="+mn-cs"/>
              </a:rPr>
              <a:t>Think of a request unit (RU) as a single measure for the resources required to perform various database operations and service an application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Request unit consumption is evaluated as a rate per second.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Applications that exceed the provisioned request unit rate for their account will be throttled until the rate drops below the reserved level for each collection</a:t>
            </a:r>
          </a:p>
          <a:p>
            <a:pPr rtl="0" fontAlgn="ctr"/>
            <a:r>
              <a:rPr lang="en-US" sz="1200" b="0" i="0" kern="1200" dirty="0" smtClean="0">
                <a:solidFill>
                  <a:schemeClr val="tx1"/>
                </a:solidFill>
                <a:effectLst/>
                <a:latin typeface="+mn-lt"/>
                <a:ea typeface="+mn-ea"/>
                <a:cs typeface="+mn-cs"/>
              </a:rPr>
              <a:t>If your application requires a higher level of throughput, you can purchase additional capacity units.</a:t>
            </a:r>
          </a:p>
          <a:p>
            <a:pPr rtl="0" fontAlgn="ctr"/>
            <a:r>
              <a:rPr lang="en-US" sz="1200" b="0" i="0" kern="1200" dirty="0" smtClean="0">
                <a:solidFill>
                  <a:schemeClr val="tx1"/>
                </a:solidFill>
                <a:effectLst/>
                <a:latin typeface="+mn-lt"/>
                <a:ea typeface="+mn-ea"/>
                <a:cs typeface="+mn-cs"/>
              </a:rPr>
              <a:t>A request unit is a normalized measure of request processing cost.</a:t>
            </a:r>
          </a:p>
          <a:p>
            <a:pPr rtl="0" fontAlgn="ctr"/>
            <a:r>
              <a:rPr lang="en-US" sz="1200" b="0" i="0" kern="1200" dirty="0" smtClean="0">
                <a:solidFill>
                  <a:schemeClr val="tx1"/>
                </a:solidFill>
                <a:effectLst/>
                <a:latin typeface="+mn-lt"/>
                <a:ea typeface="+mn-ea"/>
                <a:cs typeface="+mn-cs"/>
              </a:rPr>
              <a:t>A single request unit represents the processing capacity required to read a single 1KB JSON document consisting of 10 unique property values.</a:t>
            </a:r>
          </a:p>
          <a:p>
            <a:pPr rtl="0" fontAlgn="ctr"/>
            <a:r>
              <a:rPr lang="en-US" sz="1200" b="0" i="0" kern="1200" dirty="0" smtClean="0">
                <a:solidFill>
                  <a:schemeClr val="tx1"/>
                </a:solidFill>
                <a:effectLst/>
                <a:latin typeface="+mn-lt"/>
                <a:ea typeface="+mn-ea"/>
                <a:cs typeface="+mn-cs"/>
              </a:rPr>
              <a:t>The request unit charge assumes a consistency level set to the default “Session” and all of documents automatically indexed. </a:t>
            </a:r>
          </a:p>
          <a:p>
            <a:pPr rtl="0" fontAlgn="ctr"/>
            <a:r>
              <a:rPr lang="en-US" sz="1200" b="0" i="0" kern="1200" dirty="0" smtClean="0">
                <a:solidFill>
                  <a:schemeClr val="tx1"/>
                </a:solidFill>
                <a:effectLst/>
                <a:latin typeface="+mn-lt"/>
                <a:ea typeface="+mn-ea"/>
                <a:cs typeface="+mn-cs"/>
              </a:rPr>
              <a:t>A request to insert, replace or delete the same document will consume more processing from the service and thereby more request units. </a:t>
            </a:r>
          </a:p>
          <a:p>
            <a:pPr rtl="0" fontAlgn="ctr"/>
            <a:r>
              <a:rPr lang="en-US" sz="1200" b="0" i="0" kern="1200" dirty="0" smtClean="0">
                <a:solidFill>
                  <a:schemeClr val="tx1"/>
                </a:solidFill>
                <a:effectLst/>
                <a:latin typeface="+mn-lt"/>
                <a:ea typeface="+mn-ea"/>
                <a:cs typeface="+mn-cs"/>
              </a:rPr>
              <a:t>Each request response from the service includes a custom header (x-</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-request-charge) that measures the request units consumed for the request. This header is also accessible through the SDKs. </a:t>
            </a:r>
          </a:p>
          <a:p>
            <a:pPr marL="0" marR="0" indent="0" algn="l" defTabSz="914400" rtl="0" eaLnBrk="1" fontAlgn="ctr"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.Net</a:t>
            </a:r>
            <a:r>
              <a:rPr lang="en-US" sz="1200" b="0" i="0" kern="1200" dirty="0" smtClean="0">
                <a:solidFill>
                  <a:schemeClr val="tx1"/>
                </a:solidFill>
                <a:effectLst/>
                <a:latin typeface="+mn-lt"/>
                <a:ea typeface="+mn-ea"/>
                <a:cs typeface="+mn-cs"/>
              </a:rPr>
              <a:t> SDK, </a:t>
            </a:r>
            <a:r>
              <a:rPr lang="en-US" sz="1200" b="0" i="0" kern="1200" dirty="0" err="1" smtClean="0">
                <a:solidFill>
                  <a:schemeClr val="tx1"/>
                </a:solidFill>
                <a:effectLst/>
                <a:latin typeface="+mn-lt"/>
                <a:ea typeface="+mn-ea"/>
                <a:cs typeface="+mn-cs"/>
              </a:rPr>
              <a:t>RequestCharge</a:t>
            </a:r>
            <a:r>
              <a:rPr lang="en-US" sz="1200" b="0" i="0" kern="1200" dirty="0" smtClean="0">
                <a:solidFill>
                  <a:schemeClr val="tx1"/>
                </a:solidFill>
                <a:effectLst/>
                <a:latin typeface="+mn-lt"/>
                <a:ea typeface="+mn-ea"/>
                <a:cs typeface="+mn-cs"/>
              </a:rPr>
              <a:t> is a property of the </a:t>
            </a:r>
            <a:r>
              <a:rPr lang="en-US" sz="1200" b="0" i="0" kern="1200" dirty="0" err="1" smtClean="0">
                <a:solidFill>
                  <a:schemeClr val="tx1"/>
                </a:solidFill>
                <a:effectLst/>
                <a:latin typeface="+mn-lt"/>
                <a:ea typeface="+mn-ea"/>
                <a:cs typeface="+mn-cs"/>
              </a:rPr>
              <a:t>ResourceResponse</a:t>
            </a:r>
            <a:r>
              <a:rPr lang="en-US" sz="1200" b="0" i="0" kern="1200" dirty="0" smtClean="0">
                <a:solidFill>
                  <a:schemeClr val="tx1"/>
                </a:solidFill>
                <a:effectLst/>
                <a:latin typeface="+mn-lt"/>
                <a:ea typeface="+mn-ea"/>
                <a:cs typeface="+mn-cs"/>
              </a:rPr>
              <a:t> object.</a:t>
            </a:r>
          </a:p>
          <a:p>
            <a:pPr rtl="0" fontAlgn="ctr"/>
            <a:r>
              <a:rPr lang="en-US" sz="1200" b="0" i="0" kern="1200" dirty="0" smtClean="0">
                <a:solidFill>
                  <a:schemeClr val="tx1"/>
                </a:solidFill>
                <a:effectLst/>
                <a:latin typeface="+mn-lt"/>
                <a:ea typeface="+mn-ea"/>
                <a:cs typeface="+mn-cs"/>
              </a:rPr>
              <a:t>There are several factors that impact the request units consumed for an operation against a DocumentDB Database Account. These factors include:</a:t>
            </a:r>
          </a:p>
          <a:p>
            <a:pPr lvl="1" rtl="0" fontAlgn="ctr"/>
            <a:r>
              <a:rPr lang="en-US" sz="1200" b="0" i="0" kern="1200" dirty="0" smtClean="0">
                <a:solidFill>
                  <a:schemeClr val="tx1"/>
                </a:solidFill>
                <a:effectLst/>
                <a:latin typeface="+mn-lt"/>
                <a:ea typeface="+mn-ea"/>
                <a:cs typeface="+mn-cs"/>
              </a:rPr>
              <a:t>Document size – as document sizes increase the units consumed to read or write the data will also increase.</a:t>
            </a:r>
          </a:p>
          <a:p>
            <a:pPr lvl="1" rtl="0" fontAlgn="ctr"/>
            <a:r>
              <a:rPr lang="en-US" sz="1200" b="0" i="0" kern="1200" dirty="0" smtClean="0">
                <a:solidFill>
                  <a:schemeClr val="tx1"/>
                </a:solidFill>
                <a:effectLst/>
                <a:latin typeface="+mn-lt"/>
                <a:ea typeface="+mn-ea"/>
                <a:cs typeface="+mn-cs"/>
              </a:rPr>
              <a:t>Property count – assuming default indexing of all properties, the units consumed to write a document will increase as the property count increases</a:t>
            </a:r>
          </a:p>
          <a:p>
            <a:pPr lvl="1" rtl="0" fontAlgn="ctr"/>
            <a:r>
              <a:rPr lang="en-US" sz="1200" b="0" i="0" kern="1200" dirty="0" smtClean="0">
                <a:solidFill>
                  <a:schemeClr val="tx1"/>
                </a:solidFill>
                <a:effectLst/>
                <a:latin typeface="+mn-lt"/>
                <a:ea typeface="+mn-ea"/>
                <a:cs typeface="+mn-cs"/>
              </a:rPr>
              <a:t>Data consistency – when using data consistency levels of Strong or Bounded Staleness, additional units will be consumed to read documents</a:t>
            </a:r>
          </a:p>
          <a:p>
            <a:pPr lvl="1" rtl="0" fontAlgn="ctr"/>
            <a:r>
              <a:rPr lang="en-US" sz="1200" b="0" i="0" kern="1200" dirty="0" smtClean="0">
                <a:solidFill>
                  <a:schemeClr val="tx1"/>
                </a:solidFill>
                <a:effectLst/>
                <a:latin typeface="+mn-lt"/>
                <a:ea typeface="+mn-ea"/>
                <a:cs typeface="+mn-cs"/>
              </a:rPr>
              <a:t>Indexed properties – an index policy on each collection determines which properties are indexed by default. You can reduce your request unit consumption by limiting the number of indexed properties</a:t>
            </a:r>
          </a:p>
          <a:p>
            <a:pPr lvl="1" rtl="0" fontAlgn="ctr"/>
            <a:r>
              <a:rPr lang="en-US" sz="1200" b="0" i="0" kern="1200" dirty="0" smtClean="0">
                <a:solidFill>
                  <a:schemeClr val="tx1"/>
                </a:solidFill>
                <a:effectLst/>
                <a:latin typeface="+mn-lt"/>
                <a:ea typeface="+mn-ea"/>
                <a:cs typeface="+mn-cs"/>
              </a:rPr>
              <a:t>Document indexing – by default each document is automatically indexed, you will consume fewer request units if you choose not to index some of your documents</a:t>
            </a:r>
          </a:p>
          <a:p>
            <a:pPr rtl="0" fontAlgn="ctr"/>
            <a:r>
              <a:rPr lang="en-US" sz="1200" b="0" i="0" kern="1200" dirty="0" smtClean="0">
                <a:solidFill>
                  <a:schemeClr val="tx1"/>
                </a:solidFill>
                <a:effectLst/>
                <a:latin typeface="+mn-lt"/>
                <a:ea typeface="+mn-ea"/>
                <a:cs typeface="+mn-cs"/>
              </a:rPr>
              <a:t>Queries, stored procedures and triggers will consume request units based on the complexity of the operations being performed. </a:t>
            </a:r>
          </a:p>
          <a:p>
            <a:pPr rtl="0" fontAlgn="ctr"/>
            <a:r>
              <a:rPr lang="en-US" sz="1200" b="0" i="0" kern="1200" dirty="0" smtClean="0">
                <a:solidFill>
                  <a:schemeClr val="tx1"/>
                </a:solidFill>
                <a:effectLst/>
                <a:latin typeface="+mn-lt"/>
                <a:ea typeface="+mn-ea"/>
                <a:cs typeface="+mn-cs"/>
              </a:rPr>
              <a:t>As you develop your application, inspect the request charge header to better understand how each operation is consuming request unit capacity.</a:t>
            </a:r>
          </a:p>
          <a:p>
            <a:pPr rtl="0" fontAlgn="ctr"/>
            <a:r>
              <a:rPr lang="en-US" sz="1200" b="0" i="0" kern="1200" dirty="0" smtClean="0">
                <a:solidFill>
                  <a:schemeClr val="tx1"/>
                </a:solidFill>
                <a:effectLst/>
                <a:latin typeface="+mn-lt"/>
                <a:ea typeface="+mn-ea"/>
                <a:cs typeface="+mn-cs"/>
              </a:rPr>
              <a:t>Provisioned throughput for your database account is allocated uniformly across all collections up to the maximum throughput level (Request Units) for a single collection. For example, if you purchase a single capacity unit and create a single collection, all of the provisioned throughput for the CU will be available to the collection. If an additional collection is created the provisioned throughput will be allocated evenly with each collection receiving half of all provisioned throughput.</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rtl="0" fontAlgn="ct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33</a:t>
            </a:fld>
            <a:endParaRPr lang="en-US"/>
          </a:p>
        </p:txBody>
      </p:sp>
    </p:spTree>
    <p:extLst>
      <p:ext uri="{BB962C8B-B14F-4D97-AF65-F5344CB8AC3E}">
        <p14:creationId xmlns:p14="http://schemas.microsoft.com/office/powerpoint/2010/main" val="2503607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t>
            </a:r>
            <a:r>
              <a:rPr lang="en-US" baseline="0" dirty="0" err="1" smtClean="0"/>
              <a:t>documentDB</a:t>
            </a:r>
            <a:r>
              <a:rPr lang="en-US" baseline="0" dirty="0" smtClean="0"/>
              <a:t> you’re provided with 4 different options for consistency, here’s a comparison chart for each of them.</a:t>
            </a:r>
            <a:r>
              <a:rPr lang="en-US" baseline="0" dirty="0"/>
              <a:t> </a:t>
            </a:r>
            <a:r>
              <a:rPr lang="en-US" baseline="0" dirty="0" smtClean="0"/>
              <a:t>With strong being the slowest, but most consistent and eventual being the fastest, but not guaranteed to be consistent.</a:t>
            </a:r>
          </a:p>
        </p:txBody>
      </p:sp>
      <p:sp>
        <p:nvSpPr>
          <p:cNvPr id="4" name="Slide Number Placeholder 3"/>
          <p:cNvSpPr>
            <a:spLocks noGrp="1"/>
          </p:cNvSpPr>
          <p:nvPr>
            <p:ph type="sldNum" sz="quarter" idx="10"/>
          </p:nvPr>
        </p:nvSpPr>
        <p:spPr/>
        <p:txBody>
          <a:bodyPr/>
          <a:lstStyle/>
          <a:p>
            <a:fld id="{86A63A8C-E5A0-470A-98FA-D103D5D2BC0A}" type="slidenum">
              <a:rPr lang="en-US" smtClean="0"/>
              <a:t>34</a:t>
            </a:fld>
            <a:endParaRPr lang="en-US"/>
          </a:p>
        </p:txBody>
      </p:sp>
    </p:spTree>
    <p:extLst>
      <p:ext uri="{BB962C8B-B14F-4D97-AF65-F5344CB8AC3E}">
        <p14:creationId xmlns:p14="http://schemas.microsoft.com/office/powerpoint/2010/main" val="926945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note on some of the current limits. </a:t>
            </a:r>
            <a:r>
              <a:rPr lang="en-US" sz="1200" dirty="0" smtClean="0"/>
              <a:t>*</a:t>
            </a:r>
            <a:r>
              <a:rPr lang="en-US" sz="1200" dirty="0" err="1" smtClean="0"/>
              <a:t>DocumentDB</a:t>
            </a:r>
            <a:r>
              <a:rPr lang="en-US" sz="1200" dirty="0" smtClean="0"/>
              <a:t> is a work in progress, as is all of Azure, these will be changing frequently, the 512kb limit was originally 64kb, but was bumped up twice due to demand.   (side note, </a:t>
            </a:r>
            <a:r>
              <a:rPr lang="en-US" sz="1200" dirty="0" err="1" smtClean="0"/>
              <a:t>MongoDB</a:t>
            </a:r>
            <a:r>
              <a:rPr lang="en-US" sz="1200" dirty="0" smtClean="0"/>
              <a:t> supports 16MB documents, AWS Dynamo supports 400kb as of right now)</a:t>
            </a:r>
            <a:endParaRPr lang="en-US" dirty="0" smtClean="0"/>
          </a:p>
          <a:p>
            <a:endParaRPr lang="en-US" dirty="0" smtClean="0"/>
          </a:p>
          <a:p>
            <a:r>
              <a:rPr lang="en-US" dirty="0" smtClean="0"/>
              <a:t>Documents</a:t>
            </a:r>
            <a:r>
              <a:rPr lang="en-US" baseline="0" dirty="0" smtClean="0"/>
              <a:t> are limited to 512kb (including sub documents, HOWEVER BLOB attachments are stored outside of the document, they have a limit of 512kb also.  The total attachment limit is 2GB per account, right now, during preview.</a:t>
            </a:r>
          </a:p>
          <a:p>
            <a:endParaRPr lang="en-US" baseline="0" dirty="0" smtClean="0"/>
          </a:p>
          <a:p>
            <a:r>
              <a:rPr lang="en-US" baseline="0" dirty="0" smtClean="0"/>
              <a:t>You can have up to 50 capacity units per Database</a:t>
            </a:r>
          </a:p>
          <a:p>
            <a:r>
              <a:rPr lang="en-US" baseline="0" dirty="0" smtClean="0"/>
              <a:t>3 Collections per CU</a:t>
            </a:r>
          </a:p>
          <a:p>
            <a:r>
              <a:rPr lang="en-US" baseline="0" dirty="0" smtClean="0"/>
              <a:t>3.3 GB per collection</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35</a:t>
            </a:fld>
            <a:endParaRPr lang="en-US"/>
          </a:p>
        </p:txBody>
      </p:sp>
    </p:spTree>
    <p:extLst>
      <p:ext uri="{BB962C8B-B14F-4D97-AF65-F5344CB8AC3E}">
        <p14:creationId xmlns:p14="http://schemas.microsoft.com/office/powerpoint/2010/main" val="749884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In</a:t>
            </a:r>
            <a:r>
              <a:rPr lang="en-US" baseline="0" dirty="0" smtClean="0"/>
              <a:t> order to see scalable performance gains, You can scale your data through what is known as Partitioning or “</a:t>
            </a:r>
            <a:r>
              <a:rPr lang="en-US" baseline="0" dirty="0" err="1" smtClean="0"/>
              <a:t>Sharding</a:t>
            </a:r>
            <a:r>
              <a:rPr lang="en-US" baseline="0" dirty="0" smtClean="0"/>
              <a:t>”.  As mentioned earlier, this is done through putting your data in different collections.</a:t>
            </a:r>
          </a:p>
          <a:p>
            <a:endParaRPr lang="en-US" baseline="0" dirty="0" smtClean="0"/>
          </a:p>
          <a:p>
            <a:r>
              <a:rPr lang="en-US" baseline="0" dirty="0" smtClean="0"/>
              <a:t>With </a:t>
            </a:r>
            <a:r>
              <a:rPr lang="en-US" baseline="0" dirty="0" err="1" smtClean="0"/>
              <a:t>DocumentDB</a:t>
            </a:r>
            <a:r>
              <a:rPr lang="en-US" baseline="0" dirty="0" smtClean="0"/>
              <a:t>, Document routing occurs at the application level, so you have to plan out in your application where the data will be going.</a:t>
            </a:r>
          </a:p>
          <a:p>
            <a:endParaRPr lang="en-US" baseline="0" dirty="0" smtClean="0"/>
          </a:p>
          <a:p>
            <a:r>
              <a:rPr lang="en-US" baseline="0" dirty="0" smtClean="0"/>
              <a:t>To route your data, you need to choose which field will be your partition key.  It could be a date, it could be a name, it could be an ID.  You’ll ideally want to pick something that will be fairly evenly distributed.  </a:t>
            </a:r>
          </a:p>
          <a:p>
            <a:endParaRPr lang="en-US" baseline="0" dirty="0" smtClean="0"/>
          </a:p>
          <a:p>
            <a:r>
              <a:rPr lang="en-US" baseline="0" dirty="0" smtClean="0"/>
              <a:t>You then create a routing system in your data access layer that handles figuring out which collection you’ll be inserting the data or getting the data from.   3 primary strategies for partitioning your data are: Range, Lookup, and Hash.</a:t>
            </a:r>
          </a:p>
          <a:p>
            <a:endParaRPr lang="en-US" baseline="0" dirty="0" smtClean="0"/>
          </a:p>
          <a:p>
            <a:r>
              <a:rPr lang="en-US" baseline="0" dirty="0" smtClean="0"/>
              <a:t>Range uses a field like Date and will store certain date ranges in different collections.  This is good for slowly growing out your application, but could lead to unbalanced performance if you don’t access different date ranges regularly.  </a:t>
            </a:r>
          </a:p>
          <a:p>
            <a:endParaRPr lang="en-US" baseline="0" dirty="0" smtClean="0"/>
          </a:p>
          <a:p>
            <a:r>
              <a:rPr lang="en-US" baseline="0" dirty="0" smtClean="0"/>
              <a:t>Lookup does data access by something natural, like organizational name, or geographic location, or doctor’s name to organize the data.</a:t>
            </a:r>
          </a:p>
          <a:p>
            <a:endParaRPr lang="en-US" baseline="0" dirty="0" smtClean="0"/>
          </a:p>
          <a:p>
            <a:r>
              <a:rPr lang="en-US" baseline="0" dirty="0" smtClean="0"/>
              <a:t>Hash uses a calculation on a key field that should generate balanced results across all of your collections.</a:t>
            </a:r>
          </a:p>
          <a:p>
            <a:endParaRPr lang="en-US" baseline="0" dirty="0" smtClean="0"/>
          </a:p>
          <a:p>
            <a:r>
              <a:rPr lang="en-US" baseline="0" dirty="0" smtClean="0"/>
              <a:t>You could also use combinations of these 3 strategies to figure out how to partition your data.  This is one more example of how you will need to plan – and how planning is necessary for scaling your applications.  Whatever process you chose should optimize the most common operations.  For example, if people are looking for a range of dates and you use the ranged strategy, you wouldn’t want people to do queries that go between multiple collections, if possible. </a:t>
            </a:r>
          </a:p>
        </p:txBody>
      </p:sp>
      <p:sp>
        <p:nvSpPr>
          <p:cNvPr id="4" name="Slide Number Placeholder 3"/>
          <p:cNvSpPr>
            <a:spLocks noGrp="1"/>
          </p:cNvSpPr>
          <p:nvPr>
            <p:ph type="sldNum" sz="quarter" idx="10"/>
          </p:nvPr>
        </p:nvSpPr>
        <p:spPr/>
        <p:txBody>
          <a:bodyPr/>
          <a:lstStyle/>
          <a:p>
            <a:fld id="{0DA4737A-4C99-4EAA-B193-8F2083599D97}" type="slidenum">
              <a:rPr lang="en-US" smtClean="0"/>
              <a:pPr/>
              <a:t>36</a:t>
            </a:fld>
            <a:endParaRPr lang="en-US"/>
          </a:p>
        </p:txBody>
      </p:sp>
    </p:spTree>
    <p:extLst>
      <p:ext uri="{BB962C8B-B14F-4D97-AF65-F5344CB8AC3E}">
        <p14:creationId xmlns:p14="http://schemas.microsoft.com/office/powerpoint/2010/main" val="4010067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The 10GB of document storage provisioned per CU includes the documents plus storage for the index</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By default, a DocumentDB collection is configured to automatically index all of the documents without explicitly requiring any secondary indices or schema. </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Based production usage in consumer scale first party applications using DocumentDB, the typical index overhead is between 2-20%.</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The indexing technology used by DocumentDB ensures that regardless of the values of the properties, the index overhead does not exceed more than 80% of the size of the documents with default settings.</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chose to remove certain documents from being indexed at the time of inserting or replacing a document.</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configure a DocumentDB collection to exclude all documents within the collection from being indexed.</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also configure a DocumentDB collection to selectively index only a certain properties or paths with wildcards of your JSON documents</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Excluding properties or documents also improves the write throughput – which means you will consume fewer request units.</a:t>
            </a:r>
          </a:p>
          <a:p>
            <a:pPr marL="171450" indent="-171450" rtl="0" fontAlgn="ctr">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Automatic indexing of documents is enabled by write optimized, lock free, and log structured index maintenance techniques</a:t>
            </a:r>
          </a:p>
          <a:p>
            <a:endParaRPr lang="en-US"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indexing policy of a collection must be specified at the time of creation. Modifying the indexing policy after collection creation is not allowed, but will be supported in a future release of DocumentDB.</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By default, DocumentDB indexes all paths within documents consistently with a hash index. The internal Timestamp (_</a:t>
            </a:r>
            <a:r>
              <a:rPr lang="en-US" sz="1200" b="0" i="0" kern="1200" dirty="0" err="1" smtClean="0">
                <a:solidFill>
                  <a:schemeClr val="tx1"/>
                </a:solidFill>
                <a:effectLst/>
                <a:latin typeface="+mn-lt"/>
                <a:ea typeface="+mn-ea"/>
                <a:cs typeface="+mn-cs"/>
              </a:rPr>
              <a:t>ts</a:t>
            </a:r>
            <a:r>
              <a:rPr lang="en-US" sz="1200" b="0" i="0" kern="1200" dirty="0" smtClean="0">
                <a:solidFill>
                  <a:schemeClr val="tx1"/>
                </a:solidFill>
                <a:effectLst/>
                <a:latin typeface="+mn-lt"/>
                <a:ea typeface="+mn-ea"/>
                <a:cs typeface="+mn-cs"/>
              </a:rPr>
              <a:t>) path is stored with a range index.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indexing is turned off, documents can be accessed only through their self-links or by queries using ID.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supported kinds of index types: Hash and Range. Choosing an index type of </a:t>
            </a:r>
            <a:r>
              <a:rPr lang="en-US" sz="1200" b="1" i="0" kern="1200" dirty="0" smtClean="0">
                <a:solidFill>
                  <a:schemeClr val="tx1"/>
                </a:solidFill>
                <a:effectLst/>
                <a:latin typeface="+mn-lt"/>
                <a:ea typeface="+mn-ea"/>
                <a:cs typeface="+mn-cs"/>
              </a:rPr>
              <a:t>Hash</a:t>
            </a:r>
            <a:r>
              <a:rPr lang="en-US" sz="1200" b="0" i="0" kern="1200" dirty="0" smtClean="0">
                <a:solidFill>
                  <a:schemeClr val="tx1"/>
                </a:solidFill>
                <a:effectLst/>
                <a:latin typeface="+mn-lt"/>
                <a:ea typeface="+mn-ea"/>
                <a:cs typeface="+mn-cs"/>
              </a:rPr>
              <a:t> enables efficient equality queries. For most use cases, hash indexes do not need a higher precision than the default value of 3 bytes.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Choosing an index type of </a:t>
            </a:r>
            <a:r>
              <a:rPr lang="en-US" sz="1200" b="1" i="0" kern="1200" dirty="0" smtClean="0">
                <a:solidFill>
                  <a:schemeClr val="tx1"/>
                </a:solidFill>
                <a:effectLst/>
                <a:latin typeface="+mn-lt"/>
                <a:ea typeface="+mn-ea"/>
                <a:cs typeface="+mn-cs"/>
              </a:rPr>
              <a:t>Range</a:t>
            </a:r>
            <a:r>
              <a:rPr lang="en-US" sz="1200" b="0" i="0" kern="1200" dirty="0" smtClean="0">
                <a:solidFill>
                  <a:schemeClr val="tx1"/>
                </a:solidFill>
                <a:effectLst/>
                <a:latin typeface="+mn-lt"/>
                <a:ea typeface="+mn-ea"/>
                <a:cs typeface="+mn-cs"/>
              </a:rPr>
              <a:t> enables range queries (using &gt;, &lt;, &gt;=, &lt;=, !=). For paths that have large ranges of values, it is recommended to use a higher precision like 6 bytes. A common use case that requires a higher precision range index is timestamps stored as epoch time.</a:t>
            </a:r>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37</a:t>
            </a:fld>
            <a:endParaRPr lang="en-US"/>
          </a:p>
        </p:txBody>
      </p:sp>
    </p:spTree>
    <p:extLst>
      <p:ext uri="{BB962C8B-B14F-4D97-AF65-F5344CB8AC3E}">
        <p14:creationId xmlns:p14="http://schemas.microsoft.com/office/powerpoint/2010/main" val="635851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programming against </a:t>
            </a:r>
            <a:r>
              <a:rPr lang="en-US" dirty="0" err="1" smtClean="0"/>
              <a:t>DocumentDB</a:t>
            </a:r>
            <a:r>
              <a:rPr lang="en-US" baseline="0" dirty="0" smtClean="0"/>
              <a:t> we have several different SDKs as well as a </a:t>
            </a:r>
            <a:r>
              <a:rPr lang="en-US" baseline="0" dirty="0" err="1" smtClean="0"/>
              <a:t>RESTfull</a:t>
            </a:r>
            <a:r>
              <a:rPr lang="en-US" baseline="0" dirty="0" smtClean="0"/>
              <a:t> API, so you don’t even really need a back-end.    </a:t>
            </a:r>
          </a:p>
          <a:p>
            <a:endParaRPr lang="en-US" baseline="0" dirty="0" smtClean="0"/>
          </a:p>
          <a:p>
            <a:r>
              <a:rPr lang="en-US" baseline="0" dirty="0" smtClean="0"/>
              <a:t>You can easily query data in a mostly SQL language and it does have LINQ support in .NET.</a:t>
            </a:r>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38</a:t>
            </a:fld>
            <a:endParaRPr lang="en-US"/>
          </a:p>
        </p:txBody>
      </p:sp>
    </p:spTree>
    <p:extLst>
      <p:ext uri="{BB962C8B-B14F-4D97-AF65-F5344CB8AC3E}">
        <p14:creationId xmlns:p14="http://schemas.microsoft.com/office/powerpoint/2010/main" val="583915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39</a:t>
            </a:fld>
            <a:endParaRPr lang="en-US"/>
          </a:p>
        </p:txBody>
      </p:sp>
    </p:spTree>
    <p:extLst>
      <p:ext uri="{BB962C8B-B14F-4D97-AF65-F5344CB8AC3E}">
        <p14:creationId xmlns:p14="http://schemas.microsoft.com/office/powerpoint/2010/main" val="26714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4</a:t>
            </a:fld>
            <a:endParaRPr lang="en-US"/>
          </a:p>
        </p:txBody>
      </p:sp>
    </p:spTree>
    <p:extLst>
      <p:ext uri="{BB962C8B-B14F-4D97-AF65-F5344CB8AC3E}">
        <p14:creationId xmlns:p14="http://schemas.microsoft.com/office/powerpoint/2010/main" val="99487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JavaScript execution within DocumentDB is modeled after the concepts supported by relational database systems, with JavaScript as a modern replacement for T-SQL. All JavaScript logic is executed within an ambient ACID transaction with snapshot isolation. During the course of its execution, if the JavaScript throws an exception, then the entire transaction is aborted.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Domain is limited to the collection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JavaScript can be registered for execution as a trigger, stored procedure or user defined function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Triggers and stored procedures can create, read, update, and delete documents whereas user defined functions execute as part of the query execution logic without write access to the collection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40</a:t>
            </a:fld>
            <a:endParaRPr lang="en-US"/>
          </a:p>
        </p:txBody>
      </p:sp>
    </p:spTree>
    <p:extLst>
      <p:ext uri="{BB962C8B-B14F-4D97-AF65-F5344CB8AC3E}">
        <p14:creationId xmlns:p14="http://schemas.microsoft.com/office/powerpoint/2010/main" val="1922286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create stored procedures with </a:t>
            </a:r>
            <a:r>
              <a:rPr lang="en-US" baseline="0" dirty="0" err="1" smtClean="0"/>
              <a:t>javascript</a:t>
            </a:r>
            <a:r>
              <a:rPr lang="en-US" baseline="0" dirty="0" smtClean="0"/>
              <a:t>, this is a sample stored procedure to create a document.  </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41</a:t>
            </a:fld>
            <a:endParaRPr lang="en-US"/>
          </a:p>
        </p:txBody>
      </p:sp>
    </p:spTree>
    <p:extLst>
      <p:ext uri="{BB962C8B-B14F-4D97-AF65-F5344CB8AC3E}">
        <p14:creationId xmlns:p14="http://schemas.microsoft.com/office/powerpoint/2010/main" val="654922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Triggers are</a:t>
            </a:r>
            <a:r>
              <a:rPr lang="en-US" baseline="0" dirty="0" smtClean="0"/>
              <a:t> similar to stored procedures. they are written in JavaScript, but function like events, when a condition is met.</a:t>
            </a:r>
          </a:p>
          <a:p>
            <a:endParaRPr lang="en-US" baseline="0" dirty="0" smtClean="0"/>
          </a:p>
          <a:p>
            <a:r>
              <a:rPr lang="en-US" baseline="0" dirty="0" smtClean="0"/>
              <a:t>This trigger takes a document that’s about to be inserted and validates it. If it isn’t valid it will throw an error, otherwise it corrects the format for insert.</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42</a:t>
            </a:fld>
            <a:endParaRPr lang="en-US"/>
          </a:p>
        </p:txBody>
      </p:sp>
    </p:spTree>
    <p:extLst>
      <p:ext uri="{BB962C8B-B14F-4D97-AF65-F5344CB8AC3E}">
        <p14:creationId xmlns:p14="http://schemas.microsoft.com/office/powerpoint/2010/main" val="3919040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Triggers and stored procedures can create, read, update, and delete documents whereas user defined functions execute as part of the query execution logic without write access to the collection</a:t>
            </a:r>
          </a:p>
          <a:p>
            <a:endParaRPr lang="en-US" dirty="0" smtClean="0"/>
          </a:p>
          <a:p>
            <a:endParaRPr lang="en-US" dirty="0" smtClean="0"/>
          </a:p>
          <a:p>
            <a:r>
              <a:rPr lang="en-US" dirty="0" smtClean="0"/>
              <a:t>Using UDF alone in where clause causes a full collection scan</a:t>
            </a:r>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43</a:t>
            </a:fld>
            <a:endParaRPr lang="en-US"/>
          </a:p>
        </p:txBody>
      </p:sp>
    </p:spTree>
    <p:extLst>
      <p:ext uri="{BB962C8B-B14F-4D97-AF65-F5344CB8AC3E}">
        <p14:creationId xmlns:p14="http://schemas.microsoft.com/office/powerpoint/2010/main" val="31053224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44</a:t>
            </a:fld>
            <a:endParaRPr lang="en-US"/>
          </a:p>
        </p:txBody>
      </p:sp>
    </p:spTree>
    <p:extLst>
      <p:ext uri="{BB962C8B-B14F-4D97-AF65-F5344CB8AC3E}">
        <p14:creationId xmlns:p14="http://schemas.microsoft.com/office/powerpoint/2010/main" val="1575413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45</a:t>
            </a:fld>
            <a:endParaRPr lang="en-US"/>
          </a:p>
        </p:txBody>
      </p:sp>
    </p:spTree>
    <p:extLst>
      <p:ext uri="{BB962C8B-B14F-4D97-AF65-F5344CB8AC3E}">
        <p14:creationId xmlns:p14="http://schemas.microsoft.com/office/powerpoint/2010/main" val="108349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rewind and refresh our memories with what SQL is before contrasting with the NoSQL offerings.</a:t>
            </a:r>
          </a:p>
          <a:p>
            <a:endParaRPr lang="en-US" baseline="0" dirty="0" smtClean="0"/>
          </a:p>
          <a:p>
            <a:r>
              <a:rPr lang="en-US" baseline="0" dirty="0" smtClean="0"/>
              <a:t>Note the features.</a:t>
            </a:r>
          </a:p>
          <a:p>
            <a:endParaRPr lang="en-US" baseline="0" dirty="0" smtClean="0"/>
          </a:p>
          <a:p>
            <a:r>
              <a:rPr lang="en-US" baseline="0" dirty="0" smtClean="0"/>
              <a:t>ACID</a:t>
            </a:r>
          </a:p>
          <a:p>
            <a:r>
              <a:rPr lang="en-US" baseline="0" dirty="0" smtClean="0"/>
              <a:t>Atomicity: all or nothing transactions</a:t>
            </a:r>
          </a:p>
          <a:p>
            <a:r>
              <a:rPr lang="en-US" baseline="0" dirty="0" smtClean="0"/>
              <a:t>Consistency: the database is consistent after the transaction is completed</a:t>
            </a:r>
          </a:p>
          <a:p>
            <a:r>
              <a:rPr lang="en-US" baseline="0" dirty="0" smtClean="0"/>
              <a:t>Isolation: Each transaction takes place on it’s own and isn’t affected and doesn’t affect other transactions happening concurrently</a:t>
            </a:r>
          </a:p>
          <a:p>
            <a:r>
              <a:rPr lang="en-US" baseline="0" dirty="0" smtClean="0"/>
              <a:t>Durability: After transaction is committed, the data is stored in non-volatile memory so that it is not lost if the power goes out.</a:t>
            </a:r>
          </a:p>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5</a:t>
            </a:fld>
            <a:endParaRPr lang="en-US"/>
          </a:p>
        </p:txBody>
      </p:sp>
    </p:spTree>
    <p:extLst>
      <p:ext uri="{BB962C8B-B14F-4D97-AF65-F5344CB8AC3E}">
        <p14:creationId xmlns:p14="http://schemas.microsoft.com/office/powerpoint/2010/main" val="86377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touch on normalization</a:t>
            </a:r>
            <a:r>
              <a:rPr lang="en-US" baseline="0" dirty="0" smtClean="0"/>
              <a:t> briefly, </a:t>
            </a:r>
          </a:p>
          <a:p>
            <a:endParaRPr lang="en-US" baseline="0" dirty="0" smtClean="0"/>
          </a:p>
          <a:p>
            <a:r>
              <a:rPr lang="en-US" baseline="0" dirty="0" smtClean="0"/>
              <a:t>Normalization was originally devised as a method of preventing crud anomalies, reducing the amount of redesign when schemas change, and leaving the database open to being queried however the users end up needing to use it.  </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6</a:t>
            </a:fld>
            <a:endParaRPr lang="en-US"/>
          </a:p>
        </p:txBody>
      </p:sp>
    </p:spTree>
    <p:extLst>
      <p:ext uri="{BB962C8B-B14F-4D97-AF65-F5344CB8AC3E}">
        <p14:creationId xmlns:p14="http://schemas.microsoft.com/office/powerpoint/2010/main" val="48982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are a couple pictures demonstrating the data structures used by a SQL RDBMS</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7</a:t>
            </a:fld>
            <a:endParaRPr lang="en-US"/>
          </a:p>
        </p:txBody>
      </p:sp>
    </p:spTree>
    <p:extLst>
      <p:ext uri="{BB962C8B-B14F-4D97-AF65-F5344CB8AC3E}">
        <p14:creationId xmlns:p14="http://schemas.microsoft.com/office/powerpoint/2010/main" val="352687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Some have said that a better term would be </a:t>
            </a:r>
            <a:r>
              <a:rPr lang="en-US" sz="1200" b="0" i="0" kern="1200" baseline="0" dirty="0" err="1" smtClean="0">
                <a:solidFill>
                  <a:schemeClr val="tx1"/>
                </a:solidFill>
                <a:effectLst/>
                <a:latin typeface="+mn-lt"/>
                <a:ea typeface="+mn-ea"/>
                <a:cs typeface="+mn-cs"/>
              </a:rPr>
              <a:t>NoREL</a:t>
            </a:r>
            <a:r>
              <a:rPr lang="en-US" sz="1200" b="0" i="0" kern="1200" baseline="0" dirty="0" smtClean="0">
                <a:solidFill>
                  <a:schemeClr val="tx1"/>
                </a:solidFill>
                <a:effectLst/>
                <a:latin typeface="+mn-lt"/>
                <a:ea typeface="+mn-ea"/>
                <a:cs typeface="+mn-cs"/>
              </a:rPr>
              <a:t> (or not relational), some have also tossed out the term “Not Only SQL” since some of the databases use a SQL-like languages for projecting and manipulating data.</a:t>
            </a:r>
            <a:endParaRPr lang="en-US" baseline="0" dirty="0" smtClean="0"/>
          </a:p>
          <a:p>
            <a:endParaRPr lang="en-US" baseline="0" dirty="0" smtClean="0"/>
          </a:p>
          <a:p>
            <a:r>
              <a:rPr lang="en-US" baseline="0" dirty="0" smtClean="0"/>
              <a:t>Over the past decade dozens of systems have popped up, often addressing specific data needs (</a:t>
            </a:r>
            <a:r>
              <a:rPr lang="en-US" baseline="0" dirty="0" err="1" smtClean="0"/>
              <a:t>MongoDB</a:t>
            </a:r>
            <a:r>
              <a:rPr lang="en-US" baseline="0" dirty="0" smtClean="0"/>
              <a:t> was originally started as a way to store objects, for instance), address speed concerns and </a:t>
            </a:r>
            <a:r>
              <a:rPr lang="en-US" baseline="0" dirty="0" err="1" smtClean="0"/>
              <a:t>percieved</a:t>
            </a:r>
            <a:r>
              <a:rPr lang="en-US" baseline="0" dirty="0" smtClean="0"/>
              <a:t> problems with scalability.</a:t>
            </a:r>
          </a:p>
          <a:p>
            <a:endParaRPr lang="en-US" baseline="0" dirty="0" smtClean="0"/>
          </a:p>
          <a:p>
            <a:r>
              <a:rPr lang="en-US" baseline="0" dirty="0" smtClean="0"/>
              <a:t>NoSQL databases tend to be schema free – that is they do not enforce a schema on you.  This does not mean that you should </a:t>
            </a:r>
            <a:r>
              <a:rPr lang="en-US" baseline="0" dirty="0" err="1" smtClean="0"/>
              <a:t>unstructure</a:t>
            </a:r>
            <a:r>
              <a:rPr lang="en-US" baseline="0" dirty="0" smtClean="0"/>
              <a:t> your data.  On the contrary, it’s as important as ever to consider how your data is designed so that you can best use it.</a:t>
            </a:r>
          </a:p>
          <a:p>
            <a:endParaRPr lang="en-US" baseline="0" dirty="0" smtClean="0"/>
          </a:p>
          <a:p>
            <a:r>
              <a:rPr lang="en-US" baseline="0" dirty="0" smtClean="0"/>
              <a:t>NoSQL embraces </a:t>
            </a:r>
            <a:r>
              <a:rPr lang="en-US" baseline="0" dirty="0" err="1" smtClean="0"/>
              <a:t>Denormalization</a:t>
            </a:r>
            <a:r>
              <a:rPr lang="en-US" baseline="0" dirty="0" smtClean="0"/>
              <a:t>, with relational databases Mr. </a:t>
            </a:r>
            <a:r>
              <a:rPr lang="en-US" baseline="0" dirty="0" err="1" smtClean="0"/>
              <a:t>Codd</a:t>
            </a:r>
            <a:r>
              <a:rPr lang="en-US" baseline="0" dirty="0" smtClean="0"/>
              <a:t> invented the concept of normal forms (there are now 8, though 3NF is usually as deep as you need to go) as a method of structuring your data to prevent update, insert, and deletion anomalies as well as to not duplicate data.  With NoSQL, in order to achieve optimal performance on the various platforms some level of </a:t>
            </a:r>
            <a:r>
              <a:rPr lang="en-US" baseline="0" dirty="0" err="1" smtClean="0"/>
              <a:t>denormalization</a:t>
            </a:r>
            <a:r>
              <a:rPr lang="en-US" baseline="0" dirty="0" smtClean="0"/>
              <a:t> is required.</a:t>
            </a:r>
          </a:p>
          <a:p>
            <a:endParaRPr lang="en-US" baseline="0" dirty="0" smtClean="0"/>
          </a:p>
          <a:p>
            <a:r>
              <a:rPr lang="en-US" baseline="0" dirty="0" smtClean="0"/>
              <a:t>Most NoSQL databases were created either before SQL or because SQL had shortcomings that different people had to overcome.  With RDBMS, most don’t come with methods to horizontally scale your data effectively.  With SQL you could traditionally host different databases on different servers or have clusters. With NoSQL databases they’ve come up with all sorts of clever ways to scale out your data much like RAID did for </a:t>
            </a:r>
            <a:r>
              <a:rPr lang="en-US" baseline="0" dirty="0" err="1" smtClean="0"/>
              <a:t>harddrives</a:t>
            </a:r>
            <a:r>
              <a:rPr lang="en-US" baseline="0" dirty="0" smtClean="0"/>
              <a:t>.</a:t>
            </a:r>
          </a:p>
          <a:p>
            <a:endParaRPr lang="en-US" baseline="0" dirty="0" smtClean="0"/>
          </a:p>
          <a:p>
            <a:r>
              <a:rPr lang="en-US" baseline="0" dirty="0" smtClean="0"/>
              <a:t>The designs of most NoSQL stores are remarkably simple, but so effective.</a:t>
            </a:r>
          </a:p>
          <a:p>
            <a:endParaRPr lang="en-US" baseline="0" dirty="0" smtClean="0"/>
          </a:p>
          <a:p>
            <a:r>
              <a:rPr lang="en-US" baseline="0" dirty="0" smtClean="0"/>
              <a:t>You can chose the NoSQL instance that fits your data domain.  You can store data that’s unstructured or just semi structured – like an xml document.</a:t>
            </a:r>
          </a:p>
          <a:p>
            <a:endParaRPr lang="en-US" baseline="0" dirty="0" smtClean="0"/>
          </a:p>
          <a:p>
            <a:r>
              <a:rPr lang="en-US" baseline="0" dirty="0" smtClean="0"/>
              <a:t>Great for </a:t>
            </a:r>
            <a:r>
              <a:rPr lang="en-US" baseline="0" dirty="0" err="1" smtClean="0"/>
              <a:t>BigData</a:t>
            </a:r>
            <a:r>
              <a:rPr lang="en-US" baseline="0" dirty="0" smtClean="0"/>
              <a:t>, “Web Scaling”, The Internet of Things, and cloud applications, because of the variety of service offerings, the speed and scalability of the offerings and the processing capabilities that come with them.</a:t>
            </a:r>
          </a:p>
          <a:p>
            <a:endParaRPr lang="en-US" baseline="0" dirty="0" smtClean="0"/>
          </a:p>
        </p:txBody>
      </p:sp>
      <p:sp>
        <p:nvSpPr>
          <p:cNvPr id="4" name="Slide Number Placeholder 3"/>
          <p:cNvSpPr>
            <a:spLocks noGrp="1"/>
          </p:cNvSpPr>
          <p:nvPr>
            <p:ph type="sldNum" sz="quarter" idx="10"/>
          </p:nvPr>
        </p:nvSpPr>
        <p:spPr/>
        <p:txBody>
          <a:bodyPr/>
          <a:lstStyle/>
          <a:p>
            <a:fld id="{0DA4737A-4C99-4EAA-B193-8F2083599D97}" type="slidenum">
              <a:rPr lang="en-US" smtClean="0"/>
              <a:pPr/>
              <a:t>8</a:t>
            </a:fld>
            <a:endParaRPr lang="en-US"/>
          </a:p>
        </p:txBody>
      </p:sp>
    </p:spTree>
    <p:extLst>
      <p:ext uri="{BB962C8B-B14F-4D97-AF65-F5344CB8AC3E}">
        <p14:creationId xmlns:p14="http://schemas.microsoft.com/office/powerpoint/2010/main" val="154528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brought</a:t>
            </a:r>
            <a:r>
              <a:rPr lang="en-US" baseline="0" dirty="0" smtClean="0"/>
              <a:t> up the term “ecosystem” before.  SQL is a thing.  Most SQL </a:t>
            </a:r>
            <a:r>
              <a:rPr lang="en-US" baseline="0" dirty="0" err="1" smtClean="0"/>
              <a:t>DBMSes</a:t>
            </a:r>
            <a:r>
              <a:rPr lang="en-US" baseline="0" dirty="0" smtClean="0"/>
              <a:t> are pretty standard.  They have a few different features differentiating them but for the most part you know what you’re getting with a SQL type system.</a:t>
            </a:r>
          </a:p>
          <a:p>
            <a:endParaRPr lang="en-US" baseline="0" dirty="0" smtClean="0"/>
          </a:p>
          <a:p>
            <a:r>
              <a:rPr lang="en-US" baseline="0" dirty="0" smtClean="0"/>
              <a:t>NoSQL isn’t a single thing…it’s anything that’s not SQL, it’s a bit of an obfuscating buzz word.  There are dozens of different types of NoSQL databases out there, but they can be classified as 4 general types (as far as the data-structures go) (I’ll dive a little deeper into each of these as I go along):</a:t>
            </a:r>
          </a:p>
          <a:p>
            <a:r>
              <a:rPr lang="en-US" baseline="0" dirty="0" smtClean="0"/>
              <a:t>Key-Value Store</a:t>
            </a:r>
          </a:p>
          <a:p>
            <a:r>
              <a:rPr lang="en-US" baseline="0" dirty="0" smtClean="0"/>
              <a:t>Table Store</a:t>
            </a:r>
          </a:p>
          <a:p>
            <a:r>
              <a:rPr lang="en-US" baseline="0" dirty="0" smtClean="0"/>
              <a:t>Document Store</a:t>
            </a:r>
          </a:p>
          <a:p>
            <a:r>
              <a:rPr lang="en-US" baseline="0" dirty="0" smtClean="0"/>
              <a:t>Graph</a:t>
            </a:r>
          </a:p>
          <a:p>
            <a:endParaRPr lang="en-US" baseline="0" dirty="0" smtClean="0"/>
          </a:p>
          <a:p>
            <a:r>
              <a:rPr lang="en-US" baseline="0" dirty="0" smtClean="0"/>
              <a:t>Some offerings are combinations of the ones above, Cassandra is a little bit of a KVS mixed with a Table store, for instance.</a:t>
            </a:r>
          </a:p>
        </p:txBody>
      </p:sp>
      <p:sp>
        <p:nvSpPr>
          <p:cNvPr id="4" name="Slide Number Placeholder 3"/>
          <p:cNvSpPr>
            <a:spLocks noGrp="1"/>
          </p:cNvSpPr>
          <p:nvPr>
            <p:ph type="sldNum" sz="quarter" idx="10"/>
          </p:nvPr>
        </p:nvSpPr>
        <p:spPr/>
        <p:txBody>
          <a:bodyPr/>
          <a:lstStyle/>
          <a:p>
            <a:fld id="{0DA4737A-4C99-4EAA-B193-8F2083599D97}" type="slidenum">
              <a:rPr lang="en-US" smtClean="0"/>
              <a:pPr/>
              <a:t>9</a:t>
            </a:fld>
            <a:endParaRPr lang="en-US"/>
          </a:p>
        </p:txBody>
      </p:sp>
    </p:spTree>
    <p:extLst>
      <p:ext uri="{BB962C8B-B14F-4D97-AF65-F5344CB8AC3E}">
        <p14:creationId xmlns:p14="http://schemas.microsoft.com/office/powerpoint/2010/main" val="3924254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E072B168-3EDB-4E4C-A245-125AEACF0912}" type="datetimeFigureOut">
              <a:rPr lang="en-US" smtClean="0"/>
              <a:pPr/>
              <a:t>4/16/2015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6" name="Rectangle 5"/>
          <p:cNvSpPr/>
          <p:nvPr userDrawn="1"/>
        </p:nvSpPr>
        <p:spPr>
          <a:xfrm>
            <a:off x="0" y="0"/>
            <a:ext cx="9144000" cy="1257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9144000" cy="8572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ctrTitle" hasCustomPrompt="1"/>
          </p:nvPr>
        </p:nvSpPr>
        <p:spPr>
          <a:xfrm>
            <a:off x="603504" y="1521948"/>
            <a:ext cx="7851648" cy="1371600"/>
          </a:xfrm>
          <a:ln>
            <a:noFill/>
          </a:ln>
        </p:spPr>
        <p:txBody>
          <a:bodyPr vert="horz" tIns="0" rIns="18288"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800" b="1" baseline="0">
                <a:ln w="0">
                  <a:noFill/>
                </a:ln>
                <a:solidFill>
                  <a:schemeClr val="accent6">
                    <a:lumMod val="75000"/>
                  </a:schemeClr>
                </a:solidFill>
                <a:effectLst>
                  <a:outerShdw blurRad="38100" dist="38100" dir="2700000" algn="tl">
                    <a:srgbClr val="000000">
                      <a:alpha val="43137"/>
                    </a:srgbClr>
                  </a:outerShdw>
                </a:effectLst>
                <a:latin typeface="+mj-lt"/>
                <a:ea typeface="+mj-ea"/>
                <a:cs typeface="Arial" pitchFamily="34" charset="0"/>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603504" y="3086100"/>
            <a:ext cx="7854696" cy="1314450"/>
          </a:xfrm>
        </p:spPr>
        <p:txBody>
          <a:bodyPr lIns="0" rIns="18288"/>
          <a:lstStyle>
            <a:lvl1pPr marL="0" marR="45720" indent="0" algn="ctr">
              <a:buNone/>
              <a:defRPr>
                <a:solidFill>
                  <a:schemeClr val="bg1">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pic>
        <p:nvPicPr>
          <p:cNvPr id="11" name="Picture 10"/>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2400" y="156108"/>
            <a:ext cx="1219200" cy="586842"/>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2B168-3EDB-4E4C-A245-125AEACF0912}"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7DD3-F793-49CF-B0C3-DB2D4F877707}"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vl1pPr>
          </a:lstStyle>
          <a:p>
            <a:r>
              <a:rPr kumimoji="0" lang="en-US" smtClean="0"/>
              <a:t>Click To Edit Master Title Style</a:t>
            </a:r>
            <a:endParaRPr kumimoji="0" lang="en-US"/>
          </a:p>
        </p:txBody>
      </p:sp>
      <p:sp>
        <p:nvSpPr>
          <p:cNvPr id="3" name="Content Placeholder 2"/>
          <p:cNvSpPr>
            <a:spLocks noGrp="1"/>
          </p:cNvSpPr>
          <p:nvPr>
            <p:ph idx="1"/>
          </p:nvPr>
        </p:nvSpPr>
        <p:spPr>
          <a:xfrm>
            <a:off x="914400" y="1238250"/>
            <a:ext cx="7315200" cy="2857500"/>
          </a:xfrm>
        </p:spPr>
        <p:txBody>
          <a:bodyPr/>
          <a:lstStyle>
            <a:lvl2pPr>
              <a:defRPr>
                <a:solidFill>
                  <a:schemeClr val="bg1">
                    <a:lumMod val="50000"/>
                  </a:schemeClr>
                </a:solidFill>
              </a:defRPr>
            </a:lvl2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2B168-3EDB-4E4C-A245-125AEACF0912}"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672"/>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31670"/>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31670"/>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72B168-3EDB-4E4C-A245-125AEACF0912}"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72B168-3EDB-4E4C-A245-125AEACF0912}" type="datetimeFigureOut">
              <a:rPr lang="en-US" smtClean="0"/>
              <a:pPr/>
              <a:t>4/16/2015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72B168-3EDB-4E4C-A245-125AEACF0912}" type="datetimeFigureOut">
              <a:rPr lang="en-US" smtClean="0"/>
              <a:pPr/>
              <a:t>4/16/2015</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2B168-3EDB-4E4C-A245-125AEACF0912}" type="datetimeFigureOut">
              <a:rPr lang="en-US" smtClean="0"/>
              <a:pPr/>
              <a:t>4/16/2015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97DD3-F793-49CF-B0C3-DB2D4F877707}"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72B168-3EDB-4E4C-A245-125AEACF0912}"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97DD3-F793-49CF-B0C3-DB2D4F877707}"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72B168-3EDB-4E4C-A245-125AEACF0912}"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9D497DD3-F793-49CF-B0C3-DB2D4F877707}"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2B168-3EDB-4E4C-A245-125AEACF0912}"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7DD3-F793-49CF-B0C3-DB2D4F877707}" type="slidenum">
              <a:rPr lang="en-US" smtClean="0"/>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81000" y="476250"/>
            <a:ext cx="8229600" cy="685800"/>
          </a:xfrm>
          <a:prstGeom prst="rect">
            <a:avLst/>
          </a:prstGeom>
        </p:spPr>
        <p:txBody>
          <a:bodyPr vert="horz" lIns="0" rIns="0" bIns="0" anchor="t" anchorCtr="0">
            <a:no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914400" y="1238250"/>
            <a:ext cx="7315200" cy="28575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72B168-3EDB-4E4C-A245-125AEACF0912}" type="datetimeFigureOut">
              <a:rPr lang="en-US" smtClean="0"/>
              <a:pPr/>
              <a:t>4/16/2015</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67056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497DD3-F793-49CF-B0C3-DB2D4F877707}" type="slidenum">
              <a:rPr lang="en-US" smtClean="0"/>
              <a:pPr/>
              <a:t>‹#›</a:t>
            </a:fld>
            <a:endParaRPr lang="en-US"/>
          </a:p>
        </p:txBody>
      </p:sp>
      <p:sp>
        <p:nvSpPr>
          <p:cNvPr id="14" name="Rectangle 13"/>
          <p:cNvSpPr/>
          <p:nvPr userDrawn="1"/>
        </p:nvSpPr>
        <p:spPr>
          <a:xfrm>
            <a:off x="1786053" y="4781550"/>
            <a:ext cx="5562600" cy="276999"/>
          </a:xfrm>
          <a:prstGeom prst="rect">
            <a:avLst/>
          </a:prstGeom>
        </p:spPr>
        <p:txBody>
          <a:bodyPr wrap="square">
            <a:spAutoFit/>
          </a:bodyPr>
          <a:lstStyle/>
          <a:p>
            <a:pPr algn="ctr"/>
            <a:r>
              <a:rPr lang="en-US" sz="1200" b="0" dirty="0" smtClean="0">
                <a:solidFill>
                  <a:schemeClr val="bg1">
                    <a:lumMod val="50000"/>
                  </a:schemeClr>
                </a:solidFill>
                <a:latin typeface="Arial" pitchFamily="34" charset="0"/>
                <a:cs typeface="Arial" pitchFamily="34" charset="0"/>
              </a:rPr>
              <a:t>© 2015 RDA Corporation. All rights reserved.</a:t>
            </a:r>
          </a:p>
        </p:txBody>
      </p:sp>
      <p:pic>
        <p:nvPicPr>
          <p:cNvPr id="2" name="Picture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13772" y="4479900"/>
            <a:ext cx="1101628" cy="530250"/>
          </a:xfrm>
          <a:prstGeom prst="rect">
            <a:avLst/>
          </a:prstGeom>
        </p:spPr>
      </p:pic>
      <p:sp>
        <p:nvSpPr>
          <p:cNvPr id="11" name="Rectangle 10"/>
          <p:cNvSpPr/>
          <p:nvPr userDrawn="1"/>
        </p:nvSpPr>
        <p:spPr>
          <a:xfrm>
            <a:off x="0" y="0"/>
            <a:ext cx="9144000" cy="2095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Lst>
  <p:transition>
    <p:wipe dir="r"/>
  </p:transition>
  <p:txStyles>
    <p:titleStyle>
      <a:lvl1pPr algn="l" rtl="0" eaLnBrk="1" latinLnBrk="0" hangingPunct="1">
        <a:spcBef>
          <a:spcPct val="0"/>
        </a:spcBef>
        <a:buNone/>
        <a:defRPr kumimoji="0" sz="3600" b="0" kern="1200">
          <a:ln>
            <a:noFill/>
          </a:ln>
          <a:solidFill>
            <a:schemeClr val="accent6">
              <a:lumMod val="75000"/>
            </a:schemeClr>
          </a:solidFill>
          <a:effectLst/>
          <a:latin typeface="+mj-lt"/>
          <a:ea typeface="+mj-ea"/>
          <a:cs typeface="Arial" pitchFamily="34" charset="0"/>
        </a:defRPr>
      </a:lvl1pPr>
    </p:titleStyle>
    <p:bodyStyle>
      <a:lvl1pPr marL="274320" indent="-274320" algn="l" rtl="0" eaLnBrk="1" latinLnBrk="0" hangingPunct="1">
        <a:spcBef>
          <a:spcPct val="20000"/>
        </a:spcBef>
        <a:buClr>
          <a:schemeClr val="accent6">
            <a:lumMod val="75000"/>
          </a:schemeClr>
        </a:buClr>
        <a:buSzPct val="95000"/>
        <a:buFont typeface="Wingdings 2"/>
        <a:buChar char=""/>
        <a:defRPr kumimoji="0" sz="2600" kern="1200">
          <a:solidFill>
            <a:schemeClr val="bg1">
              <a:lumMod val="50000"/>
            </a:schemeClr>
          </a:solidFill>
          <a:latin typeface="+mj-lt"/>
          <a:ea typeface="+mn-ea"/>
          <a:cs typeface="Arial" pitchFamily="34" charset="0"/>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bg1">
              <a:lumMod val="50000"/>
            </a:schemeClr>
          </a:solidFill>
          <a:latin typeface="+mj-lt"/>
          <a:ea typeface="+mn-ea"/>
          <a:cs typeface="Arial" pitchFamily="34" charset="0"/>
        </a:defRPr>
      </a:lvl2pPr>
      <a:lvl3pPr marL="914400" indent="-246888" algn="l" rtl="0" eaLnBrk="1" latinLnBrk="0" hangingPunct="1">
        <a:spcBef>
          <a:spcPct val="20000"/>
        </a:spcBef>
        <a:buClr>
          <a:srgbClr val="002060"/>
        </a:buClr>
        <a:buSzPct val="70000"/>
        <a:buFont typeface="Wingdings 2"/>
        <a:buChar char=""/>
        <a:defRPr kumimoji="0" sz="2100" kern="1200">
          <a:solidFill>
            <a:schemeClr val="bg1">
              <a:lumMod val="50000"/>
            </a:schemeClr>
          </a:solidFill>
          <a:latin typeface="+mj-lt"/>
          <a:ea typeface="+mn-ea"/>
          <a:cs typeface="Arial" pitchFamily="34" charset="0"/>
        </a:defRPr>
      </a:lvl3pPr>
      <a:lvl4pPr marL="1188720" indent="-210312" algn="l" rtl="0" eaLnBrk="1" latinLnBrk="0" hangingPunct="1">
        <a:spcBef>
          <a:spcPct val="20000"/>
        </a:spcBef>
        <a:buClr>
          <a:srgbClr val="002060"/>
        </a:buClr>
        <a:buSzPct val="65000"/>
        <a:buFont typeface="Wingdings 2"/>
        <a:buChar char=""/>
        <a:defRPr kumimoji="0" sz="2000" kern="1200">
          <a:solidFill>
            <a:schemeClr val="bg1">
              <a:lumMod val="50000"/>
            </a:schemeClr>
          </a:solidFill>
          <a:latin typeface="+mj-lt"/>
          <a:ea typeface="+mn-ea"/>
          <a:cs typeface="Arial" pitchFamily="34" charset="0"/>
        </a:defRPr>
      </a:lvl4pPr>
      <a:lvl5pPr marL="1463040" indent="-210312" algn="l" rtl="0" eaLnBrk="1" latinLnBrk="0" hangingPunct="1">
        <a:spcBef>
          <a:spcPct val="20000"/>
        </a:spcBef>
        <a:buClr>
          <a:srgbClr val="002060"/>
        </a:buClr>
        <a:buSzPct val="65000"/>
        <a:buFont typeface="Wingdings 2"/>
        <a:buChar char=""/>
        <a:defRPr kumimoji="0" sz="2000" kern="1200">
          <a:solidFill>
            <a:schemeClr val="bg1">
              <a:lumMod val="50000"/>
            </a:schemeClr>
          </a:solidFill>
          <a:latin typeface="+mj-lt"/>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arnon.me/2012/11/nosql-landscape-diagrams/"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gi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6.png"/><Relationship Id="rId7" Type="http://schemas.openxmlformats.org/officeDocument/2006/relationships/image" Target="../media/image38.wmf"/><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7.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documentation/articles/documentdb-modeling-dat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feedback.azure.com/forums/263030-documentdb" TargetMode="External"/><Relationship Id="rId13" Type="http://schemas.openxmlformats.org/officeDocument/2006/relationships/hyperlink" Target="http://linkedin.com/in/bartonloesley" TargetMode="External"/><Relationship Id="rId3" Type="http://schemas.openxmlformats.org/officeDocument/2006/relationships/hyperlink" Target="http://documentdb.com/" TargetMode="External"/><Relationship Id="rId7" Type="http://schemas.openxmlformats.org/officeDocument/2006/relationships/hyperlink" Target="http://www.documentdb.com/sql/demo" TargetMode="External"/><Relationship Id="rId12" Type="http://schemas.openxmlformats.org/officeDocument/2006/relationships/hyperlink" Target="mailto:loesley@rdacorp.com"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code.msdn.microsoft.com/Azure-DocumentDB-NET-Code-6b3da8af#content" TargetMode="External"/><Relationship Id="rId11" Type="http://schemas.openxmlformats.org/officeDocument/2006/relationships/image" Target="../media/image42.png"/><Relationship Id="rId5" Type="http://schemas.openxmlformats.org/officeDocument/2006/relationships/hyperlink" Target="http://azure.microsoft.com/en-us/documentation/articles/documentdb-learning-map/" TargetMode="External"/><Relationship Id="rId10" Type="http://schemas.openxmlformats.org/officeDocument/2006/relationships/image" Target="../media/image41.png"/><Relationship Id="rId4" Type="http://schemas.openxmlformats.org/officeDocument/2006/relationships/hyperlink" Target="https://channel9.msdn.com/" TargetMode="External"/><Relationship Id="rId9" Type="http://schemas.openxmlformats.org/officeDocument/2006/relationships/hyperlink" Target="http://azure.microsoft.com/en-us/documentation/articles/documentdb-import-dat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as an Application Backend</a:t>
            </a:r>
            <a:endParaRPr lang="en-US" dirty="0"/>
          </a:p>
        </p:txBody>
      </p:sp>
      <p:sp>
        <p:nvSpPr>
          <p:cNvPr id="8" name="Subtitle 7"/>
          <p:cNvSpPr>
            <a:spLocks noGrp="1"/>
          </p:cNvSpPr>
          <p:nvPr>
            <p:ph type="subTitle" idx="1"/>
          </p:nvPr>
        </p:nvSpPr>
        <p:spPr>
          <a:xfrm>
            <a:off x="6019800" y="3829050"/>
            <a:ext cx="3124200" cy="1314450"/>
          </a:xfrm>
        </p:spPr>
        <p:txBody>
          <a:bodyPr>
            <a:normAutofit/>
          </a:bodyPr>
          <a:lstStyle/>
          <a:p>
            <a:pPr algn="l"/>
            <a:r>
              <a:rPr lang="en-US" sz="1600" dirty="0" smtClean="0"/>
              <a:t>Bart Loesley</a:t>
            </a:r>
          </a:p>
          <a:p>
            <a:pPr algn="l"/>
            <a:r>
              <a:rPr lang="en-US" sz="1600" dirty="0" smtClean="0"/>
              <a:t>Senior Software Engineer </a:t>
            </a:r>
          </a:p>
          <a:p>
            <a:pPr algn="l"/>
            <a:r>
              <a:rPr lang="en-US" sz="1600" dirty="0" smtClean="0"/>
              <a:t>RDA Corporation</a:t>
            </a:r>
            <a:endParaRPr lang="en-US" sz="1600" dirty="0"/>
          </a:p>
        </p:txBody>
      </p:sp>
      <p:sp>
        <p:nvSpPr>
          <p:cNvPr id="4" name="Subtitle 7"/>
          <p:cNvSpPr txBox="1">
            <a:spLocks/>
          </p:cNvSpPr>
          <p:nvPr/>
        </p:nvSpPr>
        <p:spPr>
          <a:xfrm>
            <a:off x="1143000" y="3028950"/>
            <a:ext cx="4648200" cy="1314450"/>
          </a:xfrm>
          <a:prstGeom prst="rect">
            <a:avLst/>
          </a:prstGeom>
        </p:spPr>
        <p:txBody>
          <a:bodyPr vert="horz" lIns="0" rIns="18288">
            <a:normAutofit/>
          </a:bodyPr>
          <a:lstStyle>
            <a:lvl1pPr marL="0" marR="45720" indent="0" algn="ctr" rtl="0" eaLnBrk="1" latinLnBrk="0" hangingPunct="1">
              <a:spcBef>
                <a:spcPct val="20000"/>
              </a:spcBef>
              <a:buClr>
                <a:schemeClr val="accent6">
                  <a:lumMod val="75000"/>
                </a:schemeClr>
              </a:buClr>
              <a:buSzPct val="95000"/>
              <a:buFont typeface="Wingdings 2"/>
              <a:buNone/>
              <a:defRPr kumimoji="0" sz="2600" kern="1200">
                <a:solidFill>
                  <a:schemeClr val="bg1">
                    <a:lumMod val="50000"/>
                  </a:schemeClr>
                </a:solidFill>
                <a:latin typeface="+mj-lt"/>
                <a:ea typeface="+mn-ea"/>
                <a:cs typeface="Arial" pitchFamily="34" charset="0"/>
              </a:defRPr>
            </a:lvl1pPr>
            <a:lvl2pPr marL="457200" indent="0" algn="ctr" rtl="0" eaLnBrk="1" latinLnBrk="0" hangingPunct="1">
              <a:spcBef>
                <a:spcPct val="20000"/>
              </a:spcBef>
              <a:buClr>
                <a:schemeClr val="accent1">
                  <a:lumMod val="50000"/>
                </a:schemeClr>
              </a:buClr>
              <a:buSzPct val="85000"/>
              <a:buFont typeface="Wingdings 2"/>
              <a:buNone/>
              <a:defRPr kumimoji="0" sz="2400" kern="1200">
                <a:solidFill>
                  <a:schemeClr val="bg1">
                    <a:lumMod val="50000"/>
                  </a:schemeClr>
                </a:solidFill>
                <a:latin typeface="+mj-lt"/>
                <a:ea typeface="+mn-ea"/>
                <a:cs typeface="Arial" pitchFamily="34" charset="0"/>
              </a:defRPr>
            </a:lvl2pPr>
            <a:lvl3pPr marL="914400" indent="0" algn="ctr" rtl="0" eaLnBrk="1" latinLnBrk="0" hangingPunct="1">
              <a:spcBef>
                <a:spcPct val="20000"/>
              </a:spcBef>
              <a:buClr>
                <a:srgbClr val="002060"/>
              </a:buClr>
              <a:buSzPct val="70000"/>
              <a:buFont typeface="Wingdings 2"/>
              <a:buNone/>
              <a:defRPr kumimoji="0" sz="2100" kern="1200">
                <a:solidFill>
                  <a:schemeClr val="bg1">
                    <a:lumMod val="50000"/>
                  </a:schemeClr>
                </a:solidFill>
                <a:latin typeface="+mj-lt"/>
                <a:ea typeface="+mn-ea"/>
                <a:cs typeface="Arial" pitchFamily="34" charset="0"/>
              </a:defRPr>
            </a:lvl3pPr>
            <a:lvl4pPr marL="1371600" indent="0" algn="ctr" rtl="0" eaLnBrk="1" latinLnBrk="0" hangingPunct="1">
              <a:spcBef>
                <a:spcPct val="20000"/>
              </a:spcBef>
              <a:buClr>
                <a:srgbClr val="002060"/>
              </a:buClr>
              <a:buSzPct val="65000"/>
              <a:buFont typeface="Wingdings 2"/>
              <a:buNone/>
              <a:defRPr kumimoji="0" sz="2000" kern="1200">
                <a:solidFill>
                  <a:schemeClr val="bg1">
                    <a:lumMod val="50000"/>
                  </a:schemeClr>
                </a:solidFill>
                <a:latin typeface="+mj-lt"/>
                <a:ea typeface="+mn-ea"/>
                <a:cs typeface="Arial" pitchFamily="34" charset="0"/>
              </a:defRPr>
            </a:lvl4pPr>
            <a:lvl5pPr marL="1828800" indent="0" algn="ctr" rtl="0" eaLnBrk="1" latinLnBrk="0" hangingPunct="1">
              <a:spcBef>
                <a:spcPct val="20000"/>
              </a:spcBef>
              <a:buClr>
                <a:srgbClr val="002060"/>
              </a:buClr>
              <a:buSzPct val="65000"/>
              <a:buFont typeface="Wingdings 2"/>
              <a:buNone/>
              <a:defRPr kumimoji="0" sz="2000" kern="1200">
                <a:solidFill>
                  <a:schemeClr val="bg1">
                    <a:lumMod val="50000"/>
                  </a:schemeClr>
                </a:solidFill>
                <a:latin typeface="+mj-lt"/>
                <a:ea typeface="+mn-ea"/>
                <a:cs typeface="Arial" pitchFamily="34" charset="0"/>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dirty="0" smtClean="0"/>
              <a:t>Intro to </a:t>
            </a:r>
            <a:r>
              <a:rPr lang="en-US" dirty="0" err="1" smtClean="0"/>
              <a:t>DocumentDB</a:t>
            </a:r>
            <a:r>
              <a:rPr lang="en-US" dirty="0" smtClean="0"/>
              <a:t>-as-a-Service</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NoSQL?</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5864" y="1352550"/>
            <a:ext cx="3884083" cy="28575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114425"/>
            <a:ext cx="4445000" cy="3333750"/>
          </a:xfrm>
          <a:prstGeom prst="rect">
            <a:avLst/>
          </a:prstGeom>
        </p:spPr>
      </p:pic>
      <p:sp>
        <p:nvSpPr>
          <p:cNvPr id="6" name="TextBox 5"/>
          <p:cNvSpPr txBox="1"/>
          <p:nvPr/>
        </p:nvSpPr>
        <p:spPr>
          <a:xfrm>
            <a:off x="457200" y="4448175"/>
            <a:ext cx="6458819" cy="338554"/>
          </a:xfrm>
          <a:prstGeom prst="rect">
            <a:avLst/>
          </a:prstGeom>
          <a:noFill/>
        </p:spPr>
        <p:txBody>
          <a:bodyPr wrap="none" rtlCol="0">
            <a:spAutoFit/>
          </a:bodyPr>
          <a:lstStyle/>
          <a:p>
            <a:r>
              <a:rPr lang="en-US" sz="800" dirty="0" smtClean="0"/>
              <a:t>First picture from </a:t>
            </a:r>
            <a:r>
              <a:rPr lang="en-US" sz="800" dirty="0" err="1"/>
              <a:t>Arnon</a:t>
            </a:r>
            <a:r>
              <a:rPr lang="en-US" sz="800" dirty="0"/>
              <a:t> </a:t>
            </a:r>
            <a:r>
              <a:rPr lang="en-US" sz="800" dirty="0" err="1" smtClean="0"/>
              <a:t>Rotem</a:t>
            </a:r>
            <a:r>
              <a:rPr lang="en-US" sz="800" dirty="0"/>
              <a:t>-Gal-Oz: </a:t>
            </a:r>
            <a:r>
              <a:rPr lang="en-US" sz="800" dirty="0">
                <a:hlinkClick r:id="rId5"/>
              </a:rPr>
              <a:t>http://arnon.me/2012/11/nosql-landscape-diagrams</a:t>
            </a:r>
            <a:r>
              <a:rPr lang="en-US" sz="800" dirty="0" smtClean="0">
                <a:hlinkClick r:id="rId5"/>
              </a:rPr>
              <a:t>/</a:t>
            </a:r>
            <a:endParaRPr lang="en-US" sz="800" dirty="0" smtClean="0"/>
          </a:p>
          <a:p>
            <a:r>
              <a:rPr lang="en-US" sz="800" dirty="0" smtClean="0"/>
              <a:t>Second picture from 451 </a:t>
            </a:r>
            <a:r>
              <a:rPr lang="en-US" sz="800" dirty="0"/>
              <a:t>Research http://blogs.the451group.com/information_management/2012/11/02/updated-database-landscape-graphic/</a:t>
            </a:r>
          </a:p>
        </p:txBody>
      </p:sp>
    </p:spTree>
    <p:extLst>
      <p:ext uri="{BB962C8B-B14F-4D97-AF65-F5344CB8AC3E}">
        <p14:creationId xmlns:p14="http://schemas.microsoft.com/office/powerpoint/2010/main" val="406242133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Key-Value Store</a:t>
            </a:r>
            <a:endParaRPr lang="en-US" dirty="0"/>
          </a:p>
        </p:txBody>
      </p:sp>
      <p:sp>
        <p:nvSpPr>
          <p:cNvPr id="3" name="Content Placeholder 2"/>
          <p:cNvSpPr>
            <a:spLocks noGrp="1"/>
          </p:cNvSpPr>
          <p:nvPr>
            <p:ph idx="1"/>
          </p:nvPr>
        </p:nvSpPr>
        <p:spPr/>
        <p:txBody>
          <a:bodyPr/>
          <a:lstStyle/>
          <a:p>
            <a:r>
              <a:rPr lang="en-US" dirty="0" smtClean="0"/>
              <a:t>Stores Data in buckets as a Key and </a:t>
            </a:r>
            <a:br>
              <a:rPr lang="en-US" dirty="0" smtClean="0"/>
            </a:br>
            <a:r>
              <a:rPr lang="en-US" dirty="0" smtClean="0"/>
              <a:t>a Value</a:t>
            </a:r>
          </a:p>
          <a:p>
            <a:r>
              <a:rPr lang="en-US" dirty="0" smtClean="0"/>
              <a:t>Each Key must be unique</a:t>
            </a:r>
          </a:p>
          <a:p>
            <a:r>
              <a:rPr lang="en-US" dirty="0" smtClean="0"/>
              <a:t>Values don’t have a type, can contain any value at all.</a:t>
            </a:r>
          </a:p>
          <a:p>
            <a:endParaRPr lang="en-US" dirty="0"/>
          </a:p>
        </p:txBody>
      </p:sp>
      <p:sp>
        <p:nvSpPr>
          <p:cNvPr id="4" name="TextBox 3"/>
          <p:cNvSpPr txBox="1"/>
          <p:nvPr/>
        </p:nvSpPr>
        <p:spPr>
          <a:xfrm>
            <a:off x="4191000" y="3426559"/>
            <a:ext cx="2164119" cy="646331"/>
          </a:xfrm>
          <a:prstGeom prst="rect">
            <a:avLst/>
          </a:prstGeom>
          <a:noFill/>
        </p:spPr>
        <p:txBody>
          <a:bodyPr wrap="none" rtlCol="0">
            <a:spAutoFit/>
          </a:bodyPr>
          <a:lstStyle/>
          <a:p>
            <a:r>
              <a:rPr lang="en-US" dirty="0" smtClean="0"/>
              <a:t>“Car” : “Chevy”</a:t>
            </a:r>
          </a:p>
          <a:p>
            <a:r>
              <a:rPr lang="en-US" dirty="0" smtClean="0"/>
              <a:t>“Boat”: “Catamaran”</a:t>
            </a:r>
            <a:endParaRPr lang="en-US" dirty="0"/>
          </a:p>
        </p:txBody>
      </p:sp>
    </p:spTree>
    <p:extLst>
      <p:ext uri="{BB962C8B-B14F-4D97-AF65-F5344CB8AC3E}">
        <p14:creationId xmlns:p14="http://schemas.microsoft.com/office/powerpoint/2010/main" val="79407689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Key-Value Store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Very fast write performance</a:t>
            </a:r>
          </a:p>
          <a:p>
            <a:r>
              <a:rPr lang="en-US" dirty="0" smtClean="0"/>
              <a:t>Very fast read IF you select based on the key</a:t>
            </a:r>
          </a:p>
          <a:p>
            <a:r>
              <a:rPr lang="en-US" dirty="0" smtClean="0"/>
              <a:t>Very slow if you need to search the values</a:t>
            </a:r>
          </a:p>
          <a:p>
            <a:r>
              <a:rPr lang="en-US" dirty="0" smtClean="0"/>
              <a:t>Works great for:</a:t>
            </a:r>
          </a:p>
          <a:p>
            <a:pPr lvl="1"/>
            <a:r>
              <a:rPr lang="en-US" dirty="0" smtClean="0"/>
              <a:t>Flat data</a:t>
            </a:r>
          </a:p>
          <a:p>
            <a:pPr lvl="1"/>
            <a:r>
              <a:rPr lang="en-US" dirty="0" smtClean="0"/>
              <a:t>Schemas you can’t model with RDBMS</a:t>
            </a:r>
          </a:p>
          <a:p>
            <a:pPr lvl="1"/>
            <a:r>
              <a:rPr lang="en-US" dirty="0" smtClean="0"/>
              <a:t>Consider </a:t>
            </a:r>
            <a:r>
              <a:rPr lang="en-US" dirty="0" err="1" smtClean="0"/>
              <a:t>ini</a:t>
            </a:r>
            <a:r>
              <a:rPr lang="en-US" dirty="0" smtClean="0"/>
              <a:t> files, Dictionary collections, </a:t>
            </a:r>
            <a:r>
              <a:rPr lang="en-US" dirty="0" err="1" smtClean="0"/>
              <a:t>Hashtable</a:t>
            </a:r>
            <a:r>
              <a:rPr lang="en-US" dirty="0" smtClean="0"/>
              <a:t> collections</a:t>
            </a:r>
          </a:p>
        </p:txBody>
      </p:sp>
    </p:spTree>
    <p:extLst>
      <p:ext uri="{BB962C8B-B14F-4D97-AF65-F5344CB8AC3E}">
        <p14:creationId xmlns:p14="http://schemas.microsoft.com/office/powerpoint/2010/main" val="24474273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Key-Value Store</a:t>
            </a:r>
            <a:endParaRPr lang="en-US" dirty="0"/>
          </a:p>
        </p:txBody>
      </p:sp>
      <p:pic>
        <p:nvPicPr>
          <p:cNvPr id="5" name="Picture 2" descr="http://www.hanselman.com/blog/content/binary/Windows-Live-Writer/ef572a4c3e50_13F7B/redis_logo_a83f44f3-708d-4fad-aa6e-6eb0d6f82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363" y="1840767"/>
            <a:ext cx="1136015" cy="958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6133" y="1672847"/>
            <a:ext cx="909544" cy="909544"/>
          </a:xfrm>
          <a:prstGeom prst="rect">
            <a:avLst/>
          </a:prstGeom>
        </p:spPr>
      </p:pic>
      <p:pic>
        <p:nvPicPr>
          <p:cNvPr id="7" name="Picture 8" descr="https://cdn.tutsplus.com/net/uploads/legacy/1131_faster_websites/p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093189"/>
            <a:ext cx="1013840" cy="77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blog.trifork.com/wp-content/uploads/2013/06/Riak_product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985116"/>
            <a:ext cx="2251711" cy="8556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7800" y="3206947"/>
            <a:ext cx="2857899" cy="543001"/>
          </a:xfrm>
          <a:prstGeom prst="rect">
            <a:avLst/>
          </a:prstGeom>
        </p:spPr>
      </p:pic>
    </p:spTree>
    <p:extLst>
      <p:ext uri="{BB962C8B-B14F-4D97-AF65-F5344CB8AC3E}">
        <p14:creationId xmlns:p14="http://schemas.microsoft.com/office/powerpoint/2010/main" val="15808978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Column Store</a:t>
            </a:r>
            <a:endParaRPr lang="en-US" dirty="0"/>
          </a:p>
        </p:txBody>
      </p:sp>
      <p:sp>
        <p:nvSpPr>
          <p:cNvPr id="3" name="Content Placeholder 2"/>
          <p:cNvSpPr>
            <a:spLocks noGrp="1"/>
          </p:cNvSpPr>
          <p:nvPr>
            <p:ph idx="1"/>
          </p:nvPr>
        </p:nvSpPr>
        <p:spPr/>
        <p:txBody>
          <a:bodyPr>
            <a:normAutofit/>
          </a:bodyPr>
          <a:lstStyle/>
          <a:p>
            <a:r>
              <a:rPr lang="en-US" dirty="0" smtClean="0"/>
              <a:t>Data is stored as “columns”</a:t>
            </a:r>
          </a:p>
          <a:p>
            <a:r>
              <a:rPr lang="en-US" dirty="0" smtClean="0"/>
              <a:t>Columns consist of a key-value pair and (often) a timestamp</a:t>
            </a:r>
          </a:p>
          <a:p>
            <a:r>
              <a:rPr lang="en-US" dirty="0" smtClean="0"/>
              <a:t>Columns are grouped in “rows” or column families</a:t>
            </a:r>
          </a:p>
          <a:p>
            <a:r>
              <a:rPr lang="en-US" dirty="0" smtClean="0"/>
              <a:t>Columns are grouped generally in tables</a:t>
            </a:r>
          </a:p>
          <a:p>
            <a:r>
              <a:rPr lang="en-US" dirty="0" smtClean="0"/>
              <a:t>No Joins are permitted</a:t>
            </a:r>
          </a:p>
          <a:p>
            <a:endParaRPr lang="en-US" dirty="0"/>
          </a:p>
        </p:txBody>
      </p:sp>
    </p:spTree>
    <p:extLst>
      <p:ext uri="{BB962C8B-B14F-4D97-AF65-F5344CB8AC3E}">
        <p14:creationId xmlns:p14="http://schemas.microsoft.com/office/powerpoint/2010/main" val="233430009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Wide </a:t>
            </a:r>
            <a:r>
              <a:rPr lang="en-US" dirty="0" err="1" smtClean="0"/>
              <a:t>Columnal</a:t>
            </a:r>
            <a:r>
              <a:rPr lang="en-US" dirty="0" smtClean="0"/>
              <a:t> Store</a:t>
            </a:r>
            <a:endParaRPr lang="en-US" dirty="0"/>
          </a:p>
        </p:txBody>
      </p:sp>
      <p:sp>
        <p:nvSpPr>
          <p:cNvPr id="3" name="Content Placeholder 2"/>
          <p:cNvSpPr>
            <a:spLocks noGrp="1"/>
          </p:cNvSpPr>
          <p:nvPr>
            <p:ph idx="1"/>
          </p:nvPr>
        </p:nvSpPr>
        <p:spPr/>
        <p:txBody>
          <a:bodyPr/>
          <a:lstStyle/>
          <a:p>
            <a:r>
              <a:rPr lang="en-US" dirty="0" smtClean="0"/>
              <a:t>No strict </a:t>
            </a:r>
            <a:r>
              <a:rPr lang="en-US" dirty="0" smtClean="0"/>
              <a:t>schema</a:t>
            </a:r>
          </a:p>
          <a:p>
            <a:r>
              <a:rPr lang="en-US" dirty="0" smtClean="0"/>
              <a:t>Blazing fast processing abilities</a:t>
            </a:r>
            <a:endParaRPr lang="en-US" dirty="0" smtClean="0"/>
          </a:p>
          <a:p>
            <a:r>
              <a:rPr lang="en-US" dirty="0" smtClean="0"/>
              <a:t>Benefits seen through decentralization and scalability</a:t>
            </a:r>
          </a:p>
          <a:p>
            <a:r>
              <a:rPr lang="en-US" dirty="0" smtClean="0"/>
              <a:t>No joins between tables</a:t>
            </a:r>
            <a:endParaRPr lang="en-US" dirty="0"/>
          </a:p>
        </p:txBody>
      </p:sp>
      <p:sp>
        <p:nvSpPr>
          <p:cNvPr id="4" name="TextBox 3"/>
          <p:cNvSpPr txBox="1"/>
          <p:nvPr/>
        </p:nvSpPr>
        <p:spPr>
          <a:xfrm>
            <a:off x="907774" y="4400550"/>
            <a:ext cx="3276859" cy="215444"/>
          </a:xfrm>
          <a:prstGeom prst="rect">
            <a:avLst/>
          </a:prstGeom>
          <a:noFill/>
        </p:spPr>
        <p:txBody>
          <a:bodyPr wrap="none" rtlCol="0">
            <a:spAutoFit/>
          </a:bodyPr>
          <a:lstStyle/>
          <a:p>
            <a:r>
              <a:rPr lang="en-US" sz="800" dirty="0"/>
              <a:t>http://www.sinbadsoft.com/blog/cassandra-data-model-cheat-sheet/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357" y="2772474"/>
            <a:ext cx="3326869" cy="1399476"/>
          </a:xfrm>
          <a:prstGeom prst="rect">
            <a:avLst/>
          </a:prstGeom>
        </p:spPr>
      </p:pic>
    </p:spTree>
    <p:extLst>
      <p:ext uri="{BB962C8B-B14F-4D97-AF65-F5344CB8AC3E}">
        <p14:creationId xmlns:p14="http://schemas.microsoft.com/office/powerpoint/2010/main" val="209885002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Wide </a:t>
            </a:r>
            <a:r>
              <a:rPr lang="en-US" dirty="0" err="1" smtClean="0"/>
              <a:t>Columnal</a:t>
            </a:r>
            <a:r>
              <a:rPr lang="en-US" dirty="0" smtClean="0"/>
              <a:t> Store</a:t>
            </a:r>
            <a:endParaRPr lang="en-US" dirty="0"/>
          </a:p>
        </p:txBody>
      </p:sp>
      <p:pic>
        <p:nvPicPr>
          <p:cNvPr id="5" name="Picture 22" descr="https://encrypted-tbn1.gstatic.com/images?q=tbn:ANd9GcT7BVZQiRs3mX7mS7Ur-mJiZ9YGewt0JB469yueA69GDz5HQahslw3M-Q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362" y="1276350"/>
            <a:ext cx="242887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blog.monitis.com/wp-content/uploads/2011/12/apache_cassandra_logo.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218" y="1809749"/>
            <a:ext cx="1069975" cy="700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d3a0avt069wzkc.cloudfront.net/sep_2010_vibrations/images/bigtab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809749"/>
            <a:ext cx="21336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2800" y="2841878"/>
            <a:ext cx="1828804" cy="850394"/>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580919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Graph </a:t>
            </a:r>
            <a:endParaRPr lang="en-US" dirty="0"/>
          </a:p>
        </p:txBody>
      </p:sp>
      <p:sp>
        <p:nvSpPr>
          <p:cNvPr id="3" name="Content Placeholder 2"/>
          <p:cNvSpPr>
            <a:spLocks noGrp="1"/>
          </p:cNvSpPr>
          <p:nvPr>
            <p:ph idx="1"/>
          </p:nvPr>
        </p:nvSpPr>
        <p:spPr/>
        <p:txBody>
          <a:bodyPr/>
          <a:lstStyle/>
          <a:p>
            <a:r>
              <a:rPr lang="en-US" dirty="0" smtClean="0"/>
              <a:t>Think Mathematics graphs, edges and vertices.</a:t>
            </a:r>
          </a:p>
          <a:p>
            <a:r>
              <a:rPr lang="en-US" dirty="0" smtClean="0"/>
              <a:t>Composed of Nodes and Relationships</a:t>
            </a:r>
          </a:p>
          <a:p>
            <a:r>
              <a:rPr lang="en-US" dirty="0" smtClean="0"/>
              <a:t>Both can have key-value collections</a:t>
            </a:r>
          </a:p>
          <a:p>
            <a:r>
              <a:rPr lang="en-US" dirty="0" smtClean="0"/>
              <a:t>Labels (tags) can be added</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409" y="2114550"/>
            <a:ext cx="3789191" cy="2681960"/>
          </a:xfrm>
          <a:prstGeom prst="rect">
            <a:avLst/>
          </a:prstGeom>
        </p:spPr>
      </p:pic>
    </p:spTree>
    <p:extLst>
      <p:ext uri="{BB962C8B-B14F-4D97-AF65-F5344CB8AC3E}">
        <p14:creationId xmlns:p14="http://schemas.microsoft.com/office/powerpoint/2010/main" val="1039202916"/>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Graph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Ideal for when the data you have is defined by relationships</a:t>
            </a:r>
          </a:p>
          <a:p>
            <a:pPr lvl="1"/>
            <a:r>
              <a:rPr lang="en-US" dirty="0" smtClean="0"/>
              <a:t>Friend tracking on Facebook </a:t>
            </a:r>
          </a:p>
          <a:p>
            <a:pPr lvl="1"/>
            <a:r>
              <a:rPr lang="en-US" dirty="0" smtClean="0"/>
              <a:t>Movie database </a:t>
            </a:r>
          </a:p>
          <a:p>
            <a:pPr lvl="1"/>
            <a:r>
              <a:rPr lang="en-US" dirty="0" smtClean="0"/>
              <a:t>Searching for things like:</a:t>
            </a:r>
          </a:p>
          <a:p>
            <a:pPr lvl="2"/>
            <a:r>
              <a:rPr lang="en-US" dirty="0" smtClean="0"/>
              <a:t>Friend of a friend of a friend who’s not friends with me </a:t>
            </a:r>
          </a:p>
          <a:p>
            <a:pPr lvl="2"/>
            <a:r>
              <a:rPr lang="en-US" dirty="0" smtClean="0"/>
              <a:t>People who worked on a movie with me who haven’t worked with my friend</a:t>
            </a:r>
          </a:p>
          <a:p>
            <a:pPr lvl="2"/>
            <a:r>
              <a:rPr lang="en-US" dirty="0" smtClean="0"/>
              <a:t>Find the shortest path between me and this person.</a:t>
            </a:r>
          </a:p>
        </p:txBody>
      </p:sp>
      <p:sp>
        <p:nvSpPr>
          <p:cNvPr id="4" name="TextBox 3"/>
          <p:cNvSpPr txBox="1"/>
          <p:nvPr/>
        </p:nvSpPr>
        <p:spPr>
          <a:xfrm>
            <a:off x="685800" y="4019550"/>
            <a:ext cx="4724370" cy="1015663"/>
          </a:xfrm>
          <a:prstGeom prst="rect">
            <a:avLst/>
          </a:prstGeom>
          <a:noFill/>
        </p:spPr>
        <p:txBody>
          <a:bodyPr wrap="none" rtlCol="0">
            <a:spAutoFit/>
          </a:bodyPr>
          <a:lstStyle/>
          <a:p>
            <a:r>
              <a:rPr lang="en-US" sz="1000" dirty="0" smtClean="0">
                <a:solidFill>
                  <a:schemeClr val="bg2">
                    <a:lumMod val="50000"/>
                  </a:schemeClr>
                </a:solidFill>
              </a:rPr>
              <a:t>MATCH</a:t>
            </a:r>
            <a:r>
              <a:rPr lang="en-US" sz="1000" dirty="0" smtClean="0">
                <a:solidFill>
                  <a:srgbClr val="FF0000"/>
                </a:solidFill>
              </a:rPr>
              <a:t>(</a:t>
            </a:r>
            <a:r>
              <a:rPr lang="en-US" sz="1000" dirty="0" err="1" smtClean="0">
                <a:solidFill>
                  <a:srgbClr val="7030A0"/>
                </a:solidFill>
              </a:rPr>
              <a:t>a:Person</a:t>
            </a:r>
            <a:r>
              <a:rPr lang="en-US" sz="1000" dirty="0">
                <a:solidFill>
                  <a:srgbClr val="FF0000"/>
                </a:solidFill>
              </a:rPr>
              <a:t>)</a:t>
            </a:r>
            <a:r>
              <a:rPr lang="en-US" sz="1000" dirty="0"/>
              <a:t>-</a:t>
            </a:r>
            <a:r>
              <a:rPr lang="en-US" sz="1000" dirty="0">
                <a:solidFill>
                  <a:srgbClr val="FF0000"/>
                </a:solidFill>
              </a:rPr>
              <a:t>[</a:t>
            </a:r>
            <a:r>
              <a:rPr lang="en-US" sz="1000" dirty="0"/>
              <a:t>:ACTED_IN</a:t>
            </a:r>
            <a:r>
              <a:rPr lang="en-US" sz="1000" dirty="0">
                <a:solidFill>
                  <a:srgbClr val="FF0000"/>
                </a:solidFill>
              </a:rPr>
              <a:t>]</a:t>
            </a:r>
            <a:r>
              <a:rPr lang="en-US" sz="1000" dirty="0"/>
              <a:t>-&gt;</a:t>
            </a:r>
            <a:r>
              <a:rPr lang="en-US" sz="1000" dirty="0">
                <a:solidFill>
                  <a:srgbClr val="FF0000"/>
                </a:solidFill>
              </a:rPr>
              <a:t>()</a:t>
            </a:r>
            <a:r>
              <a:rPr lang="en-US" sz="1000" dirty="0"/>
              <a:t>&lt;-</a:t>
            </a:r>
            <a:r>
              <a:rPr lang="en-US" sz="1000" dirty="0">
                <a:solidFill>
                  <a:srgbClr val="FF0000"/>
                </a:solidFill>
              </a:rPr>
              <a:t>[</a:t>
            </a:r>
            <a:r>
              <a:rPr lang="en-US" sz="1000" dirty="0"/>
              <a:t>:ACTED_IN</a:t>
            </a:r>
            <a:r>
              <a:rPr lang="en-US" sz="1000" dirty="0">
                <a:solidFill>
                  <a:srgbClr val="FF0000"/>
                </a:solidFill>
              </a:rPr>
              <a:t>]</a:t>
            </a:r>
            <a:r>
              <a:rPr lang="en-US" sz="1000" dirty="0"/>
              <a:t>-</a:t>
            </a:r>
            <a:r>
              <a:rPr lang="en-US" sz="1000" dirty="0">
                <a:solidFill>
                  <a:srgbClr val="FF0000"/>
                </a:solidFill>
              </a:rPr>
              <a:t>(</a:t>
            </a:r>
            <a:r>
              <a:rPr lang="en-US" sz="1000" dirty="0" err="1">
                <a:solidFill>
                  <a:srgbClr val="7030A0"/>
                </a:solidFill>
              </a:rPr>
              <a:t>b:Person</a:t>
            </a:r>
            <a:r>
              <a:rPr lang="en-US" sz="1000" dirty="0">
                <a:solidFill>
                  <a:srgbClr val="FF0000"/>
                </a:solidFill>
              </a:rPr>
              <a:t>)</a:t>
            </a:r>
          </a:p>
          <a:p>
            <a:r>
              <a:rPr lang="en-US" sz="1000" dirty="0">
                <a:solidFill>
                  <a:schemeClr val="bg2">
                    <a:lumMod val="50000"/>
                  </a:schemeClr>
                </a:solidFill>
              </a:rPr>
              <a:t>WHERE</a:t>
            </a:r>
            <a:r>
              <a:rPr lang="en-US" sz="1000" dirty="0"/>
              <a:t> a.name &lt;&gt;</a:t>
            </a:r>
            <a:r>
              <a:rPr lang="en-US" sz="1000" dirty="0">
                <a:solidFill>
                  <a:srgbClr val="FFC000"/>
                </a:solidFill>
              </a:rPr>
              <a:t>'Keanu Reeves' </a:t>
            </a:r>
          </a:p>
          <a:p>
            <a:r>
              <a:rPr lang="en-US" sz="1000" dirty="0">
                <a:solidFill>
                  <a:schemeClr val="bg2">
                    <a:lumMod val="50000"/>
                  </a:schemeClr>
                </a:solidFill>
              </a:rPr>
              <a:t>AND NOT</a:t>
            </a:r>
            <a:r>
              <a:rPr lang="en-US" sz="1000" dirty="0"/>
              <a:t> </a:t>
            </a:r>
            <a:r>
              <a:rPr lang="en-US" sz="1000" dirty="0">
                <a:solidFill>
                  <a:srgbClr val="FF0000"/>
                </a:solidFill>
              </a:rPr>
              <a:t>(</a:t>
            </a:r>
            <a:r>
              <a:rPr lang="en-US" sz="1000" dirty="0"/>
              <a:t>a</a:t>
            </a:r>
            <a:r>
              <a:rPr lang="en-US" sz="1000" dirty="0">
                <a:solidFill>
                  <a:srgbClr val="FF0000"/>
                </a:solidFill>
              </a:rPr>
              <a:t>)</a:t>
            </a:r>
            <a:r>
              <a:rPr lang="en-US" sz="1000" dirty="0"/>
              <a:t>-</a:t>
            </a:r>
            <a:r>
              <a:rPr lang="en-US" sz="1000" dirty="0">
                <a:solidFill>
                  <a:srgbClr val="FF0000"/>
                </a:solidFill>
              </a:rPr>
              <a:t>[</a:t>
            </a:r>
            <a:r>
              <a:rPr lang="en-US" sz="1000" dirty="0"/>
              <a:t>:ACTED_IN</a:t>
            </a:r>
            <a:r>
              <a:rPr lang="en-US" sz="1000" dirty="0">
                <a:solidFill>
                  <a:srgbClr val="FF0000"/>
                </a:solidFill>
              </a:rPr>
              <a:t>]</a:t>
            </a:r>
            <a:r>
              <a:rPr lang="en-US" sz="1000" dirty="0"/>
              <a:t>-&gt;</a:t>
            </a:r>
            <a:r>
              <a:rPr lang="en-US" sz="1000" dirty="0">
                <a:solidFill>
                  <a:srgbClr val="FF0000"/>
                </a:solidFill>
              </a:rPr>
              <a:t>()</a:t>
            </a:r>
            <a:r>
              <a:rPr lang="en-US" sz="1000" dirty="0"/>
              <a:t>&lt;-</a:t>
            </a:r>
            <a:r>
              <a:rPr lang="en-US" sz="1000" dirty="0">
                <a:solidFill>
                  <a:srgbClr val="FF0000"/>
                </a:solidFill>
              </a:rPr>
              <a:t>[</a:t>
            </a:r>
            <a:r>
              <a:rPr lang="en-US" sz="1000" dirty="0"/>
              <a:t>:ACTED_IN</a:t>
            </a:r>
            <a:r>
              <a:rPr lang="en-US" sz="1000" dirty="0">
                <a:solidFill>
                  <a:srgbClr val="FF0000"/>
                </a:solidFill>
              </a:rPr>
              <a:t>]</a:t>
            </a:r>
            <a:r>
              <a:rPr lang="en-US" sz="1000" dirty="0"/>
              <a:t>-</a:t>
            </a:r>
            <a:r>
              <a:rPr lang="en-US" sz="1000" dirty="0">
                <a:solidFill>
                  <a:srgbClr val="FF0000"/>
                </a:solidFill>
              </a:rPr>
              <a:t>(</a:t>
            </a:r>
            <a:r>
              <a:rPr lang="en-US" sz="1000" dirty="0" err="1">
                <a:solidFill>
                  <a:srgbClr val="7030A0"/>
                </a:solidFill>
              </a:rPr>
              <a:t>b:Person</a:t>
            </a:r>
            <a:r>
              <a:rPr lang="en-US" sz="1000" dirty="0">
                <a:solidFill>
                  <a:srgbClr val="7030A0"/>
                </a:solidFill>
              </a:rPr>
              <a:t> </a:t>
            </a:r>
            <a:r>
              <a:rPr lang="en-US" sz="1000" dirty="0">
                <a:solidFill>
                  <a:srgbClr val="FF0000"/>
                </a:solidFill>
              </a:rPr>
              <a:t>{</a:t>
            </a:r>
            <a:r>
              <a:rPr lang="en-US" sz="1000" dirty="0" err="1">
                <a:solidFill>
                  <a:srgbClr val="7030A0"/>
                </a:solidFill>
              </a:rPr>
              <a:t>name:</a:t>
            </a:r>
            <a:r>
              <a:rPr lang="en-US" sz="1000" dirty="0" err="1">
                <a:solidFill>
                  <a:srgbClr val="FFC000"/>
                </a:solidFill>
              </a:rPr>
              <a:t>'Keanu</a:t>
            </a:r>
            <a:r>
              <a:rPr lang="en-US" sz="1000" dirty="0">
                <a:solidFill>
                  <a:srgbClr val="FFC000"/>
                </a:solidFill>
              </a:rPr>
              <a:t> Reeves'</a:t>
            </a:r>
            <a:r>
              <a:rPr lang="en-US" sz="1000" dirty="0">
                <a:solidFill>
                  <a:srgbClr val="FF0000"/>
                </a:solidFill>
              </a:rPr>
              <a:t>})</a:t>
            </a:r>
          </a:p>
          <a:p>
            <a:r>
              <a:rPr lang="en-US" sz="1000" dirty="0">
                <a:solidFill>
                  <a:schemeClr val="bg2">
                    <a:lumMod val="50000"/>
                  </a:schemeClr>
                </a:solidFill>
              </a:rPr>
              <a:t>RETURN</a:t>
            </a:r>
            <a:r>
              <a:rPr lang="en-US" sz="1000" dirty="0"/>
              <a:t> a.name, count</a:t>
            </a:r>
            <a:r>
              <a:rPr lang="en-US" sz="1000" dirty="0">
                <a:solidFill>
                  <a:srgbClr val="FF0000"/>
                </a:solidFill>
              </a:rPr>
              <a:t>(</a:t>
            </a:r>
            <a:r>
              <a:rPr lang="en-US" sz="1000" dirty="0"/>
              <a:t>b</a:t>
            </a:r>
            <a:r>
              <a:rPr lang="en-US" sz="1000" dirty="0">
                <a:solidFill>
                  <a:srgbClr val="FF0000"/>
                </a:solidFill>
              </a:rPr>
              <a:t>)</a:t>
            </a:r>
            <a:r>
              <a:rPr lang="en-US" sz="1000" dirty="0"/>
              <a:t> AS Rating</a:t>
            </a:r>
          </a:p>
          <a:p>
            <a:r>
              <a:rPr lang="en-US" sz="1000" dirty="0">
                <a:solidFill>
                  <a:schemeClr val="bg2">
                    <a:lumMod val="50000"/>
                  </a:schemeClr>
                </a:solidFill>
              </a:rPr>
              <a:t>ORDER BY</a:t>
            </a:r>
            <a:r>
              <a:rPr lang="en-US" sz="1000" dirty="0"/>
              <a:t> Rating </a:t>
            </a:r>
            <a:r>
              <a:rPr lang="en-US" sz="1000" dirty="0" err="1"/>
              <a:t>desc</a:t>
            </a:r>
            <a:endParaRPr lang="en-US" sz="1000" dirty="0"/>
          </a:p>
          <a:p>
            <a:r>
              <a:rPr lang="en-US" sz="1000" dirty="0">
                <a:solidFill>
                  <a:schemeClr val="bg2">
                    <a:lumMod val="50000"/>
                  </a:schemeClr>
                </a:solidFill>
              </a:rPr>
              <a:t>LIMIT</a:t>
            </a:r>
            <a:r>
              <a:rPr lang="en-US" sz="1000" dirty="0"/>
              <a:t> 3</a:t>
            </a:r>
          </a:p>
        </p:txBody>
      </p:sp>
    </p:spTree>
    <p:extLst>
      <p:ext uri="{BB962C8B-B14F-4D97-AF65-F5344CB8AC3E}">
        <p14:creationId xmlns:p14="http://schemas.microsoft.com/office/powerpoint/2010/main" val="2788226265"/>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Graph </a:t>
            </a:r>
            <a:endParaRPr lang="en-US" dirty="0"/>
          </a:p>
        </p:txBody>
      </p:sp>
      <p:pic>
        <p:nvPicPr>
          <p:cNvPr id="5" name="Picture 4" descr="http://semtechbizsj2014.semanticweb.com/uploads/ConfSiteAssets/81/image/AllegroGraph-Franz%20Logo%205-21-1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511937"/>
            <a:ext cx="3077844" cy="7645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3181350"/>
            <a:ext cx="2106153" cy="4463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2581275"/>
            <a:ext cx="2619375" cy="12001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 y="1511937"/>
            <a:ext cx="2143125" cy="952500"/>
          </a:xfrm>
          <a:prstGeom prst="rect">
            <a:avLst/>
          </a:prstGeom>
        </p:spPr>
      </p:pic>
    </p:spTree>
    <p:extLst>
      <p:ext uri="{BB962C8B-B14F-4D97-AF65-F5344CB8AC3E}">
        <p14:creationId xmlns:p14="http://schemas.microsoft.com/office/powerpoint/2010/main" val="289748292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 y="366"/>
            <a:ext cx="9143999" cy="5142770"/>
          </a:xfrm>
          <a:prstGeom prst="rect">
            <a:avLst/>
          </a:prstGeom>
          <a:gradFill flip="none" rotWithShape="1">
            <a:gsLst>
              <a:gs pos="19000">
                <a:srgbClr val="002060"/>
              </a:gs>
              <a:gs pos="47000">
                <a:srgbClr val="0F6FC6">
                  <a:shade val="67500"/>
                  <a:satMod val="115000"/>
                </a:srgbClr>
              </a:gs>
              <a:gs pos="82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7" name="Rounded Rectangle 6"/>
          <p:cNvSpPr/>
          <p:nvPr/>
        </p:nvSpPr>
        <p:spPr>
          <a:xfrm>
            <a:off x="1151624" y="1086061"/>
            <a:ext cx="3085662" cy="1828541"/>
          </a:xfrm>
          <a:prstGeom prst="roundRect">
            <a:avLst/>
          </a:prstGeom>
          <a:solidFill>
            <a:schemeClr val="accent5">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8" name="TextBox 7"/>
          <p:cNvSpPr txBox="1"/>
          <p:nvPr/>
        </p:nvSpPr>
        <p:spPr>
          <a:xfrm>
            <a:off x="1323049" y="1255076"/>
            <a:ext cx="2799953" cy="1754326"/>
          </a:xfrm>
          <a:prstGeom prst="rect">
            <a:avLst/>
          </a:prstGeom>
          <a:noFill/>
        </p:spPr>
        <p:txBody>
          <a:bodyPr wrap="square" rtlCol="0">
            <a:spAutoFit/>
          </a:bodyPr>
          <a:lstStyle/>
          <a:p>
            <a:pPr algn="ctr" defTabSz="685574"/>
            <a:r>
              <a:rPr lang="en-US" sz="2400" b="1" dirty="0">
                <a:solidFill>
                  <a:srgbClr val="FFFFFF">
                    <a:lumMod val="95000"/>
                  </a:srgbClr>
                </a:solidFill>
              </a:rPr>
              <a:t>Office 365 /</a:t>
            </a:r>
          </a:p>
          <a:p>
            <a:pPr algn="ctr" defTabSz="685574"/>
            <a:r>
              <a:rPr lang="en-US" sz="2400" b="1" dirty="0">
                <a:solidFill>
                  <a:srgbClr val="FFFFFF">
                    <a:lumMod val="95000"/>
                  </a:srgbClr>
                </a:solidFill>
              </a:rPr>
              <a:t>SharePoint</a:t>
            </a:r>
          </a:p>
          <a:p>
            <a:pPr algn="ctr" defTabSz="685574"/>
            <a:r>
              <a:rPr lang="en-US" sz="1500" dirty="0">
                <a:solidFill>
                  <a:srgbClr val="FFFFFF">
                    <a:lumMod val="95000"/>
                  </a:srgbClr>
                </a:solidFill>
                <a:latin typeface="Century Gothic" panose="020B0502020202020204" pitchFamily="34" charset="0"/>
              </a:rPr>
              <a:t>Implementations * Upgrades</a:t>
            </a:r>
          </a:p>
          <a:p>
            <a:pPr algn="ctr" defTabSz="685574"/>
            <a:r>
              <a:rPr lang="en-US" sz="1500" dirty="0">
                <a:solidFill>
                  <a:srgbClr val="FFFFFF">
                    <a:lumMod val="95000"/>
                  </a:srgbClr>
                </a:solidFill>
                <a:latin typeface="Century Gothic" panose="020B0502020202020204" pitchFamily="34" charset="0"/>
              </a:rPr>
              <a:t>Hybrid * Portals </a:t>
            </a:r>
          </a:p>
          <a:p>
            <a:pPr algn="ctr" defTabSz="685574"/>
            <a:r>
              <a:rPr lang="en-US" sz="1500" dirty="0">
                <a:solidFill>
                  <a:srgbClr val="FFFFFF">
                    <a:lumMod val="95000"/>
                  </a:srgbClr>
                </a:solidFill>
                <a:latin typeface="Century Gothic" panose="020B0502020202020204" pitchFamily="34" charset="0"/>
              </a:rPr>
              <a:t>Workflows * Search</a:t>
            </a:r>
          </a:p>
        </p:txBody>
      </p:sp>
      <p:sp>
        <p:nvSpPr>
          <p:cNvPr id="9" name="Rounded Rectangle 8"/>
          <p:cNvSpPr/>
          <p:nvPr/>
        </p:nvSpPr>
        <p:spPr>
          <a:xfrm>
            <a:off x="1138722" y="3086027"/>
            <a:ext cx="3085662" cy="1828541"/>
          </a:xfrm>
          <a:prstGeom prst="roundRect">
            <a:avLst/>
          </a:prstGeom>
          <a:solidFill>
            <a:srgbClr val="FF660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0" name="TextBox 9"/>
          <p:cNvSpPr txBox="1"/>
          <p:nvPr/>
        </p:nvSpPr>
        <p:spPr>
          <a:xfrm>
            <a:off x="1265908" y="3440798"/>
            <a:ext cx="2799953" cy="1154162"/>
          </a:xfrm>
          <a:prstGeom prst="rect">
            <a:avLst/>
          </a:prstGeom>
          <a:noFill/>
        </p:spPr>
        <p:txBody>
          <a:bodyPr wrap="square" rtlCol="0">
            <a:spAutoFit/>
          </a:bodyPr>
          <a:lstStyle/>
          <a:p>
            <a:pPr algn="ctr" defTabSz="685574"/>
            <a:r>
              <a:rPr lang="en-US" sz="2400" b="1" dirty="0">
                <a:solidFill>
                  <a:srgbClr val="FFFFFF">
                    <a:lumMod val="95000"/>
                  </a:srgbClr>
                </a:solidFill>
              </a:rPr>
              <a:t>Data Analytics</a:t>
            </a:r>
          </a:p>
          <a:p>
            <a:pPr algn="ctr" defTabSz="685574"/>
            <a:r>
              <a:rPr lang="en-US" sz="1500" dirty="0">
                <a:solidFill>
                  <a:srgbClr val="FFFFFF">
                    <a:lumMod val="95000"/>
                  </a:srgbClr>
                </a:solidFill>
                <a:latin typeface="Century Gothic" panose="020B0502020202020204" pitchFamily="34" charset="0"/>
              </a:rPr>
              <a:t>Visualization * Warehouse</a:t>
            </a:r>
          </a:p>
          <a:p>
            <a:pPr algn="ctr" defTabSz="685574"/>
            <a:r>
              <a:rPr lang="en-US" sz="1500" dirty="0">
                <a:solidFill>
                  <a:srgbClr val="FFFFFF">
                    <a:lumMod val="95000"/>
                  </a:srgbClr>
                </a:solidFill>
                <a:latin typeface="Century Gothic" panose="020B0502020202020204" pitchFamily="34" charset="0"/>
              </a:rPr>
              <a:t>Big Data * SQL Server</a:t>
            </a:r>
          </a:p>
          <a:p>
            <a:pPr algn="ctr" defTabSz="685574"/>
            <a:r>
              <a:rPr lang="en-US" sz="1500" dirty="0">
                <a:solidFill>
                  <a:srgbClr val="FFFFFF">
                    <a:lumMod val="95000"/>
                  </a:srgbClr>
                </a:solidFill>
                <a:latin typeface="Century Gothic" panose="020B0502020202020204" pitchFamily="34" charset="0"/>
              </a:rPr>
              <a:t>Tableau</a:t>
            </a:r>
          </a:p>
        </p:txBody>
      </p:sp>
      <p:sp>
        <p:nvSpPr>
          <p:cNvPr id="11" name="Rounded Rectangle 10"/>
          <p:cNvSpPr/>
          <p:nvPr/>
        </p:nvSpPr>
        <p:spPr>
          <a:xfrm>
            <a:off x="4906715" y="1086061"/>
            <a:ext cx="3085662" cy="1828541"/>
          </a:xfrm>
          <a:prstGeom prst="roundRect">
            <a:avLst/>
          </a:prstGeom>
          <a:solidFill>
            <a:schemeClr val="accent3">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2" name="TextBox 11"/>
          <p:cNvSpPr txBox="1"/>
          <p:nvPr/>
        </p:nvSpPr>
        <p:spPr>
          <a:xfrm>
            <a:off x="5078140" y="1255076"/>
            <a:ext cx="2799953" cy="1523494"/>
          </a:xfrm>
          <a:prstGeom prst="rect">
            <a:avLst/>
          </a:prstGeom>
          <a:noFill/>
        </p:spPr>
        <p:txBody>
          <a:bodyPr wrap="square" rtlCol="0">
            <a:spAutoFit/>
          </a:bodyPr>
          <a:lstStyle/>
          <a:p>
            <a:pPr algn="ctr" defTabSz="685574"/>
            <a:r>
              <a:rPr lang="en-US" sz="2400" b="1" dirty="0">
                <a:solidFill>
                  <a:srgbClr val="FFFFFF">
                    <a:lumMod val="95000"/>
                  </a:srgbClr>
                </a:solidFill>
              </a:rPr>
              <a:t>Cloud Enterprise Transformation</a:t>
            </a:r>
          </a:p>
          <a:p>
            <a:pPr algn="ctr" defTabSz="685574"/>
            <a:r>
              <a:rPr lang="en-US" sz="1500" dirty="0">
                <a:solidFill>
                  <a:srgbClr val="FFFFFF">
                    <a:lumMod val="95000"/>
                  </a:srgbClr>
                </a:solidFill>
                <a:latin typeface="Century Gothic" panose="020B0502020202020204" pitchFamily="34" charset="0"/>
              </a:rPr>
              <a:t>Hybrid * Platform Services</a:t>
            </a:r>
          </a:p>
          <a:p>
            <a:pPr algn="ctr" defTabSz="685574"/>
            <a:r>
              <a:rPr lang="en-US" sz="1500" dirty="0">
                <a:solidFill>
                  <a:srgbClr val="FFFFFF">
                    <a:lumMod val="95000"/>
                  </a:srgbClr>
                </a:solidFill>
                <a:latin typeface="Century Gothic" panose="020B0502020202020204" pitchFamily="34" charset="0"/>
              </a:rPr>
              <a:t>Mobile * Security</a:t>
            </a:r>
          </a:p>
          <a:p>
            <a:pPr algn="ctr" defTabSz="685574"/>
            <a:r>
              <a:rPr lang="en-US" sz="1500" dirty="0">
                <a:solidFill>
                  <a:srgbClr val="FFFFFF">
                    <a:lumMod val="95000"/>
                  </a:srgbClr>
                </a:solidFill>
                <a:latin typeface="Century Gothic" panose="020B0502020202020204" pitchFamily="34" charset="0"/>
              </a:rPr>
              <a:t>Application Integration</a:t>
            </a:r>
          </a:p>
        </p:txBody>
      </p:sp>
      <p:sp>
        <p:nvSpPr>
          <p:cNvPr id="13" name="Rounded Rectangle 12"/>
          <p:cNvSpPr/>
          <p:nvPr/>
        </p:nvSpPr>
        <p:spPr>
          <a:xfrm>
            <a:off x="4893812" y="3086027"/>
            <a:ext cx="3085662" cy="1828541"/>
          </a:xfrm>
          <a:prstGeom prst="roundRect">
            <a:avLst/>
          </a:prstGeom>
          <a:solidFill>
            <a:srgbClr val="7030A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4" name="TextBox 13"/>
          <p:cNvSpPr txBox="1"/>
          <p:nvPr/>
        </p:nvSpPr>
        <p:spPr>
          <a:xfrm>
            <a:off x="5036666" y="3302319"/>
            <a:ext cx="2799953" cy="1292662"/>
          </a:xfrm>
          <a:prstGeom prst="rect">
            <a:avLst/>
          </a:prstGeom>
          <a:noFill/>
        </p:spPr>
        <p:txBody>
          <a:bodyPr wrap="square" rtlCol="0">
            <a:spAutoFit/>
          </a:bodyPr>
          <a:lstStyle/>
          <a:p>
            <a:pPr algn="ctr" defTabSz="685574"/>
            <a:r>
              <a:rPr lang="en-US" sz="2400" b="1" dirty="0">
                <a:solidFill>
                  <a:srgbClr val="FFFFFF">
                    <a:lumMod val="95000"/>
                  </a:srgbClr>
                </a:solidFill>
              </a:rPr>
              <a:t>Digital </a:t>
            </a:r>
          </a:p>
          <a:p>
            <a:pPr algn="ctr" defTabSz="685574"/>
            <a:r>
              <a:rPr lang="en-US" sz="2400" b="1" dirty="0">
                <a:solidFill>
                  <a:srgbClr val="FFFFFF">
                    <a:lumMod val="95000"/>
                  </a:srgbClr>
                </a:solidFill>
              </a:rPr>
              <a:t>Marketing</a:t>
            </a:r>
          </a:p>
          <a:p>
            <a:pPr algn="ctr" defTabSz="685574"/>
            <a:r>
              <a:rPr lang="en-US" sz="1500" dirty="0">
                <a:solidFill>
                  <a:srgbClr val="FFFFFF">
                    <a:lumMod val="95000"/>
                  </a:srgbClr>
                </a:solidFill>
                <a:latin typeface="Century Gothic" panose="020B0502020202020204" pitchFamily="34" charset="0"/>
              </a:rPr>
              <a:t>Internet Sites * CMS </a:t>
            </a:r>
            <a:r>
              <a:rPr lang="en-US" sz="1500" dirty="0" err="1">
                <a:solidFill>
                  <a:srgbClr val="FFFFFF">
                    <a:lumMod val="95000"/>
                  </a:srgbClr>
                </a:solidFill>
                <a:latin typeface="Century Gothic" panose="020B0502020202020204" pitchFamily="34" charset="0"/>
              </a:rPr>
              <a:t>eCommerce</a:t>
            </a:r>
            <a:r>
              <a:rPr lang="en-US" sz="1500" dirty="0">
                <a:solidFill>
                  <a:srgbClr val="FFFFFF">
                    <a:lumMod val="95000"/>
                  </a:srgbClr>
                </a:solidFill>
                <a:latin typeface="Century Gothic" panose="020B0502020202020204" pitchFamily="34" charset="0"/>
              </a:rPr>
              <a:t> * </a:t>
            </a:r>
            <a:r>
              <a:rPr lang="en-US" sz="1500" dirty="0" err="1">
                <a:solidFill>
                  <a:srgbClr val="FFFFFF">
                    <a:lumMod val="95000"/>
                  </a:srgbClr>
                </a:solidFill>
                <a:latin typeface="Century Gothic" panose="020B0502020202020204" pitchFamily="34" charset="0"/>
              </a:rPr>
              <a:t>Sitecore</a:t>
            </a:r>
            <a:endParaRPr lang="en-US" sz="1500" dirty="0">
              <a:solidFill>
                <a:srgbClr val="FFFFFF">
                  <a:lumMod val="95000"/>
                </a:srgbClr>
              </a:solidFill>
              <a:latin typeface="Century Gothic" panose="020B0502020202020204" pitchFamily="34" charset="0"/>
            </a:endParaRPr>
          </a:p>
        </p:txBody>
      </p:sp>
      <p:sp>
        <p:nvSpPr>
          <p:cNvPr id="15" name="TextBox 14"/>
          <p:cNvSpPr txBox="1"/>
          <p:nvPr/>
        </p:nvSpPr>
        <p:spPr>
          <a:xfrm>
            <a:off x="3220274" y="114650"/>
            <a:ext cx="5542764" cy="756617"/>
          </a:xfrm>
          <a:prstGeom prst="rect">
            <a:avLst/>
          </a:prstGeom>
          <a:noFill/>
        </p:spPr>
        <p:txBody>
          <a:bodyPr wrap="square" rtlCol="0">
            <a:spAutoFit/>
          </a:bodyPr>
          <a:lstStyle/>
          <a:p>
            <a:pPr algn="ctr" defTabSz="685574"/>
            <a:r>
              <a:rPr lang="en-US" sz="2400" dirty="0">
                <a:solidFill>
                  <a:srgbClr val="FFFFFF">
                    <a:lumMod val="95000"/>
                  </a:srgbClr>
                </a:solidFill>
              </a:rPr>
              <a:t>Transform your business with RDA!</a:t>
            </a:r>
          </a:p>
          <a:p>
            <a:pPr algn="ctr" defTabSz="685574">
              <a:spcBef>
                <a:spcPts val="450"/>
              </a:spcBef>
            </a:pPr>
            <a:r>
              <a:rPr lang="en-US" sz="1500" dirty="0">
                <a:solidFill>
                  <a:srgbClr val="FFFF00"/>
                </a:solidFill>
                <a:latin typeface="Arial" panose="020B0604020202020204" pitchFamily="34" charset="0"/>
                <a:cs typeface="Arial" panose="020B0604020202020204" pitchFamily="34" charset="0"/>
              </a:rPr>
              <a:t>rdacorp.com  |  888 441-1278  |  marketing@rdacorp.com</a:t>
            </a:r>
          </a:p>
        </p:txBody>
      </p:sp>
      <p:pic>
        <p:nvPicPr>
          <p:cNvPr id="19" name="Picture 18"/>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42214" y="195257"/>
            <a:ext cx="1257122" cy="605094"/>
          </a:xfrm>
          <a:prstGeom prst="rect">
            <a:avLst/>
          </a:prstGeom>
        </p:spPr>
      </p:pic>
    </p:spTree>
    <p:extLst>
      <p:ext uri="{BB962C8B-B14F-4D97-AF65-F5344CB8AC3E}">
        <p14:creationId xmlns:p14="http://schemas.microsoft.com/office/powerpoint/2010/main" val="3547190082"/>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Document Store  </a:t>
            </a:r>
            <a:endParaRPr lang="en-US" dirty="0"/>
          </a:p>
        </p:txBody>
      </p:sp>
      <p:sp>
        <p:nvSpPr>
          <p:cNvPr id="3" name="Content Placeholder 2"/>
          <p:cNvSpPr>
            <a:spLocks noGrp="1"/>
          </p:cNvSpPr>
          <p:nvPr>
            <p:ph idx="1"/>
          </p:nvPr>
        </p:nvSpPr>
        <p:spPr/>
        <p:txBody>
          <a:bodyPr/>
          <a:lstStyle/>
          <a:p>
            <a:r>
              <a:rPr lang="en-US" dirty="0" smtClean="0"/>
              <a:t>Information stored as “Documents” </a:t>
            </a:r>
          </a:p>
          <a:p>
            <a:r>
              <a:rPr lang="en-US" dirty="0" smtClean="0"/>
              <a:t>Documents are collections of Key-Value pairs</a:t>
            </a:r>
          </a:p>
          <a:p>
            <a:r>
              <a:rPr lang="en-US" dirty="0" smtClean="0"/>
              <a:t>Documents are collected in “collections”</a:t>
            </a:r>
          </a:p>
          <a:p>
            <a:r>
              <a:rPr lang="en-US" dirty="0" smtClean="0"/>
              <a:t>Values can be strings, dates, Boolean, integers, even documents and arrays</a:t>
            </a:r>
          </a:p>
          <a:p>
            <a:endParaRPr lang="en-US" dirty="0"/>
          </a:p>
        </p:txBody>
      </p:sp>
    </p:spTree>
    <p:extLst>
      <p:ext uri="{BB962C8B-B14F-4D97-AF65-F5344CB8AC3E}">
        <p14:creationId xmlns:p14="http://schemas.microsoft.com/office/powerpoint/2010/main" val="11358888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Document Store</a:t>
            </a:r>
            <a:endParaRPr lang="en-US" dirty="0"/>
          </a:p>
        </p:txBody>
      </p:sp>
      <p:sp>
        <p:nvSpPr>
          <p:cNvPr id="3" name="Content Placeholder 2"/>
          <p:cNvSpPr>
            <a:spLocks noGrp="1"/>
          </p:cNvSpPr>
          <p:nvPr>
            <p:ph idx="1"/>
          </p:nvPr>
        </p:nvSpPr>
        <p:spPr/>
        <p:txBody>
          <a:bodyPr/>
          <a:lstStyle/>
          <a:p>
            <a:r>
              <a:rPr lang="en-US" dirty="0" smtClean="0"/>
              <a:t>Fast writing</a:t>
            </a:r>
          </a:p>
          <a:p>
            <a:r>
              <a:rPr lang="en-US" dirty="0" smtClean="0"/>
              <a:t>Flexible indexing for fast value searching</a:t>
            </a:r>
          </a:p>
          <a:p>
            <a:r>
              <a:rPr lang="en-US" dirty="0" smtClean="0"/>
              <a:t>Horizontal scaling</a:t>
            </a:r>
          </a:p>
          <a:p>
            <a:r>
              <a:rPr lang="en-US" dirty="0" smtClean="0"/>
              <a:t>Schema</a:t>
            </a:r>
          </a:p>
          <a:p>
            <a:r>
              <a:rPr lang="en-US" dirty="0" smtClean="0"/>
              <a:t>Great as an Object Store</a:t>
            </a:r>
          </a:p>
        </p:txBody>
      </p:sp>
      <p:sp>
        <p:nvSpPr>
          <p:cNvPr id="4" name="TextBox 3"/>
          <p:cNvSpPr txBox="1"/>
          <p:nvPr/>
        </p:nvSpPr>
        <p:spPr>
          <a:xfrm>
            <a:off x="5271803" y="2266950"/>
            <a:ext cx="2655855" cy="2554545"/>
          </a:xfrm>
          <a:prstGeom prst="rect">
            <a:avLst/>
          </a:prstGeom>
          <a:noFill/>
        </p:spPr>
        <p:txBody>
          <a:bodyPr wrap="none" rtlCol="0">
            <a:spAutoFit/>
          </a:bodyPr>
          <a:lstStyle/>
          <a:p>
            <a:r>
              <a:rPr lang="en-US" sz="1600" dirty="0" smtClean="0"/>
              <a:t>{ _Id:0,</a:t>
            </a:r>
          </a:p>
          <a:p>
            <a:r>
              <a:rPr lang="en-US" sz="1600" dirty="0" smtClean="0"/>
              <a:t>“</a:t>
            </a:r>
            <a:r>
              <a:rPr lang="en-US" sz="1600" dirty="0" err="1" smtClean="0"/>
              <a:t>name”:”john</a:t>
            </a:r>
            <a:r>
              <a:rPr lang="en-US" sz="1600" dirty="0" smtClean="0"/>
              <a:t>”,</a:t>
            </a:r>
          </a:p>
          <a:p>
            <a:r>
              <a:rPr lang="en-US" sz="1600" dirty="0" smtClean="0"/>
              <a:t>“phone”:[</a:t>
            </a:r>
          </a:p>
          <a:p>
            <a:r>
              <a:rPr lang="en-US" sz="1600" dirty="0" smtClean="0"/>
              <a:t>    {“</a:t>
            </a:r>
            <a:r>
              <a:rPr lang="en-US" sz="1600" dirty="0" err="1" smtClean="0"/>
              <a:t>type”:”mobile</a:t>
            </a:r>
            <a:r>
              <a:rPr lang="en-US" sz="1600" dirty="0" smtClean="0"/>
              <a:t>”,</a:t>
            </a:r>
          </a:p>
          <a:p>
            <a:r>
              <a:rPr lang="en-US" sz="1600" dirty="0"/>
              <a:t> </a:t>
            </a:r>
            <a:r>
              <a:rPr lang="en-US" sz="1600" dirty="0" smtClean="0"/>
              <a:t>    “number”:”703-555-7894”</a:t>
            </a:r>
          </a:p>
          <a:p>
            <a:r>
              <a:rPr lang="en-US" sz="1600" dirty="0"/>
              <a:t> </a:t>
            </a:r>
            <a:r>
              <a:rPr lang="en-US" sz="1600" dirty="0" smtClean="0"/>
              <a:t>   },</a:t>
            </a:r>
          </a:p>
          <a:p>
            <a:r>
              <a:rPr lang="en-US" sz="1600" dirty="0"/>
              <a:t> </a:t>
            </a:r>
            <a:r>
              <a:rPr lang="en-US" sz="1600" dirty="0" smtClean="0"/>
              <a:t>   {“</a:t>
            </a:r>
            <a:r>
              <a:rPr lang="en-US" sz="1600" dirty="0" err="1" smtClean="0"/>
              <a:t>type”:”home</a:t>
            </a:r>
            <a:r>
              <a:rPr lang="en-US" sz="1600" dirty="0" smtClean="0"/>
              <a:t>”,</a:t>
            </a:r>
          </a:p>
          <a:p>
            <a:r>
              <a:rPr lang="en-US" sz="1600" dirty="0"/>
              <a:t> </a:t>
            </a:r>
            <a:r>
              <a:rPr lang="en-US" sz="1600" dirty="0" smtClean="0"/>
              <a:t>     “number”:”703-555-4561”</a:t>
            </a:r>
          </a:p>
          <a:p>
            <a:r>
              <a:rPr lang="en-US" sz="1600" dirty="0" smtClean="0"/>
              <a:t>    }]</a:t>
            </a:r>
          </a:p>
          <a:p>
            <a:r>
              <a:rPr lang="en-US" sz="1600" dirty="0"/>
              <a:t>}</a:t>
            </a:r>
            <a:endParaRPr lang="en-US" sz="1600" dirty="0" smtClean="0"/>
          </a:p>
        </p:txBody>
      </p:sp>
    </p:spTree>
    <p:extLst>
      <p:ext uri="{BB962C8B-B14F-4D97-AF65-F5344CB8AC3E}">
        <p14:creationId xmlns:p14="http://schemas.microsoft.com/office/powerpoint/2010/main" val="369466579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Document Store</a:t>
            </a:r>
            <a:endParaRPr lang="en-US" dirty="0"/>
          </a:p>
        </p:txBody>
      </p:sp>
      <p:pic>
        <p:nvPicPr>
          <p:cNvPr id="5" name="Picture 2" descr="http://static.projectbfs.com.s3.amazonaws.com/defaults/images/topics/raven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08643"/>
            <a:ext cx="1798955" cy="1284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https://encrypted-tbn1.gstatic.com/images?q=tbn:ANd9GcQW9cC4OUDZnGX3pInjDvSieXVLR3JeKnz1F2yAIecZyeu3KkJGvHDlFoK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1444"/>
            <a:ext cx="2032000" cy="673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cfile9.uf.tistory.com/image/1255F5174C00055D05D3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1809750"/>
            <a:ext cx="1571477" cy="11788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385" y="1610433"/>
            <a:ext cx="780290" cy="780290"/>
          </a:xfrm>
          <a:prstGeom prst="rect">
            <a:avLst/>
          </a:prstGeom>
        </p:spPr>
      </p:pic>
      <p:sp>
        <p:nvSpPr>
          <p:cNvPr id="9" name="TextBox 8"/>
          <p:cNvSpPr txBox="1"/>
          <p:nvPr/>
        </p:nvSpPr>
        <p:spPr>
          <a:xfrm>
            <a:off x="4106260" y="1809750"/>
            <a:ext cx="2626890" cy="400110"/>
          </a:xfrm>
          <a:prstGeom prst="rect">
            <a:avLst/>
          </a:prstGeom>
          <a:noFill/>
        </p:spPr>
        <p:txBody>
          <a:bodyPr wrap="square" rtlCol="0">
            <a:spAutoFit/>
          </a:bodyPr>
          <a:lstStyle/>
          <a:p>
            <a:r>
              <a:rPr lang="en-US" sz="2000" b="1" dirty="0" smtClean="0">
                <a:solidFill>
                  <a:srgbClr val="0079D6"/>
                </a:solidFill>
                <a:latin typeface="Segoe UI Light" panose="020B0502040204020203" pitchFamily="34" charset="0"/>
                <a:cs typeface="Segoe UI Light" panose="020B0502040204020203" pitchFamily="34" charset="0"/>
              </a:rPr>
              <a:t>Azure DocumentDB</a:t>
            </a:r>
            <a:endParaRPr lang="en-US" sz="2000" b="1" dirty="0">
              <a:solidFill>
                <a:srgbClr val="0079D6"/>
              </a:solidFill>
              <a:latin typeface="Segoe UI Light" panose="020B0502040204020203" pitchFamily="34" charset="0"/>
              <a:cs typeface="Segoe UI Light" panose="020B0502040204020203" pitchFamily="34" charset="0"/>
            </a:endParaRPr>
          </a:p>
        </p:txBody>
      </p:sp>
      <p:pic>
        <p:nvPicPr>
          <p:cNvPr id="10" name="Picture 6" descr="http://1rtdn21e2k8w27koup1eiasxspe.wpengine.netdna-cdn.com/wp-content/uploads/dynamodb-10132014.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0600" y="3075560"/>
            <a:ext cx="2587625" cy="70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5756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Flavors – Polyglot Persistence</a:t>
            </a:r>
            <a:endParaRPr lang="en-US" dirty="0"/>
          </a:p>
        </p:txBody>
      </p:sp>
      <p:sp>
        <p:nvSpPr>
          <p:cNvPr id="3" name="Content Placeholder 2"/>
          <p:cNvSpPr>
            <a:spLocks noGrp="1"/>
          </p:cNvSpPr>
          <p:nvPr>
            <p:ph idx="1"/>
          </p:nvPr>
        </p:nvSpPr>
        <p:spPr/>
        <p:txBody>
          <a:bodyPr>
            <a:normAutofit/>
          </a:bodyPr>
          <a:lstStyle/>
          <a:p>
            <a:r>
              <a:rPr lang="en-US" dirty="0" smtClean="0"/>
              <a:t>Databases are tools</a:t>
            </a:r>
          </a:p>
          <a:p>
            <a:r>
              <a:rPr lang="en-US" dirty="0" smtClean="0"/>
              <a:t>Use them if you need them and where they fit best</a:t>
            </a:r>
          </a:p>
          <a:p>
            <a:r>
              <a:rPr lang="en-US" dirty="0" smtClean="0"/>
              <a:t>Do what makes sense for your project</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2" t="12268" r="3926" b="21548"/>
          <a:stretch/>
        </p:blipFill>
        <p:spPr>
          <a:xfrm>
            <a:off x="2895600" y="2681198"/>
            <a:ext cx="3880708" cy="2035006"/>
          </a:xfrm>
          <a:prstGeom prst="rect">
            <a:avLst/>
          </a:prstGeom>
        </p:spPr>
      </p:pic>
      <p:sp>
        <p:nvSpPr>
          <p:cNvPr id="5" name="Rectangle 4"/>
          <p:cNvSpPr/>
          <p:nvPr/>
        </p:nvSpPr>
        <p:spPr>
          <a:xfrm>
            <a:off x="0" y="4917092"/>
            <a:ext cx="3251211" cy="215444"/>
          </a:xfrm>
          <a:prstGeom prst="rect">
            <a:avLst/>
          </a:prstGeom>
        </p:spPr>
        <p:txBody>
          <a:bodyPr wrap="none">
            <a:spAutoFit/>
          </a:bodyPr>
          <a:lstStyle/>
          <a:p>
            <a:r>
              <a:rPr lang="en-US" sz="800" dirty="0" smtClean="0"/>
              <a:t>Image from: http</a:t>
            </a:r>
            <a:r>
              <a:rPr lang="en-US" sz="800" dirty="0"/>
              <a:t>://martinfowler.com/bliki/PolyglotPersistence.html</a:t>
            </a:r>
          </a:p>
        </p:txBody>
      </p:sp>
    </p:spTree>
    <p:extLst>
      <p:ext uri="{BB962C8B-B14F-4D97-AF65-F5344CB8AC3E}">
        <p14:creationId xmlns:p14="http://schemas.microsoft.com/office/powerpoint/2010/main" val="342496116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Recap</a:t>
            </a:r>
            <a:endParaRPr lang="en-US" dirty="0"/>
          </a:p>
        </p:txBody>
      </p:sp>
      <p:sp>
        <p:nvSpPr>
          <p:cNvPr id="3" name="Content Placeholder 2"/>
          <p:cNvSpPr>
            <a:spLocks noGrp="1"/>
          </p:cNvSpPr>
          <p:nvPr>
            <p:ph idx="1"/>
          </p:nvPr>
        </p:nvSpPr>
        <p:spPr/>
        <p:txBody>
          <a:bodyPr/>
          <a:lstStyle/>
          <a:p>
            <a:r>
              <a:rPr lang="en-US" dirty="0" smtClean="0"/>
              <a:t>Not Only SQL, or Non Relational</a:t>
            </a:r>
          </a:p>
          <a:p>
            <a:r>
              <a:rPr lang="en-US" dirty="0" smtClean="0"/>
              <a:t>Vast Ecosystem</a:t>
            </a:r>
          </a:p>
          <a:p>
            <a:r>
              <a:rPr lang="en-US" dirty="0" smtClean="0"/>
              <a:t>Databases are tools, use them when you need them</a:t>
            </a:r>
            <a:endParaRPr lang="en-US" dirty="0"/>
          </a:p>
        </p:txBody>
      </p:sp>
    </p:spTree>
    <p:extLst>
      <p:ext uri="{BB962C8B-B14F-4D97-AF65-F5344CB8AC3E}">
        <p14:creationId xmlns:p14="http://schemas.microsoft.com/office/powerpoint/2010/main" val="603665955"/>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a:t>
            </a:r>
            <a:r>
              <a:rPr lang="en-US" dirty="0" err="1" smtClean="0"/>
              <a:t>DocumentDB</a:t>
            </a:r>
            <a:endParaRPr lang="en-US" dirty="0"/>
          </a:p>
        </p:txBody>
      </p:sp>
      <p:sp>
        <p:nvSpPr>
          <p:cNvPr id="70" name="Rectangle 69"/>
          <p:cNvSpPr/>
          <p:nvPr/>
        </p:nvSpPr>
        <p:spPr>
          <a:xfrm>
            <a:off x="170310" y="1064327"/>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Azure’s NoSQL Database as a Service</a:t>
            </a:r>
            <a:endParaRPr lang="en-US" dirty="0">
              <a:latin typeface="Segoe UI Light" panose="020B0502040204020203" pitchFamily="34" charset="0"/>
              <a:cs typeface="Segoe UI Light" panose="020B0502040204020203" pitchFamily="34" charset="0"/>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62" y="1128052"/>
            <a:ext cx="694553" cy="694553"/>
          </a:xfrm>
          <a:prstGeom prst="rect">
            <a:avLst/>
          </a:prstGeom>
        </p:spPr>
      </p:pic>
      <p:sp>
        <p:nvSpPr>
          <p:cNvPr id="72" name="Rectangle 71"/>
          <p:cNvSpPr/>
          <p:nvPr/>
        </p:nvSpPr>
        <p:spPr>
          <a:xfrm>
            <a:off x="4727290" y="1064276"/>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Blazingly </a:t>
            </a:r>
            <a:r>
              <a:rPr lang="en-US" dirty="0">
                <a:latin typeface="Segoe UI Light" panose="020B0502040204020203" pitchFamily="34" charset="0"/>
                <a:cs typeface="Segoe UI Light" panose="020B0502040204020203" pitchFamily="34" charset="0"/>
              </a:rPr>
              <a:t>fast, low latency SSD storage</a:t>
            </a:r>
          </a:p>
        </p:txBody>
      </p:sp>
      <p:sp>
        <p:nvSpPr>
          <p:cNvPr id="73" name="Rectangle 72"/>
          <p:cNvSpPr/>
          <p:nvPr/>
        </p:nvSpPr>
        <p:spPr>
          <a:xfrm>
            <a:off x="170310" y="1927704"/>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err="1" smtClean="0">
                <a:latin typeface="Segoe UI Light" panose="020B0502040204020203" pitchFamily="34" charset="0"/>
                <a:cs typeface="Segoe UI Light" panose="020B0502040204020203" pitchFamily="34" charset="0"/>
              </a:rPr>
              <a:t>RESTful</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HTTP API</a:t>
            </a:r>
          </a:p>
        </p:txBody>
      </p:sp>
      <p:sp>
        <p:nvSpPr>
          <p:cNvPr id="74" name="Rectangle 73"/>
          <p:cNvSpPr/>
          <p:nvPr/>
        </p:nvSpPr>
        <p:spPr>
          <a:xfrm>
            <a:off x="4727290" y="1927704"/>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SQL like syntax to query documents</a:t>
            </a:r>
            <a:endParaRPr lang="en-US" dirty="0">
              <a:latin typeface="Segoe UI Light" panose="020B0502040204020203" pitchFamily="34" charset="0"/>
              <a:cs typeface="Segoe UI Light" panose="020B0502040204020203" pitchFamily="34" charset="0"/>
            </a:endParaRPr>
          </a:p>
        </p:txBody>
      </p:sp>
      <p:sp>
        <p:nvSpPr>
          <p:cNvPr id="75" name="Rectangle 74"/>
          <p:cNvSpPr/>
          <p:nvPr/>
        </p:nvSpPr>
        <p:spPr>
          <a:xfrm>
            <a:off x="170310" y="2775048"/>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Server side programmability</a:t>
            </a:r>
          </a:p>
          <a:p>
            <a:pPr lvl="2"/>
            <a:r>
              <a:rPr lang="en-US" dirty="0" smtClean="0">
                <a:latin typeface="Segoe UI Light" panose="020B0502040204020203" pitchFamily="34" charset="0"/>
                <a:cs typeface="Segoe UI Light" panose="020B0502040204020203" pitchFamily="34" charset="0"/>
              </a:rPr>
              <a:t>(Stored Procedures, Triggers, UDFs)</a:t>
            </a:r>
            <a:endParaRPr lang="en-US" dirty="0">
              <a:latin typeface="Segoe UI Light" panose="020B0502040204020203" pitchFamily="34" charset="0"/>
              <a:cs typeface="Segoe UI Light" panose="020B0502040204020203" pitchFamily="34" charset="0"/>
            </a:endParaRPr>
          </a:p>
        </p:txBody>
      </p:sp>
      <p:sp>
        <p:nvSpPr>
          <p:cNvPr id="76" name="Rectangle 75"/>
          <p:cNvSpPr/>
          <p:nvPr/>
        </p:nvSpPr>
        <p:spPr>
          <a:xfrm>
            <a:off x="4727291" y="2775048"/>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Rich consistency and indexing options</a:t>
            </a:r>
            <a:endParaRPr lang="en-US" dirty="0">
              <a:latin typeface="Segoe UI Light" panose="020B0502040204020203" pitchFamily="34" charset="0"/>
              <a:cs typeface="Segoe UI Light" panose="020B0502040204020203" pitchFamily="34" charset="0"/>
            </a:endParaRPr>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1143381"/>
            <a:ext cx="668887" cy="668887"/>
          </a:xfrm>
          <a:prstGeom prst="rect">
            <a:avLst/>
          </a:prstGeom>
        </p:spPr>
      </p:pic>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168" y="2042196"/>
            <a:ext cx="505905" cy="505905"/>
          </a:xfrm>
          <a:prstGeom prst="rect">
            <a:avLst/>
          </a:prstGeom>
        </p:spPr>
      </p:pic>
      <p:sp>
        <p:nvSpPr>
          <p:cNvPr id="79" name="Rectangle 78"/>
          <p:cNvSpPr/>
          <p:nvPr/>
        </p:nvSpPr>
        <p:spPr>
          <a:xfrm>
            <a:off x="170310" y="3653770"/>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ACID transactions within collections</a:t>
            </a:r>
            <a:endParaRPr lang="en-US" dirty="0">
              <a:latin typeface="Segoe UI Light" panose="020B0502040204020203" pitchFamily="34" charset="0"/>
              <a:cs typeface="Segoe UI Light" panose="020B0502040204020203" pitchFamily="34" charset="0"/>
            </a:endParaRPr>
          </a:p>
        </p:txBody>
      </p:sp>
      <p:sp>
        <p:nvSpPr>
          <p:cNvPr id="80" name="Rectangle 79"/>
          <p:cNvSpPr/>
          <p:nvPr/>
        </p:nvSpPr>
        <p:spPr>
          <a:xfrm>
            <a:off x="4727291" y="3658178"/>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smtClean="0">
                <a:latin typeface="Segoe UI Light" panose="020B0502040204020203" pitchFamily="34" charset="0"/>
                <a:cs typeface="Segoe UI Light" panose="020B0502040204020203" pitchFamily="34" charset="0"/>
              </a:rPr>
              <a:t>Rich permissions level</a:t>
            </a:r>
            <a:endParaRPr lang="en-US" dirty="0">
              <a:latin typeface="Segoe UI Light" panose="020B0502040204020203" pitchFamily="34" charset="0"/>
              <a:cs typeface="Segoe UI Light" panose="020B0502040204020203" pitchFamily="34" charset="0"/>
            </a:endParaRPr>
          </a:p>
        </p:txBody>
      </p:sp>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2046" y="3731500"/>
            <a:ext cx="618165" cy="618165"/>
          </a:xfrm>
          <a:prstGeom prst="rect">
            <a:avLst/>
          </a:prstGeom>
        </p:spPr>
      </p:pic>
      <p:pic>
        <p:nvPicPr>
          <p:cNvPr id="82" name="Picture 8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2346" y="1982912"/>
            <a:ext cx="668887" cy="668887"/>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7545" y="3706137"/>
            <a:ext cx="668887" cy="668887"/>
          </a:xfrm>
          <a:prstGeom prst="rect">
            <a:avLst/>
          </a:prstGeom>
        </p:spPr>
      </p:pic>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5093" y="2860443"/>
            <a:ext cx="587039" cy="587039"/>
          </a:xfrm>
          <a:prstGeom prst="rect">
            <a:avLst/>
          </a:prstGeom>
        </p:spPr>
      </p:pic>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2048" y="2820605"/>
            <a:ext cx="668887" cy="668887"/>
          </a:xfrm>
          <a:prstGeom prst="rect">
            <a:avLst/>
          </a:prstGeom>
        </p:spPr>
      </p:pic>
    </p:spTree>
    <p:extLst>
      <p:ext uri="{BB962C8B-B14F-4D97-AF65-F5344CB8AC3E}">
        <p14:creationId xmlns:p14="http://schemas.microsoft.com/office/powerpoint/2010/main" val="5908667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9"/>
                                        </p:tgtEl>
                                        <p:attrNameLst>
                                          <p:attrName>fillcolor</p:attrName>
                                        </p:attrNameLst>
                                      </p:cBhvr>
                                      <p:to>
                                        <a:srgbClr val="FDDFA4"/>
                                      </p:to>
                                    </p:animClr>
                                    <p:set>
                                      <p:cBhvr>
                                        <p:cTn id="7" dur="2000" fill="hold"/>
                                        <p:tgtEl>
                                          <p:spTgt spid="79"/>
                                        </p:tgtEl>
                                        <p:attrNameLst>
                                          <p:attrName>fill.type</p:attrName>
                                        </p:attrNameLst>
                                      </p:cBhvr>
                                      <p:to>
                                        <p:strVal val="solid"/>
                                      </p:to>
                                    </p:set>
                                    <p:set>
                                      <p:cBhvr>
                                        <p:cTn id="8" dur="2000" fill="hold"/>
                                        <p:tgtEl>
                                          <p:spTgt spid="7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0"/>
                                        </p:tgtEl>
                                        <p:attrNameLst>
                                          <p:attrName>fillcolor</p:attrName>
                                        </p:attrNameLst>
                                      </p:cBhvr>
                                      <p:to>
                                        <a:srgbClr val="FDDFA4"/>
                                      </p:to>
                                    </p:animClr>
                                    <p:set>
                                      <p:cBhvr>
                                        <p:cTn id="11" dur="2000" fill="hold"/>
                                        <p:tgtEl>
                                          <p:spTgt spid="80"/>
                                        </p:tgtEl>
                                        <p:attrNameLst>
                                          <p:attrName>fill.type</p:attrName>
                                        </p:attrNameLst>
                                      </p:cBhvr>
                                      <p:to>
                                        <p:strVal val="solid"/>
                                      </p:to>
                                    </p:set>
                                    <p:set>
                                      <p:cBhvr>
                                        <p:cTn id="12" dur="2000" fill="hold"/>
                                        <p:tgtEl>
                                          <p:spTgt spid="8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6"/>
                                        </p:tgtEl>
                                        <p:attrNameLst>
                                          <p:attrName>fillcolor</p:attrName>
                                        </p:attrNameLst>
                                      </p:cBhvr>
                                      <p:to>
                                        <a:srgbClr val="FDDFA4"/>
                                      </p:to>
                                    </p:animClr>
                                    <p:set>
                                      <p:cBhvr>
                                        <p:cTn id="15" dur="2000" fill="hold"/>
                                        <p:tgtEl>
                                          <p:spTgt spid="76"/>
                                        </p:tgtEl>
                                        <p:attrNameLst>
                                          <p:attrName>fill.type</p:attrName>
                                        </p:attrNameLst>
                                      </p:cBhvr>
                                      <p:to>
                                        <p:strVal val="solid"/>
                                      </p:to>
                                    </p:set>
                                    <p:set>
                                      <p:cBhvr>
                                        <p:cTn id="16" dur="2000" fill="hold"/>
                                        <p:tgtEl>
                                          <p:spTgt spid="7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75"/>
                                        </p:tgtEl>
                                        <p:attrNameLst>
                                          <p:attrName>fillcolor</p:attrName>
                                        </p:attrNameLst>
                                      </p:cBhvr>
                                      <p:to>
                                        <a:srgbClr val="FDDFA4"/>
                                      </p:to>
                                    </p:animClr>
                                    <p:set>
                                      <p:cBhvr>
                                        <p:cTn id="19" dur="2000" fill="hold"/>
                                        <p:tgtEl>
                                          <p:spTgt spid="75"/>
                                        </p:tgtEl>
                                        <p:attrNameLst>
                                          <p:attrName>fill.type</p:attrName>
                                        </p:attrNameLst>
                                      </p:cBhvr>
                                      <p:to>
                                        <p:strVal val="solid"/>
                                      </p:to>
                                    </p:set>
                                    <p:set>
                                      <p:cBhvr>
                                        <p:cTn id="20" dur="2000" fill="hold"/>
                                        <p:tgtEl>
                                          <p:spTgt spid="7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74"/>
                                        </p:tgtEl>
                                        <p:attrNameLst>
                                          <p:attrName>fillcolor</p:attrName>
                                        </p:attrNameLst>
                                      </p:cBhvr>
                                      <p:to>
                                        <a:srgbClr val="FDDFA4"/>
                                      </p:to>
                                    </p:animClr>
                                    <p:set>
                                      <p:cBhvr>
                                        <p:cTn id="23" dur="2000" fill="hold"/>
                                        <p:tgtEl>
                                          <p:spTgt spid="74"/>
                                        </p:tgtEl>
                                        <p:attrNameLst>
                                          <p:attrName>fill.type</p:attrName>
                                        </p:attrNameLst>
                                      </p:cBhvr>
                                      <p:to>
                                        <p:strVal val="solid"/>
                                      </p:to>
                                    </p:set>
                                    <p:set>
                                      <p:cBhvr>
                                        <p:cTn id="24" dur="2000" fill="hold"/>
                                        <p:tgtEl>
                                          <p:spTgt spid="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auto">
          <a:xfrm>
            <a:off x="2314121" y="148133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 name="Slide Number Placeholder 2"/>
          <p:cNvSpPr>
            <a:spLocks noGrp="1"/>
          </p:cNvSpPr>
          <p:nvPr>
            <p:ph type="sldNum" sz="quarter" idx="4294967295"/>
          </p:nvPr>
        </p:nvSpPr>
        <p:spPr>
          <a:xfrm>
            <a:off x="6457950" y="4767263"/>
            <a:ext cx="2057400" cy="273844"/>
          </a:xfrm>
          <a:prstGeom prst="rect">
            <a:avLst/>
          </a:prstGeom>
        </p:spPr>
        <p:txBody>
          <a:bodyPr/>
          <a:lstStyle/>
          <a:p>
            <a:fld id="{0A164282-434E-41D4-9582-783D542A7B68}" type="slidenum">
              <a:rPr/>
              <a:pPr/>
              <a:t>26</a:t>
            </a:fld>
            <a:endParaRPr/>
          </a:p>
        </p:txBody>
      </p:sp>
      <p:sp>
        <p:nvSpPr>
          <p:cNvPr id="49" name="Rectangle 48"/>
          <p:cNvSpPr/>
          <p:nvPr/>
        </p:nvSpPr>
        <p:spPr bwMode="auto">
          <a:xfrm>
            <a:off x="736524" y="148133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7" name="Rectangle 56"/>
          <p:cNvSpPr/>
          <p:nvPr/>
        </p:nvSpPr>
        <p:spPr bwMode="auto">
          <a:xfrm>
            <a:off x="736532" y="794000"/>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SQL Server </a:t>
            </a:r>
            <a:br>
              <a:rPr lang="en-US" sz="1530" kern="0" dirty="0">
                <a:ln>
                  <a:solidFill>
                    <a:srgbClr val="FFFFFF">
                      <a:alpha val="0"/>
                    </a:srgbClr>
                  </a:solidFill>
                </a:ln>
                <a:solidFill>
                  <a:srgbClr val="FFFFFF"/>
                </a:solidFill>
                <a:latin typeface="Segoe UI Light"/>
              </a:rPr>
            </a:br>
            <a:r>
              <a:rPr lang="en-US" sz="1530" kern="0" dirty="0">
                <a:ln>
                  <a:solidFill>
                    <a:srgbClr val="FFFFFF">
                      <a:alpha val="0"/>
                    </a:srgbClr>
                  </a:solidFill>
                </a:ln>
                <a:solidFill>
                  <a:srgbClr val="FFFFFF"/>
                </a:solidFill>
                <a:latin typeface="Segoe UI Light"/>
              </a:rPr>
              <a:t>in a VM</a:t>
            </a:r>
          </a:p>
        </p:txBody>
      </p:sp>
      <p:pic>
        <p:nvPicPr>
          <p:cNvPr id="61" name="Picture 6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710247" y="1119710"/>
            <a:ext cx="453404" cy="269057"/>
          </a:xfrm>
          <a:prstGeom prst="rect">
            <a:avLst/>
          </a:prstGeom>
        </p:spPr>
      </p:pic>
      <p:sp>
        <p:nvSpPr>
          <p:cNvPr id="47" name="Title 1"/>
          <p:cNvSpPr>
            <a:spLocks noGrp="1"/>
          </p:cNvSpPr>
          <p:nvPr>
            <p:ph type="title"/>
          </p:nvPr>
        </p:nvSpPr>
        <p:spPr>
          <a:xfrm>
            <a:off x="201019" y="-169385"/>
            <a:ext cx="7365206" cy="994172"/>
          </a:xfrm>
        </p:spPr>
        <p:txBody>
          <a:bodyPr>
            <a:normAutofit/>
          </a:bodyPr>
          <a:lstStyle/>
          <a:p>
            <a:r>
              <a:rPr lang="en-US" sz="3600" dirty="0" smtClean="0">
                <a:solidFill>
                  <a:schemeClr val="accent6">
                    <a:lumMod val="75000"/>
                  </a:schemeClr>
                </a:solidFill>
              </a:rPr>
              <a:t>Azure Data Services</a:t>
            </a:r>
            <a:endParaRPr lang="en-US" sz="3600" dirty="0">
              <a:solidFill>
                <a:schemeClr val="accent6">
                  <a:lumMod val="75000"/>
                </a:schemeClr>
              </a:solidFill>
            </a:endParaRPr>
          </a:p>
        </p:txBody>
      </p:sp>
      <p:sp>
        <p:nvSpPr>
          <p:cNvPr id="48" name="Rectangle 47"/>
          <p:cNvSpPr/>
          <p:nvPr/>
        </p:nvSpPr>
        <p:spPr bwMode="auto">
          <a:xfrm>
            <a:off x="2314129" y="795190"/>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SQL </a:t>
            </a:r>
            <a:r>
              <a:rPr lang="en-US" sz="1530" kern="0" dirty="0" smtClean="0">
                <a:ln>
                  <a:solidFill>
                    <a:srgbClr val="FFFFFF">
                      <a:alpha val="0"/>
                    </a:srgbClr>
                  </a:solidFill>
                </a:ln>
                <a:solidFill>
                  <a:srgbClr val="FFFFFF"/>
                </a:solidFill>
                <a:latin typeface="Segoe UI Light"/>
              </a:rPr>
              <a:t>Database</a:t>
            </a:r>
            <a:endParaRPr lang="en-US" sz="1530" kern="0" dirty="0">
              <a:ln>
                <a:solidFill>
                  <a:srgbClr val="FFFFFF">
                    <a:alpha val="0"/>
                  </a:srgbClr>
                </a:solidFill>
              </a:ln>
              <a:solidFill>
                <a:srgbClr val="FFFFFF"/>
              </a:solidFill>
              <a:latin typeface="Segoe UI Light"/>
            </a:endParaRPr>
          </a:p>
        </p:txBody>
      </p:sp>
      <p:pic>
        <p:nvPicPr>
          <p:cNvPr id="62" name="Picture 6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246696" y="1151896"/>
            <a:ext cx="435506" cy="262115"/>
          </a:xfrm>
          <a:prstGeom prst="rect">
            <a:avLst/>
          </a:prstGeom>
        </p:spPr>
      </p:pic>
      <p:sp>
        <p:nvSpPr>
          <p:cNvPr id="79" name="Rectangle 78"/>
          <p:cNvSpPr/>
          <p:nvPr/>
        </p:nvSpPr>
        <p:spPr bwMode="auto">
          <a:xfrm>
            <a:off x="733301" y="1625887"/>
            <a:ext cx="3101616" cy="262525"/>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defRPr/>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4" name="Rectangle 93"/>
          <p:cNvSpPr/>
          <p:nvPr/>
        </p:nvSpPr>
        <p:spPr bwMode="auto">
          <a:xfrm>
            <a:off x="3904685" y="1481003"/>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5" name="Rectangle 94"/>
          <p:cNvSpPr/>
          <p:nvPr/>
        </p:nvSpPr>
        <p:spPr bwMode="auto">
          <a:xfrm>
            <a:off x="3912023" y="793999"/>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err="1" smtClean="0">
                <a:ln>
                  <a:solidFill>
                    <a:srgbClr val="FFFFFF">
                      <a:alpha val="0"/>
                    </a:srgbClr>
                  </a:solidFill>
                </a:ln>
                <a:solidFill>
                  <a:srgbClr val="FFFFFF"/>
                </a:solidFill>
                <a:latin typeface="Segoe UI Light"/>
              </a:rPr>
              <a:t>DocumentDB</a:t>
            </a:r>
            <a:endParaRPr lang="en-US" sz="1530" kern="0" dirty="0">
              <a:ln>
                <a:solidFill>
                  <a:srgbClr val="FFFFFF">
                    <a:alpha val="0"/>
                  </a:srgbClr>
                </a:solidFill>
              </a:ln>
              <a:solidFill>
                <a:srgbClr val="FFFFFF"/>
              </a:solidFill>
              <a:latin typeface="Segoe UI Light"/>
            </a:endParaRPr>
          </a:p>
        </p:txBody>
      </p:sp>
      <p:grpSp>
        <p:nvGrpSpPr>
          <p:cNvPr id="63" name="Group 43"/>
          <p:cNvGrpSpPr/>
          <p:nvPr/>
        </p:nvGrpSpPr>
        <p:grpSpPr>
          <a:xfrm>
            <a:off x="2329253" y="4672858"/>
            <a:ext cx="341019" cy="228740"/>
            <a:chOff x="4374833" y="1810640"/>
            <a:chExt cx="1828800" cy="1426464"/>
          </a:xfrm>
        </p:grpSpPr>
        <p:sp>
          <p:nvSpPr>
            <p:cNvPr id="64" name="Rectangle 63"/>
            <p:cNvSpPr/>
            <p:nvPr/>
          </p:nvSpPr>
          <p:spPr bwMode="auto">
            <a:xfrm>
              <a:off x="5021379" y="1810640"/>
              <a:ext cx="535709" cy="365823"/>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5" name="Rectangle 64"/>
            <p:cNvSpPr/>
            <p:nvPr/>
          </p:nvSpPr>
          <p:spPr bwMode="auto">
            <a:xfrm>
              <a:off x="4374833"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6" name="Rectangle 65"/>
            <p:cNvSpPr/>
            <p:nvPr/>
          </p:nvSpPr>
          <p:spPr bwMode="auto">
            <a:xfrm>
              <a:off x="5764721"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7" name="Rectangle 66"/>
            <p:cNvSpPr/>
            <p:nvPr/>
          </p:nvSpPr>
          <p:spPr bwMode="auto">
            <a:xfrm>
              <a:off x="5301425"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8" name="Rectangle 67"/>
            <p:cNvSpPr/>
            <p:nvPr/>
          </p:nvSpPr>
          <p:spPr bwMode="auto">
            <a:xfrm>
              <a:off x="4838129"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9" name="Rectangle 68"/>
            <p:cNvSpPr/>
            <p:nvPr/>
          </p:nvSpPr>
          <p:spPr bwMode="auto">
            <a:xfrm>
              <a:off x="4594289"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0" name="Rectangle 69"/>
            <p:cNvSpPr/>
            <p:nvPr/>
          </p:nvSpPr>
          <p:spPr bwMode="auto">
            <a:xfrm>
              <a:off x="5520881"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cxnSp>
          <p:nvCxnSpPr>
            <p:cNvPr id="71" name="Elbow Connector 70"/>
            <p:cNvCxnSpPr>
              <a:stCxn id="64" idx="2"/>
              <a:endCxn id="70" idx="0"/>
            </p:cNvCxnSpPr>
            <p:nvPr/>
          </p:nvCxnSpPr>
          <p:spPr>
            <a:xfrm rot="16200000" flipH="1">
              <a:off x="5403218" y="2062478"/>
              <a:ext cx="235326" cy="463295"/>
            </a:xfrm>
            <a:prstGeom prst="bentConnector3">
              <a:avLst/>
            </a:prstGeom>
            <a:noFill/>
            <a:ln w="9525" cap="flat" cmpd="sng" algn="ctr">
              <a:solidFill>
                <a:sysClr val="window" lastClr="FFFFFF"/>
              </a:solidFill>
              <a:prstDash val="solid"/>
              <a:miter lim="800000"/>
              <a:headEnd type="none"/>
              <a:tailEnd type="none"/>
            </a:ln>
            <a:effectLst/>
          </p:spPr>
        </p:cxnSp>
        <p:cxnSp>
          <p:nvCxnSpPr>
            <p:cNvPr id="72" name="Straight Connector 31"/>
            <p:cNvCxnSpPr>
              <a:stCxn id="64" idx="2"/>
              <a:endCxn id="69" idx="0"/>
            </p:cNvCxnSpPr>
            <p:nvPr/>
          </p:nvCxnSpPr>
          <p:spPr>
            <a:xfrm rot="5400000">
              <a:off x="4939923" y="2062478"/>
              <a:ext cx="235326" cy="463297"/>
            </a:xfrm>
            <a:prstGeom prst="bentConnector3">
              <a:avLst>
                <a:gd name="adj1" fmla="val 50000"/>
              </a:avLst>
            </a:prstGeom>
            <a:noFill/>
            <a:ln w="9525" cap="flat" cmpd="sng" algn="ctr">
              <a:solidFill>
                <a:sysClr val="window" lastClr="FFFFFF"/>
              </a:solidFill>
              <a:prstDash val="solid"/>
              <a:miter lim="800000"/>
              <a:headEnd type="none"/>
              <a:tailEnd type="none"/>
            </a:ln>
            <a:effectLst/>
          </p:spPr>
        </p:cxnSp>
        <p:cxnSp>
          <p:nvCxnSpPr>
            <p:cNvPr id="73" name="Elbow Connector 72"/>
            <p:cNvCxnSpPr>
              <a:stCxn id="70" idx="2"/>
              <a:endCxn id="66" idx="0"/>
            </p:cNvCxnSpPr>
            <p:nvPr/>
          </p:nvCxnSpPr>
          <p:spPr>
            <a:xfrm rot="16200000" flipH="1">
              <a:off x="575069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4" name="Elbow Connector 73"/>
            <p:cNvCxnSpPr>
              <a:stCxn id="70" idx="2"/>
              <a:endCxn id="67" idx="0"/>
            </p:cNvCxnSpPr>
            <p:nvPr/>
          </p:nvCxnSpPr>
          <p:spPr>
            <a:xfrm rot="5400000">
              <a:off x="5519042"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5" name="Elbow Connector 74"/>
            <p:cNvCxnSpPr>
              <a:stCxn id="69" idx="2"/>
              <a:endCxn id="68" idx="0"/>
            </p:cNvCxnSpPr>
            <p:nvPr/>
          </p:nvCxnSpPr>
          <p:spPr>
            <a:xfrm rot="16200000" flipH="1">
              <a:off x="4824098"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6" name="Elbow Connector 75"/>
            <p:cNvCxnSpPr>
              <a:stCxn id="69" idx="2"/>
              <a:endCxn id="65" idx="0"/>
            </p:cNvCxnSpPr>
            <p:nvPr/>
          </p:nvCxnSpPr>
          <p:spPr>
            <a:xfrm rot="5400000">
              <a:off x="459245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grpSp>
      <p:sp>
        <p:nvSpPr>
          <p:cNvPr id="80" name="TextBox 79"/>
          <p:cNvSpPr txBox="1"/>
          <p:nvPr/>
        </p:nvSpPr>
        <p:spPr>
          <a:xfrm>
            <a:off x="666720" y="1525196"/>
            <a:ext cx="1833043" cy="412238"/>
          </a:xfrm>
          <a:prstGeom prst="rect">
            <a:avLst/>
          </a:prstGeom>
          <a:noFill/>
        </p:spPr>
        <p:txBody>
          <a:bodyPr wrap="none" lIns="137085" tIns="109669" rIns="137085" bIns="109669" rtlCol="0">
            <a:spAutoFit/>
          </a:bodyPr>
          <a:lstStyle/>
          <a:p>
            <a:pPr defTabSz="699061">
              <a:lnSpc>
                <a:spcPct val="90000"/>
              </a:lnSpc>
            </a:pPr>
            <a:r>
              <a:rPr lang="en-US" sz="1377" dirty="0">
                <a:gradFill>
                  <a:gsLst>
                    <a:gs pos="0">
                      <a:prstClr val="white"/>
                    </a:gs>
                    <a:gs pos="100000">
                      <a:prstClr val="white"/>
                    </a:gs>
                  </a:gsLst>
                  <a:lin ang="5400000" scaled="1"/>
                </a:gradFill>
                <a:latin typeface="Segoe UI Light"/>
              </a:rPr>
              <a:t>fully featured RDBMS</a:t>
            </a:r>
          </a:p>
        </p:txBody>
      </p:sp>
      <p:sp>
        <p:nvSpPr>
          <p:cNvPr id="96" name="Rectangle 95"/>
          <p:cNvSpPr/>
          <p:nvPr/>
        </p:nvSpPr>
        <p:spPr bwMode="auto">
          <a:xfrm>
            <a:off x="5502585" y="147560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7" name="Rectangle 96"/>
          <p:cNvSpPr/>
          <p:nvPr/>
        </p:nvSpPr>
        <p:spPr bwMode="auto">
          <a:xfrm>
            <a:off x="7086600" y="147560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8" name="Rectangle 97"/>
          <p:cNvSpPr/>
          <p:nvPr/>
        </p:nvSpPr>
        <p:spPr bwMode="auto">
          <a:xfrm>
            <a:off x="5496032" y="793999"/>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smtClean="0">
                <a:ln>
                  <a:solidFill>
                    <a:srgbClr val="FFFFFF">
                      <a:alpha val="0"/>
                    </a:srgbClr>
                  </a:solidFill>
                </a:ln>
                <a:solidFill>
                  <a:srgbClr val="FFFFFF"/>
                </a:solidFill>
                <a:latin typeface="Segoe UI Light"/>
              </a:rPr>
              <a:t>Tables</a:t>
            </a:r>
            <a:endParaRPr lang="en-US" sz="1530" kern="0" dirty="0">
              <a:ln>
                <a:solidFill>
                  <a:srgbClr val="FFFFFF">
                    <a:alpha val="0"/>
                  </a:srgbClr>
                </a:solidFill>
              </a:ln>
              <a:solidFill>
                <a:srgbClr val="FFFFFF"/>
              </a:solidFill>
              <a:latin typeface="Segoe UI Light"/>
            </a:endParaRPr>
          </a:p>
        </p:txBody>
      </p:sp>
      <p:graphicFrame>
        <p:nvGraphicFramePr>
          <p:cNvPr id="59" name="Table 58"/>
          <p:cNvGraphicFramePr>
            <a:graphicFrameLocks noGrp="1"/>
          </p:cNvGraphicFramePr>
          <p:nvPr>
            <p:extLst>
              <p:ext uri="{D42A27DB-BD31-4B8C-83A1-F6EECF244321}">
                <p14:modId xmlns:p14="http://schemas.microsoft.com/office/powerpoint/2010/main" val="2822646226"/>
              </p:ext>
            </p:extLst>
          </p:nvPr>
        </p:nvGraphicFramePr>
        <p:xfrm>
          <a:off x="6574259" y="1118413"/>
          <a:ext cx="271460" cy="264070"/>
        </p:xfrm>
        <a:graphic>
          <a:graphicData uri="http://schemas.openxmlformats.org/drawingml/2006/table">
            <a:tbl>
              <a:tblPr firstRow="1" bandRow="1"/>
              <a:tblGrid>
                <a:gridCol w="54292"/>
                <a:gridCol w="52814"/>
                <a:gridCol w="57248"/>
                <a:gridCol w="52814"/>
                <a:gridCol w="54292"/>
              </a:tblGrid>
              <a:tr h="0">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9" name="Rectangle 98"/>
          <p:cNvSpPr/>
          <p:nvPr/>
        </p:nvSpPr>
        <p:spPr bwMode="auto">
          <a:xfrm>
            <a:off x="7081787" y="787184"/>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smtClean="0">
                <a:ln>
                  <a:solidFill>
                    <a:srgbClr val="FFFFFF">
                      <a:alpha val="0"/>
                    </a:srgbClr>
                  </a:solidFill>
                </a:ln>
                <a:solidFill>
                  <a:srgbClr val="FFFFFF"/>
                </a:solidFill>
                <a:latin typeface="Segoe UI Light"/>
              </a:rPr>
              <a:t>Blobs</a:t>
            </a:r>
          </a:p>
          <a:p>
            <a:pPr defTabSz="1217177" fontAlgn="base">
              <a:defRPr/>
            </a:pPr>
            <a:endParaRPr lang="en-US" sz="1530" kern="0" dirty="0">
              <a:ln>
                <a:solidFill>
                  <a:srgbClr val="FFFFFF">
                    <a:alpha val="0"/>
                  </a:srgbClr>
                </a:solidFill>
              </a:ln>
              <a:solidFill>
                <a:srgbClr val="FFFFFF"/>
              </a:solidFill>
              <a:latin typeface="Segoe UI Light"/>
            </a:endParaRPr>
          </a:p>
        </p:txBody>
      </p:sp>
      <p:pic>
        <p:nvPicPr>
          <p:cNvPr id="60" name="Picture 40"/>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8875" t="13653" r="7587" b="13715"/>
          <a:stretch/>
        </p:blipFill>
        <p:spPr bwMode="auto">
          <a:xfrm>
            <a:off x="8179682" y="1146866"/>
            <a:ext cx="380765" cy="26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ectangle 77"/>
          <p:cNvSpPr/>
          <p:nvPr/>
        </p:nvSpPr>
        <p:spPr bwMode="auto">
          <a:xfrm>
            <a:off x="733301" y="1943650"/>
            <a:ext cx="4692180" cy="25180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1" name="TextBox 80"/>
          <p:cNvSpPr txBox="1"/>
          <p:nvPr/>
        </p:nvSpPr>
        <p:spPr>
          <a:xfrm>
            <a:off x="666808" y="1884283"/>
            <a:ext cx="2047845" cy="412238"/>
          </a:xfrm>
          <a:prstGeom prst="rect">
            <a:avLst/>
          </a:prstGeom>
          <a:noFill/>
        </p:spPr>
        <p:txBody>
          <a:bodyPr wrap="none" lIns="137085" tIns="109669" rIns="137085" bIns="109669" rtlCol="0">
            <a:spAutoFit/>
          </a:bodyPr>
          <a:lstStyle/>
          <a:p>
            <a:pPr defTabSz="699061">
              <a:lnSpc>
                <a:spcPct val="90000"/>
              </a:lnSpc>
            </a:pPr>
            <a:r>
              <a:rPr lang="en-US" sz="1377" dirty="0">
                <a:solidFill>
                  <a:prstClr val="white"/>
                </a:solidFill>
                <a:latin typeface="Segoe UI Light"/>
              </a:rPr>
              <a:t>transactional processing</a:t>
            </a:r>
          </a:p>
        </p:txBody>
      </p:sp>
      <p:sp>
        <p:nvSpPr>
          <p:cNvPr id="77" name="Rectangle 76"/>
          <p:cNvSpPr/>
          <p:nvPr/>
        </p:nvSpPr>
        <p:spPr bwMode="auto">
          <a:xfrm>
            <a:off x="733300" y="2260182"/>
            <a:ext cx="4692181" cy="21069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2" name="TextBox 81"/>
          <p:cNvSpPr txBox="1"/>
          <p:nvPr/>
        </p:nvSpPr>
        <p:spPr>
          <a:xfrm>
            <a:off x="665933" y="2159409"/>
            <a:ext cx="1073091" cy="412238"/>
          </a:xfrm>
          <a:prstGeom prst="rect">
            <a:avLst/>
          </a:prstGeom>
          <a:noFill/>
        </p:spPr>
        <p:txBody>
          <a:bodyPr wrap="none" lIns="137085" tIns="109669" rIns="137085" bIns="109669" rtlCol="0">
            <a:spAutoFit/>
          </a:bodyPr>
          <a:lstStyle/>
          <a:p>
            <a:pPr defTabSz="699061">
              <a:lnSpc>
                <a:spcPct val="90000"/>
              </a:lnSpc>
            </a:pPr>
            <a:r>
              <a:rPr lang="en-US" sz="1377" dirty="0">
                <a:solidFill>
                  <a:prstClr val="white"/>
                </a:solidFill>
                <a:latin typeface="Segoe UI Light"/>
              </a:rPr>
              <a:t>rich query </a:t>
            </a:r>
          </a:p>
        </p:txBody>
      </p:sp>
      <p:sp>
        <p:nvSpPr>
          <p:cNvPr id="84" name="Rectangle 83"/>
          <p:cNvSpPr/>
          <p:nvPr/>
        </p:nvSpPr>
        <p:spPr bwMode="auto">
          <a:xfrm>
            <a:off x="2314121" y="2538200"/>
            <a:ext cx="6298088" cy="255570"/>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5" name="TextBox 84"/>
          <p:cNvSpPr txBox="1"/>
          <p:nvPr/>
        </p:nvSpPr>
        <p:spPr>
          <a:xfrm>
            <a:off x="4605726" y="2459866"/>
            <a:ext cx="4043204"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managed as a service</a:t>
            </a:r>
          </a:p>
        </p:txBody>
      </p:sp>
      <p:sp>
        <p:nvSpPr>
          <p:cNvPr id="83" name="Rectangle 82"/>
          <p:cNvSpPr/>
          <p:nvPr/>
        </p:nvSpPr>
        <p:spPr bwMode="auto">
          <a:xfrm>
            <a:off x="2313264" y="2879184"/>
            <a:ext cx="6289313" cy="257334"/>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6" name="TextBox 85"/>
          <p:cNvSpPr txBox="1"/>
          <p:nvPr/>
        </p:nvSpPr>
        <p:spPr>
          <a:xfrm>
            <a:off x="6114536" y="2809416"/>
            <a:ext cx="2534394"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elastic scale</a:t>
            </a:r>
          </a:p>
        </p:txBody>
      </p:sp>
      <p:sp>
        <p:nvSpPr>
          <p:cNvPr id="88" name="Rectangle 87"/>
          <p:cNvSpPr/>
          <p:nvPr/>
        </p:nvSpPr>
        <p:spPr bwMode="auto">
          <a:xfrm>
            <a:off x="3904683" y="3221654"/>
            <a:ext cx="4697894" cy="24810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0" name="TextBox 89"/>
          <p:cNvSpPr txBox="1"/>
          <p:nvPr/>
        </p:nvSpPr>
        <p:spPr>
          <a:xfrm>
            <a:off x="5503868" y="3148289"/>
            <a:ext cx="3145062"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schema-free data model</a:t>
            </a:r>
          </a:p>
        </p:txBody>
      </p:sp>
      <p:sp>
        <p:nvSpPr>
          <p:cNvPr id="87" name="Rectangle 86"/>
          <p:cNvSpPr/>
          <p:nvPr/>
        </p:nvSpPr>
        <p:spPr bwMode="auto">
          <a:xfrm>
            <a:off x="3891715" y="3538379"/>
            <a:ext cx="4708915" cy="268544"/>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9" name="TextBox 88"/>
          <p:cNvSpPr txBox="1"/>
          <p:nvPr/>
        </p:nvSpPr>
        <p:spPr>
          <a:xfrm>
            <a:off x="5049027" y="3455133"/>
            <a:ext cx="3599903"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internet accessible http/rest</a:t>
            </a:r>
          </a:p>
        </p:txBody>
      </p:sp>
      <p:sp>
        <p:nvSpPr>
          <p:cNvPr id="91" name="Rectangle 90"/>
          <p:cNvSpPr/>
          <p:nvPr/>
        </p:nvSpPr>
        <p:spPr bwMode="auto">
          <a:xfrm>
            <a:off x="5502585" y="3898779"/>
            <a:ext cx="3098045" cy="270745"/>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defRPr/>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2" name="TextBox 91"/>
          <p:cNvSpPr txBox="1"/>
          <p:nvPr/>
        </p:nvSpPr>
        <p:spPr>
          <a:xfrm>
            <a:off x="6086887" y="3826562"/>
            <a:ext cx="2565426" cy="412238"/>
          </a:xfrm>
          <a:prstGeom prst="rect">
            <a:avLst/>
          </a:prstGeom>
          <a:noFill/>
        </p:spPr>
        <p:txBody>
          <a:bodyPr wrap="square" lIns="137085" tIns="109669" rIns="137085" bIns="109669" rtlCol="0">
            <a:spAutoFit/>
          </a:bodyPr>
          <a:lstStyle>
            <a:defPPr>
              <a:defRPr lang="en-US"/>
            </a:defPPr>
            <a:lvl1pPr>
              <a:lnSpc>
                <a:spcPct val="90000"/>
              </a:lnSpc>
              <a:defRPr>
                <a:solidFill>
                  <a:schemeClr val="bg2">
                    <a:lumMod val="75000"/>
                  </a:schemeClr>
                </a:solidFill>
              </a:defRPr>
            </a:lvl1pPr>
          </a:lstStyle>
          <a:p>
            <a:pPr algn="r" defTabSz="699061"/>
            <a:r>
              <a:rPr lang="en-US" sz="1377" dirty="0">
                <a:solidFill>
                  <a:prstClr val="white"/>
                </a:solidFill>
                <a:latin typeface="Segoe UI Light"/>
              </a:rPr>
              <a:t>arbitrary data formats</a:t>
            </a:r>
          </a:p>
        </p:txBody>
      </p:sp>
      <p:pic>
        <p:nvPicPr>
          <p:cNvPr id="100" name="Picture 9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9027" y="1127252"/>
            <a:ext cx="299193" cy="299193"/>
          </a:xfrm>
          <a:prstGeom prst="rect">
            <a:avLst/>
          </a:prstGeom>
        </p:spPr>
      </p:pic>
    </p:spTree>
    <p:extLst>
      <p:ext uri="{BB962C8B-B14F-4D97-AF65-F5344CB8AC3E}">
        <p14:creationId xmlns:p14="http://schemas.microsoft.com/office/powerpoint/2010/main" val="2037878351"/>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5" name="Rectangle 4"/>
          <p:cNvSpPr/>
          <p:nvPr/>
        </p:nvSpPr>
        <p:spPr>
          <a:xfrm>
            <a:off x="349857" y="1047750"/>
            <a:ext cx="8432222" cy="336665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2100" dirty="0">
                <a:latin typeface="Segoe UI Light" panose="020B0502040204020203" pitchFamily="34" charset="0"/>
                <a:cs typeface="Segoe UI Light" panose="020B0502040204020203" pitchFamily="34" charset="0"/>
              </a:rPr>
              <a:t>Database Account</a:t>
            </a:r>
          </a:p>
        </p:txBody>
      </p:sp>
      <p:sp>
        <p:nvSpPr>
          <p:cNvPr id="6" name="Rectangle 5"/>
          <p:cNvSpPr/>
          <p:nvPr/>
        </p:nvSpPr>
        <p:spPr>
          <a:xfrm>
            <a:off x="496750" y="1562099"/>
            <a:ext cx="3982316" cy="2704234"/>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dirty="0">
                <a:latin typeface="Segoe UI Light" panose="020B0502040204020203" pitchFamily="34" charset="0"/>
                <a:cs typeface="Segoe UI Light" panose="020B0502040204020203" pitchFamily="34" charset="0"/>
              </a:rPr>
              <a:t>Database 1</a:t>
            </a:r>
          </a:p>
        </p:txBody>
      </p:sp>
      <p:sp>
        <p:nvSpPr>
          <p:cNvPr id="8" name="Rectangle 7"/>
          <p:cNvSpPr/>
          <p:nvPr/>
        </p:nvSpPr>
        <p:spPr>
          <a:xfrm>
            <a:off x="622618" y="1951759"/>
            <a:ext cx="584489" cy="215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latin typeface="Segoe UI Light" panose="020B0502040204020203" pitchFamily="34" charset="0"/>
                <a:cs typeface="Segoe UI Light" panose="020B0502040204020203" pitchFamily="34" charset="0"/>
              </a:rPr>
              <a:t>Users</a:t>
            </a:r>
          </a:p>
        </p:txBody>
      </p:sp>
      <p:sp>
        <p:nvSpPr>
          <p:cNvPr id="9" name="Rectangle 8"/>
          <p:cNvSpPr/>
          <p:nvPr/>
        </p:nvSpPr>
        <p:spPr>
          <a:xfrm>
            <a:off x="1332975" y="1951759"/>
            <a:ext cx="584489" cy="215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latin typeface="Segoe UI Light" panose="020B0502040204020203" pitchFamily="34" charset="0"/>
                <a:cs typeface="Segoe UI Light" panose="020B0502040204020203" pitchFamily="34" charset="0"/>
              </a:rPr>
              <a:t>Permissions</a:t>
            </a:r>
          </a:p>
        </p:txBody>
      </p:sp>
      <p:sp>
        <p:nvSpPr>
          <p:cNvPr id="10" name="Rectangle 9"/>
          <p:cNvSpPr/>
          <p:nvPr/>
        </p:nvSpPr>
        <p:spPr>
          <a:xfrm>
            <a:off x="2087736" y="1951759"/>
            <a:ext cx="2221058" cy="100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latin typeface="Segoe UI Light" panose="020B0502040204020203" pitchFamily="34" charset="0"/>
                <a:cs typeface="Segoe UI Light" panose="020B0502040204020203" pitchFamily="34" charset="0"/>
              </a:rPr>
              <a:t>Collection 1</a:t>
            </a:r>
          </a:p>
        </p:txBody>
      </p:sp>
      <p:sp>
        <p:nvSpPr>
          <p:cNvPr id="12" name="Rectangle 11"/>
          <p:cNvSpPr/>
          <p:nvPr/>
        </p:nvSpPr>
        <p:spPr>
          <a:xfrm>
            <a:off x="2169565" y="2240108"/>
            <a:ext cx="2057400" cy="24938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Light" panose="020B0502040204020203" pitchFamily="34" charset="0"/>
                <a:cs typeface="Segoe UI Light" panose="020B0502040204020203" pitchFamily="34" charset="0"/>
              </a:rPr>
              <a:t>Documents</a:t>
            </a:r>
          </a:p>
        </p:txBody>
      </p:sp>
      <p:sp>
        <p:nvSpPr>
          <p:cNvPr id="13" name="Rectangle 12"/>
          <p:cNvSpPr/>
          <p:nvPr/>
        </p:nvSpPr>
        <p:spPr>
          <a:xfrm>
            <a:off x="2173461" y="2562485"/>
            <a:ext cx="658890" cy="27986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0" dirty="0">
                <a:latin typeface="Segoe UI Light" panose="020B0502040204020203" pitchFamily="34" charset="0"/>
                <a:cs typeface="Segoe UI Light" panose="020B0502040204020203" pitchFamily="34" charset="0"/>
              </a:rPr>
              <a:t>Stored Procedures</a:t>
            </a:r>
          </a:p>
        </p:txBody>
      </p:sp>
      <p:sp>
        <p:nvSpPr>
          <p:cNvPr id="14" name="Rectangle 13"/>
          <p:cNvSpPr/>
          <p:nvPr/>
        </p:nvSpPr>
        <p:spPr>
          <a:xfrm>
            <a:off x="2880509" y="2562485"/>
            <a:ext cx="635511"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Triggers</a:t>
            </a:r>
          </a:p>
        </p:txBody>
      </p:sp>
      <p:sp>
        <p:nvSpPr>
          <p:cNvPr id="15" name="Rectangle 14"/>
          <p:cNvSpPr/>
          <p:nvPr/>
        </p:nvSpPr>
        <p:spPr>
          <a:xfrm>
            <a:off x="3564178" y="2562485"/>
            <a:ext cx="656537"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UDFs</a:t>
            </a:r>
          </a:p>
        </p:txBody>
      </p:sp>
      <p:sp>
        <p:nvSpPr>
          <p:cNvPr id="16" name="Rectangle 15"/>
          <p:cNvSpPr/>
          <p:nvPr/>
        </p:nvSpPr>
        <p:spPr>
          <a:xfrm>
            <a:off x="2087736" y="3112078"/>
            <a:ext cx="2221058" cy="99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latin typeface="Segoe UI Light" panose="020B0502040204020203" pitchFamily="34" charset="0"/>
                <a:cs typeface="Segoe UI Light" panose="020B0502040204020203" pitchFamily="34" charset="0"/>
              </a:rPr>
              <a:t>Collection 2</a:t>
            </a:r>
          </a:p>
        </p:txBody>
      </p:sp>
      <p:sp>
        <p:nvSpPr>
          <p:cNvPr id="17" name="Rectangle 16"/>
          <p:cNvSpPr/>
          <p:nvPr/>
        </p:nvSpPr>
        <p:spPr>
          <a:xfrm>
            <a:off x="2169565" y="3416878"/>
            <a:ext cx="2057400" cy="24938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Light" panose="020B0502040204020203" pitchFamily="34" charset="0"/>
                <a:cs typeface="Segoe UI Light" panose="020B0502040204020203" pitchFamily="34" charset="0"/>
              </a:rPr>
              <a:t>Documents</a:t>
            </a:r>
          </a:p>
        </p:txBody>
      </p:sp>
      <p:sp>
        <p:nvSpPr>
          <p:cNvPr id="18" name="Rectangle 17"/>
          <p:cNvSpPr/>
          <p:nvPr/>
        </p:nvSpPr>
        <p:spPr>
          <a:xfrm>
            <a:off x="2173461" y="3739255"/>
            <a:ext cx="658890" cy="27986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0" dirty="0">
                <a:latin typeface="Segoe UI Light" panose="020B0502040204020203" pitchFamily="34" charset="0"/>
                <a:cs typeface="Segoe UI Light" panose="020B0502040204020203" pitchFamily="34" charset="0"/>
              </a:rPr>
              <a:t>Stored Procedures</a:t>
            </a:r>
          </a:p>
        </p:txBody>
      </p:sp>
      <p:sp>
        <p:nvSpPr>
          <p:cNvPr id="19" name="Rectangle 18"/>
          <p:cNvSpPr/>
          <p:nvPr/>
        </p:nvSpPr>
        <p:spPr>
          <a:xfrm>
            <a:off x="2880509" y="3739255"/>
            <a:ext cx="635511"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Triggers</a:t>
            </a:r>
          </a:p>
        </p:txBody>
      </p:sp>
      <p:sp>
        <p:nvSpPr>
          <p:cNvPr id="20" name="Rectangle 19"/>
          <p:cNvSpPr/>
          <p:nvPr/>
        </p:nvSpPr>
        <p:spPr>
          <a:xfrm>
            <a:off x="3564178" y="3739255"/>
            <a:ext cx="656537"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UDFs</a:t>
            </a:r>
          </a:p>
        </p:txBody>
      </p:sp>
      <p:sp>
        <p:nvSpPr>
          <p:cNvPr id="34" name="Rectangle 33"/>
          <p:cNvSpPr/>
          <p:nvPr/>
        </p:nvSpPr>
        <p:spPr>
          <a:xfrm>
            <a:off x="4649338" y="1562099"/>
            <a:ext cx="3982316" cy="2704234"/>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dirty="0">
                <a:latin typeface="Segoe UI Light" panose="020B0502040204020203" pitchFamily="34" charset="0"/>
                <a:cs typeface="Segoe UI Light" panose="020B0502040204020203" pitchFamily="34" charset="0"/>
              </a:rPr>
              <a:t>Database 2</a:t>
            </a:r>
          </a:p>
        </p:txBody>
      </p:sp>
      <p:sp>
        <p:nvSpPr>
          <p:cNvPr id="35" name="Rectangle 34"/>
          <p:cNvSpPr/>
          <p:nvPr/>
        </p:nvSpPr>
        <p:spPr>
          <a:xfrm>
            <a:off x="4775206" y="1951759"/>
            <a:ext cx="584489" cy="215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latin typeface="Segoe UI Light" panose="020B0502040204020203" pitchFamily="34" charset="0"/>
                <a:cs typeface="Segoe UI Light" panose="020B0502040204020203" pitchFamily="34" charset="0"/>
              </a:rPr>
              <a:t>Users</a:t>
            </a:r>
          </a:p>
        </p:txBody>
      </p:sp>
      <p:sp>
        <p:nvSpPr>
          <p:cNvPr id="36" name="Rectangle 35"/>
          <p:cNvSpPr/>
          <p:nvPr/>
        </p:nvSpPr>
        <p:spPr>
          <a:xfrm>
            <a:off x="5485563" y="1951759"/>
            <a:ext cx="584489" cy="215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latin typeface="Segoe UI Light" panose="020B0502040204020203" pitchFamily="34" charset="0"/>
                <a:cs typeface="Segoe UI Light" panose="020B0502040204020203" pitchFamily="34" charset="0"/>
              </a:rPr>
              <a:t>Permissions</a:t>
            </a:r>
          </a:p>
        </p:txBody>
      </p:sp>
      <p:sp>
        <p:nvSpPr>
          <p:cNvPr id="37" name="Rectangle 36"/>
          <p:cNvSpPr/>
          <p:nvPr/>
        </p:nvSpPr>
        <p:spPr>
          <a:xfrm>
            <a:off x="6240324" y="1951759"/>
            <a:ext cx="2221058" cy="100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latin typeface="Segoe UI Light" panose="020B0502040204020203" pitchFamily="34" charset="0"/>
                <a:cs typeface="Segoe UI Light" panose="020B0502040204020203" pitchFamily="34" charset="0"/>
              </a:rPr>
              <a:t>Collection 1</a:t>
            </a:r>
          </a:p>
        </p:txBody>
      </p:sp>
      <p:sp>
        <p:nvSpPr>
          <p:cNvPr id="38" name="Rectangle 37"/>
          <p:cNvSpPr/>
          <p:nvPr/>
        </p:nvSpPr>
        <p:spPr>
          <a:xfrm>
            <a:off x="6322153" y="2240108"/>
            <a:ext cx="2057400" cy="24938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Light" panose="020B0502040204020203" pitchFamily="34" charset="0"/>
                <a:cs typeface="Segoe UI Light" panose="020B0502040204020203" pitchFamily="34" charset="0"/>
              </a:rPr>
              <a:t>Documents</a:t>
            </a:r>
          </a:p>
        </p:txBody>
      </p:sp>
      <p:sp>
        <p:nvSpPr>
          <p:cNvPr id="39" name="Rectangle 38"/>
          <p:cNvSpPr/>
          <p:nvPr/>
        </p:nvSpPr>
        <p:spPr>
          <a:xfrm>
            <a:off x="6326049" y="2562485"/>
            <a:ext cx="658890" cy="27986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0" dirty="0">
                <a:latin typeface="Segoe UI Light" panose="020B0502040204020203" pitchFamily="34" charset="0"/>
                <a:cs typeface="Segoe UI Light" panose="020B0502040204020203" pitchFamily="34" charset="0"/>
              </a:rPr>
              <a:t>Stored Procedures</a:t>
            </a:r>
          </a:p>
        </p:txBody>
      </p:sp>
      <p:sp>
        <p:nvSpPr>
          <p:cNvPr id="40" name="Rectangle 39"/>
          <p:cNvSpPr/>
          <p:nvPr/>
        </p:nvSpPr>
        <p:spPr>
          <a:xfrm>
            <a:off x="7033097" y="2562485"/>
            <a:ext cx="635511"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Triggers</a:t>
            </a:r>
          </a:p>
        </p:txBody>
      </p:sp>
      <p:sp>
        <p:nvSpPr>
          <p:cNvPr id="41" name="Rectangle 40"/>
          <p:cNvSpPr/>
          <p:nvPr/>
        </p:nvSpPr>
        <p:spPr>
          <a:xfrm>
            <a:off x="7716766" y="2562485"/>
            <a:ext cx="656537"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UDFs</a:t>
            </a:r>
          </a:p>
        </p:txBody>
      </p:sp>
      <p:sp>
        <p:nvSpPr>
          <p:cNvPr id="42" name="Rectangle 41"/>
          <p:cNvSpPr/>
          <p:nvPr/>
        </p:nvSpPr>
        <p:spPr>
          <a:xfrm>
            <a:off x="6240324" y="3112078"/>
            <a:ext cx="2221058" cy="99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latin typeface="Segoe UI Light" panose="020B0502040204020203" pitchFamily="34" charset="0"/>
                <a:cs typeface="Segoe UI Light" panose="020B0502040204020203" pitchFamily="34" charset="0"/>
              </a:rPr>
              <a:t>Collection 2</a:t>
            </a:r>
          </a:p>
        </p:txBody>
      </p:sp>
      <p:sp>
        <p:nvSpPr>
          <p:cNvPr id="43" name="Rectangle 42"/>
          <p:cNvSpPr/>
          <p:nvPr/>
        </p:nvSpPr>
        <p:spPr>
          <a:xfrm>
            <a:off x="6322153" y="3416878"/>
            <a:ext cx="2057400" cy="24938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Light" panose="020B0502040204020203" pitchFamily="34" charset="0"/>
                <a:cs typeface="Segoe UI Light" panose="020B0502040204020203" pitchFamily="34" charset="0"/>
              </a:rPr>
              <a:t>Documents</a:t>
            </a:r>
          </a:p>
        </p:txBody>
      </p:sp>
      <p:sp>
        <p:nvSpPr>
          <p:cNvPr id="44" name="Rectangle 43"/>
          <p:cNvSpPr/>
          <p:nvPr/>
        </p:nvSpPr>
        <p:spPr>
          <a:xfrm>
            <a:off x="6326049" y="3739255"/>
            <a:ext cx="658890" cy="27986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0" dirty="0">
                <a:latin typeface="Segoe UI Light" panose="020B0502040204020203" pitchFamily="34" charset="0"/>
                <a:cs typeface="Segoe UI Light" panose="020B0502040204020203" pitchFamily="34" charset="0"/>
              </a:rPr>
              <a:t>Stored Procedures</a:t>
            </a:r>
          </a:p>
        </p:txBody>
      </p:sp>
      <p:sp>
        <p:nvSpPr>
          <p:cNvPr id="45" name="Rectangle 44"/>
          <p:cNvSpPr/>
          <p:nvPr/>
        </p:nvSpPr>
        <p:spPr>
          <a:xfrm>
            <a:off x="7033097" y="3739255"/>
            <a:ext cx="635511"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Triggers</a:t>
            </a:r>
          </a:p>
        </p:txBody>
      </p:sp>
      <p:sp>
        <p:nvSpPr>
          <p:cNvPr id="46" name="Rectangle 45"/>
          <p:cNvSpPr/>
          <p:nvPr/>
        </p:nvSpPr>
        <p:spPr>
          <a:xfrm>
            <a:off x="7716766" y="3739255"/>
            <a:ext cx="656537" cy="2776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latin typeface="Segoe UI Light" panose="020B0502040204020203" pitchFamily="34" charset="0"/>
                <a:cs typeface="Segoe UI Light" panose="020B0502040204020203" pitchFamily="34" charset="0"/>
              </a:rPr>
              <a:t>UDFs</a:t>
            </a:r>
          </a:p>
        </p:txBody>
      </p:sp>
    </p:spTree>
    <p:extLst>
      <p:ext uri="{BB962C8B-B14F-4D97-AF65-F5344CB8AC3E}">
        <p14:creationId xmlns:p14="http://schemas.microsoft.com/office/powerpoint/2010/main" val="34123040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365206" cy="994172"/>
          </a:xfrm>
        </p:spPr>
        <p:txBody>
          <a:bodyPr/>
          <a:lstStyle/>
          <a:p>
            <a:r>
              <a:rPr lang="en-US" dirty="0" smtClean="0"/>
              <a:t>JSON Documents</a:t>
            </a:r>
            <a:endParaRPr lang="en-US" dirty="0"/>
          </a:p>
        </p:txBody>
      </p:sp>
      <p:sp>
        <p:nvSpPr>
          <p:cNvPr id="9" name="Rectangle 8"/>
          <p:cNvSpPr/>
          <p:nvPr/>
        </p:nvSpPr>
        <p:spPr>
          <a:xfrm>
            <a:off x="951978" y="816368"/>
            <a:ext cx="6479088"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"id"</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"101-102-665544"</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"subtotal"</a:t>
            </a:r>
            <a:r>
              <a:rPr lang="en-US" sz="900" dirty="0">
                <a:solidFill>
                  <a:srgbClr val="000000"/>
                </a:solidFill>
                <a:highlight>
                  <a:srgbClr val="FFFFFF"/>
                </a:highlight>
                <a:latin typeface="Consolas" panose="020B0609020204030204" pitchFamily="49" charset="0"/>
              </a:rPr>
              <a:t>: 38.63,</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a:t>
            </a:r>
            <a:r>
              <a:rPr lang="en-US" sz="900" dirty="0" err="1">
                <a:solidFill>
                  <a:srgbClr val="2E75B6"/>
                </a:solidFill>
                <a:highlight>
                  <a:srgbClr val="FFFFFF"/>
                </a:highlight>
                <a:latin typeface="Consolas" panose="020B0609020204030204" pitchFamily="49" charset="0"/>
              </a:rPr>
              <a:t>shippingHandling</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0.00,</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"tax"</a:t>
            </a:r>
            <a:r>
              <a:rPr lang="en-US" sz="900" dirty="0">
                <a:solidFill>
                  <a:srgbClr val="000000"/>
                </a:solidFill>
                <a:highlight>
                  <a:srgbClr val="FFFFFF"/>
                </a:highlight>
                <a:latin typeface="Consolas" panose="020B0609020204030204" pitchFamily="49" charset="0"/>
              </a:rPr>
              <a:t>: 2.80,</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"total"</a:t>
            </a:r>
            <a:r>
              <a:rPr lang="en-US" sz="900" dirty="0">
                <a:solidFill>
                  <a:srgbClr val="000000"/>
                </a:solidFill>
                <a:highlight>
                  <a:srgbClr val="FFFFFF"/>
                </a:highlight>
                <a:latin typeface="Consolas" panose="020B0609020204030204" pitchFamily="49" charset="0"/>
              </a:rPr>
              <a:t>: 41.43,</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"currency"</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"USD"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"date"</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"2014-02-08T10:01:36.827"</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"items"</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a:t>
            </a:r>
            <a:r>
              <a:rPr lang="en-US" sz="900" dirty="0" err="1">
                <a:solidFill>
                  <a:srgbClr val="2E75B6"/>
                </a:solidFill>
                <a:highlight>
                  <a:srgbClr val="FFFFFF"/>
                </a:highlight>
                <a:latin typeface="Consolas" panose="020B0609020204030204" pitchFamily="49" charset="0"/>
              </a:rPr>
              <a:t>productId</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"B0024Y"</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a:t>
            </a:r>
            <a:r>
              <a:rPr lang="en-US" sz="900" dirty="0" err="1">
                <a:solidFill>
                  <a:srgbClr val="2E75B6"/>
                </a:solidFill>
                <a:highlight>
                  <a:srgbClr val="FFFFFF"/>
                </a:highlight>
                <a:latin typeface="Consolas" panose="020B0609020204030204" pitchFamily="49" charset="0"/>
              </a:rPr>
              <a:t>productName</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"Green Toys Tea Set"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"quantity"</a:t>
            </a:r>
            <a:r>
              <a:rPr lang="en-US" sz="900" dirty="0">
                <a:solidFill>
                  <a:srgbClr val="000000"/>
                </a:solidFill>
                <a:highlight>
                  <a:srgbClr val="FFFFFF"/>
                </a:highlight>
                <a:latin typeface="Consolas" panose="020B0609020204030204" pitchFamily="49" charset="0"/>
              </a:rPr>
              <a:t>: 1,</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"price"</a:t>
            </a:r>
            <a:r>
              <a:rPr lang="en-US" sz="900" dirty="0">
                <a:solidFill>
                  <a:srgbClr val="000000"/>
                </a:solidFill>
                <a:highlight>
                  <a:srgbClr val="FFFFFF"/>
                </a:highlight>
                <a:latin typeface="Consolas" panose="020B0609020204030204" pitchFamily="49" charset="0"/>
              </a:rPr>
              <a:t>: 19.00</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a:t>
            </a:r>
            <a:r>
              <a:rPr lang="en-US" sz="900" dirty="0" err="1">
                <a:solidFill>
                  <a:srgbClr val="2E75B6"/>
                </a:solidFill>
                <a:highlight>
                  <a:srgbClr val="FFFFFF"/>
                </a:highlight>
                <a:latin typeface="Consolas" panose="020B0609020204030204" pitchFamily="49" charset="0"/>
              </a:rPr>
              <a:t>productId</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"B0014C"</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a:t>
            </a:r>
            <a:r>
              <a:rPr lang="en-US" sz="900" dirty="0" err="1">
                <a:solidFill>
                  <a:srgbClr val="2E75B6"/>
                </a:solidFill>
                <a:highlight>
                  <a:srgbClr val="FFFFFF"/>
                </a:highlight>
                <a:latin typeface="Consolas" panose="020B0609020204030204" pitchFamily="49" charset="0"/>
              </a:rPr>
              <a:t>productName</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"Thomas &amp; Friends Make-A-Match Game"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"quantity"</a:t>
            </a:r>
            <a:r>
              <a:rPr lang="en-US" sz="900" dirty="0">
                <a:solidFill>
                  <a:srgbClr val="000000"/>
                </a:solidFill>
                <a:highlight>
                  <a:srgbClr val="FFFFFF"/>
                </a:highlight>
                <a:latin typeface="Consolas" panose="020B0609020204030204" pitchFamily="49" charset="0"/>
              </a:rPr>
              <a:t>: 1,</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"price"</a:t>
            </a:r>
            <a:r>
              <a:rPr lang="en-US" sz="900" dirty="0">
                <a:solidFill>
                  <a:srgbClr val="000000"/>
                </a:solidFill>
                <a:highlight>
                  <a:srgbClr val="FFFFFF"/>
                </a:highlight>
                <a:latin typeface="Consolas" panose="020B0609020204030204" pitchFamily="49" charset="0"/>
              </a:rPr>
              <a:t>: 9.99</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"_</a:t>
            </a:r>
            <a:r>
              <a:rPr lang="en-US" sz="900" dirty="0" err="1">
                <a:solidFill>
                  <a:srgbClr val="2E75B6"/>
                </a:solidFill>
                <a:highlight>
                  <a:srgbClr val="FFFFFF"/>
                </a:highlight>
                <a:latin typeface="Consolas" panose="020B0609020204030204" pitchFamily="49" charset="0"/>
              </a:rPr>
              <a:t>etag</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"00001d02-0000-0000-0000-5521de7f0000"</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"_rid"</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"sC4fAMp1OQAiAAAAAAAAAA=="</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"_self"</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dbs</a:t>
            </a:r>
            <a:r>
              <a:rPr lang="en-US" sz="900" dirty="0">
                <a:solidFill>
                  <a:srgbClr val="A31515"/>
                </a:solidFill>
                <a:highlight>
                  <a:srgbClr val="FFFFFF"/>
                </a:highlight>
                <a:latin typeface="Consolas" panose="020B0609020204030204" pitchFamily="49" charset="0"/>
              </a:rPr>
              <a:t>/sC4fAA==/</a:t>
            </a:r>
            <a:r>
              <a:rPr lang="en-US" sz="900" dirty="0" err="1">
                <a:solidFill>
                  <a:srgbClr val="A31515"/>
                </a:solidFill>
                <a:highlight>
                  <a:srgbClr val="FFFFFF"/>
                </a:highlight>
                <a:latin typeface="Consolas" panose="020B0609020204030204" pitchFamily="49" charset="0"/>
              </a:rPr>
              <a:t>colls</a:t>
            </a:r>
            <a:r>
              <a:rPr lang="en-US" sz="900" dirty="0">
                <a:solidFill>
                  <a:srgbClr val="A31515"/>
                </a:solidFill>
                <a:highlight>
                  <a:srgbClr val="FFFFFF"/>
                </a:highlight>
                <a:latin typeface="Consolas" panose="020B0609020204030204" pitchFamily="49" charset="0"/>
              </a:rPr>
              <a:t>/sC4fAMp1OQA=/docs/sC4fAMp1OQAiAAAAAAAAAA==/"</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"_</a:t>
            </a:r>
            <a:r>
              <a:rPr lang="en-US" sz="900" dirty="0" err="1">
                <a:solidFill>
                  <a:srgbClr val="2E75B6"/>
                </a:solidFill>
                <a:highlight>
                  <a:srgbClr val="FFFFFF"/>
                </a:highlight>
                <a:latin typeface="Consolas" panose="020B0609020204030204" pitchFamily="49" charset="0"/>
              </a:rPr>
              <a:t>ts</a:t>
            </a:r>
            <a:r>
              <a:rPr lang="en-US" sz="900" dirty="0">
                <a:solidFill>
                  <a:srgbClr val="2E75B6"/>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"1428283007"</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2E75B6"/>
                </a:solidFill>
                <a:highlight>
                  <a:srgbClr val="FFFFFF"/>
                </a:highlight>
                <a:latin typeface="Consolas" panose="020B0609020204030204" pitchFamily="49" charset="0"/>
              </a:rPr>
              <a:t>"_attachments"</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"attachments/"</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a:t>
            </a:r>
            <a:endParaRPr lang="en-US" sz="900" dirty="0"/>
          </a:p>
        </p:txBody>
      </p:sp>
      <p:sp>
        <p:nvSpPr>
          <p:cNvPr id="11" name="Rectangle 10"/>
          <p:cNvSpPr/>
          <p:nvPr/>
        </p:nvSpPr>
        <p:spPr>
          <a:xfrm flipH="1" flipV="1">
            <a:off x="1204621" y="3846443"/>
            <a:ext cx="4796129" cy="752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619637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76" y="320169"/>
            <a:ext cx="7365206" cy="994172"/>
          </a:xfrm>
        </p:spPr>
        <p:txBody>
          <a:bodyPr>
            <a:normAutofit fontScale="90000"/>
          </a:bodyPr>
          <a:lstStyle/>
          <a:p>
            <a:r>
              <a:rPr lang="en-US" dirty="0" smtClean="0"/>
              <a:t>Demo:</a:t>
            </a:r>
            <a:br>
              <a:rPr lang="en-US" dirty="0" smtClean="0"/>
            </a:br>
            <a:r>
              <a:rPr lang="en-US" dirty="0" smtClean="0"/>
              <a:t>Setting up DocumentDB</a:t>
            </a:r>
            <a:endParaRPr lang="en-US" dirty="0"/>
          </a:p>
        </p:txBody>
      </p:sp>
      <p:sp>
        <p:nvSpPr>
          <p:cNvPr id="3" name="Content Placeholder 2"/>
          <p:cNvSpPr>
            <a:spLocks noGrp="1"/>
          </p:cNvSpPr>
          <p:nvPr>
            <p:ph idx="1"/>
          </p:nvPr>
        </p:nvSpPr>
        <p:spPr>
          <a:xfrm>
            <a:off x="863176" y="1512668"/>
            <a:ext cx="7365206" cy="618043"/>
          </a:xfrm>
        </p:spPr>
        <p:txBody>
          <a:bodyPr/>
          <a:lstStyle/>
          <a:p>
            <a:pPr marL="0" indent="0">
              <a:buNone/>
            </a:pPr>
            <a:r>
              <a:rPr lang="en-US" dirty="0" smtClean="0"/>
              <a:t>In this demo we will:</a:t>
            </a:r>
          </a:p>
        </p:txBody>
      </p:sp>
      <p:sp>
        <p:nvSpPr>
          <p:cNvPr id="4" name="Rectangle 3"/>
          <p:cNvSpPr/>
          <p:nvPr/>
        </p:nvSpPr>
        <p:spPr>
          <a:xfrm>
            <a:off x="908843" y="1909321"/>
            <a:ext cx="3602620"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dirty="0">
                <a:latin typeface="Segoe UI Light" panose="020B0502040204020203" pitchFamily="34" charset="0"/>
                <a:cs typeface="Segoe UI Light" panose="020B0502040204020203" pitchFamily="34" charset="0"/>
              </a:rPr>
              <a:t>Create a new DocumentDB Account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17" y="1965745"/>
            <a:ext cx="607673" cy="607673"/>
          </a:xfrm>
          <a:prstGeom prst="rect">
            <a:avLst/>
          </a:prstGeom>
        </p:spPr>
      </p:pic>
      <p:sp>
        <p:nvSpPr>
          <p:cNvPr id="6" name="Rectangle 5"/>
          <p:cNvSpPr/>
          <p:nvPr/>
        </p:nvSpPr>
        <p:spPr>
          <a:xfrm>
            <a:off x="4625763" y="1909320"/>
            <a:ext cx="3602620"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dirty="0">
                <a:latin typeface="Segoe UI Light" panose="020B0502040204020203" pitchFamily="34" charset="0"/>
                <a:cs typeface="Segoe UI Light" panose="020B0502040204020203" pitchFamily="34" charset="0"/>
              </a:rPr>
              <a:t>Create a new Database in Account</a:t>
            </a:r>
          </a:p>
        </p:txBody>
      </p:sp>
      <p:sp>
        <p:nvSpPr>
          <p:cNvPr id="7" name="Rectangle 6"/>
          <p:cNvSpPr/>
          <p:nvPr/>
        </p:nvSpPr>
        <p:spPr>
          <a:xfrm>
            <a:off x="908843" y="2735428"/>
            <a:ext cx="3602620"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a:latin typeface="Segoe UI Light" panose="020B0502040204020203" pitchFamily="34" charset="0"/>
                <a:cs typeface="Segoe UI Light" panose="020B0502040204020203" pitchFamily="34" charset="0"/>
              </a:rPr>
              <a:t>Create a collection in database</a:t>
            </a:r>
            <a:endParaRPr lang="en-US" sz="1350" dirty="0">
              <a:latin typeface="Segoe UI Light" panose="020B0502040204020203" pitchFamily="34" charset="0"/>
              <a:cs typeface="Segoe UI Light" panose="020B0502040204020203" pitchFamily="34" charset="0"/>
            </a:endParaRPr>
          </a:p>
        </p:txBody>
      </p:sp>
      <p:sp>
        <p:nvSpPr>
          <p:cNvPr id="8" name="Rectangle 7"/>
          <p:cNvSpPr/>
          <p:nvPr/>
        </p:nvSpPr>
        <p:spPr>
          <a:xfrm>
            <a:off x="4625763" y="2735427"/>
            <a:ext cx="3602620"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dirty="0">
                <a:latin typeface="Segoe UI Light" panose="020B0502040204020203" pitchFamily="34" charset="0"/>
                <a:cs typeface="Segoe UI Light" panose="020B0502040204020203" pitchFamily="34" charset="0"/>
              </a:rPr>
              <a:t>Use Document Explorer to create, query, and update documents</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685" y="1992835"/>
            <a:ext cx="585218" cy="58521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876" y="2869275"/>
            <a:ext cx="442622" cy="44262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8063" y="2811555"/>
            <a:ext cx="585218" cy="585218"/>
          </a:xfrm>
          <a:prstGeom prst="rect">
            <a:avLst/>
          </a:prstGeom>
        </p:spPr>
      </p:pic>
    </p:spTree>
    <p:extLst>
      <p:ext uri="{BB962C8B-B14F-4D97-AF65-F5344CB8AC3E}">
        <p14:creationId xmlns:p14="http://schemas.microsoft.com/office/powerpoint/2010/main" val="207357925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What is SQL?</a:t>
            </a:r>
          </a:p>
          <a:p>
            <a:r>
              <a:rPr lang="en-US" dirty="0" smtClean="0"/>
              <a:t>What is NoSQL?</a:t>
            </a:r>
          </a:p>
          <a:p>
            <a:r>
              <a:rPr lang="en-US" dirty="0" smtClean="0"/>
              <a:t>NoSQL Flavors</a:t>
            </a:r>
          </a:p>
          <a:p>
            <a:r>
              <a:rPr lang="en-US" dirty="0" smtClean="0"/>
              <a:t>Intro To Azure </a:t>
            </a:r>
            <a:r>
              <a:rPr lang="en-US" dirty="0" err="1" smtClean="0"/>
              <a:t>DocumentDB</a:t>
            </a:r>
            <a:endParaRPr lang="en-US" dirty="0" smtClean="0"/>
          </a:p>
          <a:p>
            <a:r>
              <a:rPr lang="en-US" dirty="0" smtClean="0"/>
              <a:t>Azure </a:t>
            </a:r>
            <a:r>
              <a:rPr lang="en-US" dirty="0" err="1" smtClean="0"/>
              <a:t>DocumentDB</a:t>
            </a:r>
            <a:r>
              <a:rPr lang="en-US" dirty="0" smtClean="0"/>
              <a:t> Demo</a:t>
            </a:r>
          </a:p>
        </p:txBody>
      </p:sp>
    </p:spTree>
    <p:extLst>
      <p:ext uri="{BB962C8B-B14F-4D97-AF65-F5344CB8AC3E}">
        <p14:creationId xmlns:p14="http://schemas.microsoft.com/office/powerpoint/2010/main" val="2228619436"/>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DocumentDB</a:t>
            </a:r>
            <a:r>
              <a:rPr lang="en-US" dirty="0" smtClean="0"/>
              <a:t> Modelling data</a:t>
            </a:r>
            <a:endParaRPr lang="en-US" dirty="0"/>
          </a:p>
        </p:txBody>
      </p:sp>
      <p:sp>
        <p:nvSpPr>
          <p:cNvPr id="3" name="Content Placeholder 2"/>
          <p:cNvSpPr>
            <a:spLocks noGrp="1"/>
          </p:cNvSpPr>
          <p:nvPr>
            <p:ph idx="1"/>
          </p:nvPr>
        </p:nvSpPr>
        <p:spPr/>
        <p:txBody>
          <a:bodyPr>
            <a:normAutofit/>
          </a:bodyPr>
          <a:lstStyle/>
          <a:p>
            <a:r>
              <a:rPr lang="en-US" dirty="0" smtClean="0"/>
              <a:t>Schema-less does not mean “don’t structure your data”</a:t>
            </a:r>
          </a:p>
          <a:p>
            <a:r>
              <a:rPr lang="en-US" dirty="0" smtClean="0"/>
              <a:t>Plan out your data model with standard tools</a:t>
            </a:r>
          </a:p>
          <a:p>
            <a:r>
              <a:rPr lang="en-US" dirty="0" smtClean="0"/>
              <a:t>Methods of handling related data:</a:t>
            </a:r>
          </a:p>
          <a:p>
            <a:pPr lvl="1"/>
            <a:r>
              <a:rPr lang="en-US" sz="1300" dirty="0" smtClean="0"/>
              <a:t>Embedding</a:t>
            </a:r>
          </a:p>
          <a:p>
            <a:pPr lvl="1"/>
            <a:r>
              <a:rPr lang="en-US" sz="1300" dirty="0" smtClean="0"/>
              <a:t>Referencing methods (normalization)</a:t>
            </a:r>
          </a:p>
          <a:p>
            <a:r>
              <a:rPr lang="en-US" sz="1500" dirty="0" smtClean="0"/>
              <a:t>Best Practices found </a:t>
            </a:r>
            <a:r>
              <a:rPr lang="en-US" sz="1500" dirty="0"/>
              <a:t>here: </a:t>
            </a:r>
            <a:r>
              <a:rPr lang="en-US" sz="1500" dirty="0">
                <a:hlinkClick r:id="rId3"/>
              </a:rPr>
              <a:t>https://azure.microsoft.com/en-us/documentation/articles/documentdb-modeling-data</a:t>
            </a:r>
            <a:r>
              <a:rPr lang="en-US" sz="1500" dirty="0" smtClean="0">
                <a:hlinkClick r:id="rId3"/>
              </a:rPr>
              <a:t>/</a:t>
            </a:r>
            <a:endParaRPr lang="en-US" sz="1500" dirty="0" smtClean="0"/>
          </a:p>
          <a:p>
            <a:endParaRPr lang="en-US" dirty="0" smtClean="0"/>
          </a:p>
        </p:txBody>
      </p:sp>
    </p:spTree>
    <p:extLst>
      <p:ext uri="{BB962C8B-B14F-4D97-AF65-F5344CB8AC3E}">
        <p14:creationId xmlns:p14="http://schemas.microsoft.com/office/powerpoint/2010/main" val="1646246528"/>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0625" y="807929"/>
            <a:ext cx="3568875" cy="3785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Title 1"/>
          <p:cNvSpPr>
            <a:spLocks noGrp="1"/>
          </p:cNvSpPr>
          <p:nvPr>
            <p:ph type="title"/>
          </p:nvPr>
        </p:nvSpPr>
        <p:spPr>
          <a:xfrm>
            <a:off x="4225738" y="310842"/>
            <a:ext cx="4020434" cy="994172"/>
          </a:xfrm>
        </p:spPr>
        <p:txBody>
          <a:bodyPr>
            <a:normAutofit/>
          </a:bodyPr>
          <a:lstStyle/>
          <a:p>
            <a:r>
              <a:rPr lang="en-US" sz="2400" dirty="0"/>
              <a:t>NoSQL Document Store</a:t>
            </a:r>
          </a:p>
        </p:txBody>
      </p:sp>
      <p:sp>
        <p:nvSpPr>
          <p:cNvPr id="9" name="Rectangle 8"/>
          <p:cNvSpPr/>
          <p:nvPr/>
        </p:nvSpPr>
        <p:spPr>
          <a:xfrm>
            <a:off x="4289254" y="807929"/>
            <a:ext cx="3568875"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"id"</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"101-102-665544"</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"subtotal"</a:t>
            </a:r>
            <a:r>
              <a:rPr lang="en-US" sz="800" dirty="0">
                <a:solidFill>
                  <a:srgbClr val="000000"/>
                </a:solidFill>
                <a:highlight>
                  <a:srgbClr val="FFFFFF"/>
                </a:highlight>
                <a:latin typeface="Consolas" panose="020B0609020204030204" pitchFamily="49" charset="0"/>
              </a:rPr>
              <a:t>: 38.63,</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shippingHandling</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0.00,</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"tax"</a:t>
            </a:r>
            <a:r>
              <a:rPr lang="en-US" sz="800" dirty="0">
                <a:solidFill>
                  <a:srgbClr val="000000"/>
                </a:solidFill>
                <a:highlight>
                  <a:srgbClr val="FFFFFF"/>
                </a:highlight>
                <a:latin typeface="Consolas" panose="020B0609020204030204" pitchFamily="49" charset="0"/>
              </a:rPr>
              <a:t>: 2.80,</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"total"</a:t>
            </a:r>
            <a:r>
              <a:rPr lang="en-US" sz="800" dirty="0">
                <a:solidFill>
                  <a:srgbClr val="000000"/>
                </a:solidFill>
                <a:highlight>
                  <a:srgbClr val="FFFFFF"/>
                </a:highlight>
                <a:latin typeface="Consolas" panose="020B0609020204030204" pitchFamily="49" charset="0"/>
              </a:rPr>
              <a:t>: 41.43,</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"currency"</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"USD"</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"date"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"2014-02-08T10:01:36.827"</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"items"</a:t>
            </a:r>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"B0024Y"</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"Green Toys Tea Set"</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1,</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19.00</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"B0014C"</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"Thomas &amp; Friends Make-A-Match Game"</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1,</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9.99</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"B0296S"</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"2 Pair of Wooden Rhythm Sticks"</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2,</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4.82</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a:t>
            </a:r>
            <a:endParaRPr lang="en-US" sz="800" dirty="0"/>
          </a:p>
        </p:txBody>
      </p:sp>
      <p:pic>
        <p:nvPicPr>
          <p:cNvPr id="10" name="Picture 9"/>
          <p:cNvPicPr>
            <a:picLocks noChangeAspect="1"/>
          </p:cNvPicPr>
          <p:nvPr/>
        </p:nvPicPr>
        <p:blipFill>
          <a:blip r:embed="rId3"/>
          <a:stretch>
            <a:fillRect/>
          </a:stretch>
        </p:blipFill>
        <p:spPr>
          <a:xfrm>
            <a:off x="398746" y="1020559"/>
            <a:ext cx="3372632" cy="3360389"/>
          </a:xfrm>
          <a:prstGeom prst="rect">
            <a:avLst/>
          </a:prstGeom>
        </p:spPr>
      </p:pic>
      <p:sp>
        <p:nvSpPr>
          <p:cNvPr id="7" name="Title 1"/>
          <p:cNvSpPr txBox="1">
            <a:spLocks/>
          </p:cNvSpPr>
          <p:nvPr/>
        </p:nvSpPr>
        <p:spPr>
          <a:xfrm>
            <a:off x="300625" y="285750"/>
            <a:ext cx="4020434" cy="994172"/>
          </a:xfrm>
          <a:prstGeom prst="rect">
            <a:avLst/>
          </a:prstGeom>
        </p:spPr>
        <p:txBody>
          <a:bodyPr vert="horz" lIns="0" rIns="0" bIns="0" anchor="t" anchorCtr="0">
            <a:normAutofit/>
          </a:bodyPr>
          <a:lstStyle>
            <a:lvl1pPr algn="l" rtl="0" eaLnBrk="1" latinLnBrk="0" hangingPunct="1">
              <a:spcBef>
                <a:spcPct val="0"/>
              </a:spcBef>
              <a:buNone/>
              <a:defRPr kumimoji="0" sz="3600" b="0" kern="1200">
                <a:ln>
                  <a:noFill/>
                </a:ln>
                <a:solidFill>
                  <a:schemeClr val="accent6">
                    <a:lumMod val="75000"/>
                  </a:schemeClr>
                </a:solidFill>
                <a:effectLst/>
                <a:latin typeface="+mj-lt"/>
                <a:ea typeface="+mj-ea"/>
                <a:cs typeface="Arial" pitchFamily="34" charset="0"/>
              </a:defRPr>
            </a:lvl1pPr>
          </a:lstStyle>
          <a:p>
            <a:r>
              <a:rPr lang="en-US" sz="2400" dirty="0" smtClean="0"/>
              <a:t>RDBMS</a:t>
            </a:r>
            <a:endParaRPr lang="en-US" sz="2400" dirty="0"/>
          </a:p>
        </p:txBody>
      </p:sp>
    </p:spTree>
    <p:extLst>
      <p:ext uri="{BB962C8B-B14F-4D97-AF65-F5344CB8AC3E}">
        <p14:creationId xmlns:p14="http://schemas.microsoft.com/office/powerpoint/2010/main" val="3282167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Capacity</a:t>
            </a:r>
            <a:endParaRPr lang="en-US" dirty="0"/>
          </a:p>
        </p:txBody>
      </p:sp>
      <p:sp>
        <p:nvSpPr>
          <p:cNvPr id="3" name="Content Placeholder 2"/>
          <p:cNvSpPr>
            <a:spLocks noGrp="1"/>
          </p:cNvSpPr>
          <p:nvPr>
            <p:ph idx="1"/>
          </p:nvPr>
        </p:nvSpPr>
        <p:spPr>
          <a:xfrm>
            <a:off x="1150144" y="1369219"/>
            <a:ext cx="7365206" cy="1321228"/>
          </a:xfrm>
        </p:spPr>
        <p:txBody>
          <a:bodyPr>
            <a:normAutofit fontScale="62500" lnSpcReduction="20000"/>
          </a:bodyPr>
          <a:lstStyle/>
          <a:p>
            <a:r>
              <a:rPr lang="en-US" dirty="0" smtClean="0"/>
              <a:t>Throughput is measured in Request Units</a:t>
            </a:r>
          </a:p>
          <a:p>
            <a:r>
              <a:rPr lang="en-US" dirty="0" smtClean="0"/>
              <a:t>Normalized measure of resources required to complete request</a:t>
            </a:r>
          </a:p>
          <a:p>
            <a:r>
              <a:rPr lang="en-US" dirty="0" smtClean="0"/>
              <a:t>Each collection has reserved RUs</a:t>
            </a:r>
          </a:p>
          <a:p>
            <a:r>
              <a:rPr lang="en-US" dirty="0" smtClean="0"/>
              <a:t>Accurate and predictable performance</a:t>
            </a:r>
          </a:p>
          <a:p>
            <a:r>
              <a:rPr lang="en-US" dirty="0" smtClean="0"/>
              <a:t>RU for each request is returned in x-</a:t>
            </a:r>
            <a:r>
              <a:rPr lang="en-US" dirty="0" err="1" smtClean="0"/>
              <a:t>ms</a:t>
            </a:r>
            <a:r>
              <a:rPr lang="en-US" dirty="0" smtClean="0"/>
              <a:t>-request-charge header</a:t>
            </a:r>
            <a:endParaRPr lang="en-US" dirty="0"/>
          </a:p>
        </p:txBody>
      </p:sp>
      <p:graphicFrame>
        <p:nvGraphicFramePr>
          <p:cNvPr id="4" name="Table 3"/>
          <p:cNvGraphicFramePr>
            <a:graphicFrameLocks noGrp="1"/>
          </p:cNvGraphicFramePr>
          <p:nvPr>
            <p:extLst/>
          </p:nvPr>
        </p:nvGraphicFramePr>
        <p:xfrm>
          <a:off x="1239715" y="2690447"/>
          <a:ext cx="6603024" cy="1985100"/>
        </p:xfrm>
        <a:graphic>
          <a:graphicData uri="http://schemas.openxmlformats.org/drawingml/2006/table">
            <a:tbl>
              <a:tblPr>
                <a:tableStyleId>{3C2FFA5D-87B4-456A-9821-1D502468CF0F}</a:tableStyleId>
              </a:tblPr>
              <a:tblGrid>
                <a:gridCol w="1100504"/>
                <a:gridCol w="1100504"/>
                <a:gridCol w="1100504"/>
                <a:gridCol w="1100504"/>
                <a:gridCol w="1100504"/>
                <a:gridCol w="1100504"/>
              </a:tblGrid>
              <a:tr h="496275">
                <a:tc>
                  <a:txBody>
                    <a:bodyPr/>
                    <a:lstStyle/>
                    <a:p>
                      <a:pPr algn="ctr"/>
                      <a:r>
                        <a:rPr lang="en-US" sz="1100" b="1" cap="all" dirty="0" smtClean="0">
                          <a:effectLst/>
                        </a:rPr>
                        <a:t>PERFORMANCE LEVEL</a:t>
                      </a:r>
                      <a:endParaRPr lang="en-US" sz="1100" b="1" cap="all" dirty="0">
                        <a:solidFill>
                          <a:schemeClr val="tx1"/>
                        </a:solidFill>
                        <a:effectLst/>
                        <a:latin typeface="+mn-lt"/>
                      </a:endParaRPr>
                    </a:p>
                  </a:txBody>
                  <a:tcPr marL="38771" marR="38771" marT="38771" marB="38771" anchor="ctr"/>
                </a:tc>
                <a:tc>
                  <a:txBody>
                    <a:bodyPr/>
                    <a:lstStyle/>
                    <a:p>
                      <a:pPr algn="ctr"/>
                      <a:r>
                        <a:rPr lang="en-US" sz="1100" b="1" cap="all" dirty="0">
                          <a:effectLst/>
                        </a:rPr>
                        <a:t>SSD STORAGE</a:t>
                      </a:r>
                      <a:endParaRPr lang="en-US" sz="1100" b="1" cap="all" dirty="0">
                        <a:solidFill>
                          <a:schemeClr val="tx1"/>
                        </a:solidFill>
                        <a:effectLst/>
                        <a:latin typeface="+mn-lt"/>
                      </a:endParaRPr>
                    </a:p>
                  </a:txBody>
                  <a:tcPr marL="38771" marR="38771" marT="38771" marB="38771" anchor="ctr"/>
                </a:tc>
                <a:tc>
                  <a:txBody>
                    <a:bodyPr/>
                    <a:lstStyle/>
                    <a:p>
                      <a:pPr algn="ctr"/>
                      <a:r>
                        <a:rPr lang="en-US" sz="1100" b="1" cap="all" dirty="0">
                          <a:effectLst/>
                        </a:rPr>
                        <a:t>REQUEST UNITS</a:t>
                      </a:r>
                      <a:endParaRPr lang="en-US" sz="1100" b="1" cap="all" dirty="0">
                        <a:solidFill>
                          <a:schemeClr val="tx1"/>
                        </a:solidFill>
                        <a:effectLst/>
                        <a:latin typeface="+mn-lt"/>
                      </a:endParaRPr>
                    </a:p>
                  </a:txBody>
                  <a:tcPr marL="38771" marR="38771" marT="38771" marB="38771" anchor="ctr"/>
                </a:tc>
                <a:tc>
                  <a:txBody>
                    <a:bodyPr/>
                    <a:lstStyle/>
                    <a:p>
                      <a:pPr algn="ctr"/>
                      <a:r>
                        <a:rPr lang="en-US" sz="1100" b="1" cap="all" dirty="0">
                          <a:effectLst/>
                        </a:rPr>
                        <a:t>SCALE OUT LIMITS</a:t>
                      </a:r>
                      <a:endParaRPr lang="en-US" sz="1100" b="1" cap="all" dirty="0">
                        <a:solidFill>
                          <a:schemeClr val="tx1"/>
                        </a:solidFill>
                        <a:effectLst/>
                        <a:latin typeface="+mn-lt"/>
                      </a:endParaRPr>
                    </a:p>
                  </a:txBody>
                  <a:tcPr marL="38771" marR="38771" marT="38771" marB="38771" anchor="ctr"/>
                </a:tc>
                <a:tc>
                  <a:txBody>
                    <a:bodyPr/>
                    <a:lstStyle/>
                    <a:p>
                      <a:pPr algn="ctr"/>
                      <a:r>
                        <a:rPr lang="en-US" sz="1100" b="1" cap="all" dirty="0">
                          <a:effectLst/>
                        </a:rPr>
                        <a:t>SLA</a:t>
                      </a:r>
                      <a:endParaRPr lang="en-US" sz="1100" b="1" cap="all" dirty="0">
                        <a:solidFill>
                          <a:schemeClr val="tx1"/>
                        </a:solidFill>
                        <a:effectLst/>
                        <a:latin typeface="+mn-lt"/>
                      </a:endParaRPr>
                    </a:p>
                  </a:txBody>
                  <a:tcPr marL="38771" marR="38771" marT="38771" marB="38771" anchor="ctr"/>
                </a:tc>
                <a:tc>
                  <a:txBody>
                    <a:bodyPr/>
                    <a:lstStyle/>
                    <a:p>
                      <a:pPr algn="ctr"/>
                      <a:r>
                        <a:rPr lang="en-US" sz="1100" b="1" cap="all" dirty="0">
                          <a:effectLst/>
                        </a:rPr>
                        <a:t>PRICE</a:t>
                      </a:r>
                      <a:endParaRPr lang="en-US" sz="1100" b="1" cap="all" dirty="0">
                        <a:solidFill>
                          <a:schemeClr val="tx1"/>
                        </a:solidFill>
                        <a:effectLst/>
                        <a:latin typeface="+mn-lt"/>
                      </a:endParaRPr>
                    </a:p>
                  </a:txBody>
                  <a:tcPr marL="38771" marR="38771" marT="38771" marB="38771" anchor="ctr"/>
                </a:tc>
              </a:tr>
              <a:tr h="496275">
                <a:tc>
                  <a:txBody>
                    <a:bodyPr/>
                    <a:lstStyle/>
                    <a:p>
                      <a:pPr algn="ctr" fontAlgn="t"/>
                      <a:r>
                        <a:rPr lang="en-US" sz="1600" dirty="0">
                          <a:effectLst/>
                        </a:rPr>
                        <a:t>S1</a:t>
                      </a:r>
                      <a:endParaRPr lang="en-US" sz="1600" dirty="0">
                        <a:solidFill>
                          <a:srgbClr val="C00000"/>
                        </a:solidFill>
                        <a:effectLst/>
                      </a:endParaRPr>
                    </a:p>
                  </a:txBody>
                  <a:tcPr marL="38771" marR="38771" marT="38771" marB="38771"/>
                </a:tc>
                <a:tc>
                  <a:txBody>
                    <a:bodyPr/>
                    <a:lstStyle/>
                    <a:p>
                      <a:pPr fontAlgn="t"/>
                      <a:r>
                        <a:rPr lang="en-US" sz="900" dirty="0">
                          <a:effectLst/>
                        </a:rPr>
                        <a:t>10 GB</a:t>
                      </a:r>
                    </a:p>
                  </a:txBody>
                  <a:tcPr marL="38771" marR="38771" marT="38771" marB="38771"/>
                </a:tc>
                <a:tc>
                  <a:txBody>
                    <a:bodyPr/>
                    <a:lstStyle/>
                    <a:p>
                      <a:pPr fontAlgn="t"/>
                      <a:r>
                        <a:rPr lang="en-US" sz="900" dirty="0">
                          <a:effectLst/>
                        </a:rPr>
                        <a:t>250 / second</a:t>
                      </a:r>
                    </a:p>
                  </a:txBody>
                  <a:tcPr marL="38771" marR="38771" marT="38771" marB="38771"/>
                </a:tc>
                <a:tc>
                  <a:txBody>
                    <a:bodyPr/>
                    <a:lstStyle/>
                    <a:p>
                      <a:pPr fontAlgn="t"/>
                      <a:r>
                        <a:rPr lang="en-US" sz="900" dirty="0">
                          <a:effectLst/>
                        </a:rPr>
                        <a:t>Up to 100 </a:t>
                      </a:r>
                      <a:r>
                        <a:rPr lang="en-US" sz="900" dirty="0" smtClean="0">
                          <a:effectLst/>
                        </a:rPr>
                        <a:t>– Call Azure support for more</a:t>
                      </a:r>
                      <a:endParaRPr lang="en-US" sz="900" dirty="0">
                        <a:effectLst/>
                      </a:endParaRPr>
                    </a:p>
                  </a:txBody>
                  <a:tcPr marL="38771" marR="38771" marT="38771" marB="38771"/>
                </a:tc>
                <a:tc>
                  <a:txBody>
                    <a:bodyPr/>
                    <a:lstStyle/>
                    <a:p>
                      <a:pPr fontAlgn="t"/>
                      <a:r>
                        <a:rPr lang="en-US" sz="900">
                          <a:effectLst/>
                        </a:rPr>
                        <a:t>99.95%</a:t>
                      </a:r>
                    </a:p>
                  </a:txBody>
                  <a:tcPr marL="38771" marR="38771" marT="38771" marB="38771"/>
                </a:tc>
                <a:tc>
                  <a:txBody>
                    <a:bodyPr/>
                    <a:lstStyle/>
                    <a:p>
                      <a:pPr fontAlgn="t"/>
                      <a:r>
                        <a:rPr lang="en-US" sz="900">
                          <a:effectLst/>
                        </a:rPr>
                        <a:t>$0.034/hr (~$25/mo)</a:t>
                      </a:r>
                    </a:p>
                  </a:txBody>
                  <a:tcPr marL="38771" marR="38771" marT="38771" marB="38771"/>
                </a:tc>
              </a:tr>
              <a:tr h="496275">
                <a:tc>
                  <a:txBody>
                    <a:bodyPr/>
                    <a:lstStyle/>
                    <a:p>
                      <a:pPr algn="ctr" fontAlgn="t"/>
                      <a:r>
                        <a:rPr lang="en-US" sz="1600" dirty="0">
                          <a:effectLst/>
                        </a:rPr>
                        <a:t>S2</a:t>
                      </a:r>
                      <a:endParaRPr lang="en-US" sz="1600" dirty="0">
                        <a:solidFill>
                          <a:srgbClr val="C00000"/>
                        </a:solidFill>
                        <a:effectLst/>
                      </a:endParaRPr>
                    </a:p>
                  </a:txBody>
                  <a:tcPr marL="38771" marR="38771" marT="38771" marB="38771"/>
                </a:tc>
                <a:tc>
                  <a:txBody>
                    <a:bodyPr/>
                    <a:lstStyle/>
                    <a:p>
                      <a:pPr fontAlgn="t"/>
                      <a:r>
                        <a:rPr lang="en-US" sz="900">
                          <a:effectLst/>
                        </a:rPr>
                        <a:t>10 GB</a:t>
                      </a:r>
                    </a:p>
                  </a:txBody>
                  <a:tcPr marL="38771" marR="38771" marT="38771" marB="38771"/>
                </a:tc>
                <a:tc>
                  <a:txBody>
                    <a:bodyPr/>
                    <a:lstStyle/>
                    <a:p>
                      <a:pPr fontAlgn="t"/>
                      <a:r>
                        <a:rPr lang="en-US" sz="900" dirty="0">
                          <a:effectLst/>
                        </a:rPr>
                        <a:t>1000 / second</a:t>
                      </a:r>
                    </a:p>
                  </a:txBody>
                  <a:tcPr marL="38771" marR="38771" marT="38771" marB="38771"/>
                </a:tc>
                <a:tc>
                  <a:txBody>
                    <a:bodyPr/>
                    <a:lstStyle/>
                    <a:p>
                      <a:pPr fontAlgn="t"/>
                      <a:r>
                        <a:rPr lang="en-US" sz="900" dirty="0">
                          <a:effectLst/>
                        </a:rPr>
                        <a:t>Up to 100 </a:t>
                      </a:r>
                      <a:r>
                        <a:rPr lang="en-US" sz="900" dirty="0" smtClean="0">
                          <a:effectLst/>
                        </a:rPr>
                        <a:t>– Call Azure support for more</a:t>
                      </a:r>
                      <a:endParaRPr lang="en-US" sz="900" dirty="0">
                        <a:effectLst/>
                      </a:endParaRPr>
                    </a:p>
                  </a:txBody>
                  <a:tcPr marL="38771" marR="38771" marT="38771" marB="38771"/>
                </a:tc>
                <a:tc>
                  <a:txBody>
                    <a:bodyPr/>
                    <a:lstStyle/>
                    <a:p>
                      <a:pPr fontAlgn="t"/>
                      <a:r>
                        <a:rPr lang="en-US" sz="900" dirty="0">
                          <a:effectLst/>
                        </a:rPr>
                        <a:t>99.95%</a:t>
                      </a:r>
                    </a:p>
                  </a:txBody>
                  <a:tcPr marL="38771" marR="38771" marT="38771" marB="38771"/>
                </a:tc>
                <a:tc>
                  <a:txBody>
                    <a:bodyPr/>
                    <a:lstStyle/>
                    <a:p>
                      <a:pPr fontAlgn="t"/>
                      <a:r>
                        <a:rPr lang="en-US" sz="900" dirty="0">
                          <a:effectLst/>
                        </a:rPr>
                        <a:t>$0.067/</a:t>
                      </a:r>
                      <a:r>
                        <a:rPr lang="en-US" sz="900" dirty="0" err="1">
                          <a:effectLst/>
                        </a:rPr>
                        <a:t>hr</a:t>
                      </a:r>
                      <a:r>
                        <a:rPr lang="en-US" sz="900" dirty="0">
                          <a:effectLst/>
                        </a:rPr>
                        <a:t> (~$50/mo)</a:t>
                      </a:r>
                    </a:p>
                  </a:txBody>
                  <a:tcPr marL="38771" marR="38771" marT="38771" marB="38771"/>
                </a:tc>
              </a:tr>
              <a:tr h="496275">
                <a:tc>
                  <a:txBody>
                    <a:bodyPr/>
                    <a:lstStyle/>
                    <a:p>
                      <a:pPr algn="ctr" fontAlgn="t"/>
                      <a:r>
                        <a:rPr lang="en-US" sz="1600" dirty="0">
                          <a:effectLst/>
                        </a:rPr>
                        <a:t>S3</a:t>
                      </a:r>
                      <a:endParaRPr lang="en-US" sz="1600" dirty="0">
                        <a:solidFill>
                          <a:srgbClr val="C00000"/>
                        </a:solidFill>
                        <a:effectLst/>
                      </a:endParaRPr>
                    </a:p>
                  </a:txBody>
                  <a:tcPr marL="38771" marR="38771" marT="38771" marB="38771"/>
                </a:tc>
                <a:tc>
                  <a:txBody>
                    <a:bodyPr/>
                    <a:lstStyle/>
                    <a:p>
                      <a:pPr fontAlgn="t"/>
                      <a:r>
                        <a:rPr lang="en-US" sz="900" dirty="0">
                          <a:effectLst/>
                        </a:rPr>
                        <a:t>10 GB</a:t>
                      </a:r>
                    </a:p>
                  </a:txBody>
                  <a:tcPr marL="38771" marR="38771" marT="38771" marB="38771"/>
                </a:tc>
                <a:tc>
                  <a:txBody>
                    <a:bodyPr/>
                    <a:lstStyle/>
                    <a:p>
                      <a:pPr fontAlgn="t"/>
                      <a:r>
                        <a:rPr lang="en-US" sz="900" dirty="0">
                          <a:effectLst/>
                        </a:rPr>
                        <a:t>2500 / second</a:t>
                      </a:r>
                    </a:p>
                  </a:txBody>
                  <a:tcPr marL="38771" marR="38771" marT="38771" marB="38771"/>
                </a:tc>
                <a:tc>
                  <a:txBody>
                    <a:bodyPr/>
                    <a:lstStyle/>
                    <a:p>
                      <a:pPr fontAlgn="t"/>
                      <a:r>
                        <a:rPr lang="en-US" sz="900" dirty="0">
                          <a:effectLst/>
                        </a:rPr>
                        <a:t>Up to 100 – Call </a:t>
                      </a:r>
                      <a:r>
                        <a:rPr lang="en-US" sz="900" dirty="0" smtClean="0">
                          <a:effectLst/>
                        </a:rPr>
                        <a:t>Azure support for more</a:t>
                      </a:r>
                      <a:endParaRPr lang="en-US" sz="900" dirty="0">
                        <a:effectLst/>
                      </a:endParaRPr>
                    </a:p>
                  </a:txBody>
                  <a:tcPr marL="38771" marR="38771" marT="38771" marB="38771"/>
                </a:tc>
                <a:tc>
                  <a:txBody>
                    <a:bodyPr/>
                    <a:lstStyle/>
                    <a:p>
                      <a:pPr fontAlgn="t"/>
                      <a:r>
                        <a:rPr lang="en-US" sz="900" dirty="0">
                          <a:effectLst/>
                        </a:rPr>
                        <a:t>99.95%</a:t>
                      </a:r>
                    </a:p>
                  </a:txBody>
                  <a:tcPr marL="38771" marR="38771" marT="38771" marB="38771"/>
                </a:tc>
                <a:tc>
                  <a:txBody>
                    <a:bodyPr/>
                    <a:lstStyle/>
                    <a:p>
                      <a:pPr fontAlgn="t"/>
                      <a:r>
                        <a:rPr lang="en-US" sz="900" dirty="0">
                          <a:effectLst/>
                        </a:rPr>
                        <a:t>$0.134/</a:t>
                      </a:r>
                      <a:r>
                        <a:rPr lang="en-US" sz="900" dirty="0" err="1">
                          <a:effectLst/>
                        </a:rPr>
                        <a:t>hr</a:t>
                      </a:r>
                      <a:r>
                        <a:rPr lang="en-US" sz="900" dirty="0">
                          <a:effectLst/>
                        </a:rPr>
                        <a:t> (~$100/mo)</a:t>
                      </a:r>
                    </a:p>
                  </a:txBody>
                  <a:tcPr marL="38771" marR="38771" marT="38771" marB="38771"/>
                </a:tc>
              </a:tr>
            </a:tbl>
          </a:graphicData>
        </a:graphic>
      </p:graphicFrame>
    </p:spTree>
    <p:extLst>
      <p:ext uri="{BB962C8B-B14F-4D97-AF65-F5344CB8AC3E}">
        <p14:creationId xmlns:p14="http://schemas.microsoft.com/office/powerpoint/2010/main" val="1895650129"/>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Capacity</a:t>
            </a:r>
            <a:endParaRPr lang="en-US" dirty="0"/>
          </a:p>
        </p:txBody>
      </p:sp>
      <p:pic>
        <p:nvPicPr>
          <p:cNvPr id="7" name="Picture 6"/>
          <p:cNvPicPr>
            <a:picLocks noChangeAspect="1"/>
          </p:cNvPicPr>
          <p:nvPr/>
        </p:nvPicPr>
        <p:blipFill>
          <a:blip r:embed="rId3"/>
          <a:stretch>
            <a:fillRect/>
          </a:stretch>
        </p:blipFill>
        <p:spPr>
          <a:xfrm>
            <a:off x="1150143" y="1268016"/>
            <a:ext cx="5043213" cy="3055649"/>
          </a:xfrm>
          <a:prstGeom prst="rect">
            <a:avLst/>
          </a:prstGeom>
          <a:ln w="38100">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0942982"/>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Options</a:t>
            </a:r>
            <a:endParaRPr lang="en-US" dirty="0"/>
          </a:p>
        </p:txBody>
      </p:sp>
      <p:graphicFrame>
        <p:nvGraphicFramePr>
          <p:cNvPr id="4" name="Table 3"/>
          <p:cNvGraphicFramePr>
            <a:graphicFrameLocks noGrp="1"/>
          </p:cNvGraphicFramePr>
          <p:nvPr>
            <p:extLst/>
          </p:nvPr>
        </p:nvGraphicFramePr>
        <p:xfrm>
          <a:off x="628646" y="1184895"/>
          <a:ext cx="7515228" cy="3508046"/>
        </p:xfrm>
        <a:graphic>
          <a:graphicData uri="http://schemas.openxmlformats.org/drawingml/2006/table">
            <a:tbl>
              <a:tblPr>
                <a:tableStyleId>{3C2FFA5D-87B4-456A-9821-1D502468CF0F}</a:tableStyleId>
              </a:tblPr>
              <a:tblGrid>
                <a:gridCol w="1878807"/>
                <a:gridCol w="1878807"/>
                <a:gridCol w="1878807"/>
                <a:gridCol w="1878807"/>
              </a:tblGrid>
              <a:tr h="660963">
                <a:tc>
                  <a:txBody>
                    <a:bodyPr/>
                    <a:lstStyle/>
                    <a:p>
                      <a:pPr algn="ctr"/>
                      <a:r>
                        <a:rPr lang="en-US" sz="1400" b="1" dirty="0" smtClean="0"/>
                        <a:t>STRONG</a:t>
                      </a:r>
                      <a:endParaRPr lang="en-US" sz="1400" b="1" cap="all" dirty="0">
                        <a:solidFill>
                          <a:schemeClr val="tx1"/>
                        </a:solidFill>
                        <a:effectLst/>
                        <a:latin typeface="+mn-lt"/>
                      </a:endParaRPr>
                    </a:p>
                  </a:txBody>
                  <a:tcPr marL="51638" marR="51638" marT="51638" marB="51638" anchor="ctr"/>
                </a:tc>
                <a:tc>
                  <a:txBody>
                    <a:bodyPr/>
                    <a:lstStyle/>
                    <a:p>
                      <a:pPr algn="ctr"/>
                      <a:r>
                        <a:rPr lang="en-US" sz="1400" b="1" cap="all" dirty="0" smtClean="0">
                          <a:effectLst/>
                        </a:rPr>
                        <a:t>BOUNDED STALENESS</a:t>
                      </a:r>
                      <a:endParaRPr lang="en-US" sz="1400" b="1" cap="all" dirty="0">
                        <a:solidFill>
                          <a:schemeClr val="tx1"/>
                        </a:solidFill>
                        <a:effectLst/>
                        <a:latin typeface="+mn-lt"/>
                      </a:endParaRPr>
                    </a:p>
                  </a:txBody>
                  <a:tcPr marL="51638" marR="51638" marT="51638" marB="51638" anchor="ctr"/>
                </a:tc>
                <a:tc>
                  <a:txBody>
                    <a:bodyPr/>
                    <a:lstStyle/>
                    <a:p>
                      <a:pPr algn="ctr"/>
                      <a:r>
                        <a:rPr lang="en-US" sz="1400" b="1" cap="all" dirty="0" smtClean="0">
                          <a:effectLst/>
                        </a:rPr>
                        <a:t>SESSION</a:t>
                      </a:r>
                    </a:p>
                    <a:p>
                      <a:pPr algn="ctr"/>
                      <a:r>
                        <a:rPr lang="en-US" sz="1100" b="0" cap="all" dirty="0" smtClean="0">
                          <a:solidFill>
                            <a:schemeClr val="bg1"/>
                          </a:solidFill>
                          <a:effectLst/>
                          <a:latin typeface="+mn-lt"/>
                        </a:rPr>
                        <a:t>(Default)</a:t>
                      </a:r>
                      <a:endParaRPr lang="en-US" sz="1100" b="0" cap="all" dirty="0">
                        <a:solidFill>
                          <a:schemeClr val="bg1"/>
                        </a:solidFill>
                        <a:effectLst/>
                        <a:latin typeface="+mn-lt"/>
                      </a:endParaRPr>
                    </a:p>
                  </a:txBody>
                  <a:tcPr marL="51638" marR="51638" marT="51638" marB="51638" anchor="ctr"/>
                </a:tc>
                <a:tc>
                  <a:txBody>
                    <a:bodyPr/>
                    <a:lstStyle/>
                    <a:p>
                      <a:pPr algn="ctr"/>
                      <a:r>
                        <a:rPr lang="en-US" sz="1400" b="1" cap="all" dirty="0" smtClean="0">
                          <a:effectLst/>
                        </a:rPr>
                        <a:t>Eventual</a:t>
                      </a:r>
                      <a:endParaRPr lang="en-US" sz="1400" b="1" cap="all" dirty="0">
                        <a:solidFill>
                          <a:schemeClr val="tx1"/>
                        </a:solidFill>
                        <a:effectLst/>
                        <a:latin typeface="+mn-lt"/>
                      </a:endParaRPr>
                    </a:p>
                  </a:txBody>
                  <a:tcPr marL="51638" marR="51638" marT="51638" marB="51638" anchor="ctr"/>
                </a:tc>
              </a:tr>
              <a:tr h="660963">
                <a:tc>
                  <a:txBody>
                    <a:bodyPr/>
                    <a:lstStyle/>
                    <a:p>
                      <a:pPr marL="0" indent="0">
                        <a:buFont typeface="Arial" panose="020B0604020202020204" pitchFamily="34" charset="0"/>
                        <a:buNone/>
                      </a:pPr>
                      <a:r>
                        <a:rPr lang="en-US" sz="1200" dirty="0" smtClean="0"/>
                        <a:t>Write replication</a:t>
                      </a:r>
                      <a:r>
                        <a:rPr lang="en-US" sz="1200" baseline="0" dirty="0" smtClean="0"/>
                        <a:t> is synchronous</a:t>
                      </a:r>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t>Write replication</a:t>
                      </a:r>
                      <a:r>
                        <a:rPr lang="en-US" sz="1200" baseline="0" dirty="0" smtClean="0"/>
                        <a:t> is asynchronous</a:t>
                      </a:r>
                      <a:endParaRPr lang="en-US" sz="1200" dirty="0" smtClean="0"/>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t>Write replication</a:t>
                      </a:r>
                      <a:r>
                        <a:rPr lang="en-US" sz="1200" baseline="0" dirty="0" smtClean="0"/>
                        <a:t> is asynchronous</a:t>
                      </a:r>
                      <a:endParaRPr lang="en-US" sz="1200" dirty="0" smtClean="0"/>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t>Write replication</a:t>
                      </a:r>
                      <a:r>
                        <a:rPr lang="en-US" sz="1200" baseline="0" dirty="0" smtClean="0"/>
                        <a:t> is asynchronous</a:t>
                      </a:r>
                      <a:endParaRPr lang="en-US" sz="1200" dirty="0" smtClean="0"/>
                    </a:p>
                  </a:txBody>
                  <a:tcPr marL="51638" marR="51638" marT="51638" marB="51638"/>
                </a:tc>
              </a:tr>
              <a:tr h="660963">
                <a:tc>
                  <a:txBody>
                    <a:bodyPr/>
                    <a:lstStyle/>
                    <a:p>
                      <a:pPr marL="0" indent="0">
                        <a:buFont typeface="Arial" panose="020B0604020202020204" pitchFamily="34" charset="0"/>
                        <a:buNone/>
                      </a:pPr>
                      <a:r>
                        <a:rPr lang="en-US" sz="1200" baseline="0" dirty="0" smtClean="0"/>
                        <a:t>Read is confirmed by majority of read quorum</a:t>
                      </a:r>
                    </a:p>
                  </a:txBody>
                  <a:tcPr marL="51638" marR="51638" marT="51638" marB="51638"/>
                </a:tc>
                <a:tc>
                  <a:txBody>
                    <a:bodyPr/>
                    <a:lstStyle/>
                    <a:p>
                      <a:pPr marL="0" indent="0">
                        <a:buFont typeface="Arial" panose="020B0604020202020204" pitchFamily="34" charset="0"/>
                        <a:buNone/>
                      </a:pPr>
                      <a:r>
                        <a:rPr lang="en-US" sz="1200" baseline="0" dirty="0" smtClean="0"/>
                        <a:t>Read is confirmed by majority of read quorum</a:t>
                      </a:r>
                    </a:p>
                  </a:txBody>
                  <a:tcPr marL="51638" marR="51638" marT="51638" marB="51638"/>
                </a:tc>
                <a:tc>
                  <a:txBody>
                    <a:bodyPr/>
                    <a:lstStyle/>
                    <a:p>
                      <a:pPr fontAlgn="t"/>
                      <a:r>
                        <a:rPr lang="en-US" sz="1200" dirty="0">
                          <a:effectLst/>
                        </a:rPr>
                        <a:t>Up to 100 </a:t>
                      </a:r>
                      <a:r>
                        <a:rPr lang="en-US" sz="1200" dirty="0" smtClean="0">
                          <a:effectLst/>
                        </a:rPr>
                        <a:t>– Call Azure support for more</a:t>
                      </a:r>
                      <a:endParaRPr lang="en-US" sz="1200" dirty="0">
                        <a:effectLst/>
                      </a:endParaRPr>
                    </a:p>
                  </a:txBody>
                  <a:tcPr marL="51638" marR="51638" marT="51638" marB="51638"/>
                </a:tc>
                <a:tc>
                  <a:txBody>
                    <a:bodyPr/>
                    <a:lstStyle/>
                    <a:p>
                      <a:pPr marL="0" indent="0">
                        <a:buFont typeface="Arial" panose="020B0604020202020204" pitchFamily="34" charset="0"/>
                        <a:buNone/>
                      </a:pPr>
                      <a:r>
                        <a:rPr lang="en-US" sz="1200" baseline="0" dirty="0" smtClean="0"/>
                        <a:t>Read from secondary is not confirmed by majority of read quorum</a:t>
                      </a:r>
                    </a:p>
                  </a:txBody>
                  <a:tcPr marL="51638" marR="51638" marT="51638" marB="51638"/>
                </a:tc>
              </a:tr>
              <a:tr h="660963">
                <a:tc>
                  <a:txBody>
                    <a:bodyPr/>
                    <a:lstStyle/>
                    <a:p>
                      <a:pPr marL="0" indent="0">
                        <a:buFont typeface="Arial" panose="020B0604020202020204" pitchFamily="34" charset="0"/>
                        <a:buNone/>
                      </a:pPr>
                      <a:r>
                        <a:rPr lang="en-US" sz="1200" baseline="0" dirty="0" smtClean="0"/>
                        <a:t>Guarantee of data consistency</a:t>
                      </a:r>
                    </a:p>
                  </a:txBody>
                  <a:tcPr marL="51638" marR="51638" marT="51638" marB="5163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t>High probability</a:t>
                      </a:r>
                      <a:r>
                        <a:rPr lang="en-US" sz="1200" baseline="0" dirty="0" smtClean="0"/>
                        <a:t> that read data is most recent</a:t>
                      </a:r>
                      <a:endParaRPr lang="en-US" sz="1200" dirty="0" smtClean="0"/>
                    </a:p>
                  </a:txBody>
                  <a:tcPr marL="51638" marR="51638" marT="51638" marB="51638"/>
                </a:tc>
                <a:tc>
                  <a:txBody>
                    <a:bodyPr/>
                    <a:lstStyle/>
                    <a:p>
                      <a:pPr marL="0" indent="0">
                        <a:buFont typeface="Arial" panose="020B0604020202020204" pitchFamily="34" charset="0"/>
                        <a:buNone/>
                      </a:pPr>
                      <a:r>
                        <a:rPr lang="en-US" sz="1200" baseline="0" dirty="0" smtClean="0"/>
                        <a:t>Guarantees ability to read own writes</a:t>
                      </a:r>
                    </a:p>
                  </a:txBody>
                  <a:tcPr marL="51638" marR="51638" marT="51638" marB="51638"/>
                </a:tc>
                <a:tc>
                  <a:txBody>
                    <a:bodyPr/>
                    <a:lstStyle/>
                    <a:p>
                      <a:pPr marL="0" indent="0">
                        <a:buFont typeface="Arial" panose="020B0604020202020204" pitchFamily="34" charset="0"/>
                        <a:buNone/>
                      </a:pPr>
                      <a:r>
                        <a:rPr lang="en-US" sz="1200" dirty="0" smtClean="0"/>
                        <a:t>No guarantee</a:t>
                      </a:r>
                      <a:r>
                        <a:rPr lang="en-US" sz="1200" baseline="0" dirty="0" smtClean="0"/>
                        <a:t> that read data is most recent</a:t>
                      </a:r>
                      <a:endParaRPr lang="en-US" sz="1200" dirty="0" smtClean="0"/>
                    </a:p>
                  </a:txBody>
                  <a:tcPr marL="51638" marR="51638" marT="51638" marB="51638"/>
                </a:tc>
              </a:tr>
              <a:tr h="395158">
                <a:tc>
                  <a:txBody>
                    <a:bodyPr/>
                    <a:lstStyle/>
                    <a:p>
                      <a:pPr marL="0" indent="0">
                        <a:buFont typeface="Arial" panose="020B0604020202020204" pitchFamily="34" charset="0"/>
                        <a:buNone/>
                      </a:pPr>
                      <a:r>
                        <a:rPr lang="en-US" sz="1200" baseline="0" dirty="0" smtClean="0"/>
                        <a:t>Highest read latency</a:t>
                      </a:r>
                    </a:p>
                  </a:txBody>
                  <a:tcPr marL="51638" marR="51638" marT="51638" marB="51638"/>
                </a:tc>
                <a:tc>
                  <a:txBody>
                    <a:bodyPr/>
                    <a:lstStyle/>
                    <a:p>
                      <a:pPr marL="0" indent="0">
                        <a:buFont typeface="Arial" panose="020B0604020202020204" pitchFamily="34" charset="0"/>
                        <a:buNone/>
                      </a:pPr>
                      <a:r>
                        <a:rPr lang="en-US" sz="1200" baseline="0" dirty="0" smtClean="0"/>
                        <a:t>Highest read latency</a:t>
                      </a:r>
                    </a:p>
                  </a:txBody>
                  <a:tcPr marL="51638" marR="51638" marT="51638" marB="51638"/>
                </a:tc>
                <a:tc>
                  <a:txBody>
                    <a:bodyPr/>
                    <a:lstStyle/>
                    <a:p>
                      <a:pPr marL="0" indent="0">
                        <a:buFont typeface="Arial" panose="020B0604020202020204" pitchFamily="34" charset="0"/>
                        <a:buNone/>
                      </a:pPr>
                      <a:r>
                        <a:rPr lang="en-US" sz="1200" baseline="0" dirty="0" smtClean="0"/>
                        <a:t>Low read latency</a:t>
                      </a:r>
                    </a:p>
                  </a:txBody>
                  <a:tcPr marL="51638" marR="51638" marT="51638" marB="51638"/>
                </a:tc>
                <a:tc>
                  <a:txBody>
                    <a:bodyPr/>
                    <a:lstStyle/>
                    <a:p>
                      <a:pPr marL="0" indent="0">
                        <a:buFont typeface="Arial" panose="020B0604020202020204" pitchFamily="34" charset="0"/>
                        <a:buNone/>
                      </a:pPr>
                      <a:r>
                        <a:rPr lang="en-US" sz="1200" baseline="0" dirty="0" smtClean="0"/>
                        <a:t>Lowest read latency</a:t>
                      </a:r>
                    </a:p>
                  </a:txBody>
                  <a:tcPr marL="51638" marR="51638" marT="51638" marB="51638"/>
                </a:tc>
              </a:tr>
              <a:tr h="469035">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t>Highest write latency</a:t>
                      </a:r>
                      <a:endParaRPr lang="en-US" sz="1200" dirty="0" smtClean="0"/>
                    </a:p>
                    <a:p>
                      <a:pPr marL="0" indent="0">
                        <a:buFont typeface="Arial" panose="020B0604020202020204" pitchFamily="34" charset="0"/>
                        <a:buNone/>
                      </a:pPr>
                      <a:endParaRPr lang="en-US" sz="1200" baseline="0" dirty="0" smtClean="0"/>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t>Lowest write latency</a:t>
                      </a:r>
                      <a:endParaRPr lang="en-US" sz="1200" dirty="0" smtClean="0"/>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t>Lowest write latency</a:t>
                      </a:r>
                      <a:endParaRPr lang="en-US" sz="1200" dirty="0" smtClean="0"/>
                    </a:p>
                  </a:txBody>
                  <a:tcPr marL="51638" marR="51638" marT="51638" marB="51638"/>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t>Lowest write latency</a:t>
                      </a:r>
                      <a:endParaRPr lang="en-US" sz="1200" dirty="0" smtClean="0"/>
                    </a:p>
                  </a:txBody>
                  <a:tcPr marL="51638" marR="51638" marT="51638" marB="51638"/>
                </a:tc>
              </a:tr>
            </a:tbl>
          </a:graphicData>
        </a:graphic>
      </p:graphicFrame>
    </p:spTree>
    <p:extLst>
      <p:ext uri="{BB962C8B-B14F-4D97-AF65-F5344CB8AC3E}">
        <p14:creationId xmlns:p14="http://schemas.microsoft.com/office/powerpoint/2010/main" val="4100778788"/>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DocumentDB</a:t>
            </a:r>
            <a:r>
              <a:rPr lang="en-US" dirty="0" smtClean="0"/>
              <a:t> Limits*</a:t>
            </a:r>
            <a:endParaRPr lang="en-US" dirty="0"/>
          </a:p>
        </p:txBody>
      </p:sp>
      <p:sp>
        <p:nvSpPr>
          <p:cNvPr id="3" name="Content Placeholder 2"/>
          <p:cNvSpPr>
            <a:spLocks noGrp="1"/>
          </p:cNvSpPr>
          <p:nvPr>
            <p:ph idx="1"/>
          </p:nvPr>
        </p:nvSpPr>
        <p:spPr/>
        <p:txBody>
          <a:bodyPr>
            <a:normAutofit/>
          </a:bodyPr>
          <a:lstStyle/>
          <a:p>
            <a:r>
              <a:rPr lang="en-US" dirty="0" smtClean="0"/>
              <a:t>512KB limit to document size</a:t>
            </a:r>
          </a:p>
          <a:p>
            <a:r>
              <a:rPr lang="en-US" dirty="0" smtClean="0"/>
              <a:t>50 Capacity unit</a:t>
            </a:r>
            <a:endParaRPr lang="en-US" dirty="0"/>
          </a:p>
          <a:p>
            <a:r>
              <a:rPr lang="en-US" dirty="0" smtClean="0"/>
              <a:t>3 Collections per capacity </a:t>
            </a:r>
            <a:r>
              <a:rPr lang="en-US" dirty="0" smtClean="0"/>
              <a:t>unit</a:t>
            </a:r>
          </a:p>
          <a:p>
            <a:r>
              <a:rPr lang="en-US" dirty="0" smtClean="0"/>
              <a:t>Complete </a:t>
            </a:r>
            <a:r>
              <a:rPr lang="en-US" dirty="0"/>
              <a:t>list here: https://azure.microsoft.com/en-us/documentation/articles/documentdb-limits</a:t>
            </a:r>
            <a:r>
              <a:rPr lang="en-US" dirty="0" smtClean="0"/>
              <a:t>/</a:t>
            </a:r>
          </a:p>
        </p:txBody>
      </p:sp>
    </p:spTree>
    <p:extLst>
      <p:ext uri="{BB962C8B-B14F-4D97-AF65-F5344CB8AC3E}">
        <p14:creationId xmlns:p14="http://schemas.microsoft.com/office/powerpoint/2010/main" val="4114052827"/>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DocumentDB</a:t>
            </a:r>
            <a:r>
              <a:rPr lang="en-US" dirty="0" smtClean="0"/>
              <a:t> Partitioning</a:t>
            </a:r>
            <a:endParaRPr lang="en-US" dirty="0"/>
          </a:p>
        </p:txBody>
      </p:sp>
      <p:sp>
        <p:nvSpPr>
          <p:cNvPr id="3" name="Content Placeholder 2"/>
          <p:cNvSpPr>
            <a:spLocks noGrp="1"/>
          </p:cNvSpPr>
          <p:nvPr>
            <p:ph idx="1"/>
          </p:nvPr>
        </p:nvSpPr>
        <p:spPr/>
        <p:txBody>
          <a:bodyPr>
            <a:normAutofit/>
          </a:bodyPr>
          <a:lstStyle/>
          <a:p>
            <a:r>
              <a:rPr lang="en-US" dirty="0" smtClean="0"/>
              <a:t>How </a:t>
            </a:r>
            <a:r>
              <a:rPr lang="en-US" dirty="0" err="1" smtClean="0"/>
              <a:t>DocumentDB</a:t>
            </a:r>
            <a:r>
              <a:rPr lang="en-US" dirty="0" smtClean="0"/>
              <a:t> horizontally scales</a:t>
            </a:r>
          </a:p>
          <a:p>
            <a:r>
              <a:rPr lang="en-US" dirty="0" smtClean="0"/>
              <a:t>Collections are partitions</a:t>
            </a:r>
          </a:p>
          <a:p>
            <a:r>
              <a:rPr lang="en-US" dirty="0" smtClean="0"/>
              <a:t>3 strategies:</a:t>
            </a:r>
          </a:p>
          <a:p>
            <a:pPr lvl="1"/>
            <a:r>
              <a:rPr lang="en-US" dirty="0" smtClean="0"/>
              <a:t>Range </a:t>
            </a:r>
          </a:p>
          <a:p>
            <a:pPr lvl="1"/>
            <a:r>
              <a:rPr lang="en-US" dirty="0" smtClean="0"/>
              <a:t>Lookup</a:t>
            </a:r>
          </a:p>
          <a:p>
            <a:pPr lvl="1"/>
            <a:r>
              <a:rPr lang="en-US" dirty="0" smtClean="0"/>
              <a:t>Hash</a:t>
            </a:r>
            <a:endParaRPr lang="en-US" dirty="0"/>
          </a:p>
        </p:txBody>
      </p:sp>
    </p:spTree>
    <p:extLst>
      <p:ext uri="{BB962C8B-B14F-4D97-AF65-F5344CB8AC3E}">
        <p14:creationId xmlns:p14="http://schemas.microsoft.com/office/powerpoint/2010/main" val="1763013828"/>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Schema free, really!</a:t>
            </a:r>
          </a:p>
          <a:p>
            <a:r>
              <a:rPr lang="en-US" dirty="0" smtClean="0"/>
              <a:t>By default every document is indexed</a:t>
            </a:r>
          </a:p>
          <a:p>
            <a:r>
              <a:rPr lang="en-US" dirty="0" smtClean="0"/>
              <a:t>Lock free, write optimized indexing</a:t>
            </a:r>
          </a:p>
          <a:p>
            <a:r>
              <a:rPr lang="en-US" dirty="0" smtClean="0"/>
              <a:t>Collections and documents can be marked to not index</a:t>
            </a:r>
          </a:p>
          <a:p>
            <a:r>
              <a:rPr lang="en-US" dirty="0"/>
              <a:t>Excluding properties or documents also improves the write throughput </a:t>
            </a:r>
            <a:r>
              <a:rPr lang="en-US" dirty="0" smtClean="0"/>
              <a:t>and storage cost</a:t>
            </a:r>
          </a:p>
          <a:p>
            <a:r>
              <a:rPr lang="en-US" dirty="0" smtClean="0"/>
              <a:t>Hash and Range indexing available</a:t>
            </a:r>
          </a:p>
          <a:p>
            <a:r>
              <a:rPr lang="en-US" dirty="0" smtClean="0"/>
              <a:t>Consistent and Lazy indexing available</a:t>
            </a:r>
          </a:p>
          <a:p>
            <a:endParaRPr lang="en-US" dirty="0"/>
          </a:p>
        </p:txBody>
      </p:sp>
    </p:spTree>
    <p:extLst>
      <p:ext uri="{BB962C8B-B14F-4D97-AF65-F5344CB8AC3E}">
        <p14:creationId xmlns:p14="http://schemas.microsoft.com/office/powerpoint/2010/main" val="1227891504"/>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a:t>
            </a:r>
            <a:endParaRPr lang="en-US" dirty="0"/>
          </a:p>
        </p:txBody>
      </p:sp>
      <p:sp>
        <p:nvSpPr>
          <p:cNvPr id="3" name="Content Placeholder 2"/>
          <p:cNvSpPr>
            <a:spLocks noGrp="1"/>
          </p:cNvSpPr>
          <p:nvPr>
            <p:ph idx="1"/>
          </p:nvPr>
        </p:nvSpPr>
        <p:spPr>
          <a:xfrm>
            <a:off x="1150144" y="1369219"/>
            <a:ext cx="3362109" cy="3263504"/>
          </a:xfrm>
        </p:spPr>
        <p:txBody>
          <a:bodyPr>
            <a:normAutofit fontScale="85000" lnSpcReduction="10000"/>
          </a:bodyPr>
          <a:lstStyle/>
          <a:p>
            <a:r>
              <a:rPr lang="en-US" dirty="0" err="1" smtClean="0"/>
              <a:t>RESTfull</a:t>
            </a:r>
            <a:r>
              <a:rPr lang="en-US" dirty="0" smtClean="0"/>
              <a:t> API</a:t>
            </a:r>
          </a:p>
          <a:p>
            <a:r>
              <a:rPr lang="en-US" dirty="0" smtClean="0"/>
              <a:t>SDKs</a:t>
            </a:r>
          </a:p>
          <a:p>
            <a:pPr lvl="1"/>
            <a:r>
              <a:rPr lang="en-US" dirty="0" smtClean="0"/>
              <a:t>.NET</a:t>
            </a:r>
          </a:p>
          <a:p>
            <a:pPr lvl="1"/>
            <a:r>
              <a:rPr lang="en-US" dirty="0" smtClean="0"/>
              <a:t>Java</a:t>
            </a:r>
          </a:p>
          <a:p>
            <a:pPr lvl="1"/>
            <a:r>
              <a:rPr lang="en-US" dirty="0" smtClean="0"/>
              <a:t>Python</a:t>
            </a:r>
          </a:p>
          <a:p>
            <a:pPr lvl="1"/>
            <a:r>
              <a:rPr lang="en-US" dirty="0" smtClean="0"/>
              <a:t>Node.js</a:t>
            </a:r>
          </a:p>
          <a:p>
            <a:pPr lvl="1"/>
            <a:r>
              <a:rPr lang="en-US" dirty="0" smtClean="0"/>
              <a:t>JavaScript</a:t>
            </a:r>
          </a:p>
          <a:p>
            <a:r>
              <a:rPr lang="en-US" dirty="0"/>
              <a:t>SQL Syntax</a:t>
            </a:r>
          </a:p>
          <a:p>
            <a:r>
              <a:rPr lang="en-US" dirty="0" smtClean="0"/>
              <a:t>LINQ support in .NET SDK</a:t>
            </a:r>
          </a:p>
          <a:p>
            <a:endParaRPr lang="en-US" dirty="0" smtClean="0"/>
          </a:p>
          <a:p>
            <a:endParaRPr lang="en-US" dirty="0"/>
          </a:p>
        </p:txBody>
      </p:sp>
    </p:spTree>
    <p:extLst>
      <p:ext uri="{BB962C8B-B14F-4D97-AF65-F5344CB8AC3E}">
        <p14:creationId xmlns:p14="http://schemas.microsoft.com/office/powerpoint/2010/main" val="1120262100"/>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76" y="320169"/>
            <a:ext cx="7365206" cy="994172"/>
          </a:xfrm>
        </p:spPr>
        <p:txBody>
          <a:bodyPr>
            <a:normAutofit fontScale="90000"/>
          </a:bodyPr>
          <a:lstStyle/>
          <a:p>
            <a:r>
              <a:rPr lang="en-US" smtClean="0"/>
              <a:t>Demo:</a:t>
            </a:r>
            <a:r>
              <a:rPr lang="en-US" dirty="0" smtClean="0"/>
              <a:t/>
            </a:r>
            <a:br>
              <a:rPr lang="en-US" dirty="0" smtClean="0"/>
            </a:br>
            <a:r>
              <a:rPr lang="en-US" dirty="0" smtClean="0"/>
              <a:t>Working with DocumentDB</a:t>
            </a:r>
            <a:endParaRPr lang="en-US" dirty="0"/>
          </a:p>
        </p:txBody>
      </p:sp>
      <p:sp>
        <p:nvSpPr>
          <p:cNvPr id="3" name="Content Placeholder 2"/>
          <p:cNvSpPr>
            <a:spLocks noGrp="1"/>
          </p:cNvSpPr>
          <p:nvPr>
            <p:ph idx="1"/>
          </p:nvPr>
        </p:nvSpPr>
        <p:spPr>
          <a:xfrm>
            <a:off x="863176" y="1381992"/>
            <a:ext cx="7365206" cy="618043"/>
          </a:xfrm>
        </p:spPr>
        <p:txBody>
          <a:bodyPr/>
          <a:lstStyle/>
          <a:p>
            <a:pPr marL="0" indent="0">
              <a:buNone/>
            </a:pPr>
            <a:r>
              <a:rPr lang="en-US" dirty="0" smtClean="0"/>
              <a:t>In this demo we will:</a:t>
            </a:r>
          </a:p>
        </p:txBody>
      </p:sp>
      <p:sp>
        <p:nvSpPr>
          <p:cNvPr id="4" name="Rectangle 3"/>
          <p:cNvSpPr/>
          <p:nvPr/>
        </p:nvSpPr>
        <p:spPr>
          <a:xfrm>
            <a:off x="863176" y="2954962"/>
            <a:ext cx="6962271"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dirty="0">
                <a:latin typeface="Segoe UI Light" panose="020B0502040204020203" pitchFamily="34" charset="0"/>
                <a:cs typeface="Segoe UI Light" panose="020B0502040204020203" pitchFamily="34" charset="0"/>
              </a:rPr>
              <a:t>Query DocumentDB</a:t>
            </a:r>
          </a:p>
        </p:txBody>
      </p:sp>
      <p:sp>
        <p:nvSpPr>
          <p:cNvPr id="7" name="Rectangle 6"/>
          <p:cNvSpPr/>
          <p:nvPr/>
        </p:nvSpPr>
        <p:spPr>
          <a:xfrm>
            <a:off x="863176" y="2100591"/>
            <a:ext cx="6962271" cy="720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sz="1350" dirty="0">
                <a:latin typeface="Segoe UI Light" panose="020B0502040204020203" pitchFamily="34" charset="0"/>
                <a:cs typeface="Segoe UI Light" panose="020B0502040204020203" pitchFamily="34" charset="0"/>
              </a:rPr>
              <a:t>Work with the SDK</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209" y="2234438"/>
            <a:ext cx="442622" cy="44262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208" y="3022613"/>
            <a:ext cx="585218" cy="585218"/>
          </a:xfrm>
          <a:prstGeom prst="rect">
            <a:avLst/>
          </a:prstGeom>
        </p:spPr>
      </p:pic>
    </p:spTree>
    <p:extLst>
      <p:ext uri="{BB962C8B-B14F-4D97-AF65-F5344CB8AC3E}">
        <p14:creationId xmlns:p14="http://schemas.microsoft.com/office/powerpoint/2010/main" val="185502023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Bart Loesley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Born/Raised Fairfax (co)</a:t>
            </a:r>
          </a:p>
          <a:p>
            <a:r>
              <a:rPr lang="en-US" dirty="0" smtClean="0"/>
              <a:t>Beautiful wife, 3 kids (twins)</a:t>
            </a:r>
          </a:p>
          <a:p>
            <a:r>
              <a:rPr lang="en-US" dirty="0" smtClean="0"/>
              <a:t>Go Caps! Go </a:t>
            </a:r>
            <a:r>
              <a:rPr lang="en-US" dirty="0" err="1" smtClean="0"/>
              <a:t>Nats</a:t>
            </a:r>
            <a:r>
              <a:rPr lang="en-US" dirty="0" smtClean="0"/>
              <a:t>! Go…Steelers!</a:t>
            </a:r>
          </a:p>
          <a:p>
            <a:r>
              <a:rPr lang="en-US" dirty="0" smtClean="0"/>
              <a:t>15 year IT Pro – </a:t>
            </a:r>
            <a:r>
              <a:rPr lang="en-US" dirty="0" err="1" smtClean="0"/>
              <a:t>JoAT</a:t>
            </a:r>
            <a:endParaRPr lang="en-US" dirty="0" smtClean="0"/>
          </a:p>
          <a:p>
            <a:r>
              <a:rPr lang="en-US" dirty="0" smtClean="0"/>
              <a:t>SQL admin, Data Designer.</a:t>
            </a:r>
          </a:p>
          <a:p>
            <a:r>
              <a:rPr lang="en-US" dirty="0" smtClean="0"/>
              <a:t>Fascinated by data structures</a:t>
            </a:r>
          </a:p>
          <a:p>
            <a:r>
              <a:rPr lang="en-US" dirty="0" smtClean="0"/>
              <a:t>Studied </a:t>
            </a:r>
            <a:r>
              <a:rPr lang="en-US" dirty="0" err="1" smtClean="0"/>
              <a:t>MongoDB</a:t>
            </a:r>
            <a:r>
              <a:rPr lang="en-US" dirty="0" smtClean="0"/>
              <a:t>, Neo4j, Cassandra</a:t>
            </a:r>
          </a:p>
          <a:p>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93" t="18889" r="44974"/>
          <a:stretch/>
        </p:blipFill>
        <p:spPr>
          <a:xfrm>
            <a:off x="6477000" y="971550"/>
            <a:ext cx="1624209" cy="1933161"/>
          </a:xfrm>
          <a:prstGeom prst="rect">
            <a:avLst/>
          </a:prstGeom>
        </p:spPr>
      </p:pic>
    </p:spTree>
    <p:extLst>
      <p:ext uri="{BB962C8B-B14F-4D97-AF65-F5344CB8AC3E}">
        <p14:creationId xmlns:p14="http://schemas.microsoft.com/office/powerpoint/2010/main" val="2841930551"/>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208" y="320910"/>
            <a:ext cx="7365206" cy="994172"/>
          </a:xfrm>
        </p:spPr>
        <p:txBody>
          <a:bodyPr/>
          <a:lstStyle/>
          <a:p>
            <a:r>
              <a:rPr lang="en-US" dirty="0" smtClean="0"/>
              <a:t>Stored Procedures</a:t>
            </a:r>
            <a:endParaRPr lang="en-US" dirty="0"/>
          </a:p>
        </p:txBody>
      </p:sp>
      <p:sp>
        <p:nvSpPr>
          <p:cNvPr id="6" name="TextBox 5"/>
          <p:cNvSpPr txBox="1"/>
          <p:nvPr/>
        </p:nvSpPr>
        <p:spPr>
          <a:xfrm>
            <a:off x="846210" y="934687"/>
            <a:ext cx="2421689"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Defining The Stored Procedure</a:t>
            </a:r>
          </a:p>
        </p:txBody>
      </p:sp>
      <p:sp>
        <p:nvSpPr>
          <p:cNvPr id="11" name="Rectangle 10"/>
          <p:cNvSpPr/>
          <p:nvPr/>
        </p:nvSpPr>
        <p:spPr>
          <a:xfrm>
            <a:off x="846209" y="1220325"/>
            <a:ext cx="7048284" cy="110799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137160" tIns="137160" rIns="137160" bIns="137160">
            <a:spAutoFit/>
          </a:bodyPr>
          <a:lstStyle/>
          <a:p>
            <a:r>
              <a:rPr lang="en-US" sz="900" dirty="0">
                <a:solidFill>
                  <a:srgbClr val="0000FF"/>
                </a:solidFill>
                <a:highlight>
                  <a:srgbClr val="FFFFFF"/>
                </a:highlight>
                <a:latin typeface="Consolas" panose="020B0609020204030204" pitchFamily="49" charset="0"/>
              </a:rPr>
              <a:t>function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helloWorld</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context = </a:t>
            </a:r>
            <a:r>
              <a:rPr lang="en-US" sz="900" dirty="0" err="1">
                <a:solidFill>
                  <a:srgbClr val="000000"/>
                </a:solidFill>
                <a:highlight>
                  <a:srgbClr val="FFFFFF"/>
                </a:highlight>
                <a:latin typeface="Consolas" panose="020B0609020204030204" pitchFamily="49" charset="0"/>
              </a:rPr>
              <a:t>getContext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err="1">
                <a:solidFill>
                  <a:srgbClr val="000000"/>
                </a:solidFill>
                <a:highlight>
                  <a:srgbClr val="FFFFFF"/>
                </a:highlight>
                <a:latin typeface="Consolas" panose="020B0609020204030204" pitchFamily="49" charset="0"/>
              </a:rPr>
              <a:t>context.getResponse</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response.setBody</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"Hello, World"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a:t>
            </a:r>
            <a:endParaRPr lang="en-US" sz="900" dirty="0"/>
          </a:p>
        </p:txBody>
      </p:sp>
      <p:sp>
        <p:nvSpPr>
          <p:cNvPr id="12" name="Rectangle 11"/>
          <p:cNvSpPr/>
          <p:nvPr/>
        </p:nvSpPr>
        <p:spPr>
          <a:xfrm>
            <a:off x="846209" y="2688771"/>
            <a:ext cx="7048284" cy="110799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137160" tIns="137160" rIns="137160" bIns="137160">
            <a:spAutoFit/>
          </a:bodyPr>
          <a:lstStyle/>
          <a:p>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sproc</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StoredProcedure</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Id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helloWorld</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Body = </a:t>
            </a:r>
            <a:r>
              <a:rPr lang="en-US" sz="900" dirty="0" err="1">
                <a:solidFill>
                  <a:srgbClr val="2B91AF"/>
                </a:solidFill>
                <a:highlight>
                  <a:srgbClr val="FFFFFF"/>
                </a:highlight>
                <a:latin typeface="Consolas" panose="020B0609020204030204" pitchFamily="49" charset="0"/>
              </a:rPr>
              <a:t>File</a:t>
            </a:r>
            <a:r>
              <a:rPr lang="en-US" sz="900" dirty="0" err="1">
                <a:solidFill>
                  <a:srgbClr val="000000"/>
                </a:solidFill>
                <a:highlight>
                  <a:srgbClr val="FFFFFF"/>
                </a:highlight>
                <a:latin typeface="Consolas" panose="020B0609020204030204" pitchFamily="49" charset="0"/>
              </a:rPr>
              <a:t>.ReadAllText</a:t>
            </a:r>
            <a:r>
              <a:rPr lang="en-US" sz="900" dirty="0">
                <a:solidFill>
                  <a:srgbClr val="000000"/>
                </a:solidFill>
                <a:highlight>
                  <a:srgbClr val="FFFFFF"/>
                </a:highlight>
                <a:latin typeface="Consolas" panose="020B0609020204030204" pitchFamily="49" charset="0"/>
              </a:rPr>
              <a:t>(</a:t>
            </a:r>
            <a:r>
              <a:rPr lang="en-US" sz="900" dirty="0" err="1">
                <a:solidFill>
                  <a:srgbClr val="2B91AF"/>
                </a:solidFill>
                <a:highlight>
                  <a:srgbClr val="FFFFFF"/>
                </a:highlight>
                <a:latin typeface="Consolas" panose="020B0609020204030204" pitchFamily="49" charset="0"/>
              </a:rPr>
              <a:t>HostingEnvironment</a:t>
            </a:r>
            <a:r>
              <a:rPr lang="en-US" sz="900" dirty="0" err="1">
                <a:solidFill>
                  <a:srgbClr val="000000"/>
                </a:solidFill>
                <a:highlight>
                  <a:srgbClr val="FFFFFF"/>
                </a:highlight>
                <a:latin typeface="Consolas" panose="020B0609020204030204" pitchFamily="49" charset="0"/>
              </a:rPr>
              <a:t>.MapPath</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js</a:t>
            </a:r>
            <a:r>
              <a:rPr lang="en-US" sz="900" dirty="0">
                <a:solidFill>
                  <a:srgbClr val="A31515"/>
                </a:solidFill>
                <a:highlight>
                  <a:srgbClr val="FFFFFF"/>
                </a:highlight>
                <a:latin typeface="Consolas" panose="020B0609020204030204" pitchFamily="49" charset="0"/>
              </a:rPr>
              <a:t>/HelloWorld.js"</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a:t>
            </a:r>
          </a:p>
          <a:p>
            <a:r>
              <a:rPr lang="en-US" sz="900" dirty="0" err="1">
                <a:solidFill>
                  <a:srgbClr val="000000"/>
                </a:solidFill>
                <a:highlight>
                  <a:srgbClr val="FFFFFF"/>
                </a:highlight>
                <a:latin typeface="Consolas" panose="020B0609020204030204" pitchFamily="49" charset="0"/>
              </a:rPr>
              <a:t>sproc</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client.CreateStoredProcedureAsync</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collection.SelfLink</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sproc</a:t>
            </a:r>
            <a:r>
              <a:rPr lang="en-US" sz="900" dirty="0">
                <a:solidFill>
                  <a:srgbClr val="000000"/>
                </a:solidFill>
                <a:highlight>
                  <a:srgbClr val="FFFFFF"/>
                </a:highlight>
                <a:latin typeface="Consolas" panose="020B0609020204030204" pitchFamily="49" charset="0"/>
              </a:rPr>
              <a:t>);</a:t>
            </a:r>
            <a:endParaRPr lang="en-US" sz="900" dirty="0"/>
          </a:p>
        </p:txBody>
      </p:sp>
      <p:sp>
        <p:nvSpPr>
          <p:cNvPr id="13" name="TextBox 12"/>
          <p:cNvSpPr txBox="1"/>
          <p:nvPr/>
        </p:nvSpPr>
        <p:spPr>
          <a:xfrm>
            <a:off x="846209" y="2413156"/>
            <a:ext cx="3250185"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Creating The Stored Procedure (.NET SDK)</a:t>
            </a:r>
          </a:p>
        </p:txBody>
      </p:sp>
      <p:sp>
        <p:nvSpPr>
          <p:cNvPr id="14" name="Rectangle 13"/>
          <p:cNvSpPr/>
          <p:nvPr/>
        </p:nvSpPr>
        <p:spPr>
          <a:xfrm>
            <a:off x="846209" y="4199096"/>
            <a:ext cx="7048285" cy="41549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137160" tIns="137160" rIns="137160" bIns="137160">
            <a:spAutoFit/>
          </a:bodyPr>
          <a:lstStyle/>
          <a:p>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client.ExecuteStoredProcedureAsync</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&gt;(</a:t>
            </a:r>
            <a:r>
              <a:rPr lang="en-US" sz="900" dirty="0" err="1">
                <a:solidFill>
                  <a:srgbClr val="000000"/>
                </a:solidFill>
                <a:highlight>
                  <a:srgbClr val="FFFFFF"/>
                </a:highlight>
                <a:latin typeface="Consolas" panose="020B0609020204030204" pitchFamily="49" charset="0"/>
              </a:rPr>
              <a:t>sproc.SelfLink</a:t>
            </a:r>
            <a:r>
              <a:rPr lang="en-US" sz="900" dirty="0">
                <a:solidFill>
                  <a:srgbClr val="000000"/>
                </a:solidFill>
                <a:highlight>
                  <a:srgbClr val="FFFFFF"/>
                </a:highlight>
                <a:latin typeface="Consolas" panose="020B0609020204030204" pitchFamily="49" charset="0"/>
              </a:rPr>
              <a:t>);</a:t>
            </a:r>
            <a:endParaRPr lang="en-US" sz="900" dirty="0"/>
          </a:p>
        </p:txBody>
      </p:sp>
      <p:sp>
        <p:nvSpPr>
          <p:cNvPr id="15" name="TextBox 14"/>
          <p:cNvSpPr txBox="1"/>
          <p:nvPr/>
        </p:nvSpPr>
        <p:spPr>
          <a:xfrm>
            <a:off x="846208" y="3933880"/>
            <a:ext cx="3332194"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Executing The Stored Procedure (.NET SDK)</a:t>
            </a:r>
          </a:p>
        </p:txBody>
      </p:sp>
    </p:spTree>
    <p:extLst>
      <p:ext uri="{BB962C8B-B14F-4D97-AF65-F5344CB8AC3E}">
        <p14:creationId xmlns:p14="http://schemas.microsoft.com/office/powerpoint/2010/main" val="500137852"/>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46210" y="269008"/>
            <a:ext cx="7365206" cy="994172"/>
          </a:xfrm>
        </p:spPr>
        <p:txBody>
          <a:bodyPr/>
          <a:lstStyle/>
          <a:p>
            <a:r>
              <a:rPr lang="en-US" dirty="0" smtClean="0"/>
              <a:t>Stored Procedures</a:t>
            </a:r>
            <a:endParaRPr lang="en-US" dirty="0"/>
          </a:p>
        </p:txBody>
      </p:sp>
      <p:sp>
        <p:nvSpPr>
          <p:cNvPr id="12" name="TextBox 11"/>
          <p:cNvSpPr txBox="1"/>
          <p:nvPr/>
        </p:nvSpPr>
        <p:spPr>
          <a:xfrm>
            <a:off x="846210" y="934687"/>
            <a:ext cx="2421689"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Defining The Stored Procedure</a:t>
            </a:r>
          </a:p>
        </p:txBody>
      </p:sp>
      <p:sp>
        <p:nvSpPr>
          <p:cNvPr id="3" name="Rectangle 2"/>
          <p:cNvSpPr/>
          <p:nvPr/>
        </p:nvSpPr>
        <p:spPr>
          <a:xfrm>
            <a:off x="932927" y="1263180"/>
            <a:ext cx="696868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US" sz="1050" dirty="0">
              <a:solidFill>
                <a:srgbClr val="000000"/>
              </a:solidFill>
              <a:highlight>
                <a:srgbClr val="FFFFFF"/>
              </a:highlight>
              <a:latin typeface="Consolas" panose="020B0609020204030204" pitchFamily="49" charset="0"/>
            </a:endParaRPr>
          </a:p>
          <a:p>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createDocumentStoredProc</a:t>
            </a:r>
            <a:r>
              <a:rPr lang="en-US" sz="1050" dirty="0">
                <a:solidFill>
                  <a:srgbClr val="000000"/>
                </a:solidFill>
                <a:highlight>
                  <a:srgbClr val="FFFFFF"/>
                </a:highlight>
                <a:latin typeface="Consolas" panose="020B0609020204030204" pitchFamily="49" charset="0"/>
              </a:rPr>
              <a:t> = {</a:t>
            </a:r>
          </a:p>
          <a:p>
            <a:r>
              <a:rPr lang="en-US" sz="1050" dirty="0">
                <a:solidFill>
                  <a:srgbClr val="000000"/>
                </a:solidFill>
                <a:highlight>
                  <a:srgbClr val="FFFFFF"/>
                </a:highlight>
                <a:latin typeface="Consolas" panose="020B0609020204030204" pitchFamily="49" charset="0"/>
              </a:rPr>
              <a:t>    id: </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createMyDocument</a:t>
            </a:r>
            <a:r>
              <a:rPr lang="en-US" sz="1050" dirty="0">
                <a:solidFill>
                  <a:srgbClr val="A31515"/>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body: </a:t>
            </a:r>
            <a:r>
              <a:rPr lang="en-US" sz="1050" dirty="0">
                <a:solidFill>
                  <a:srgbClr val="0000FF"/>
                </a:solidFill>
                <a:highlight>
                  <a:srgbClr val="FFFFFF"/>
                </a:highlight>
                <a:latin typeface="Consolas" panose="020B0609020204030204" pitchFamily="49" charset="0"/>
              </a:rPr>
              <a:t>function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createMyDocument</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documentToCreate</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context = </a:t>
            </a:r>
            <a:r>
              <a:rPr lang="en-US" sz="1050" dirty="0" err="1">
                <a:solidFill>
                  <a:srgbClr val="000000"/>
                </a:solidFill>
                <a:highlight>
                  <a:srgbClr val="FFFFFF"/>
                </a:highlight>
                <a:latin typeface="Consolas" panose="020B0609020204030204" pitchFamily="49" charset="0"/>
              </a:rPr>
              <a:t>getContext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collection = </a:t>
            </a:r>
            <a:r>
              <a:rPr lang="en-US" sz="1050" dirty="0" err="1">
                <a:solidFill>
                  <a:srgbClr val="000000"/>
                </a:solidFill>
                <a:highlight>
                  <a:srgbClr val="FFFFFF"/>
                </a:highlight>
                <a:latin typeface="Consolas" panose="020B0609020204030204" pitchFamily="49" charset="0"/>
              </a:rPr>
              <a:t>context.getCollection</a:t>
            </a:r>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accepted = </a:t>
            </a:r>
            <a:r>
              <a:rPr lang="en-US" sz="1050" dirty="0" err="1">
                <a:solidFill>
                  <a:srgbClr val="000000"/>
                </a:solidFill>
                <a:highlight>
                  <a:srgbClr val="FFFFFF"/>
                </a:highlight>
                <a:latin typeface="Consolas" panose="020B0609020204030204" pitchFamily="49" charset="0"/>
              </a:rPr>
              <a:t>collection.createDocument</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collection.getSelfLink</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documentToCreate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function</a:t>
            </a:r>
            <a:r>
              <a:rPr lang="en-US" sz="1050" dirty="0">
                <a:solidFill>
                  <a:srgbClr val="000000"/>
                </a:solidFill>
                <a:highlight>
                  <a:srgbClr val="FFFFFF"/>
                </a:highlight>
                <a:latin typeface="Consolas" panose="020B0609020204030204" pitchFamily="49" charset="0"/>
              </a:rPr>
              <a:t> (err, </a:t>
            </a:r>
            <a:r>
              <a:rPr lang="en-US" sz="1050" dirty="0" err="1">
                <a:solidFill>
                  <a:srgbClr val="000000"/>
                </a:solidFill>
                <a:highlight>
                  <a:srgbClr val="FFFFFF"/>
                </a:highlight>
                <a:latin typeface="Consolas" panose="020B0609020204030204" pitchFamily="49" charset="0"/>
              </a:rPr>
              <a:t>documentCreated</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if</a:t>
            </a:r>
            <a:r>
              <a:rPr lang="en-US" sz="1050" dirty="0">
                <a:solidFill>
                  <a:srgbClr val="000000"/>
                </a:solidFill>
                <a:highlight>
                  <a:srgbClr val="FFFFFF"/>
                </a:highlight>
                <a:latin typeface="Consolas" panose="020B0609020204030204" pitchFamily="49" charset="0"/>
              </a:rPr>
              <a:t> (err) </a:t>
            </a:r>
            <a:r>
              <a:rPr lang="en-US" sz="1050" dirty="0">
                <a:solidFill>
                  <a:srgbClr val="0000FF"/>
                </a:solidFill>
                <a:highlight>
                  <a:srgbClr val="FFFFFF"/>
                </a:highlight>
                <a:latin typeface="Consolas" panose="020B0609020204030204" pitchFamily="49" charset="0"/>
              </a:rPr>
              <a:t>throw</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Error(</a:t>
            </a:r>
            <a:r>
              <a:rPr lang="en-US" sz="1050" dirty="0">
                <a:solidFill>
                  <a:srgbClr val="A31515"/>
                </a:solidFill>
                <a:highlight>
                  <a:srgbClr val="FFFFFF"/>
                </a:highlight>
                <a:latin typeface="Consolas" panose="020B0609020204030204" pitchFamily="49" charset="0"/>
              </a:rPr>
              <a:t>'Error'</a:t>
            </a:r>
            <a:r>
              <a:rPr lang="en-US" sz="1050" dirty="0">
                <a:solidFill>
                  <a:srgbClr val="000000"/>
                </a:solidFill>
                <a:highlight>
                  <a:srgbClr val="FFFFFF"/>
                </a:highlight>
                <a:latin typeface="Consolas" panose="020B0609020204030204" pitchFamily="49" charset="0"/>
              </a:rPr>
              <a:t> + </a:t>
            </a:r>
            <a:r>
              <a:rPr lang="en-US" sz="1050" dirty="0" err="1">
                <a:solidFill>
                  <a:srgbClr val="000000"/>
                </a:solidFill>
                <a:highlight>
                  <a:srgbClr val="FFFFFF"/>
                </a:highlight>
                <a:latin typeface="Consolas" panose="020B0609020204030204" pitchFamily="49" charset="0"/>
              </a:rPr>
              <a:t>err.message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context.getResponse</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setBody</a:t>
            </a:r>
            <a:r>
              <a:rPr lang="en-US" sz="1050" dirty="0">
                <a:solidFill>
                  <a:srgbClr val="000000"/>
                </a:solidFill>
                <a:highlight>
                  <a:srgbClr val="FFFFFF"/>
                </a:highlight>
                <a:latin typeface="Consolas" panose="020B0609020204030204" pitchFamily="49" charset="0"/>
              </a:rPr>
              <a:t>(documentCreated.id);</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if</a:t>
            </a:r>
            <a:r>
              <a:rPr lang="en-US" sz="1050" dirty="0">
                <a:solidFill>
                  <a:srgbClr val="000000"/>
                </a:solidFill>
                <a:highlight>
                  <a:srgbClr val="FFFFFF"/>
                </a:highlight>
                <a:latin typeface="Consolas" panose="020B0609020204030204" pitchFamily="49" charset="0"/>
              </a:rPr>
              <a:t> (!accepted)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a:t>
            </a:r>
            <a:endParaRPr lang="en-US" sz="1050" dirty="0"/>
          </a:p>
        </p:txBody>
      </p:sp>
    </p:spTree>
    <p:extLst>
      <p:ext uri="{BB962C8B-B14F-4D97-AF65-F5344CB8AC3E}">
        <p14:creationId xmlns:p14="http://schemas.microsoft.com/office/powerpoint/2010/main" val="285790022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0143" y="1077959"/>
            <a:ext cx="6598227" cy="3901068"/>
          </a:xfrm>
          <a:prstGeom prst="rect">
            <a:avLst/>
          </a:prstGeom>
          <a:solidFill>
            <a:schemeClr val="lt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a:solidFill>
                  <a:srgbClr val="0000FF"/>
                </a:solidFill>
                <a:highlight>
                  <a:srgbClr val="FFFFFF"/>
                </a:highlight>
                <a:latin typeface="Consolas" panose="020B0609020204030204" pitchFamily="49" charset="0"/>
              </a:rPr>
              <a:t>function</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validateClass</a:t>
            </a:r>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collection = </a:t>
            </a:r>
            <a:r>
              <a:rPr lang="en-US" sz="825" dirty="0" err="1">
                <a:solidFill>
                  <a:srgbClr val="000000"/>
                </a:solidFill>
                <a:highlight>
                  <a:srgbClr val="FFFFFF"/>
                </a:highlight>
                <a:latin typeface="Consolas" panose="020B0609020204030204" pitchFamily="49" charset="0"/>
              </a:rPr>
              <a:t>getContext</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getCollection</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collectionLink</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collection.getSelfLink</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doc = </a:t>
            </a:r>
            <a:r>
              <a:rPr lang="en-US" sz="825" dirty="0" err="1">
                <a:solidFill>
                  <a:srgbClr val="000000"/>
                </a:solidFill>
                <a:highlight>
                  <a:srgbClr val="FFFFFF"/>
                </a:highlight>
                <a:latin typeface="Consolas" panose="020B0609020204030204" pitchFamily="49" charset="0"/>
              </a:rPr>
              <a:t>getContext</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getRequest</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getBody</a:t>
            </a:r>
            <a:r>
              <a:rPr lang="en-US" sz="825" dirty="0">
                <a:solidFill>
                  <a:srgbClr val="000000"/>
                </a:solidFill>
                <a:highlight>
                  <a:srgbClr val="FFFFFF"/>
                </a:highlight>
                <a:latin typeface="Consolas" panose="020B0609020204030204" pitchFamily="49" charset="0"/>
              </a:rPr>
              <a:t>();</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Validate/</a:t>
            </a:r>
            <a:r>
              <a:rPr lang="en-US" sz="825" dirty="0" err="1">
                <a:solidFill>
                  <a:srgbClr val="008000"/>
                </a:solidFill>
                <a:highlight>
                  <a:srgbClr val="FFFFFF"/>
                </a:highlight>
                <a:latin typeface="Consolas" panose="020B0609020204030204" pitchFamily="49" charset="0"/>
              </a:rPr>
              <a:t>canonicalize</a:t>
            </a:r>
            <a:r>
              <a:rPr lang="en-US" sz="825" dirty="0">
                <a:solidFill>
                  <a:srgbClr val="008000"/>
                </a:solidFill>
                <a:highlight>
                  <a:srgbClr val="FFFFFF"/>
                </a:highlight>
                <a:latin typeface="Consolas" panose="020B0609020204030204" pitchFamily="49" charset="0"/>
              </a:rPr>
              <a:t> the data.</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doc.weekday</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canonicalizeWeekDay</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doc.weekday</a:t>
            </a:r>
            <a:r>
              <a:rPr lang="en-US" sz="825" dirty="0">
                <a:solidFill>
                  <a:srgbClr val="000000"/>
                </a:solidFill>
                <a:highlight>
                  <a:srgbClr val="FFFFFF"/>
                </a:highlight>
                <a:latin typeface="Consolas" panose="020B0609020204030204" pitchFamily="49" charset="0"/>
              </a:rPr>
              <a:t>);</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Insert auto-created field '</a:t>
            </a:r>
            <a:r>
              <a:rPr lang="en-US" sz="825" dirty="0" err="1">
                <a:solidFill>
                  <a:srgbClr val="008000"/>
                </a:solidFill>
                <a:highlight>
                  <a:srgbClr val="FFFFFF"/>
                </a:highlight>
                <a:latin typeface="Consolas" panose="020B0609020204030204" pitchFamily="49" charset="0"/>
              </a:rPr>
              <a:t>createdTime</a:t>
            </a:r>
            <a:r>
              <a:rPr lang="en-US" sz="825" dirty="0">
                <a:solidFill>
                  <a:srgbClr val="008000"/>
                </a:solidFill>
                <a:highlight>
                  <a:srgbClr val="FFFFFF"/>
                </a:highlight>
                <a:latin typeface="Consolas" panose="020B0609020204030204" pitchFamily="49" charset="0"/>
              </a:rPr>
              <a:t>'.</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doc.createdTime</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Date();</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Update the request -- this is what is going to be inserted.</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getContext</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getRequest</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setBody</a:t>
            </a:r>
            <a:r>
              <a:rPr lang="en-US" sz="825" dirty="0">
                <a:solidFill>
                  <a:srgbClr val="000000"/>
                </a:solidFill>
                <a:highlight>
                  <a:srgbClr val="FFFFFF"/>
                </a:highlight>
                <a:latin typeface="Consolas" panose="020B0609020204030204" pitchFamily="49" charset="0"/>
              </a:rPr>
              <a:t>(doc);</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function</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canonicalizeWeekDay</a:t>
            </a:r>
            <a:r>
              <a:rPr lang="en-US" sz="825" dirty="0">
                <a:solidFill>
                  <a:srgbClr val="000000"/>
                </a:solidFill>
                <a:highlight>
                  <a:srgbClr val="FFFFFF"/>
                </a:highlight>
                <a:latin typeface="Consolas" panose="020B0609020204030204" pitchFamily="49" charset="0"/>
              </a:rPr>
              <a:t>(day) {</a:t>
            </a: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Simple input validation.</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if</a:t>
            </a:r>
            <a:r>
              <a:rPr lang="en-US" sz="825" dirty="0">
                <a:solidFill>
                  <a:srgbClr val="000000"/>
                </a:solidFill>
                <a:highlight>
                  <a:srgbClr val="FFFFFF"/>
                </a:highlight>
                <a:latin typeface="Consolas" panose="020B0609020204030204" pitchFamily="49" charset="0"/>
              </a:rPr>
              <a:t> (!day || !</a:t>
            </a:r>
            <a:r>
              <a:rPr lang="en-US" sz="825" dirty="0" err="1">
                <a:solidFill>
                  <a:srgbClr val="000000"/>
                </a:solidFill>
                <a:highlight>
                  <a:srgbClr val="FFFFFF"/>
                </a:highlight>
                <a:latin typeface="Consolas" panose="020B0609020204030204" pitchFamily="49" charset="0"/>
              </a:rPr>
              <a:t>day.length</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day.length</a:t>
            </a:r>
            <a:r>
              <a:rPr lang="en-US" sz="825" dirty="0">
                <a:solidFill>
                  <a:srgbClr val="000000"/>
                </a:solidFill>
                <a:highlight>
                  <a:srgbClr val="FFFFFF"/>
                </a:highlight>
                <a:latin typeface="Consolas" panose="020B0609020204030204" pitchFamily="49" charset="0"/>
              </a:rPr>
              <a:t> &lt; 3) </a:t>
            </a:r>
            <a:r>
              <a:rPr lang="en-US" sz="825" dirty="0">
                <a:solidFill>
                  <a:srgbClr val="0000FF"/>
                </a:solidFill>
                <a:highlight>
                  <a:srgbClr val="FFFFFF"/>
                </a:highlight>
                <a:latin typeface="Consolas" panose="020B0609020204030204" pitchFamily="49" charset="0"/>
              </a:rPr>
              <a:t>throw</a:t>
            </a:r>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Error(</a:t>
            </a:r>
            <a:r>
              <a:rPr lang="en-US" sz="825" dirty="0">
                <a:solidFill>
                  <a:srgbClr val="A31515"/>
                </a:solidFill>
                <a:highlight>
                  <a:srgbClr val="FFFFFF"/>
                </a:highlight>
                <a:latin typeface="Consolas" panose="020B0609020204030204" pitchFamily="49" charset="0"/>
              </a:rPr>
              <a:t>"Bad input: "</a:t>
            </a:r>
            <a:r>
              <a:rPr lang="en-US" sz="825" dirty="0">
                <a:solidFill>
                  <a:srgbClr val="000000"/>
                </a:solidFill>
                <a:highlight>
                  <a:srgbClr val="FFFFFF"/>
                </a:highlight>
                <a:latin typeface="Consolas" panose="020B0609020204030204" pitchFamily="49" charset="0"/>
              </a:rPr>
              <a:t> + day);</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Try to see if we can </a:t>
            </a:r>
            <a:r>
              <a:rPr lang="en-US" sz="825" dirty="0" err="1">
                <a:solidFill>
                  <a:srgbClr val="008000"/>
                </a:solidFill>
                <a:highlight>
                  <a:srgbClr val="FFFFFF"/>
                </a:highlight>
                <a:latin typeface="Consolas" panose="020B0609020204030204" pitchFamily="49" charset="0"/>
              </a:rPr>
              <a:t>canonicalize</a:t>
            </a:r>
            <a:r>
              <a:rPr lang="en-US" sz="825" dirty="0">
                <a:solidFill>
                  <a:srgbClr val="008000"/>
                </a:solidFill>
                <a:highlight>
                  <a:srgbClr val="FFFFFF"/>
                </a:highlight>
                <a:latin typeface="Consolas" panose="020B0609020204030204" pitchFamily="49" charset="0"/>
              </a:rPr>
              <a:t> the day.</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days = [</a:t>
            </a:r>
            <a:r>
              <a:rPr lang="en-US" sz="825" dirty="0">
                <a:solidFill>
                  <a:srgbClr val="A31515"/>
                </a:solidFill>
                <a:highlight>
                  <a:srgbClr val="FFFFFF"/>
                </a:highlight>
                <a:latin typeface="Consolas" panose="020B0609020204030204" pitchFamily="49" charset="0"/>
              </a:rPr>
              <a:t>"Monday"</a:t>
            </a:r>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"Tuesday"</a:t>
            </a:r>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"Wednesday"</a:t>
            </a:r>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"Friday"</a:t>
            </a:r>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"Saturday"</a:t>
            </a:r>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"Sunday"</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fullDay</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days.forEach</a:t>
            </a:r>
            <a:r>
              <a:rPr lang="en-US" sz="825" dirty="0">
                <a:solidFill>
                  <a:srgbClr val="000000"/>
                </a:solidFill>
                <a:highlight>
                  <a:srgbClr val="FFFFFF"/>
                </a:highlight>
                <a:latin typeface="Consolas" panose="020B0609020204030204" pitchFamily="49" charset="0"/>
              </a:rPr>
              <a:t>(</a:t>
            </a:r>
            <a:r>
              <a:rPr lang="en-US" sz="825" dirty="0">
                <a:solidFill>
                  <a:srgbClr val="0000FF"/>
                </a:solidFill>
                <a:highlight>
                  <a:srgbClr val="FFFFFF"/>
                </a:highlight>
                <a:latin typeface="Consolas" panose="020B0609020204030204" pitchFamily="49" charset="0"/>
              </a:rPr>
              <a:t>function</a:t>
            </a:r>
            <a:r>
              <a:rPr lang="en-US" sz="825" dirty="0">
                <a:solidFill>
                  <a:srgbClr val="000000"/>
                </a:solidFill>
                <a:highlight>
                  <a:srgbClr val="FFFFFF"/>
                </a:highlight>
                <a:latin typeface="Consolas" panose="020B0609020204030204" pitchFamily="49" charset="0"/>
              </a:rPr>
              <a:t> (x) {</a:t>
            </a: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if</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day.substring</a:t>
            </a:r>
            <a:r>
              <a:rPr lang="en-US" sz="825" dirty="0">
                <a:solidFill>
                  <a:srgbClr val="000000"/>
                </a:solidFill>
                <a:highlight>
                  <a:srgbClr val="FFFFFF"/>
                </a:highlight>
                <a:latin typeface="Consolas" panose="020B0609020204030204" pitchFamily="49" charset="0"/>
              </a:rPr>
              <a:t>(0, 3).</a:t>
            </a:r>
            <a:r>
              <a:rPr lang="en-US" sz="825" dirty="0" err="1">
                <a:solidFill>
                  <a:srgbClr val="000000"/>
                </a:solidFill>
                <a:highlight>
                  <a:srgbClr val="FFFFFF"/>
                </a:highlight>
                <a:latin typeface="Consolas" panose="020B0609020204030204" pitchFamily="49" charset="0"/>
              </a:rPr>
              <a:t>toLowerCase</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x.substring</a:t>
            </a:r>
            <a:r>
              <a:rPr lang="en-US" sz="825" dirty="0">
                <a:solidFill>
                  <a:srgbClr val="000000"/>
                </a:solidFill>
                <a:highlight>
                  <a:srgbClr val="FFFFFF"/>
                </a:highlight>
                <a:latin typeface="Consolas" panose="020B0609020204030204" pitchFamily="49" charset="0"/>
              </a:rPr>
              <a:t>(0, 3).</a:t>
            </a:r>
            <a:r>
              <a:rPr lang="en-US" sz="825" dirty="0" err="1">
                <a:solidFill>
                  <a:srgbClr val="000000"/>
                </a:solidFill>
                <a:highlight>
                  <a:srgbClr val="FFFFFF"/>
                </a:highlight>
                <a:latin typeface="Consolas" panose="020B0609020204030204" pitchFamily="49" charset="0"/>
              </a:rPr>
              <a:t>toLowerCase</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fullDay</a:t>
            </a:r>
            <a:r>
              <a:rPr lang="en-US" sz="825" dirty="0">
                <a:solidFill>
                  <a:srgbClr val="000000"/>
                </a:solidFill>
                <a:highlight>
                  <a:srgbClr val="FFFFFF"/>
                </a:highlight>
                <a:latin typeface="Consolas" panose="020B0609020204030204" pitchFamily="49" charset="0"/>
              </a:rPr>
              <a:t> = x;</a:t>
            </a:r>
          </a:p>
          <a:p>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if</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fullDay</a:t>
            </a:r>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return</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fullDay</a:t>
            </a:r>
            <a:r>
              <a:rPr lang="en-US" sz="825" dirty="0">
                <a:solidFill>
                  <a:srgbClr val="000000"/>
                </a:solidFill>
                <a:highlight>
                  <a:srgbClr val="FFFFFF"/>
                </a:highlight>
                <a:latin typeface="Consolas" panose="020B0609020204030204" pitchFamily="49" charset="0"/>
              </a:rPr>
              <a:t>;</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Couldn't get the weekday from input. Throw.</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throw</a:t>
            </a:r>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Error(</a:t>
            </a:r>
            <a:r>
              <a:rPr lang="en-US" sz="825" dirty="0">
                <a:solidFill>
                  <a:srgbClr val="A31515"/>
                </a:solidFill>
                <a:highlight>
                  <a:srgbClr val="FFFFFF"/>
                </a:highlight>
                <a:latin typeface="Consolas" panose="020B0609020204030204" pitchFamily="49" charset="0"/>
              </a:rPr>
              <a:t>"Bad weekday: "</a:t>
            </a:r>
            <a:r>
              <a:rPr lang="en-US" sz="825" dirty="0">
                <a:solidFill>
                  <a:srgbClr val="000000"/>
                </a:solidFill>
                <a:highlight>
                  <a:srgbClr val="FFFFFF"/>
                </a:highlight>
                <a:latin typeface="Consolas" panose="020B0609020204030204" pitchFamily="49" charset="0"/>
              </a:rPr>
              <a:t> + day);</a:t>
            </a:r>
          </a:p>
          <a:p>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a:t>
            </a:r>
            <a:endParaRPr lang="en-US" sz="825" dirty="0"/>
          </a:p>
        </p:txBody>
      </p:sp>
      <p:sp>
        <p:nvSpPr>
          <p:cNvPr id="2" name="Title 1"/>
          <p:cNvSpPr>
            <a:spLocks noGrp="1"/>
          </p:cNvSpPr>
          <p:nvPr>
            <p:ph type="title"/>
          </p:nvPr>
        </p:nvSpPr>
        <p:spPr>
          <a:xfrm>
            <a:off x="1146889" y="303873"/>
            <a:ext cx="7365206" cy="994172"/>
          </a:xfrm>
        </p:spPr>
        <p:txBody>
          <a:bodyPr/>
          <a:lstStyle/>
          <a:p>
            <a:r>
              <a:rPr lang="en-US" dirty="0" smtClean="0"/>
              <a:t>Triggers</a:t>
            </a:r>
            <a:endParaRPr lang="en-US" dirty="0"/>
          </a:p>
        </p:txBody>
      </p:sp>
      <p:sp>
        <p:nvSpPr>
          <p:cNvPr id="5" name="TextBox 4"/>
          <p:cNvSpPr txBox="1"/>
          <p:nvPr/>
        </p:nvSpPr>
        <p:spPr>
          <a:xfrm>
            <a:off x="1150143" y="800959"/>
            <a:ext cx="987130"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Pre-Trigger</a:t>
            </a:r>
          </a:p>
        </p:txBody>
      </p:sp>
      <p:sp>
        <p:nvSpPr>
          <p:cNvPr id="6" name="Rectangle 5"/>
          <p:cNvSpPr/>
          <p:nvPr/>
        </p:nvSpPr>
        <p:spPr>
          <a:xfrm>
            <a:off x="1621618" y="1547328"/>
            <a:ext cx="5754413" cy="123495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a:solidFill>
                  <a:srgbClr val="2B91AF"/>
                </a:solidFill>
                <a:highlight>
                  <a:srgbClr val="FFFFFF"/>
                </a:highlight>
                <a:latin typeface="Consolas" panose="020B0609020204030204" pitchFamily="49" charset="0"/>
              </a:rPr>
              <a:t>Trigger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trigger</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a:t>
            </a:r>
            <a:r>
              <a:rPr lang="en-US" sz="825" dirty="0">
                <a:solidFill>
                  <a:srgbClr val="2B91AF"/>
                </a:solidFill>
                <a:highlight>
                  <a:srgbClr val="FFFFFF"/>
                </a:highlight>
                <a:latin typeface="Consolas" panose="020B0609020204030204" pitchFamily="49" charset="0"/>
              </a:rPr>
              <a:t>Trigger</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Id =  </a:t>
            </a:r>
            <a:r>
              <a:rPr lang="en-US" sz="825" dirty="0">
                <a:solidFill>
                  <a:srgbClr val="A31515"/>
                </a:solidFill>
                <a:highlight>
                  <a:srgbClr val="FFFFFF"/>
                </a:highlight>
                <a:latin typeface="Consolas" panose="020B0609020204030204" pitchFamily="49" charset="0"/>
              </a:rPr>
              <a:t>"</a:t>
            </a:r>
            <a:r>
              <a:rPr lang="en-US" sz="825" dirty="0" err="1">
                <a:solidFill>
                  <a:srgbClr val="A31515"/>
                </a:solidFill>
                <a:highlight>
                  <a:srgbClr val="FFFFFF"/>
                </a:highlight>
                <a:latin typeface="Consolas" panose="020B0609020204030204" pitchFamily="49" charset="0"/>
              </a:rPr>
              <a:t>CanonicalizeSchedule</a:t>
            </a:r>
            <a:r>
              <a:rPr lang="en-US" sz="825" dirty="0">
                <a:solidFill>
                  <a:srgbClr val="A31515"/>
                </a:solidFill>
                <a:highlight>
                  <a:srgbClr val="FFFFFF"/>
                </a:highlight>
                <a:latin typeface="Consolas" panose="020B0609020204030204" pitchFamily="49" charset="0"/>
              </a:rPr>
              <a:t>"</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Body = </a:t>
            </a:r>
            <a:r>
              <a:rPr lang="en-US" sz="825" dirty="0" err="1">
                <a:solidFill>
                  <a:srgbClr val="2B91AF"/>
                </a:solidFill>
                <a:highlight>
                  <a:srgbClr val="FFFFFF"/>
                </a:highlight>
                <a:latin typeface="Consolas" panose="020B0609020204030204" pitchFamily="49" charset="0"/>
              </a:rPr>
              <a:t>File</a:t>
            </a:r>
            <a:r>
              <a:rPr lang="en-US" sz="825" dirty="0" err="1">
                <a:solidFill>
                  <a:srgbClr val="000000"/>
                </a:solidFill>
                <a:highlight>
                  <a:srgbClr val="FFFFFF"/>
                </a:highlight>
                <a:latin typeface="Consolas" panose="020B0609020204030204" pitchFamily="49" charset="0"/>
              </a:rPr>
              <a:t>.ReadAllText</a:t>
            </a:r>
            <a:r>
              <a:rPr lang="en-US" sz="825" dirty="0">
                <a:solidFill>
                  <a:srgbClr val="000000"/>
                </a:solidFill>
                <a:highlight>
                  <a:srgbClr val="FFFFFF"/>
                </a:highlight>
                <a:latin typeface="Consolas" panose="020B0609020204030204" pitchFamily="49" charset="0"/>
              </a:rPr>
              <a:t>(</a:t>
            </a:r>
            <a:r>
              <a:rPr lang="en-US" sz="825" dirty="0" err="1">
                <a:solidFill>
                  <a:srgbClr val="2B91AF"/>
                </a:solidFill>
                <a:highlight>
                  <a:srgbClr val="FFFFFF"/>
                </a:highlight>
                <a:latin typeface="Consolas" panose="020B0609020204030204" pitchFamily="49" charset="0"/>
              </a:rPr>
              <a:t>HostingEnvironment</a:t>
            </a:r>
            <a:r>
              <a:rPr lang="en-US" sz="825" dirty="0" err="1">
                <a:solidFill>
                  <a:srgbClr val="000000"/>
                </a:solidFill>
                <a:highlight>
                  <a:srgbClr val="FFFFFF"/>
                </a:highlight>
                <a:latin typeface="Consolas" panose="020B0609020204030204" pitchFamily="49" charset="0"/>
              </a:rPr>
              <a:t>.MapPath</a:t>
            </a:r>
            <a:r>
              <a:rPr lang="en-US" sz="825" dirty="0">
                <a:solidFill>
                  <a:srgbClr val="000000"/>
                </a:solidFill>
                <a:highlight>
                  <a:srgbClr val="FFFFFF"/>
                </a:highlight>
                <a:latin typeface="Consolas" panose="020B0609020204030204" pitchFamily="49" charset="0"/>
              </a:rPr>
              <a:t>(</a:t>
            </a:r>
            <a:r>
              <a:rPr lang="en-US" sz="825" dirty="0">
                <a:solidFill>
                  <a:srgbClr val="A31515"/>
                </a:solidFill>
                <a:highlight>
                  <a:srgbClr val="FFFFFF"/>
                </a:highlight>
                <a:latin typeface="Consolas" panose="020B0609020204030204" pitchFamily="49" charset="0"/>
              </a:rPr>
              <a:t>"~/</a:t>
            </a:r>
            <a:r>
              <a:rPr lang="en-US" sz="825" dirty="0" err="1">
                <a:solidFill>
                  <a:srgbClr val="A31515"/>
                </a:solidFill>
                <a:highlight>
                  <a:srgbClr val="FFFFFF"/>
                </a:highlight>
                <a:latin typeface="Consolas" panose="020B0609020204030204" pitchFamily="49" charset="0"/>
              </a:rPr>
              <a:t>js</a:t>
            </a:r>
            <a:r>
              <a:rPr lang="en-US" sz="825" dirty="0">
                <a:solidFill>
                  <a:srgbClr val="A31515"/>
                </a:solidFill>
                <a:highlight>
                  <a:srgbClr val="FFFFFF"/>
                </a:highlight>
                <a:latin typeface="Consolas" panose="020B0609020204030204" pitchFamily="49" charset="0"/>
              </a:rPr>
              <a:t>/CanonicalizeSchedule.js"</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TriggerOperation</a:t>
            </a:r>
            <a:r>
              <a:rPr lang="en-US" sz="825" dirty="0">
                <a:solidFill>
                  <a:srgbClr val="000000"/>
                </a:solidFill>
                <a:highlight>
                  <a:srgbClr val="FFFFFF"/>
                </a:highlight>
                <a:latin typeface="Consolas" panose="020B0609020204030204" pitchFamily="49" charset="0"/>
              </a:rPr>
              <a:t> = </a:t>
            </a:r>
            <a:r>
              <a:rPr lang="en-US" sz="825" dirty="0" err="1">
                <a:solidFill>
                  <a:srgbClr val="2B91AF"/>
                </a:solidFill>
                <a:highlight>
                  <a:srgbClr val="FFFFFF"/>
                </a:highlight>
                <a:latin typeface="Consolas" panose="020B0609020204030204" pitchFamily="49" charset="0"/>
              </a:rPr>
              <a:t>TriggerOperation</a:t>
            </a:r>
            <a:r>
              <a:rPr lang="en-US" sz="825" dirty="0" err="1">
                <a:solidFill>
                  <a:srgbClr val="000000"/>
                </a:solidFill>
                <a:highlight>
                  <a:srgbClr val="FFFFFF"/>
                </a:highlight>
                <a:latin typeface="Consolas" panose="020B0609020204030204" pitchFamily="49" charset="0"/>
              </a:rPr>
              <a:t>.Create</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TriggerType</a:t>
            </a:r>
            <a:r>
              <a:rPr lang="en-US" sz="825" dirty="0">
                <a:solidFill>
                  <a:srgbClr val="000000"/>
                </a:solidFill>
                <a:highlight>
                  <a:srgbClr val="FFFFFF"/>
                </a:highlight>
                <a:latin typeface="Consolas" panose="020B0609020204030204" pitchFamily="49" charset="0"/>
              </a:rPr>
              <a:t> = </a:t>
            </a:r>
            <a:r>
              <a:rPr lang="en-US" sz="825" dirty="0" err="1">
                <a:solidFill>
                  <a:srgbClr val="2B91AF"/>
                </a:solidFill>
                <a:highlight>
                  <a:srgbClr val="FFFFFF"/>
                </a:highlight>
                <a:latin typeface="Consolas" panose="020B0609020204030204" pitchFamily="49" charset="0"/>
              </a:rPr>
              <a:t>TriggerType</a:t>
            </a:r>
            <a:r>
              <a:rPr lang="en-US" sz="825" dirty="0" err="1">
                <a:solidFill>
                  <a:srgbClr val="000000"/>
                </a:solidFill>
                <a:highlight>
                  <a:srgbClr val="FFFFFF"/>
                </a:highlight>
                <a:latin typeface="Consolas" panose="020B0609020204030204" pitchFamily="49" charset="0"/>
              </a:rPr>
              <a:t>.Pre</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a:t>
            </a:r>
          </a:p>
          <a:p>
            <a:endParaRPr lang="en-US" sz="825" dirty="0">
              <a:solidFill>
                <a:srgbClr val="000000"/>
              </a:solidFill>
              <a:highlight>
                <a:srgbClr val="FFFFFF"/>
              </a:highlight>
              <a:latin typeface="Consolas" panose="020B0609020204030204" pitchFamily="49" charset="0"/>
            </a:endParaRPr>
          </a:p>
          <a:p>
            <a:r>
              <a:rPr lang="en-US" sz="825" dirty="0">
                <a:solidFill>
                  <a:srgbClr val="0000FF"/>
                </a:solidFill>
                <a:highlight>
                  <a:srgbClr val="FFFFFF"/>
                </a:highlight>
                <a:latin typeface="Consolas" panose="020B0609020204030204" pitchFamily="49" charset="0"/>
              </a:rPr>
              <a:t>await</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client.CreateTriggerAsync</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collection.SelfLink</a:t>
            </a:r>
            <a:r>
              <a:rPr lang="en-US" sz="825" dirty="0">
                <a:solidFill>
                  <a:srgbClr val="000000"/>
                </a:solidFill>
                <a:highlight>
                  <a:srgbClr val="FFFFFF"/>
                </a:highlight>
                <a:latin typeface="Consolas" panose="020B0609020204030204" pitchFamily="49" charset="0"/>
              </a:rPr>
              <a:t>, trigger);</a:t>
            </a:r>
            <a:endParaRPr lang="en-US" sz="825" dirty="0"/>
          </a:p>
        </p:txBody>
      </p:sp>
      <p:sp>
        <p:nvSpPr>
          <p:cNvPr id="3" name="Rectangle 2"/>
          <p:cNvSpPr/>
          <p:nvPr/>
        </p:nvSpPr>
        <p:spPr>
          <a:xfrm>
            <a:off x="1621618" y="2946613"/>
            <a:ext cx="5754413" cy="13619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requestOptions</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a:t>
            </a:r>
            <a:r>
              <a:rPr lang="en-US" sz="825" dirty="0" err="1">
                <a:solidFill>
                  <a:srgbClr val="2B91AF"/>
                </a:solidFill>
                <a:highlight>
                  <a:srgbClr val="FFFFFF"/>
                </a:highlight>
                <a:latin typeface="Consolas" panose="020B0609020204030204" pitchFamily="49" charset="0"/>
              </a:rPr>
              <a:t>RequestOptions</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PreTriggerInclude</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a:t>
            </a:r>
            <a:r>
              <a:rPr lang="en-US" sz="825" dirty="0">
                <a:solidFill>
                  <a:srgbClr val="2B91AF"/>
                </a:solidFill>
                <a:highlight>
                  <a:srgbClr val="FFFFFF"/>
                </a:highlight>
                <a:latin typeface="Consolas" panose="020B0609020204030204" pitchFamily="49" charset="0"/>
              </a:rPr>
              <a:t>List</a:t>
            </a:r>
            <a:r>
              <a:rPr lang="en-US" sz="825" dirty="0">
                <a:solidFill>
                  <a:srgbClr val="000000"/>
                </a:solidFill>
                <a:highlight>
                  <a:srgbClr val="FFFFFF"/>
                </a:highlight>
                <a:latin typeface="Consolas" panose="020B0609020204030204" pitchFamily="49" charset="0"/>
              </a:rPr>
              <a:t>&lt;</a:t>
            </a:r>
            <a:r>
              <a:rPr lang="en-US" sz="825" dirty="0">
                <a:solidFill>
                  <a:srgbClr val="0000FF"/>
                </a:solidFill>
                <a:highlight>
                  <a:srgbClr val="FFFFFF"/>
                </a:highlight>
                <a:latin typeface="Consolas" panose="020B0609020204030204" pitchFamily="49" charset="0"/>
              </a:rPr>
              <a:t>string</a:t>
            </a:r>
            <a:r>
              <a:rPr lang="en-US" sz="825" dirty="0">
                <a:solidFill>
                  <a:srgbClr val="000000"/>
                </a:solidFill>
                <a:highlight>
                  <a:srgbClr val="FFFFFF"/>
                </a:highlight>
                <a:latin typeface="Consolas" panose="020B0609020204030204" pitchFamily="49" charset="0"/>
              </a:rPr>
              <a:t>&gt; { </a:t>
            </a:r>
            <a:r>
              <a:rPr lang="en-US" sz="825" dirty="0" err="1">
                <a:solidFill>
                  <a:srgbClr val="000000"/>
                </a:solidFill>
                <a:highlight>
                  <a:srgbClr val="FFFFFF"/>
                </a:highlight>
                <a:latin typeface="Consolas" panose="020B0609020204030204" pitchFamily="49" charset="0"/>
              </a:rPr>
              <a:t>triggerId</a:t>
            </a:r>
            <a:r>
              <a:rPr lang="en-US" sz="825" dirty="0">
                <a:solidFill>
                  <a:srgbClr val="000000"/>
                </a:solidFill>
                <a:highlight>
                  <a:srgbClr val="FFFFFF"/>
                </a:highlight>
                <a:latin typeface="Consolas" panose="020B0609020204030204" pitchFamily="49" charset="0"/>
              </a:rPr>
              <a:t> } };</a:t>
            </a:r>
          </a:p>
          <a:p>
            <a:r>
              <a:rPr lang="en-US" sz="825" dirty="0">
                <a:solidFill>
                  <a:srgbClr val="000000"/>
                </a:solidFill>
                <a:highlight>
                  <a:srgbClr val="FFFFFF"/>
                </a:highlight>
                <a:latin typeface="Consolas" panose="020B0609020204030204" pitchFamily="49" charset="0"/>
              </a:rPr>
              <a:t>            </a:t>
            </a:r>
          </a:p>
          <a:p>
            <a:r>
              <a:rPr lang="en-US" sz="825" dirty="0">
                <a:solidFill>
                  <a:srgbClr val="0000FF"/>
                </a:solidFill>
                <a:highlight>
                  <a:srgbClr val="FFFFFF"/>
                </a:highlight>
                <a:latin typeface="Consolas" panose="020B0609020204030204" pitchFamily="49" charset="0"/>
              </a:rPr>
              <a:t>await</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client.CreateDocumentAsync</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colSelfLink</a:t>
            </a:r>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type = </a:t>
            </a:r>
            <a:r>
              <a:rPr lang="en-US" sz="825" dirty="0">
                <a:solidFill>
                  <a:srgbClr val="A31515"/>
                </a:solidFill>
                <a:highlight>
                  <a:srgbClr val="FFFFFF"/>
                </a:highlight>
                <a:latin typeface="Consolas" panose="020B0609020204030204" pitchFamily="49" charset="0"/>
              </a:rPr>
              <a:t>"Schedule"</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name = </a:t>
            </a:r>
            <a:r>
              <a:rPr lang="en-US" sz="825" dirty="0">
                <a:solidFill>
                  <a:srgbClr val="A31515"/>
                </a:solidFill>
                <a:highlight>
                  <a:srgbClr val="FFFFFF"/>
                </a:highlight>
                <a:latin typeface="Consolas" panose="020B0609020204030204" pitchFamily="49" charset="0"/>
              </a:rPr>
              <a:t>"Music"</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weekday = </a:t>
            </a:r>
            <a:r>
              <a:rPr lang="en-US" sz="825" dirty="0">
                <a:solidFill>
                  <a:srgbClr val="A31515"/>
                </a:solidFill>
                <a:highlight>
                  <a:srgbClr val="FFFFFF"/>
                </a:highlight>
                <a:latin typeface="Consolas" panose="020B0609020204030204" pitchFamily="49" charset="0"/>
              </a:rPr>
              <a:t>"mon"</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startTime</a:t>
            </a:r>
            <a:r>
              <a:rPr lang="en-US" sz="825" dirty="0">
                <a:solidFill>
                  <a:srgbClr val="000000"/>
                </a:solidFill>
                <a:highlight>
                  <a:srgbClr val="FFFFFF"/>
                </a:highlight>
                <a:latin typeface="Consolas" panose="020B0609020204030204" pitchFamily="49" charset="0"/>
              </a:rPr>
              <a:t> = </a:t>
            </a:r>
            <a:r>
              <a:rPr lang="en-US" sz="825" dirty="0" err="1">
                <a:solidFill>
                  <a:srgbClr val="2B91AF"/>
                </a:solidFill>
                <a:highlight>
                  <a:srgbClr val="FFFFFF"/>
                </a:highlight>
                <a:latin typeface="Consolas" panose="020B0609020204030204" pitchFamily="49" charset="0"/>
              </a:rPr>
              <a:t>DateTime</a:t>
            </a:r>
            <a:r>
              <a:rPr lang="en-US" sz="825" dirty="0" err="1">
                <a:solidFill>
                  <a:srgbClr val="000000"/>
                </a:solidFill>
                <a:highlight>
                  <a:srgbClr val="FFFFFF"/>
                </a:highlight>
                <a:latin typeface="Consolas" panose="020B0609020204030204" pitchFamily="49" charset="0"/>
              </a:rPr>
              <a:t>.Parse</a:t>
            </a:r>
            <a:r>
              <a:rPr lang="en-US" sz="825" dirty="0">
                <a:solidFill>
                  <a:srgbClr val="000000"/>
                </a:solidFill>
                <a:highlight>
                  <a:srgbClr val="FFFFFF"/>
                </a:highlight>
                <a:latin typeface="Consolas" panose="020B0609020204030204" pitchFamily="49" charset="0"/>
              </a:rPr>
              <a:t>(</a:t>
            </a:r>
            <a:r>
              <a:rPr lang="en-US" sz="825" dirty="0">
                <a:solidFill>
                  <a:srgbClr val="A31515"/>
                </a:solidFill>
                <a:highlight>
                  <a:srgbClr val="FFFFFF"/>
                </a:highlight>
                <a:latin typeface="Consolas" panose="020B0609020204030204" pitchFamily="49" charset="0"/>
              </a:rPr>
              <a:t>"18:00"</a:t>
            </a:r>
            <a:r>
              <a:rPr lang="en-US" sz="825" dirty="0">
                <a:solidFill>
                  <a:srgbClr val="000000"/>
                </a:solidFill>
                <a:highlight>
                  <a:srgbClr val="FFFFFF"/>
                </a:highlight>
                <a:latin typeface="Consolas" panose="020B0609020204030204" pitchFamily="49" charset="0"/>
              </a:rPr>
              <a:t>, </a:t>
            </a:r>
            <a:r>
              <a:rPr lang="en-US" sz="825" dirty="0" err="1">
                <a:solidFill>
                  <a:srgbClr val="2B91AF"/>
                </a:solidFill>
                <a:highlight>
                  <a:srgbClr val="FFFFFF"/>
                </a:highlight>
                <a:latin typeface="Consolas" panose="020B0609020204030204" pitchFamily="49" charset="0"/>
              </a:rPr>
              <a:t>CultureInfo</a:t>
            </a:r>
            <a:r>
              <a:rPr lang="en-US" sz="825" dirty="0" err="1">
                <a:solidFill>
                  <a:srgbClr val="000000"/>
                </a:solidFill>
                <a:highlight>
                  <a:srgbClr val="FFFFFF"/>
                </a:highlight>
                <a:latin typeface="Consolas" panose="020B0609020204030204" pitchFamily="49" charset="0"/>
              </a:rPr>
              <a:t>.InvariantCulture</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endTime</a:t>
            </a:r>
            <a:r>
              <a:rPr lang="en-US" sz="825" dirty="0">
                <a:solidFill>
                  <a:srgbClr val="000000"/>
                </a:solidFill>
                <a:highlight>
                  <a:srgbClr val="FFFFFF"/>
                </a:highlight>
                <a:latin typeface="Consolas" panose="020B0609020204030204" pitchFamily="49" charset="0"/>
              </a:rPr>
              <a:t> = </a:t>
            </a:r>
            <a:r>
              <a:rPr lang="en-US" sz="825" dirty="0" err="1">
                <a:solidFill>
                  <a:srgbClr val="2B91AF"/>
                </a:solidFill>
                <a:highlight>
                  <a:srgbClr val="FFFFFF"/>
                </a:highlight>
                <a:latin typeface="Consolas" panose="020B0609020204030204" pitchFamily="49" charset="0"/>
              </a:rPr>
              <a:t>DateTime</a:t>
            </a:r>
            <a:r>
              <a:rPr lang="en-US" sz="825" dirty="0" err="1">
                <a:solidFill>
                  <a:srgbClr val="000000"/>
                </a:solidFill>
                <a:highlight>
                  <a:srgbClr val="FFFFFF"/>
                </a:highlight>
                <a:latin typeface="Consolas" panose="020B0609020204030204" pitchFamily="49" charset="0"/>
              </a:rPr>
              <a:t>.Parse</a:t>
            </a:r>
            <a:r>
              <a:rPr lang="en-US" sz="825" dirty="0">
                <a:solidFill>
                  <a:srgbClr val="000000"/>
                </a:solidFill>
                <a:highlight>
                  <a:srgbClr val="FFFFFF"/>
                </a:highlight>
                <a:latin typeface="Consolas" panose="020B0609020204030204" pitchFamily="49" charset="0"/>
              </a:rPr>
              <a:t>(</a:t>
            </a:r>
            <a:r>
              <a:rPr lang="en-US" sz="825" dirty="0">
                <a:solidFill>
                  <a:srgbClr val="A31515"/>
                </a:solidFill>
                <a:highlight>
                  <a:srgbClr val="FFFFFF"/>
                </a:highlight>
                <a:latin typeface="Consolas" panose="020B0609020204030204" pitchFamily="49" charset="0"/>
              </a:rPr>
              <a:t>"19:00"</a:t>
            </a:r>
            <a:r>
              <a:rPr lang="en-US" sz="825" dirty="0">
                <a:solidFill>
                  <a:srgbClr val="000000"/>
                </a:solidFill>
                <a:highlight>
                  <a:srgbClr val="FFFFFF"/>
                </a:highlight>
                <a:latin typeface="Consolas" panose="020B0609020204030204" pitchFamily="49" charset="0"/>
              </a:rPr>
              <a:t>, </a:t>
            </a:r>
            <a:r>
              <a:rPr lang="en-US" sz="825" dirty="0" err="1">
                <a:solidFill>
                  <a:srgbClr val="2B91AF"/>
                </a:solidFill>
                <a:highlight>
                  <a:srgbClr val="FFFFFF"/>
                </a:highlight>
                <a:latin typeface="Consolas" panose="020B0609020204030204" pitchFamily="49" charset="0"/>
              </a:rPr>
              <a:t>CultureInfo</a:t>
            </a:r>
            <a:r>
              <a:rPr lang="en-US" sz="825" dirty="0" err="1">
                <a:solidFill>
                  <a:srgbClr val="000000"/>
                </a:solidFill>
                <a:highlight>
                  <a:srgbClr val="FFFFFF"/>
                </a:highlight>
                <a:latin typeface="Consolas" panose="020B0609020204030204" pitchFamily="49" charset="0"/>
              </a:rPr>
              <a:t>.InvariantCulture</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requestOptions</a:t>
            </a:r>
            <a:r>
              <a:rPr lang="en-US" sz="825" dirty="0">
                <a:solidFill>
                  <a:srgbClr val="000000"/>
                </a:solidFill>
                <a:highlight>
                  <a:srgbClr val="FFFFFF"/>
                </a:highlight>
                <a:latin typeface="Consolas" panose="020B0609020204030204" pitchFamily="49" charset="0"/>
              </a:rPr>
              <a:t>);</a:t>
            </a:r>
            <a:endParaRPr lang="en-US" sz="825" dirty="0"/>
          </a:p>
        </p:txBody>
      </p:sp>
    </p:spTree>
    <p:extLst>
      <p:ext uri="{BB962C8B-B14F-4D97-AF65-F5344CB8AC3E}">
        <p14:creationId xmlns:p14="http://schemas.microsoft.com/office/powerpoint/2010/main" val="2443412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07" y="220125"/>
            <a:ext cx="7365206" cy="994172"/>
          </a:xfrm>
        </p:spPr>
        <p:txBody>
          <a:bodyPr/>
          <a:lstStyle/>
          <a:p>
            <a:r>
              <a:rPr lang="en-US" dirty="0" smtClean="0"/>
              <a:t>User Defined Functions (UDFs)</a:t>
            </a:r>
            <a:endParaRPr lang="en-US" dirty="0"/>
          </a:p>
        </p:txBody>
      </p:sp>
      <p:sp>
        <p:nvSpPr>
          <p:cNvPr id="4" name="Rectangle 3"/>
          <p:cNvSpPr/>
          <p:nvPr/>
        </p:nvSpPr>
        <p:spPr>
          <a:xfrm>
            <a:off x="906606" y="994247"/>
            <a:ext cx="7159337" cy="212365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a:solidFill>
                  <a:srgbClr val="0000FF"/>
                </a:solidFill>
                <a:highlight>
                  <a:srgbClr val="FFFFFF"/>
                </a:highlight>
                <a:latin typeface="Consolas" panose="020B0609020204030204" pitchFamily="49" charset="0"/>
              </a:rPr>
              <a:t>function</a:t>
            </a:r>
            <a:r>
              <a:rPr lang="en-US" sz="825" dirty="0">
                <a:solidFill>
                  <a:srgbClr val="000000"/>
                </a:solidFill>
                <a:highlight>
                  <a:srgbClr val="FFFFFF"/>
                </a:highlight>
                <a:latin typeface="Consolas" panose="020B0609020204030204" pitchFamily="49" charset="0"/>
              </a:rPr>
              <a:t> tax(doc) {</a:t>
            </a: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Use simple formula to compute the tax: use income multiplied by factor based on country of headquarters.</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factor =</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doc.headquarters</a:t>
            </a:r>
            <a:r>
              <a:rPr lang="en-US" sz="825" dirty="0">
                <a:solidFill>
                  <a:srgbClr val="000000"/>
                </a:solidFill>
                <a:highlight>
                  <a:srgbClr val="FFFFFF"/>
                </a:highlight>
                <a:latin typeface="Consolas" panose="020B0609020204030204" pitchFamily="49" charset="0"/>
              </a:rPr>
              <a:t> == </a:t>
            </a:r>
            <a:r>
              <a:rPr lang="en-US" sz="825" dirty="0">
                <a:solidFill>
                  <a:srgbClr val="A31515"/>
                </a:solidFill>
                <a:highlight>
                  <a:srgbClr val="FFFFFF"/>
                </a:highlight>
                <a:latin typeface="Consolas" panose="020B0609020204030204" pitchFamily="49" charset="0"/>
              </a:rPr>
              <a:t>"USA"</a:t>
            </a:r>
            <a:r>
              <a:rPr lang="en-US" sz="825" dirty="0">
                <a:solidFill>
                  <a:srgbClr val="000000"/>
                </a:solidFill>
                <a:highlight>
                  <a:srgbClr val="FFFFFF"/>
                </a:highlight>
                <a:latin typeface="Consolas" panose="020B0609020204030204" pitchFamily="49" charset="0"/>
              </a:rPr>
              <a:t> ? 0.35 :</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doc.headquarters</a:t>
            </a:r>
            <a:r>
              <a:rPr lang="en-US" sz="825" dirty="0">
                <a:solidFill>
                  <a:srgbClr val="000000"/>
                </a:solidFill>
                <a:highlight>
                  <a:srgbClr val="FFFFFF"/>
                </a:highlight>
                <a:latin typeface="Consolas" panose="020B0609020204030204" pitchFamily="49" charset="0"/>
              </a:rPr>
              <a:t> == </a:t>
            </a:r>
            <a:r>
              <a:rPr lang="en-US" sz="825" dirty="0">
                <a:solidFill>
                  <a:srgbClr val="A31515"/>
                </a:solidFill>
                <a:highlight>
                  <a:srgbClr val="FFFFFF"/>
                </a:highlight>
                <a:latin typeface="Consolas" panose="020B0609020204030204" pitchFamily="49" charset="0"/>
              </a:rPr>
              <a:t>"Germany"</a:t>
            </a:r>
            <a:r>
              <a:rPr lang="en-US" sz="825" dirty="0">
                <a:solidFill>
                  <a:srgbClr val="000000"/>
                </a:solidFill>
                <a:highlight>
                  <a:srgbClr val="FFFFFF"/>
                </a:highlight>
                <a:latin typeface="Consolas" panose="020B0609020204030204" pitchFamily="49" charset="0"/>
              </a:rPr>
              <a:t> ? 0.3 :</a:t>
            </a:r>
          </a:p>
          <a:p>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doc.headquarters</a:t>
            </a:r>
            <a:r>
              <a:rPr lang="en-US" sz="825" dirty="0">
                <a:solidFill>
                  <a:srgbClr val="000000"/>
                </a:solidFill>
                <a:highlight>
                  <a:srgbClr val="FFFFFF"/>
                </a:highlight>
                <a:latin typeface="Consolas" panose="020B0609020204030204" pitchFamily="49" charset="0"/>
              </a:rPr>
              <a:t> == </a:t>
            </a:r>
            <a:r>
              <a:rPr lang="en-US" sz="825" dirty="0">
                <a:solidFill>
                  <a:srgbClr val="A31515"/>
                </a:solidFill>
                <a:highlight>
                  <a:srgbClr val="FFFFFF"/>
                </a:highlight>
                <a:latin typeface="Consolas" panose="020B0609020204030204" pitchFamily="49" charset="0"/>
              </a:rPr>
              <a:t>"Russia"</a:t>
            </a:r>
            <a:r>
              <a:rPr lang="en-US" sz="825" dirty="0">
                <a:solidFill>
                  <a:srgbClr val="000000"/>
                </a:solidFill>
                <a:highlight>
                  <a:srgbClr val="FFFFFF"/>
                </a:highlight>
                <a:latin typeface="Consolas" panose="020B0609020204030204" pitchFamily="49" charset="0"/>
              </a:rPr>
              <a:t> ? 0.2 :</a:t>
            </a:r>
          </a:p>
          <a:p>
            <a:r>
              <a:rPr lang="en-US" sz="825" dirty="0">
                <a:solidFill>
                  <a:srgbClr val="000000"/>
                </a:solidFill>
                <a:highlight>
                  <a:srgbClr val="FFFFFF"/>
                </a:highlight>
                <a:latin typeface="Consolas" panose="020B0609020204030204" pitchFamily="49" charset="0"/>
              </a:rPr>
              <a:t>        0;</a:t>
            </a:r>
          </a:p>
          <a:p>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Check for bad data.</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if</a:t>
            </a:r>
            <a:r>
              <a:rPr lang="en-US" sz="825" dirty="0">
                <a:solidFill>
                  <a:srgbClr val="000000"/>
                </a:solidFill>
                <a:highlight>
                  <a:srgbClr val="FFFFFF"/>
                </a:highlight>
                <a:latin typeface="Consolas" panose="020B0609020204030204" pitchFamily="49" charset="0"/>
              </a:rPr>
              <a:t> (factor == 0) {</a:t>
            </a: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throw</a:t>
            </a:r>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Error(</a:t>
            </a:r>
            <a:r>
              <a:rPr lang="en-US" sz="825" dirty="0">
                <a:solidFill>
                  <a:srgbClr val="A31515"/>
                </a:solidFill>
                <a:highlight>
                  <a:srgbClr val="FFFFFF"/>
                </a:highlight>
                <a:latin typeface="Consolas" panose="020B0609020204030204" pitchFamily="49" charset="0"/>
              </a:rPr>
              <a:t>"Unsupported country: "</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doc.headquarters</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r>
              <a:rPr lang="en-US" sz="825" dirty="0">
                <a:solidFill>
                  <a:srgbClr val="008000"/>
                </a:solidFill>
                <a:highlight>
                  <a:srgbClr val="FFFFFF"/>
                </a:highlight>
                <a:latin typeface="Consolas" panose="020B0609020204030204" pitchFamily="49" charset="0"/>
              </a:rPr>
              <a:t>// Use simple formula and return.</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    </a:t>
            </a:r>
            <a:r>
              <a:rPr lang="en-US" sz="825" dirty="0">
                <a:solidFill>
                  <a:srgbClr val="0000FF"/>
                </a:solidFill>
                <a:highlight>
                  <a:srgbClr val="FFFFFF"/>
                </a:highlight>
                <a:latin typeface="Consolas" panose="020B0609020204030204" pitchFamily="49" charset="0"/>
              </a:rPr>
              <a:t>return</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doc.income</a:t>
            </a:r>
            <a:r>
              <a:rPr lang="en-US" sz="825" dirty="0">
                <a:solidFill>
                  <a:srgbClr val="000000"/>
                </a:solidFill>
                <a:highlight>
                  <a:srgbClr val="FFFFFF"/>
                </a:highlight>
                <a:latin typeface="Consolas" panose="020B0609020204030204" pitchFamily="49" charset="0"/>
              </a:rPr>
              <a:t> * factor;</a:t>
            </a:r>
          </a:p>
          <a:p>
            <a:r>
              <a:rPr lang="en-US" sz="825" dirty="0">
                <a:solidFill>
                  <a:srgbClr val="000000"/>
                </a:solidFill>
                <a:highlight>
                  <a:srgbClr val="FFFFFF"/>
                </a:highlight>
                <a:latin typeface="Consolas" panose="020B0609020204030204" pitchFamily="49" charset="0"/>
              </a:rPr>
              <a:t>}</a:t>
            </a:r>
            <a:endParaRPr lang="en-US" sz="825" dirty="0"/>
          </a:p>
        </p:txBody>
      </p:sp>
      <p:sp>
        <p:nvSpPr>
          <p:cNvPr id="5" name="Rectangle 4"/>
          <p:cNvSpPr/>
          <p:nvPr/>
        </p:nvSpPr>
        <p:spPr>
          <a:xfrm>
            <a:off x="906606" y="3427192"/>
            <a:ext cx="7159337" cy="85408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udf</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new</a:t>
            </a:r>
            <a:r>
              <a:rPr lang="en-US" sz="825" dirty="0">
                <a:solidFill>
                  <a:srgbClr val="000000"/>
                </a:solidFill>
                <a:highlight>
                  <a:srgbClr val="FFFFFF"/>
                </a:highlight>
                <a:latin typeface="Consolas" panose="020B0609020204030204" pitchFamily="49" charset="0"/>
              </a:rPr>
              <a:t> </a:t>
            </a:r>
            <a:r>
              <a:rPr lang="en-US" sz="825" dirty="0" err="1">
                <a:solidFill>
                  <a:srgbClr val="2B91AF"/>
                </a:solidFill>
                <a:highlight>
                  <a:srgbClr val="FFFFFF"/>
                </a:highlight>
                <a:latin typeface="Consolas" panose="020B0609020204030204" pitchFamily="49" charset="0"/>
              </a:rPr>
              <a:t>UserDefinedFunction</a:t>
            </a:r>
            <a:endParaRPr lang="en-US" sz="825" dirty="0">
              <a:solidFill>
                <a:srgbClr val="000000"/>
              </a:solidFill>
              <a:highlight>
                <a:srgbClr val="FFFFFF"/>
              </a:highlight>
              <a:latin typeface="Consolas" panose="020B0609020204030204" pitchFamily="49" charset="0"/>
            </a:endParaRPr>
          </a:p>
          <a:p>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Id = </a:t>
            </a:r>
            <a:r>
              <a:rPr lang="en-US" sz="825" dirty="0">
                <a:solidFill>
                  <a:srgbClr val="A31515"/>
                </a:solidFill>
                <a:highlight>
                  <a:srgbClr val="FFFFFF"/>
                </a:highlight>
                <a:latin typeface="Consolas" panose="020B0609020204030204" pitchFamily="49" charset="0"/>
              </a:rPr>
              <a:t>"tax"</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    Body = </a:t>
            </a:r>
            <a:r>
              <a:rPr lang="en-US" sz="825" dirty="0" err="1">
                <a:solidFill>
                  <a:srgbClr val="2B91AF"/>
                </a:solidFill>
                <a:highlight>
                  <a:srgbClr val="FFFFFF"/>
                </a:highlight>
                <a:latin typeface="Consolas" panose="020B0609020204030204" pitchFamily="49" charset="0"/>
              </a:rPr>
              <a:t>File</a:t>
            </a:r>
            <a:r>
              <a:rPr lang="en-US" sz="825" dirty="0" err="1">
                <a:solidFill>
                  <a:srgbClr val="000000"/>
                </a:solidFill>
                <a:highlight>
                  <a:srgbClr val="FFFFFF"/>
                </a:highlight>
                <a:latin typeface="Consolas" panose="020B0609020204030204" pitchFamily="49" charset="0"/>
              </a:rPr>
              <a:t>.ReadAllText</a:t>
            </a:r>
            <a:r>
              <a:rPr lang="en-US" sz="825" dirty="0">
                <a:solidFill>
                  <a:srgbClr val="000000"/>
                </a:solidFill>
                <a:highlight>
                  <a:srgbClr val="FFFFFF"/>
                </a:highlight>
                <a:latin typeface="Consolas" panose="020B0609020204030204" pitchFamily="49" charset="0"/>
              </a:rPr>
              <a:t>(</a:t>
            </a:r>
            <a:r>
              <a:rPr lang="en-US" sz="825" dirty="0" err="1">
                <a:solidFill>
                  <a:srgbClr val="2B91AF"/>
                </a:solidFill>
                <a:highlight>
                  <a:srgbClr val="FFFFFF"/>
                </a:highlight>
                <a:latin typeface="Consolas" panose="020B0609020204030204" pitchFamily="49" charset="0"/>
              </a:rPr>
              <a:t>HostingEnvironment</a:t>
            </a:r>
            <a:r>
              <a:rPr lang="en-US" sz="825" dirty="0" err="1">
                <a:solidFill>
                  <a:srgbClr val="000000"/>
                </a:solidFill>
                <a:highlight>
                  <a:srgbClr val="FFFFFF"/>
                </a:highlight>
                <a:latin typeface="Consolas" panose="020B0609020204030204" pitchFamily="49" charset="0"/>
              </a:rPr>
              <a:t>.MapPath</a:t>
            </a:r>
            <a:r>
              <a:rPr lang="en-US" sz="825" dirty="0">
                <a:solidFill>
                  <a:srgbClr val="000000"/>
                </a:solidFill>
                <a:highlight>
                  <a:srgbClr val="FFFFFF"/>
                </a:highlight>
                <a:latin typeface="Consolas" panose="020B0609020204030204" pitchFamily="49" charset="0"/>
              </a:rPr>
              <a:t>(</a:t>
            </a:r>
            <a:r>
              <a:rPr lang="en-US" sz="825" dirty="0">
                <a:solidFill>
                  <a:srgbClr val="A31515"/>
                </a:solidFill>
                <a:highlight>
                  <a:srgbClr val="FFFFFF"/>
                </a:highlight>
                <a:latin typeface="Consolas" panose="020B0609020204030204" pitchFamily="49" charset="0"/>
              </a:rPr>
              <a:t>"~/</a:t>
            </a:r>
            <a:r>
              <a:rPr lang="en-US" sz="825" dirty="0" err="1">
                <a:solidFill>
                  <a:srgbClr val="A31515"/>
                </a:solidFill>
                <a:highlight>
                  <a:srgbClr val="FFFFFF"/>
                </a:highlight>
                <a:latin typeface="Consolas" panose="020B0609020204030204" pitchFamily="49" charset="0"/>
              </a:rPr>
              <a:t>js</a:t>
            </a:r>
            <a:r>
              <a:rPr lang="en-US" sz="825" dirty="0">
                <a:solidFill>
                  <a:srgbClr val="A31515"/>
                </a:solidFill>
                <a:highlight>
                  <a:srgbClr val="FFFFFF"/>
                </a:highlight>
                <a:latin typeface="Consolas" panose="020B0609020204030204" pitchFamily="49" charset="0"/>
              </a:rPr>
              <a:t>/Tax.js"</a:t>
            </a:r>
            <a:r>
              <a:rPr lang="en-US" sz="825" dirty="0">
                <a:solidFill>
                  <a:srgbClr val="000000"/>
                </a:solidFill>
                <a:highlight>
                  <a:srgbClr val="FFFFFF"/>
                </a:highlight>
                <a:latin typeface="Consolas" panose="020B0609020204030204" pitchFamily="49" charset="0"/>
              </a:rPr>
              <a:t>)),</a:t>
            </a:r>
          </a:p>
          <a:p>
            <a:r>
              <a:rPr lang="en-US" sz="825" dirty="0">
                <a:solidFill>
                  <a:srgbClr val="000000"/>
                </a:solidFill>
                <a:highlight>
                  <a:srgbClr val="FFFFFF"/>
                </a:highlight>
                <a:latin typeface="Consolas" panose="020B0609020204030204" pitchFamily="49" charset="0"/>
              </a:rPr>
              <a:t>};</a:t>
            </a:r>
          </a:p>
          <a:p>
            <a:r>
              <a:rPr lang="en-US" sz="825" dirty="0">
                <a:solidFill>
                  <a:srgbClr val="0000FF"/>
                </a:solidFill>
                <a:highlight>
                  <a:srgbClr val="FFFFFF"/>
                </a:highlight>
                <a:latin typeface="Consolas" panose="020B0609020204030204" pitchFamily="49" charset="0"/>
              </a:rPr>
              <a:t>await</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client.CreateUserDefinedFunctionAsync</a:t>
            </a:r>
            <a:r>
              <a:rPr lang="en-US" sz="825" dirty="0">
                <a:solidFill>
                  <a:srgbClr val="000000"/>
                </a:solidFill>
                <a:highlight>
                  <a:srgbClr val="FFFFFF"/>
                </a:highlight>
                <a:latin typeface="Consolas" panose="020B0609020204030204" pitchFamily="49" charset="0"/>
              </a:rPr>
              <a:t>(</a:t>
            </a:r>
            <a:r>
              <a:rPr lang="en-US" sz="825" dirty="0" err="1">
                <a:solidFill>
                  <a:srgbClr val="FF0000"/>
                </a:solidFill>
                <a:highlight>
                  <a:srgbClr val="FFFFFF"/>
                </a:highlight>
                <a:latin typeface="Consolas" panose="020B0609020204030204" pitchFamily="49" charset="0"/>
              </a:rPr>
              <a:t>colSelfLink</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udf</a:t>
            </a:r>
            <a:r>
              <a:rPr lang="en-US" sz="825" dirty="0">
                <a:solidFill>
                  <a:srgbClr val="000000"/>
                </a:solidFill>
                <a:highlight>
                  <a:srgbClr val="FFFFFF"/>
                </a:highlight>
                <a:latin typeface="Consolas" panose="020B0609020204030204" pitchFamily="49" charset="0"/>
              </a:rPr>
              <a:t>);</a:t>
            </a:r>
            <a:endParaRPr lang="en-US" sz="825" dirty="0"/>
          </a:p>
        </p:txBody>
      </p:sp>
      <p:sp>
        <p:nvSpPr>
          <p:cNvPr id="6" name="Rectangle 5"/>
          <p:cNvSpPr/>
          <p:nvPr/>
        </p:nvSpPr>
        <p:spPr>
          <a:xfrm>
            <a:off x="906606" y="4580328"/>
            <a:ext cx="7159337" cy="34624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results = </a:t>
            </a:r>
            <a:r>
              <a:rPr lang="en-US" sz="825" dirty="0" err="1">
                <a:solidFill>
                  <a:srgbClr val="000000"/>
                </a:solidFill>
                <a:highlight>
                  <a:srgbClr val="FFFFFF"/>
                </a:highlight>
                <a:latin typeface="Consolas" panose="020B0609020204030204" pitchFamily="49" charset="0"/>
              </a:rPr>
              <a:t>client.CreateDocumentQuery</a:t>
            </a:r>
            <a:r>
              <a:rPr lang="en-US" sz="825" dirty="0">
                <a:solidFill>
                  <a:srgbClr val="000000"/>
                </a:solidFill>
                <a:highlight>
                  <a:srgbClr val="FFFFFF"/>
                </a:highlight>
                <a:latin typeface="Consolas" panose="020B0609020204030204" pitchFamily="49" charset="0"/>
              </a:rPr>
              <a:t>&lt;</a:t>
            </a:r>
            <a:r>
              <a:rPr lang="en-US" sz="825" dirty="0">
                <a:solidFill>
                  <a:srgbClr val="0000FF"/>
                </a:solidFill>
                <a:highlight>
                  <a:srgbClr val="FFFFFF"/>
                </a:highlight>
                <a:latin typeface="Consolas" panose="020B0609020204030204" pitchFamily="49" charset="0"/>
              </a:rPr>
              <a:t>dynamic</a:t>
            </a:r>
            <a:r>
              <a:rPr lang="en-US" sz="825" dirty="0">
                <a:solidFill>
                  <a:srgbClr val="000000"/>
                </a:solidFill>
                <a:highlight>
                  <a:srgbClr val="FFFFFF"/>
                </a:highlight>
                <a:latin typeface="Consolas" panose="020B0609020204030204" pitchFamily="49" charset="0"/>
              </a:rPr>
              <a:t>&gt;(</a:t>
            </a:r>
            <a:r>
              <a:rPr lang="en-US" sz="825" dirty="0" err="1">
                <a:solidFill>
                  <a:srgbClr val="000000"/>
                </a:solidFill>
                <a:highlight>
                  <a:srgbClr val="FFFFFF"/>
                </a:highlight>
                <a:latin typeface="Consolas" panose="020B0609020204030204" pitchFamily="49" charset="0"/>
              </a:rPr>
              <a:t>colSelfLink</a:t>
            </a:r>
            <a:r>
              <a:rPr lang="en-US" sz="825" dirty="0">
                <a:solidFill>
                  <a:srgbClr val="000000"/>
                </a:solidFill>
                <a:highlight>
                  <a:srgbClr val="FFFFFF"/>
                </a:highlight>
                <a:latin typeface="Consolas" panose="020B0609020204030204" pitchFamily="49" charset="0"/>
              </a:rPr>
              <a:t>, </a:t>
            </a:r>
          </a:p>
          <a:p>
            <a:r>
              <a:rPr lang="en-US" sz="825" dirty="0">
                <a:solidFill>
                  <a:srgbClr val="000000"/>
                </a:solidFill>
                <a:highlight>
                  <a:srgbClr val="FFFFFF"/>
                </a:highlight>
                <a:latin typeface="Consolas" panose="020B0609020204030204" pitchFamily="49" charset="0"/>
              </a:rPr>
              <a:t>	</a:t>
            </a:r>
            <a:r>
              <a:rPr lang="en-US" sz="825" dirty="0">
                <a:solidFill>
                  <a:srgbClr val="A31515"/>
                </a:solidFill>
                <a:highlight>
                  <a:srgbClr val="FFFFFF"/>
                </a:highlight>
                <a:latin typeface="Consolas" panose="020B0609020204030204" pitchFamily="49" charset="0"/>
              </a:rPr>
              <a:t>"SELECT r.name AS company, tax(r) AS tax FROM root r WHERE </a:t>
            </a:r>
            <a:r>
              <a:rPr lang="en-US" sz="825" dirty="0" err="1">
                <a:solidFill>
                  <a:srgbClr val="A31515"/>
                </a:solidFill>
                <a:highlight>
                  <a:srgbClr val="FFFFFF"/>
                </a:highlight>
                <a:latin typeface="Consolas" panose="020B0609020204030204" pitchFamily="49" charset="0"/>
              </a:rPr>
              <a:t>r.type</a:t>
            </a:r>
            <a:r>
              <a:rPr lang="en-US" sz="825" dirty="0">
                <a:solidFill>
                  <a:srgbClr val="A31515"/>
                </a:solidFill>
                <a:highlight>
                  <a:srgbClr val="FFFFFF"/>
                </a:highlight>
                <a:latin typeface="Consolas" panose="020B0609020204030204" pitchFamily="49" charset="0"/>
              </a:rPr>
              <a:t>='Company'"</a:t>
            </a:r>
            <a:r>
              <a:rPr lang="en-US" sz="825" dirty="0">
                <a:solidFill>
                  <a:srgbClr val="000000"/>
                </a:solidFill>
                <a:highlight>
                  <a:srgbClr val="FFFFFF"/>
                </a:highlight>
                <a:latin typeface="Consolas" panose="020B0609020204030204" pitchFamily="49" charset="0"/>
              </a:rPr>
              <a:t>);</a:t>
            </a:r>
            <a:endParaRPr lang="en-US" sz="825" dirty="0"/>
          </a:p>
        </p:txBody>
      </p:sp>
      <p:sp>
        <p:nvSpPr>
          <p:cNvPr id="7" name="TextBox 6"/>
          <p:cNvSpPr txBox="1"/>
          <p:nvPr/>
        </p:nvSpPr>
        <p:spPr>
          <a:xfrm>
            <a:off x="906606" y="717211"/>
            <a:ext cx="2763898"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Defining The User Defined Function</a:t>
            </a:r>
          </a:p>
        </p:txBody>
      </p:sp>
      <p:sp>
        <p:nvSpPr>
          <p:cNvPr id="8" name="TextBox 7"/>
          <p:cNvSpPr txBox="1"/>
          <p:nvPr/>
        </p:nvSpPr>
        <p:spPr>
          <a:xfrm>
            <a:off x="906606" y="3150193"/>
            <a:ext cx="3592394"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Creating The User Defined Function (.NET SDK)</a:t>
            </a:r>
          </a:p>
        </p:txBody>
      </p:sp>
      <p:sp>
        <p:nvSpPr>
          <p:cNvPr id="9" name="TextBox 8"/>
          <p:cNvSpPr txBox="1"/>
          <p:nvPr/>
        </p:nvSpPr>
        <p:spPr>
          <a:xfrm>
            <a:off x="906606" y="4300984"/>
            <a:ext cx="3674404" cy="300082"/>
          </a:xfrm>
          <a:prstGeom prst="rect">
            <a:avLst/>
          </a:prstGeom>
          <a:noFill/>
        </p:spPr>
        <p:txBody>
          <a:bodyPr wrap="none" rtlCol="0">
            <a:spAutoFit/>
          </a:bodyPr>
          <a:lstStyle/>
          <a:p>
            <a:r>
              <a:rPr lang="en-US" sz="1350" dirty="0">
                <a:latin typeface="Segoe UI Light" panose="020B0502040204020203" pitchFamily="34" charset="0"/>
                <a:cs typeface="Segoe UI Light" panose="020B0502040204020203" pitchFamily="34" charset="0"/>
              </a:rPr>
              <a:t>Executing The User Defined Function (.NET SDK)</a:t>
            </a:r>
          </a:p>
        </p:txBody>
      </p:sp>
    </p:spTree>
    <p:extLst>
      <p:ext uri="{BB962C8B-B14F-4D97-AF65-F5344CB8AC3E}">
        <p14:creationId xmlns:p14="http://schemas.microsoft.com/office/powerpoint/2010/main" val="3621348837"/>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NoSQL Document Store Offering</a:t>
            </a:r>
          </a:p>
          <a:p>
            <a:r>
              <a:rPr lang="en-US" dirty="0" smtClean="0"/>
              <a:t>Fully Managed</a:t>
            </a:r>
          </a:p>
          <a:p>
            <a:r>
              <a:rPr lang="en-US" dirty="0" smtClean="0"/>
              <a:t>Schema free</a:t>
            </a:r>
          </a:p>
          <a:p>
            <a:r>
              <a:rPr lang="en-US" dirty="0"/>
              <a:t>Collections store documents and are boundaries</a:t>
            </a:r>
            <a:endParaRPr lang="en-US" dirty="0" smtClean="0"/>
          </a:p>
          <a:p>
            <a:r>
              <a:rPr lang="en-US" dirty="0" smtClean="0"/>
              <a:t>SQL like language for searching</a:t>
            </a:r>
          </a:p>
          <a:p>
            <a:r>
              <a:rPr lang="en-US" dirty="0" smtClean="0"/>
              <a:t>Server side programmability </a:t>
            </a:r>
          </a:p>
          <a:p>
            <a:r>
              <a:rPr lang="en-US" dirty="0" smtClean="0"/>
              <a:t>Flexible consistency</a:t>
            </a:r>
          </a:p>
          <a:p>
            <a:r>
              <a:rPr lang="en-US" dirty="0" smtClean="0"/>
              <a:t>Scalable through partitioning</a:t>
            </a:r>
            <a:endParaRPr lang="en-US" dirty="0"/>
          </a:p>
        </p:txBody>
      </p:sp>
    </p:spTree>
    <p:extLst>
      <p:ext uri="{BB962C8B-B14F-4D97-AF65-F5344CB8AC3E}">
        <p14:creationId xmlns:p14="http://schemas.microsoft.com/office/powerpoint/2010/main" val="360634745"/>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50144" y="1130012"/>
            <a:ext cx="7365206" cy="2737138"/>
          </a:xfrm>
        </p:spPr>
        <p:txBody>
          <a:bodyPr>
            <a:normAutofit fontScale="70000" lnSpcReduction="20000"/>
          </a:bodyPr>
          <a:lstStyle/>
          <a:p>
            <a:r>
              <a:rPr lang="en-US" dirty="0"/>
              <a:t>Azure </a:t>
            </a:r>
            <a:r>
              <a:rPr lang="en-US" dirty="0" err="1"/>
              <a:t>DocumentDB</a:t>
            </a:r>
            <a:r>
              <a:rPr lang="en-US" dirty="0"/>
              <a:t/>
            </a:r>
            <a:br>
              <a:rPr lang="en-US" dirty="0"/>
            </a:br>
            <a:r>
              <a:rPr lang="en-US" sz="1500" dirty="0">
                <a:hlinkClick r:id="rId3"/>
              </a:rPr>
              <a:t>http://documentdb.com</a:t>
            </a:r>
            <a:r>
              <a:rPr lang="en-US" sz="1500" dirty="0"/>
              <a:t> </a:t>
            </a:r>
          </a:p>
          <a:p>
            <a:r>
              <a:rPr lang="en-US" dirty="0"/>
              <a:t>Channel 9 </a:t>
            </a:r>
            <a:br>
              <a:rPr lang="en-US" dirty="0"/>
            </a:br>
            <a:r>
              <a:rPr lang="en-US" sz="1500" dirty="0">
                <a:hlinkClick r:id="rId4"/>
              </a:rPr>
              <a:t>https://channel9.msdn.com/</a:t>
            </a:r>
            <a:endParaRPr lang="en-US" sz="1500" dirty="0"/>
          </a:p>
          <a:p>
            <a:r>
              <a:rPr lang="en-US" sz="2325" dirty="0"/>
              <a:t>Learning</a:t>
            </a:r>
            <a:r>
              <a:rPr lang="en-US" sz="1500" dirty="0"/>
              <a:t> </a:t>
            </a:r>
            <a:r>
              <a:rPr lang="en-US" sz="2325" dirty="0"/>
              <a:t>Map</a:t>
            </a:r>
            <a:r>
              <a:rPr lang="en-US" sz="1500" dirty="0"/>
              <a:t/>
            </a:r>
            <a:br>
              <a:rPr lang="en-US" sz="1500" dirty="0"/>
            </a:br>
            <a:r>
              <a:rPr lang="en-US" sz="1500" dirty="0">
                <a:hlinkClick r:id="rId5"/>
              </a:rPr>
              <a:t>http://azure.microsoft.com/en-us/documentation/articles/documentdb-learning-map/</a:t>
            </a:r>
            <a:endParaRPr lang="en-US" sz="1500" dirty="0"/>
          </a:p>
          <a:p>
            <a:r>
              <a:rPr lang="en-US" dirty="0"/>
              <a:t>Code Samples </a:t>
            </a:r>
            <a:br>
              <a:rPr lang="en-US" dirty="0"/>
            </a:br>
            <a:r>
              <a:rPr lang="en-US" sz="1500" dirty="0">
                <a:hlinkClick r:id="rId6"/>
              </a:rPr>
              <a:t>https://code.msdn.microsoft.com/Azure-DocumentDB-NET-Code-6b3da8af#content</a:t>
            </a:r>
            <a:endParaRPr lang="en-US" sz="1500" dirty="0"/>
          </a:p>
          <a:p>
            <a:r>
              <a:rPr lang="en-US" dirty="0"/>
              <a:t>Query Playground</a:t>
            </a:r>
            <a:r>
              <a:rPr lang="en-US" sz="1500" dirty="0"/>
              <a:t/>
            </a:r>
            <a:br>
              <a:rPr lang="en-US" sz="1500" dirty="0"/>
            </a:br>
            <a:r>
              <a:rPr lang="en-US" sz="1500" dirty="0">
                <a:hlinkClick r:id="rId7"/>
              </a:rPr>
              <a:t>http://</a:t>
            </a:r>
            <a:r>
              <a:rPr lang="en-US" sz="1500" dirty="0" smtClean="0">
                <a:hlinkClick r:id="rId7"/>
              </a:rPr>
              <a:t>www.documentdb.com/sql/demo</a:t>
            </a:r>
            <a:endParaRPr lang="en-US" sz="1500" dirty="0" smtClean="0"/>
          </a:p>
          <a:p>
            <a:r>
              <a:rPr lang="en-US" sz="1500" dirty="0"/>
              <a:t>Post feedback</a:t>
            </a:r>
            <a:br>
              <a:rPr lang="en-US" sz="1500" dirty="0"/>
            </a:br>
            <a:r>
              <a:rPr lang="en-US" sz="1500" dirty="0">
                <a:hlinkClick r:id="rId8"/>
              </a:rPr>
              <a:t>http://</a:t>
            </a:r>
            <a:r>
              <a:rPr lang="en-US" sz="1500" dirty="0" smtClean="0">
                <a:hlinkClick r:id="rId8"/>
              </a:rPr>
              <a:t>feedback.azure.com/forums/263030-documentdb</a:t>
            </a:r>
            <a:endParaRPr lang="en-US" sz="1500" dirty="0"/>
          </a:p>
          <a:p>
            <a:r>
              <a:rPr lang="en-US" sz="1500" dirty="0" smtClean="0"/>
              <a:t>Data </a:t>
            </a:r>
            <a:r>
              <a:rPr lang="en-US" sz="1500" dirty="0"/>
              <a:t>Migration Tool</a:t>
            </a:r>
            <a:br>
              <a:rPr lang="en-US" sz="1500" dirty="0"/>
            </a:br>
            <a:r>
              <a:rPr lang="en-US" sz="1500" dirty="0">
                <a:hlinkClick r:id="rId9"/>
              </a:rPr>
              <a:t>http://azure.microsoft.com/en-us/documentation/articles/documentdb-import-data</a:t>
            </a:r>
            <a:r>
              <a:rPr lang="en-US" sz="1500" dirty="0" smtClean="0">
                <a:hlinkClick r:id="rId9"/>
              </a:rPr>
              <a:t>/</a:t>
            </a:r>
            <a:endParaRPr lang="en-US" sz="1500" dirty="0" smtClean="0"/>
          </a:p>
          <a:p>
            <a:pPr marL="0" indent="0">
              <a:buNone/>
            </a:pPr>
            <a:endParaRPr lang="en-US" sz="1500" dirty="0"/>
          </a:p>
          <a:p>
            <a:endParaRPr lang="en-US" dirty="0" smtClean="0"/>
          </a:p>
          <a:p>
            <a:endParaRPr lang="en-US" dirty="0"/>
          </a:p>
        </p:txBody>
      </p:sp>
      <p:pic>
        <p:nvPicPr>
          <p:cNvPr id="4" name="Picture 2" descr="http://www.gettyicons.com/free-icons/103/socialmedia1-shadow/png/256/email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64976" y="3741724"/>
            <a:ext cx="376496" cy="3764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static.licdn.com/scds/common/u/images/logos/linkedin/logo_in_nav_44x36.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4976" y="4227022"/>
            <a:ext cx="423127" cy="3461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88102" y="3733763"/>
            <a:ext cx="2347309" cy="369332"/>
          </a:xfrm>
          <a:prstGeom prst="rect">
            <a:avLst/>
          </a:prstGeom>
          <a:noFill/>
        </p:spPr>
        <p:txBody>
          <a:bodyPr wrap="none" rtlCol="0">
            <a:spAutoFit/>
          </a:bodyPr>
          <a:lstStyle/>
          <a:p>
            <a:r>
              <a:rPr lang="en-US" dirty="0" smtClean="0">
                <a:latin typeface="Segoe UI Light" panose="020B0502040204020203" pitchFamily="34" charset="0"/>
                <a:cs typeface="Segoe UI Light" panose="020B0502040204020203" pitchFamily="34" charset="0"/>
                <a:hlinkClick r:id="rId12"/>
              </a:rPr>
              <a:t>loesley@rdacorp.com</a:t>
            </a:r>
            <a:r>
              <a:rPr lang="en-US" dirty="0" smtClean="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9" name="TextBox 8"/>
          <p:cNvSpPr txBox="1"/>
          <p:nvPr/>
        </p:nvSpPr>
        <p:spPr>
          <a:xfrm>
            <a:off x="1788103" y="4180802"/>
            <a:ext cx="3109056" cy="369332"/>
          </a:xfrm>
          <a:prstGeom prst="rect">
            <a:avLst/>
          </a:prstGeom>
          <a:noFill/>
        </p:spPr>
        <p:txBody>
          <a:bodyPr wrap="none" rtlCol="0">
            <a:spAutoFit/>
          </a:bodyPr>
          <a:lstStyle/>
          <a:p>
            <a:r>
              <a:rPr lang="en-US" dirty="0" smtClean="0">
                <a:latin typeface="Segoe UI Light" panose="020B0502040204020203" pitchFamily="34" charset="0"/>
                <a:cs typeface="Segoe UI Light" panose="020B0502040204020203" pitchFamily="34" charset="0"/>
                <a:hlinkClick r:id="rId13"/>
              </a:rPr>
              <a:t>linkedin.com/in/</a:t>
            </a:r>
            <a:r>
              <a:rPr lang="en-US" dirty="0" err="1" smtClean="0">
                <a:latin typeface="Segoe UI Light" panose="020B0502040204020203" pitchFamily="34" charset="0"/>
                <a:cs typeface="Segoe UI Light" panose="020B0502040204020203" pitchFamily="34" charset="0"/>
                <a:hlinkClick r:id="rId13"/>
              </a:rPr>
              <a:t>bartonloesley</a:t>
            </a:r>
            <a:r>
              <a:rPr lang="en-US" dirty="0" smtClean="0">
                <a:latin typeface="Segoe UI Light" panose="020B0502040204020203" pitchFamily="34" charset="0"/>
                <a:cs typeface="Segoe UI Light" panose="020B0502040204020203" pitchFamily="34" charset="0"/>
                <a:hlinkClick r:id="rId13"/>
              </a:rPr>
              <a:t>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4247805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(RDBMS)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Key features of an RDBMS:</a:t>
            </a:r>
          </a:p>
          <a:p>
            <a:pPr lvl="1"/>
            <a:r>
              <a:rPr lang="en-US" dirty="0" smtClean="0"/>
              <a:t>Databases organized into Relational Variables (Tables)</a:t>
            </a:r>
          </a:p>
          <a:p>
            <a:pPr lvl="1"/>
            <a:r>
              <a:rPr lang="en-US" dirty="0" smtClean="0"/>
              <a:t>Tables are organized by typed Attributes (Columns)</a:t>
            </a:r>
          </a:p>
          <a:p>
            <a:pPr lvl="1"/>
            <a:r>
              <a:rPr lang="en-US" dirty="0" smtClean="0"/>
              <a:t>Data is stored in Tuples (Rows)</a:t>
            </a:r>
          </a:p>
          <a:p>
            <a:pPr lvl="1"/>
            <a:r>
              <a:rPr lang="en-US" dirty="0" smtClean="0"/>
              <a:t>Tables have Primary keys</a:t>
            </a:r>
          </a:p>
          <a:p>
            <a:pPr lvl="1"/>
            <a:r>
              <a:rPr lang="en-US" dirty="0" smtClean="0"/>
              <a:t>Tables can use Primary keys from other tables to create relationships (Foreign keys)</a:t>
            </a:r>
          </a:p>
          <a:p>
            <a:pPr lvl="1"/>
            <a:r>
              <a:rPr lang="en-US" dirty="0" smtClean="0"/>
              <a:t>ACID</a:t>
            </a:r>
          </a:p>
          <a:p>
            <a:pPr lvl="2"/>
            <a:r>
              <a:rPr lang="en-US" dirty="0" smtClean="0"/>
              <a:t>Atomicity, Consistency, Isolation, Durability</a:t>
            </a:r>
          </a:p>
          <a:p>
            <a:pPr lvl="1"/>
            <a:r>
              <a:rPr lang="en-US" dirty="0" smtClean="0"/>
              <a:t>Schemas</a:t>
            </a:r>
          </a:p>
          <a:p>
            <a:endParaRPr lang="en-US" dirty="0"/>
          </a:p>
        </p:txBody>
      </p:sp>
    </p:spTree>
    <p:extLst>
      <p:ext uri="{BB962C8B-B14F-4D97-AF65-F5344CB8AC3E}">
        <p14:creationId xmlns:p14="http://schemas.microsoft.com/office/powerpoint/2010/main" val="66140261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Normal Forms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goal of Normal Forms:</a:t>
            </a:r>
          </a:p>
          <a:p>
            <a:pPr lvl="1"/>
            <a:r>
              <a:rPr lang="en-US" dirty="0"/>
              <a:t>Prevent insert, update, and deletion anomalies</a:t>
            </a:r>
          </a:p>
          <a:p>
            <a:pPr lvl="1"/>
            <a:r>
              <a:rPr lang="en-US" dirty="0"/>
              <a:t>Minimize redesign when extending database structure</a:t>
            </a:r>
          </a:p>
          <a:p>
            <a:pPr lvl="1"/>
            <a:r>
              <a:rPr lang="en-US" dirty="0"/>
              <a:t>Allow for any kind of querying, anticipated or not</a:t>
            </a:r>
          </a:p>
          <a:p>
            <a:r>
              <a:rPr lang="en-US" dirty="0" smtClean="0"/>
              <a:t>There are 6NFs, BCNF (Boyce-</a:t>
            </a:r>
            <a:r>
              <a:rPr lang="en-US" dirty="0" err="1" smtClean="0"/>
              <a:t>Codd</a:t>
            </a:r>
            <a:r>
              <a:rPr lang="en-US" dirty="0" smtClean="0"/>
              <a:t> Normal Form), and Domain-Key Normal Form.</a:t>
            </a:r>
          </a:p>
          <a:p>
            <a:r>
              <a:rPr lang="en-US" dirty="0" smtClean="0"/>
              <a:t>3NF is the usual standard for a “normalized” database</a:t>
            </a:r>
          </a:p>
        </p:txBody>
      </p:sp>
    </p:spTree>
    <p:extLst>
      <p:ext uri="{BB962C8B-B14F-4D97-AF65-F5344CB8AC3E}">
        <p14:creationId xmlns:p14="http://schemas.microsoft.com/office/powerpoint/2010/main" val="11760625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(RDBMS)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817" y="1200150"/>
            <a:ext cx="3585949" cy="1766607"/>
          </a:xfrm>
        </p:spPr>
      </p:pic>
      <p:sp>
        <p:nvSpPr>
          <p:cNvPr id="5" name="TextBox 4"/>
          <p:cNvSpPr txBox="1"/>
          <p:nvPr/>
        </p:nvSpPr>
        <p:spPr>
          <a:xfrm>
            <a:off x="351817" y="4476750"/>
            <a:ext cx="4924746" cy="215444"/>
          </a:xfrm>
          <a:prstGeom prst="rect">
            <a:avLst/>
          </a:prstGeom>
          <a:noFill/>
        </p:spPr>
        <p:txBody>
          <a:bodyPr wrap="none" rtlCol="0">
            <a:spAutoFit/>
          </a:bodyPr>
          <a:lstStyle/>
          <a:p>
            <a:r>
              <a:rPr lang="en-US" sz="800" dirty="0" smtClean="0"/>
              <a:t>Picture from: http</a:t>
            </a:r>
            <a:r>
              <a:rPr lang="en-US" sz="800" dirty="0"/>
              <a:t>://en.wikipedia.org/wiki/Relational_model#/media/File:Relational_model_concepts.png</a:t>
            </a:r>
          </a:p>
        </p:txBody>
      </p:sp>
      <p:graphicFrame>
        <p:nvGraphicFramePr>
          <p:cNvPr id="6" name="Table 5"/>
          <p:cNvGraphicFramePr>
            <a:graphicFrameLocks noGrp="1"/>
          </p:cNvGraphicFramePr>
          <p:nvPr>
            <p:extLst>
              <p:ext uri="{D42A27DB-BD31-4B8C-83A1-F6EECF244321}">
                <p14:modId xmlns:p14="http://schemas.microsoft.com/office/powerpoint/2010/main" val="2851705459"/>
              </p:ext>
            </p:extLst>
          </p:nvPr>
        </p:nvGraphicFramePr>
        <p:xfrm>
          <a:off x="5562600" y="1054753"/>
          <a:ext cx="2476500" cy="731520"/>
        </p:xfrm>
        <a:graphic>
          <a:graphicData uri="http://schemas.openxmlformats.org/drawingml/2006/table">
            <a:tbl>
              <a:tblPr firstRow="1" bandRow="1">
                <a:tableStyleId>{5C22544A-7EE6-4342-B048-85BDC9FD1C3A}</a:tableStyleId>
              </a:tblPr>
              <a:tblGrid>
                <a:gridCol w="825500"/>
                <a:gridCol w="825500"/>
                <a:gridCol w="825500"/>
              </a:tblGrid>
              <a:tr h="0">
                <a:tc>
                  <a:txBody>
                    <a:bodyPr/>
                    <a:lstStyle/>
                    <a:p>
                      <a:r>
                        <a:rPr lang="en-US" sz="1000" dirty="0" smtClean="0"/>
                        <a:t>Id</a:t>
                      </a:r>
                      <a:r>
                        <a:rPr lang="en-US" sz="1000" baseline="0" dirty="0" smtClean="0"/>
                        <a:t> (PK)</a:t>
                      </a:r>
                      <a:endParaRPr lang="en-US" sz="1000" dirty="0"/>
                    </a:p>
                  </a:txBody>
                  <a:tcPr/>
                </a:tc>
                <a:tc>
                  <a:txBody>
                    <a:bodyPr/>
                    <a:lstStyle/>
                    <a:p>
                      <a:r>
                        <a:rPr lang="en-US" sz="1000" dirty="0" smtClean="0"/>
                        <a:t>Name</a:t>
                      </a:r>
                      <a:endParaRPr lang="en-US" sz="1000" dirty="0"/>
                    </a:p>
                  </a:txBody>
                  <a:tcPr/>
                </a:tc>
                <a:tc>
                  <a:txBody>
                    <a:bodyPr/>
                    <a:lstStyle/>
                    <a:p>
                      <a:r>
                        <a:rPr lang="en-US" sz="1000" dirty="0" smtClean="0"/>
                        <a:t>Rank</a:t>
                      </a:r>
                      <a:endParaRPr lang="en-US" sz="1000" dirty="0"/>
                    </a:p>
                  </a:txBody>
                  <a:tcPr/>
                </a:tc>
              </a:tr>
              <a:tr h="228269">
                <a:tc>
                  <a:txBody>
                    <a:bodyPr/>
                    <a:lstStyle/>
                    <a:p>
                      <a:r>
                        <a:rPr lang="en-US" sz="1000" dirty="0" smtClean="0"/>
                        <a:t>5</a:t>
                      </a:r>
                      <a:endParaRPr lang="en-US" sz="1000" dirty="0"/>
                    </a:p>
                  </a:txBody>
                  <a:tcPr/>
                </a:tc>
                <a:tc>
                  <a:txBody>
                    <a:bodyPr/>
                    <a:lstStyle/>
                    <a:p>
                      <a:r>
                        <a:rPr lang="en-US" sz="1000" dirty="0" smtClean="0"/>
                        <a:t>Ben</a:t>
                      </a:r>
                      <a:endParaRPr lang="en-US" sz="1000" dirty="0"/>
                    </a:p>
                  </a:txBody>
                  <a:tcPr/>
                </a:tc>
                <a:tc>
                  <a:txBody>
                    <a:bodyPr/>
                    <a:lstStyle/>
                    <a:p>
                      <a:r>
                        <a:rPr lang="en-US" sz="1000" dirty="0" smtClean="0"/>
                        <a:t>4</a:t>
                      </a:r>
                      <a:endParaRPr lang="en-US" sz="1000" dirty="0"/>
                    </a:p>
                  </a:txBody>
                  <a:tcPr/>
                </a:tc>
              </a:tr>
              <a:tr h="228269">
                <a:tc>
                  <a:txBody>
                    <a:bodyPr/>
                    <a:lstStyle/>
                    <a:p>
                      <a:r>
                        <a:rPr lang="en-US" sz="1000" dirty="0" smtClean="0"/>
                        <a:t>6</a:t>
                      </a:r>
                      <a:endParaRPr lang="en-US" sz="1000" dirty="0"/>
                    </a:p>
                  </a:txBody>
                  <a:tcPr/>
                </a:tc>
                <a:tc>
                  <a:txBody>
                    <a:bodyPr/>
                    <a:lstStyle/>
                    <a:p>
                      <a:r>
                        <a:rPr lang="en-US" sz="1000" dirty="0" smtClean="0"/>
                        <a:t>Kate</a:t>
                      </a:r>
                      <a:endParaRPr lang="en-US" sz="1000" dirty="0"/>
                    </a:p>
                  </a:txBody>
                  <a:tcPr/>
                </a:tc>
                <a:tc>
                  <a:txBody>
                    <a:bodyPr/>
                    <a:lstStyle/>
                    <a:p>
                      <a:r>
                        <a:rPr lang="en-US" sz="1000" dirty="0" smtClean="0"/>
                        <a:t>6</a:t>
                      </a:r>
                      <a:endParaRPr lang="en-US" sz="10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85150870"/>
              </p:ext>
            </p:extLst>
          </p:nvPr>
        </p:nvGraphicFramePr>
        <p:xfrm>
          <a:off x="5486400" y="2350153"/>
          <a:ext cx="2750940" cy="1584960"/>
        </p:xfrm>
        <a:graphic>
          <a:graphicData uri="http://schemas.openxmlformats.org/drawingml/2006/table">
            <a:tbl>
              <a:tblPr firstRow="1" bandRow="1">
                <a:tableStyleId>{5C22544A-7EE6-4342-B048-85BDC9FD1C3A}</a:tableStyleId>
              </a:tblPr>
              <a:tblGrid>
                <a:gridCol w="687735"/>
                <a:gridCol w="687735"/>
                <a:gridCol w="687735"/>
                <a:gridCol w="687735"/>
              </a:tblGrid>
              <a:tr h="127726">
                <a:tc>
                  <a:txBody>
                    <a:bodyPr/>
                    <a:lstStyle/>
                    <a:p>
                      <a:r>
                        <a:rPr lang="en-US" sz="1000" dirty="0" smtClean="0"/>
                        <a:t>Id</a:t>
                      </a:r>
                      <a:r>
                        <a:rPr lang="en-US" sz="1000" baseline="0" dirty="0" smtClean="0"/>
                        <a:t> (PK)</a:t>
                      </a:r>
                      <a:endParaRPr lang="en-US" sz="1000" dirty="0"/>
                    </a:p>
                  </a:txBody>
                  <a:tcPr/>
                </a:tc>
                <a:tc>
                  <a:txBody>
                    <a:bodyPr/>
                    <a:lstStyle/>
                    <a:p>
                      <a:r>
                        <a:rPr lang="en-US" sz="1000" dirty="0" err="1" smtClean="0"/>
                        <a:t>UserID</a:t>
                      </a:r>
                      <a:r>
                        <a:rPr lang="en-US" sz="1000" dirty="0" smtClean="0"/>
                        <a:t> (FK)</a:t>
                      </a:r>
                      <a:endParaRPr lang="en-US" sz="1000" dirty="0"/>
                    </a:p>
                  </a:txBody>
                  <a:tcPr/>
                </a:tc>
                <a:tc>
                  <a:txBody>
                    <a:bodyPr/>
                    <a:lstStyle/>
                    <a:p>
                      <a:r>
                        <a:rPr lang="en-US" sz="1000" dirty="0" smtClean="0"/>
                        <a:t>Phone Number</a:t>
                      </a:r>
                      <a:endParaRPr lang="en-US" sz="1000" dirty="0"/>
                    </a:p>
                  </a:txBody>
                  <a:tcPr/>
                </a:tc>
                <a:tc>
                  <a:txBody>
                    <a:bodyPr/>
                    <a:lstStyle/>
                    <a:p>
                      <a:r>
                        <a:rPr lang="en-US" sz="1000" dirty="0" smtClean="0"/>
                        <a:t>Type</a:t>
                      </a:r>
                      <a:endParaRPr lang="en-US" sz="1000" dirty="0"/>
                    </a:p>
                  </a:txBody>
                  <a:tcPr/>
                </a:tc>
              </a:tr>
              <a:tr h="180945">
                <a:tc>
                  <a:txBody>
                    <a:bodyPr/>
                    <a:lstStyle/>
                    <a:p>
                      <a:r>
                        <a:rPr lang="en-US" sz="1000" dirty="0" smtClean="0"/>
                        <a:t>1</a:t>
                      </a:r>
                      <a:endParaRPr lang="en-US" sz="1000" dirty="0"/>
                    </a:p>
                  </a:txBody>
                  <a:tcPr/>
                </a:tc>
                <a:tc>
                  <a:txBody>
                    <a:bodyPr/>
                    <a:lstStyle/>
                    <a:p>
                      <a:r>
                        <a:rPr lang="en-US" sz="1000" dirty="0" smtClean="0"/>
                        <a:t>5</a:t>
                      </a:r>
                      <a:endParaRPr lang="en-US" sz="1000" dirty="0"/>
                    </a:p>
                  </a:txBody>
                  <a:tcPr/>
                </a:tc>
                <a:tc>
                  <a:txBody>
                    <a:bodyPr/>
                    <a:lstStyle/>
                    <a:p>
                      <a:r>
                        <a:rPr lang="en-US" sz="1000" dirty="0" smtClean="0"/>
                        <a:t>703-555-5555</a:t>
                      </a:r>
                      <a:endParaRPr lang="en-US" sz="1000" dirty="0"/>
                    </a:p>
                  </a:txBody>
                  <a:tcPr/>
                </a:tc>
                <a:tc>
                  <a:txBody>
                    <a:bodyPr/>
                    <a:lstStyle/>
                    <a:p>
                      <a:r>
                        <a:rPr lang="en-US" sz="1000" dirty="0" smtClean="0"/>
                        <a:t>Home</a:t>
                      </a:r>
                      <a:endParaRPr lang="en-US" sz="1000" dirty="0"/>
                    </a:p>
                  </a:txBody>
                  <a:tcPr/>
                </a:tc>
              </a:tr>
              <a:tr h="180945">
                <a:tc>
                  <a:txBody>
                    <a:bodyPr/>
                    <a:lstStyle/>
                    <a:p>
                      <a:r>
                        <a:rPr lang="en-US" sz="1000" dirty="0" smtClean="0"/>
                        <a:t>2</a:t>
                      </a:r>
                      <a:endParaRPr lang="en-US" sz="1000" dirty="0"/>
                    </a:p>
                  </a:txBody>
                  <a:tcPr/>
                </a:tc>
                <a:tc>
                  <a:txBody>
                    <a:bodyPr/>
                    <a:lstStyle/>
                    <a:p>
                      <a:r>
                        <a:rPr lang="en-US" sz="1000" dirty="0" smtClean="0"/>
                        <a:t>5</a:t>
                      </a:r>
                      <a:endParaRPr lang="en-US" sz="1000" dirty="0"/>
                    </a:p>
                  </a:txBody>
                  <a:tcPr/>
                </a:tc>
                <a:tc>
                  <a:txBody>
                    <a:bodyPr/>
                    <a:lstStyle/>
                    <a:p>
                      <a:r>
                        <a:rPr lang="en-US" sz="1000" dirty="0" smtClean="0"/>
                        <a:t>703-555-5556</a:t>
                      </a:r>
                      <a:endParaRPr lang="en-US" sz="1000" dirty="0"/>
                    </a:p>
                  </a:txBody>
                  <a:tcPr/>
                </a:tc>
                <a:tc>
                  <a:txBody>
                    <a:bodyPr/>
                    <a:lstStyle/>
                    <a:p>
                      <a:r>
                        <a:rPr lang="en-US" sz="1000" dirty="0" smtClean="0"/>
                        <a:t>Cell</a:t>
                      </a:r>
                    </a:p>
                  </a:txBody>
                  <a:tcPr/>
                </a:tc>
              </a:tr>
              <a:tr h="180945">
                <a:tc>
                  <a:txBody>
                    <a:bodyPr/>
                    <a:lstStyle/>
                    <a:p>
                      <a:r>
                        <a:rPr lang="en-US" sz="1000" dirty="0" smtClean="0"/>
                        <a:t>3</a:t>
                      </a:r>
                      <a:endParaRPr lang="en-US" sz="1000" dirty="0"/>
                    </a:p>
                  </a:txBody>
                  <a:tcPr/>
                </a:tc>
                <a:tc>
                  <a:txBody>
                    <a:bodyPr/>
                    <a:lstStyle/>
                    <a:p>
                      <a:r>
                        <a:rPr lang="en-US" sz="1000" dirty="0" smtClean="0"/>
                        <a:t>6</a:t>
                      </a:r>
                      <a:endParaRPr lang="en-US" sz="1000" dirty="0"/>
                    </a:p>
                  </a:txBody>
                  <a:tcPr/>
                </a:tc>
                <a:tc>
                  <a:txBody>
                    <a:bodyPr/>
                    <a:lstStyle/>
                    <a:p>
                      <a:r>
                        <a:rPr lang="en-US" sz="1000" dirty="0" smtClean="0"/>
                        <a:t>703-555-5557</a:t>
                      </a:r>
                      <a:endParaRPr lang="en-US" sz="1000" dirty="0"/>
                    </a:p>
                  </a:txBody>
                  <a:tcPr/>
                </a:tc>
                <a:tc>
                  <a:txBody>
                    <a:bodyPr/>
                    <a:lstStyle/>
                    <a:p>
                      <a:r>
                        <a:rPr lang="en-US" sz="1000" dirty="0" smtClean="0"/>
                        <a:t>Work</a:t>
                      </a:r>
                    </a:p>
                  </a:txBody>
                  <a:tcPr/>
                </a:tc>
              </a:tr>
            </a:tbl>
          </a:graphicData>
        </a:graphic>
      </p:graphicFrame>
      <p:cxnSp>
        <p:nvCxnSpPr>
          <p:cNvPr id="9" name="Straight Arrow Connector 8"/>
          <p:cNvCxnSpPr/>
          <p:nvPr/>
        </p:nvCxnSpPr>
        <p:spPr>
          <a:xfrm>
            <a:off x="5791200" y="1816753"/>
            <a:ext cx="533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19800" y="1960342"/>
            <a:ext cx="883575" cy="246221"/>
          </a:xfrm>
          <a:prstGeom prst="rect">
            <a:avLst/>
          </a:prstGeom>
          <a:noFill/>
        </p:spPr>
        <p:txBody>
          <a:bodyPr wrap="none" rtlCol="0">
            <a:spAutoFit/>
          </a:bodyPr>
          <a:lstStyle/>
          <a:p>
            <a:r>
              <a:rPr lang="en-US" sz="1000" dirty="0" smtClean="0"/>
              <a:t>Relationship</a:t>
            </a:r>
            <a:endParaRPr lang="en-US" sz="1000" dirty="0"/>
          </a:p>
        </p:txBody>
      </p:sp>
    </p:spTree>
    <p:extLst>
      <p:ext uri="{BB962C8B-B14F-4D97-AF65-F5344CB8AC3E}">
        <p14:creationId xmlns:p14="http://schemas.microsoft.com/office/powerpoint/2010/main" val="21864770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NoSQL?</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Not only SQL</a:t>
            </a:r>
          </a:p>
          <a:p>
            <a:r>
              <a:rPr lang="en-US" dirty="0"/>
              <a:t>Schema Free</a:t>
            </a:r>
          </a:p>
          <a:p>
            <a:r>
              <a:rPr lang="en-US" dirty="0"/>
              <a:t>Embraces </a:t>
            </a:r>
            <a:r>
              <a:rPr lang="en-US" dirty="0" smtClean="0"/>
              <a:t>de-normalization (</a:t>
            </a:r>
            <a:r>
              <a:rPr lang="en-US" dirty="0" err="1" smtClean="0"/>
              <a:t>NoREL</a:t>
            </a:r>
            <a:r>
              <a:rPr lang="en-US" dirty="0" smtClean="0"/>
              <a:t>)</a:t>
            </a:r>
            <a:endParaRPr lang="en-US" dirty="0"/>
          </a:p>
          <a:p>
            <a:r>
              <a:rPr lang="en-US" dirty="0"/>
              <a:t>Greater scaling capabilities</a:t>
            </a:r>
          </a:p>
          <a:p>
            <a:r>
              <a:rPr lang="en-US" dirty="0"/>
              <a:t>Simplicity of design</a:t>
            </a:r>
          </a:p>
          <a:p>
            <a:r>
              <a:rPr lang="en-US" dirty="0"/>
              <a:t>Storing object that represent your domain</a:t>
            </a:r>
          </a:p>
          <a:p>
            <a:r>
              <a:rPr lang="en-US" dirty="0"/>
              <a:t>Great for unstructured or semi-structured data</a:t>
            </a:r>
          </a:p>
          <a:p>
            <a:r>
              <a:rPr lang="en-US" dirty="0"/>
              <a:t>Great for Big Data, Web </a:t>
            </a:r>
            <a:r>
              <a:rPr lang="en-US" dirty="0" smtClean="0"/>
              <a:t>Scale, </a:t>
            </a:r>
            <a:r>
              <a:rPr lang="en-US" dirty="0" err="1" smtClean="0"/>
              <a:t>IoT</a:t>
            </a:r>
            <a:r>
              <a:rPr lang="en-US" dirty="0" smtClean="0"/>
              <a:t>, and </a:t>
            </a:r>
            <a:r>
              <a:rPr lang="en-US" dirty="0"/>
              <a:t>Cloud Applications</a:t>
            </a:r>
          </a:p>
        </p:txBody>
      </p:sp>
    </p:spTree>
    <p:extLst>
      <p:ext uri="{BB962C8B-B14F-4D97-AF65-F5344CB8AC3E}">
        <p14:creationId xmlns:p14="http://schemas.microsoft.com/office/powerpoint/2010/main" val="143485934"/>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411480"/>
            <a:ext cx="8229600" cy="685800"/>
          </a:xfrm>
        </p:spPr>
        <p:txBody>
          <a:bodyPr/>
          <a:lstStyle/>
          <a:p>
            <a:r>
              <a:rPr lang="en-US" dirty="0" smtClean="0"/>
              <a:t>What is NoSQL?</a:t>
            </a:r>
            <a:endParaRPr lang="en-US" dirty="0"/>
          </a:p>
        </p:txBody>
      </p:sp>
      <p:graphicFrame>
        <p:nvGraphicFramePr>
          <p:cNvPr id="5" name="Content Placeholder 7"/>
          <p:cNvGraphicFramePr>
            <a:graphicFrameLocks/>
          </p:cNvGraphicFramePr>
          <p:nvPr>
            <p:extLst>
              <p:ext uri="{D42A27DB-BD31-4B8C-83A1-F6EECF244321}">
                <p14:modId xmlns:p14="http://schemas.microsoft.com/office/powerpoint/2010/main" val="3170271666"/>
              </p:ext>
            </p:extLst>
          </p:nvPr>
        </p:nvGraphicFramePr>
        <p:xfrm>
          <a:off x="1066800" y="-124690"/>
          <a:ext cx="8213146" cy="52681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2104487"/>
      </p:ext>
    </p:extLst>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6163A23A277945AB0DD9B6DF10AC04" ma:contentTypeVersion="0" ma:contentTypeDescription="Create a new document." ma:contentTypeScope="" ma:versionID="237a959565077af7f84a9ff29b2534c9">
  <xsd:schema xmlns:xsd="http://www.w3.org/2001/XMLSchema" xmlns:p="http://schemas.microsoft.com/office/2006/metadata/properties" targetNamespace="http://schemas.microsoft.com/office/2006/metadata/properties" ma:root="true" ma:fieldsID="74a34f8ae59ef3969074a5355025be0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926210D-11EC-43AE-A81E-52EA052726B7}">
  <ds:schemaRefs>
    <ds:schemaRef ds:uri="http://schemas.microsoft.com/sharepoint/v3/contenttype/forms"/>
  </ds:schemaRefs>
</ds:datastoreItem>
</file>

<file path=customXml/itemProps2.xml><?xml version="1.0" encoding="utf-8"?>
<ds:datastoreItem xmlns:ds="http://schemas.openxmlformats.org/officeDocument/2006/customXml" ds:itemID="{0DE16E95-011E-4B1F-99DE-1AC61F8A64D5}">
  <ds:schemaRefs>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4CC3079-D42B-4385-B0B1-0CABDF743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16287</TotalTime>
  <Words>6533</Words>
  <Application>Microsoft Office PowerPoint</Application>
  <PresentationFormat>On-screen Show (16:9)</PresentationFormat>
  <Paragraphs>841</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Century Gothic</vt:lpstr>
      <vt:lpstr>Consolas</vt:lpstr>
      <vt:lpstr>Constantia</vt:lpstr>
      <vt:lpstr>Segoe UI</vt:lpstr>
      <vt:lpstr>Segoe UI Light</vt:lpstr>
      <vt:lpstr>Wingdings 2</vt:lpstr>
      <vt:lpstr>Flow</vt:lpstr>
      <vt:lpstr>NoSQL as an Application Backend</vt:lpstr>
      <vt:lpstr>PowerPoint Presentation</vt:lpstr>
      <vt:lpstr>Agenda</vt:lpstr>
      <vt:lpstr>Introduction – Bart Loesley</vt:lpstr>
      <vt:lpstr>What is SQL? (RDBMS)</vt:lpstr>
      <vt:lpstr>What is SQL? Normal Forms</vt:lpstr>
      <vt:lpstr>What is SQL? (RDBMS)</vt:lpstr>
      <vt:lpstr>What is NoSQL?</vt:lpstr>
      <vt:lpstr>What is NoSQL?</vt:lpstr>
      <vt:lpstr>What is NoSQL?</vt:lpstr>
      <vt:lpstr>NoSQL flavors – Key-Value Store</vt:lpstr>
      <vt:lpstr>NoSQL flavors – Key-Value Store</vt:lpstr>
      <vt:lpstr>NoSQL Flavors – Key-Value Store</vt:lpstr>
      <vt:lpstr>NoSQL Flavors – Column Store</vt:lpstr>
      <vt:lpstr>NoSQL Flavors – Wide Columnal Store</vt:lpstr>
      <vt:lpstr>NoSQL Flavors – Wide Columnal Store</vt:lpstr>
      <vt:lpstr>NoSQL Flavors – Graph </vt:lpstr>
      <vt:lpstr>NoSQL Flavors – Graph </vt:lpstr>
      <vt:lpstr>NoSQL Flavors – Graph </vt:lpstr>
      <vt:lpstr>NoSQL Flavors – Document Store  </vt:lpstr>
      <vt:lpstr>NoSQL Flavors – Document Store</vt:lpstr>
      <vt:lpstr>NoSQL Flavors – Document Store</vt:lpstr>
      <vt:lpstr>NoSQL Flavors – Polyglot Persistence</vt:lpstr>
      <vt:lpstr>NoSQL Recap</vt:lpstr>
      <vt:lpstr>What is Azure DocumentDB</vt:lpstr>
      <vt:lpstr>Azure Data Services</vt:lpstr>
      <vt:lpstr>How It Works</vt:lpstr>
      <vt:lpstr>JSON Documents</vt:lpstr>
      <vt:lpstr>Demo: Setting up DocumentDB</vt:lpstr>
      <vt:lpstr>Azure DocumentDB Modelling data</vt:lpstr>
      <vt:lpstr>NoSQL Document Store</vt:lpstr>
      <vt:lpstr>Performance and Capacity</vt:lpstr>
      <vt:lpstr>Performance and Capacity</vt:lpstr>
      <vt:lpstr>Consistency Options</vt:lpstr>
      <vt:lpstr>Azure DocumentDB Limits*</vt:lpstr>
      <vt:lpstr>Azure DocumentDB Partitioning</vt:lpstr>
      <vt:lpstr>Indexing</vt:lpstr>
      <vt:lpstr>Programmability</vt:lpstr>
      <vt:lpstr>Demo: Working with DocumentDB</vt:lpstr>
      <vt:lpstr>Stored Procedures</vt:lpstr>
      <vt:lpstr>Stored Procedures</vt:lpstr>
      <vt:lpstr>Triggers</vt:lpstr>
      <vt:lpstr>User Defined Functions (UDFs)</vt:lpstr>
      <vt:lpstr>Recap</vt:lpstr>
      <vt:lpstr>References</vt:lpstr>
    </vt:vector>
  </TitlesOfParts>
  <Company>RDA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Lawton</dc:creator>
  <cp:lastModifiedBy>Bart Loesley</cp:lastModifiedBy>
  <cp:revision>238</cp:revision>
  <cp:lastPrinted>2015-04-16T16:20:18Z</cp:lastPrinted>
  <dcterms:created xsi:type="dcterms:W3CDTF">2008-05-22T14:17:25Z</dcterms:created>
  <dcterms:modified xsi:type="dcterms:W3CDTF">2015-04-18T17:26:12Z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0x010100716163A23A277945AB0DD9B6DF10AC04</vt:lpwstr>
  </property>
</Properties>
</file>