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71" r:id="rId6"/>
  </p:sldMasterIdLst>
  <p:notesMasterIdLst>
    <p:notesMasterId r:id="rId42"/>
  </p:notesMasterIdLst>
  <p:sldIdLst>
    <p:sldId id="337" r:id="rId7"/>
    <p:sldId id="310" r:id="rId8"/>
    <p:sldId id="336" r:id="rId9"/>
    <p:sldId id="338" r:id="rId10"/>
    <p:sldId id="327" r:id="rId11"/>
    <p:sldId id="321" r:id="rId12"/>
    <p:sldId id="326" r:id="rId13"/>
    <p:sldId id="320" r:id="rId14"/>
    <p:sldId id="335" r:id="rId15"/>
    <p:sldId id="323" r:id="rId16"/>
    <p:sldId id="322" r:id="rId17"/>
    <p:sldId id="339" r:id="rId18"/>
    <p:sldId id="340" r:id="rId19"/>
    <p:sldId id="325" r:id="rId20"/>
    <p:sldId id="312" r:id="rId21"/>
    <p:sldId id="313" r:id="rId22"/>
    <p:sldId id="324" r:id="rId23"/>
    <p:sldId id="315" r:id="rId24"/>
    <p:sldId id="298" r:id="rId25"/>
    <p:sldId id="280" r:id="rId26"/>
    <p:sldId id="328" r:id="rId27"/>
    <p:sldId id="281" r:id="rId28"/>
    <p:sldId id="288" r:id="rId29"/>
    <p:sldId id="311" r:id="rId30"/>
    <p:sldId id="285" r:id="rId31"/>
    <p:sldId id="286" r:id="rId32"/>
    <p:sldId id="332" r:id="rId33"/>
    <p:sldId id="300" r:id="rId34"/>
    <p:sldId id="329" r:id="rId35"/>
    <p:sldId id="330" r:id="rId36"/>
    <p:sldId id="331" r:id="rId37"/>
    <p:sldId id="333" r:id="rId38"/>
    <p:sldId id="278" r:id="rId39"/>
    <p:sldId id="305"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5369" autoAdjust="0"/>
  </p:normalViewPr>
  <p:slideViewPr>
    <p:cSldViewPr>
      <p:cViewPr varScale="1">
        <p:scale>
          <a:sx n="76" d="100"/>
          <a:sy n="76" d="100"/>
        </p:scale>
        <p:origin x="1536"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E241A-3C26-4BA0-9835-4603065F3CCB}" type="datetimeFigureOut">
              <a:rPr lang="en-US" smtClean="0"/>
              <a:t>10/3/2015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1C9EF-074E-4488-98D8-21FAD5D74EB0}" type="slidenum">
              <a:rPr lang="en-US" smtClean="0"/>
              <a:t>‹#›</a:t>
            </a:fld>
            <a:endParaRPr lang="en-US"/>
          </a:p>
        </p:txBody>
      </p:sp>
    </p:spTree>
    <p:extLst>
      <p:ext uri="{BB962C8B-B14F-4D97-AF65-F5344CB8AC3E}">
        <p14:creationId xmlns:p14="http://schemas.microsoft.com/office/powerpoint/2010/main" val="274214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o.microsoft.com/fwlink/?LinkId=25297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14783"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go.microsoft.com/fwlink/?LinkId=253268"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library/system.servicemodel.description.clientcredentials.httpdigest.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1C9EF-074E-4488-98D8-21FAD5D74EB0}" type="slidenum">
              <a:rPr lang="en-US" smtClean="0"/>
              <a:t>4</a:t>
            </a:fld>
            <a:endParaRPr lang="en-US"/>
          </a:p>
        </p:txBody>
      </p:sp>
    </p:spTree>
    <p:extLst>
      <p:ext uri="{BB962C8B-B14F-4D97-AF65-F5344CB8AC3E}">
        <p14:creationId xmlns:p14="http://schemas.microsoft.com/office/powerpoint/2010/main" val="357570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fact that the schema isn’t enforced by the database engine doesn’t mean that you shouldn’t have a schema, it just means that you need to manage the schema programmatically.  In fact, it’s even more important that you concern yourself with certain aspects of your data storage, as I’ll go over in  the next slide.</a:t>
            </a:r>
          </a:p>
          <a:p>
            <a:endParaRPr lang="en-US" baseline="0" dirty="0" smtClean="0"/>
          </a:p>
          <a:p>
            <a:r>
              <a:rPr lang="en-US" baseline="0" dirty="0" smtClean="0"/>
              <a:t>There are several methods of handling related data, through embedding documents and by key referencing, or moderately normalizing the data.</a:t>
            </a:r>
          </a:p>
          <a:p>
            <a:endParaRPr lang="en-US" baseline="0" dirty="0" smtClean="0"/>
          </a:p>
          <a:p>
            <a:r>
              <a:rPr lang="en-US" baseline="0" dirty="0" smtClean="0"/>
              <a:t>There are several best practices to keep in mind when looking into your data storage.  Since you only have a relatively small amount of space for each document, it’s recommended that you only embed documents if they are integral to the data and if the related data has a “one to few” relationship.  You don’t want it to grow unbounded.  For example, if you have a blog post with comments, you don’t want to embed the comments with the post since comments can grow unbounded (unless it’s my blog).</a:t>
            </a:r>
          </a:p>
          <a:p>
            <a:endParaRPr lang="en-US" baseline="0" dirty="0" smtClean="0"/>
          </a:p>
          <a:p>
            <a:r>
              <a:rPr lang="en-US" baseline="0" dirty="0" smtClean="0"/>
              <a:t>There are a number of ways to handle this, one is to give each comment a separate document with a foreign key to the post.  You can’t do joins naturally in the engine, but your application can make two calls to the database, one to get the post and one to get the comments.  The application servers are fast and the database is fast so the two calls will usually be quicker than doing a join on the SQL database.</a:t>
            </a:r>
          </a:p>
        </p:txBody>
      </p:sp>
      <p:sp>
        <p:nvSpPr>
          <p:cNvPr id="4" name="Slide Number Placeholder 3"/>
          <p:cNvSpPr>
            <a:spLocks noGrp="1"/>
          </p:cNvSpPr>
          <p:nvPr>
            <p:ph type="sldNum" sz="quarter" idx="10"/>
          </p:nvPr>
        </p:nvSpPr>
        <p:spPr/>
        <p:txBody>
          <a:bodyPr/>
          <a:lstStyle/>
          <a:p>
            <a:fld id="{0DA4737A-4C99-4EAA-B193-8F2083599D97}" type="slidenum">
              <a:rPr lang="en-US" smtClean="0"/>
              <a:pPr/>
              <a:t>29</a:t>
            </a:fld>
            <a:endParaRPr lang="en-US"/>
          </a:p>
        </p:txBody>
      </p:sp>
    </p:spTree>
    <p:extLst>
      <p:ext uri="{BB962C8B-B14F-4D97-AF65-F5344CB8AC3E}">
        <p14:creationId xmlns:p14="http://schemas.microsoft.com/office/powerpoint/2010/main" val="202579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Here</a:t>
            </a:r>
            <a:r>
              <a:rPr lang="en-US" baseline="0" dirty="0" smtClean="0"/>
              <a:t> we have a typical ER diagram for a Relational Database Management system.  We have products that are added to an order via a collection of order details.</a:t>
            </a:r>
          </a:p>
          <a:p>
            <a:endParaRPr lang="en-US" baseline="0" dirty="0" smtClean="0"/>
          </a:p>
          <a:p>
            <a:r>
              <a:rPr lang="en-US" baseline="0" dirty="0" smtClean="0"/>
              <a:t>And on the right is a sample of how a document store could handle this problem.  We’ve put the order and order details tables together while still maintaining a relationship between the product and the order-details.  However, we’ve </a:t>
            </a:r>
            <a:r>
              <a:rPr lang="en-US" baseline="0" dirty="0" err="1" smtClean="0"/>
              <a:t>denormalized</a:t>
            </a:r>
            <a:r>
              <a:rPr lang="en-US" baseline="0" dirty="0" smtClean="0"/>
              <a:t> the </a:t>
            </a:r>
            <a:r>
              <a:rPr lang="en-US" baseline="0" dirty="0" err="1" smtClean="0"/>
              <a:t>productName</a:t>
            </a:r>
            <a:r>
              <a:rPr lang="en-US" baseline="0" dirty="0" smtClean="0"/>
              <a:t>.  </a:t>
            </a:r>
          </a:p>
          <a:p>
            <a:endParaRPr lang="en-US" baseline="0" dirty="0" smtClean="0"/>
          </a:p>
          <a:p>
            <a:r>
              <a:rPr lang="en-US" baseline="0" dirty="0" smtClean="0"/>
              <a:t>We pull that out there because when you look at your application, anytime that you look at the order details you’ll also be pulling the product name.  </a:t>
            </a:r>
          </a:p>
          <a:p>
            <a:endParaRPr lang="en-US" baseline="0" dirty="0" smtClean="0"/>
          </a:p>
          <a:p>
            <a:r>
              <a:rPr lang="en-US" baseline="0" dirty="0" smtClean="0"/>
              <a:t>One of the benefits of Normalization was you didn’t have to plan as hard when you were creating your data structures.  What I mean by this is, the product name can stay in the product table because anytime you need the product name, it’s a simple inner join away and everything is returned to you in a single query.</a:t>
            </a:r>
          </a:p>
          <a:p>
            <a:endParaRPr lang="en-US" baseline="0" dirty="0" smtClean="0"/>
          </a:p>
          <a:p>
            <a:r>
              <a:rPr lang="en-US" baseline="0" dirty="0" smtClean="0"/>
              <a:t>With a document DB (and most NoSQL database) normalization costs are higher because every time you need to do a join you do it in multiple calls to the database from the application. A lot of the time this isn’t a big deal, but with “web scale” we could be talking tens of thousands of calls.  You’ll notice we’re at risk now for update anomalies.  It’s possible to update all of the cart items if the name changes, but it’s a more intense process than with relational databases, so that’s a good reason to be careful of only embedding information that doesn’t get updated very often.</a:t>
            </a:r>
          </a:p>
        </p:txBody>
      </p:sp>
      <p:sp>
        <p:nvSpPr>
          <p:cNvPr id="4" name="Slide Number Placeholder 3"/>
          <p:cNvSpPr>
            <a:spLocks noGrp="1"/>
          </p:cNvSpPr>
          <p:nvPr>
            <p:ph type="sldNum" sz="quarter" idx="10"/>
          </p:nvPr>
        </p:nvSpPr>
        <p:spPr/>
        <p:txBody>
          <a:bodyPr/>
          <a:lstStyle/>
          <a:p>
            <a:fld id="{86A63A8C-E5A0-470A-98FA-D103D5D2BC0A}" type="slidenum">
              <a:rPr lang="en-US" smtClean="0"/>
              <a:t>30</a:t>
            </a:fld>
            <a:endParaRPr lang="en-US"/>
          </a:p>
        </p:txBody>
      </p:sp>
    </p:spTree>
    <p:extLst>
      <p:ext uri="{BB962C8B-B14F-4D97-AF65-F5344CB8AC3E}">
        <p14:creationId xmlns:p14="http://schemas.microsoft.com/office/powerpoint/2010/main" val="3640281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The 10GB of document storage provisioned per CU includes the documents plus storage for the index</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By default, a DocumentDB collection is configured to automatically index all of the documents without explicitly requiring any secondary indices or schema. </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Based production usage in consumer scale first party applications using DocumentDB, the typical index overhead is between 2-20%.</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The indexing technology used by DocumentDB ensures that regardless of the values of the properties, the index overhead does not exceed more than 80% of the size of the documents with default settings.</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chose to remove certain documents from being indexed at the time of inserting or replacing a document.</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configure a DocumentDB collection to exclude all documents within the collection from being indexed.</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You can also configure a DocumentDB collection to selectively index only a certain properties or paths with wildcards of your JSON documents</a:t>
            </a: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Excluding properties or documents also improves the write throughput – which means you will consume fewer request units.</a:t>
            </a:r>
          </a:p>
          <a:p>
            <a:pPr marL="171450" indent="-171450" rtl="0" fontAlgn="ctr">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rtl="0" fontAlgn="ctr">
              <a:buFont typeface="Arial" panose="020B0604020202020204" pitchFamily="34" charset="0"/>
              <a:buChar char="•"/>
            </a:pPr>
            <a:r>
              <a:rPr lang="en-US" sz="1200" b="0" i="0" kern="1200" dirty="0" smtClean="0">
                <a:solidFill>
                  <a:schemeClr val="tx1"/>
                </a:solidFill>
                <a:effectLst/>
                <a:latin typeface="+mn-lt"/>
                <a:ea typeface="+mn-ea"/>
                <a:cs typeface="+mn-cs"/>
              </a:rPr>
              <a:t>Automatic indexing of documents is enabled by write optimized, lock free, and log structured index maintenance techniques</a:t>
            </a:r>
          </a:p>
          <a:p>
            <a:endParaRPr lang="en-US"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indexing policy of a collection must be specified at the time of creation. Modifying the indexing policy after collection creation is not allowed, but will be supported in a future release of DocumentDB.</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By default, DocumentDB indexes all paths within documents consistently with a hash index. The internal Timestamp (_</a:t>
            </a:r>
            <a:r>
              <a:rPr lang="en-US" sz="1200" b="0" i="0" kern="1200" dirty="0" err="1" smtClean="0">
                <a:solidFill>
                  <a:schemeClr val="tx1"/>
                </a:solidFill>
                <a:effectLst/>
                <a:latin typeface="+mn-lt"/>
                <a:ea typeface="+mn-ea"/>
                <a:cs typeface="+mn-cs"/>
              </a:rPr>
              <a:t>ts</a:t>
            </a:r>
            <a:r>
              <a:rPr lang="en-US" sz="1200" b="0" i="0" kern="1200" dirty="0" smtClean="0">
                <a:solidFill>
                  <a:schemeClr val="tx1"/>
                </a:solidFill>
                <a:effectLst/>
                <a:latin typeface="+mn-lt"/>
                <a:ea typeface="+mn-ea"/>
                <a:cs typeface="+mn-cs"/>
              </a:rPr>
              <a:t>) path is stored with a range index.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indexing is turned off, documents can be accessed only through their self-links or by queries using ID.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supported kinds of index types: Hash and Range. Choosing an index type of </a:t>
            </a:r>
            <a:r>
              <a:rPr lang="en-US" sz="1200" b="1" i="0" kern="1200" dirty="0" smtClean="0">
                <a:solidFill>
                  <a:schemeClr val="tx1"/>
                </a:solidFill>
                <a:effectLst/>
                <a:latin typeface="+mn-lt"/>
                <a:ea typeface="+mn-ea"/>
                <a:cs typeface="+mn-cs"/>
              </a:rPr>
              <a:t>Hash</a:t>
            </a:r>
            <a:r>
              <a:rPr lang="en-US" sz="1200" b="0" i="0" kern="1200" dirty="0" smtClean="0">
                <a:solidFill>
                  <a:schemeClr val="tx1"/>
                </a:solidFill>
                <a:effectLst/>
                <a:latin typeface="+mn-lt"/>
                <a:ea typeface="+mn-ea"/>
                <a:cs typeface="+mn-cs"/>
              </a:rPr>
              <a:t> enables efficient equality queries. For most use cases, hash indexes do not need a higher precision than the default value of 3 bytes.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Choosing an index type of </a:t>
            </a:r>
            <a:r>
              <a:rPr lang="en-US" sz="1200" b="1" i="0" kern="1200" dirty="0" smtClean="0">
                <a:solidFill>
                  <a:schemeClr val="tx1"/>
                </a:solidFill>
                <a:effectLst/>
                <a:latin typeface="+mn-lt"/>
                <a:ea typeface="+mn-ea"/>
                <a:cs typeface="+mn-cs"/>
              </a:rPr>
              <a:t>Range</a:t>
            </a:r>
            <a:r>
              <a:rPr lang="en-US" sz="1200" b="0" i="0" kern="1200" dirty="0" smtClean="0">
                <a:solidFill>
                  <a:schemeClr val="tx1"/>
                </a:solidFill>
                <a:effectLst/>
                <a:latin typeface="+mn-lt"/>
                <a:ea typeface="+mn-ea"/>
                <a:cs typeface="+mn-cs"/>
              </a:rPr>
              <a:t> enables range queries (using &gt;, &lt;, &gt;=, &lt;=, !=). For paths that have large ranges of values, it is recommended to use a higher precision like 6 bytes. A common use case that requires a higher precision range index is timestamps stored as epoch time.</a:t>
            </a:r>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31</a:t>
            </a:fld>
            <a:endParaRPr lang="en-US"/>
          </a:p>
        </p:txBody>
      </p:sp>
    </p:spTree>
    <p:extLst>
      <p:ext uri="{BB962C8B-B14F-4D97-AF65-F5344CB8AC3E}">
        <p14:creationId xmlns:p14="http://schemas.microsoft.com/office/powerpoint/2010/main" val="214367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note on some of the current limits. </a:t>
            </a:r>
            <a:r>
              <a:rPr lang="en-US" sz="1200" dirty="0" smtClean="0"/>
              <a:t>*</a:t>
            </a:r>
            <a:r>
              <a:rPr lang="en-US" sz="1200" dirty="0" err="1" smtClean="0"/>
              <a:t>DocumentDB</a:t>
            </a:r>
            <a:r>
              <a:rPr lang="en-US" sz="1200" dirty="0" smtClean="0"/>
              <a:t> is a work in progress, as is all of Azure, these will be changing frequently, the 512kb limit was originally 64kb, but was bumped up twice due to demand.   (side note, </a:t>
            </a:r>
            <a:r>
              <a:rPr lang="en-US" sz="1200" dirty="0" err="1" smtClean="0"/>
              <a:t>MongoDB</a:t>
            </a:r>
            <a:r>
              <a:rPr lang="en-US" sz="1200" dirty="0" smtClean="0"/>
              <a:t> supports 16MB documents, AWS Dynamo supports 400kb as of right now)</a:t>
            </a:r>
            <a:endParaRPr lang="en-US" dirty="0" smtClean="0"/>
          </a:p>
          <a:p>
            <a:endParaRPr lang="en-US" dirty="0" smtClean="0"/>
          </a:p>
          <a:p>
            <a:r>
              <a:rPr lang="en-US" dirty="0" smtClean="0"/>
              <a:t>Documents</a:t>
            </a:r>
            <a:r>
              <a:rPr lang="en-US" baseline="0" dirty="0" smtClean="0"/>
              <a:t> are limited to 512kb (including sub documents, HOWEVER BLOB attachments are stored outside of the document, they have a limit of 512kb also.  The total attachment limit is 2GB per account, right now, during preview.</a:t>
            </a:r>
          </a:p>
          <a:p>
            <a:endParaRPr lang="en-US" baseline="0" dirty="0" smtClean="0"/>
          </a:p>
          <a:p>
            <a:r>
              <a:rPr lang="en-US" baseline="0" dirty="0" smtClean="0"/>
              <a:t>You can have up to 50 capacity units per Database</a:t>
            </a:r>
          </a:p>
          <a:p>
            <a:r>
              <a:rPr lang="en-US" baseline="0" dirty="0" smtClean="0"/>
              <a:t>3 Collections per CU</a:t>
            </a:r>
          </a:p>
          <a:p>
            <a:r>
              <a:rPr lang="en-US" baseline="0" dirty="0" smtClean="0"/>
              <a:t>3.3 GB per collection</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32</a:t>
            </a:fld>
            <a:endParaRPr lang="en-US"/>
          </a:p>
        </p:txBody>
      </p:sp>
    </p:spTree>
    <p:extLst>
      <p:ext uri="{BB962C8B-B14F-4D97-AF65-F5344CB8AC3E}">
        <p14:creationId xmlns:p14="http://schemas.microsoft.com/office/powerpoint/2010/main" val="111842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35</a:t>
            </a:fld>
            <a:endParaRPr lang="en-US"/>
          </a:p>
        </p:txBody>
      </p:sp>
    </p:spTree>
    <p:extLst>
      <p:ext uri="{BB962C8B-B14F-4D97-AF65-F5344CB8AC3E}">
        <p14:creationId xmlns:p14="http://schemas.microsoft.com/office/powerpoint/2010/main" val="17807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A4737A-4C99-4EAA-B193-8F2083599D97}" type="slidenum">
              <a:rPr lang="en-US" smtClean="0"/>
              <a:pPr/>
              <a:t>5</a:t>
            </a:fld>
            <a:endParaRPr lang="en-US"/>
          </a:p>
        </p:txBody>
      </p:sp>
    </p:spTree>
    <p:extLst>
      <p:ext uri="{BB962C8B-B14F-4D97-AF65-F5344CB8AC3E}">
        <p14:creationId xmlns:p14="http://schemas.microsoft.com/office/powerpoint/2010/main" val="211958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 user opens a SharePoint web page that contains external data to interact with it. At a minimum, if the user has permissions to access the data, the user will be able to read it. In addition, depending on how the supported operations are defined in the external content type and the level of permissions that the user has to the external content type, the user might be able to create new records, update existing records, and delete existing records. If the user is in an Enterprise Search website, and the user has the necessary permissions, the user can run queries against the records. This data can be in an external list, external data columns, external Web Parts, or apps for SharePoint.</a:t>
            </a:r>
          </a:p>
          <a:p>
            <a:r>
              <a:rPr lang="en-US" sz="1200" b="0" i="0" kern="1200" dirty="0" smtClean="0">
                <a:solidFill>
                  <a:schemeClr val="tx1"/>
                </a:solidFill>
                <a:effectLst/>
                <a:latin typeface="+mn-lt"/>
                <a:ea typeface="+mn-ea"/>
                <a:cs typeface="+mn-cs"/>
              </a:rPr>
              <a:t>2. A request for the external data is created and passed to the BDC Server-Side Runtime service. The BDC Server-Side Runtime does a variety of jobs. It is the working component of Business Connectivity Services and handles most of the actual activities involved with taking requests for external data, making connections and interacting with the external data, and returning data to the user.</a:t>
            </a:r>
          </a:p>
          <a:p>
            <a:r>
              <a:rPr lang="en-US" sz="1200" b="0" i="0" kern="1200" dirty="0" smtClean="0">
                <a:solidFill>
                  <a:schemeClr val="tx1"/>
                </a:solidFill>
                <a:effectLst/>
                <a:latin typeface="+mn-lt"/>
                <a:ea typeface="+mn-ea"/>
                <a:cs typeface="+mn-cs"/>
              </a:rPr>
              <a:t>3. The BDC Server-Side Runtime accesses the BDC Metadata Store and retrieves the external content type. The BDC Metadata Store is a database stored in SQL Server. It only contains information about the connections. No external data is stored in the BDC Metadata Store or anywhere else in SharePoint 2013.</a:t>
            </a:r>
          </a:p>
          <a:p>
            <a:r>
              <a:rPr lang="en-US" sz="1200" b="0" i="0" kern="1200" dirty="0" smtClean="0">
                <a:solidFill>
                  <a:schemeClr val="tx1"/>
                </a:solidFill>
                <a:effectLst/>
                <a:latin typeface="+mn-lt"/>
                <a:ea typeface="+mn-ea"/>
                <a:cs typeface="+mn-cs"/>
              </a:rPr>
              <a:t>4. The BDC Server-Side Runtime reads the external content type to see how to connect to the external data source. The BDC Server-Side Runtime retrieves credentials from the Secure Store if it is necessary. For more information about the Secure Store, see </a:t>
            </a:r>
            <a:r>
              <a:rPr lang="en-US" sz="1200" b="0" i="0" u="none" strike="noStrike" kern="1200" dirty="0" smtClean="0">
                <a:solidFill>
                  <a:schemeClr val="tx1"/>
                </a:solidFill>
                <a:effectLst/>
                <a:latin typeface="+mn-lt"/>
                <a:ea typeface="+mn-ea"/>
                <a:cs typeface="+mn-cs"/>
                <a:hlinkClick r:id="rId3"/>
              </a:rPr>
              <a:t>Plan the Secure Store Service (SharePoint Server 2010) </a:t>
            </a:r>
            <a:r>
              <a:rPr lang="en-US" sz="1200" b="0" i="0" kern="1200" dirty="0" smtClean="0">
                <a:solidFill>
                  <a:schemeClr val="tx1"/>
                </a:solidFill>
                <a:effectLst/>
                <a:latin typeface="+mn-lt"/>
                <a:ea typeface="+mn-ea"/>
                <a:cs typeface="+mn-cs"/>
              </a:rPr>
              <a:t>in the SharePoint Server 2010 Library.</a:t>
            </a:r>
          </a:p>
          <a:p>
            <a:r>
              <a:rPr lang="en-US" sz="1200" b="0" i="0" kern="1200" dirty="0" smtClean="0">
                <a:solidFill>
                  <a:schemeClr val="tx1"/>
                </a:solidFill>
                <a:effectLst/>
                <a:latin typeface="+mn-lt"/>
                <a:ea typeface="+mn-ea"/>
                <a:cs typeface="+mn-cs"/>
              </a:rPr>
              <a:t>5. The BDC Server-Side Runtime passes the request to the connector that can communicate with the external system.</a:t>
            </a:r>
          </a:p>
          <a:p>
            <a:r>
              <a:rPr lang="en-US" sz="1200" b="0" i="0" kern="1200" dirty="0" smtClean="0">
                <a:solidFill>
                  <a:schemeClr val="tx1"/>
                </a:solidFill>
                <a:effectLst/>
                <a:latin typeface="+mn-lt"/>
                <a:ea typeface="+mn-ea"/>
                <a:cs typeface="+mn-cs"/>
              </a:rPr>
              <a:t>6. The connector establishes communication with the external system, retrieves the data, and performs any write actions that might be pending. The external data is filtered and sorted before it is returned back through the chain to the user.</a:t>
            </a:r>
          </a:p>
          <a:p>
            <a:endParaRPr lang="en-US" dirty="0"/>
          </a:p>
        </p:txBody>
      </p:sp>
      <p:sp>
        <p:nvSpPr>
          <p:cNvPr id="4" name="Slide Number Placeholder 3"/>
          <p:cNvSpPr>
            <a:spLocks noGrp="1"/>
          </p:cNvSpPr>
          <p:nvPr>
            <p:ph type="sldNum" sz="quarter" idx="10"/>
          </p:nvPr>
        </p:nvSpPr>
        <p:spPr/>
        <p:txBody>
          <a:bodyPr/>
          <a:lstStyle/>
          <a:p>
            <a:fld id="{A491C9EF-074E-4488-98D8-21FAD5D74EB0}" type="slidenum">
              <a:rPr lang="en-US" smtClean="0"/>
              <a:t>11</a:t>
            </a:fld>
            <a:endParaRPr lang="en-US"/>
          </a:p>
        </p:txBody>
      </p:sp>
    </p:spTree>
    <p:extLst>
      <p:ext uri="{BB962C8B-B14F-4D97-AF65-F5344CB8AC3E}">
        <p14:creationId xmlns:p14="http://schemas.microsoft.com/office/powerpoint/2010/main" val="97869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The user logs on to SharePoint Online and opens an external list that the user has rights to.</a:t>
            </a:r>
          </a:p>
          <a:p>
            <a:r>
              <a:rPr lang="en-US" sz="1200" b="0" i="0" kern="1200" dirty="0" smtClean="0">
                <a:solidFill>
                  <a:schemeClr val="tx1"/>
                </a:solidFill>
                <a:effectLst/>
                <a:latin typeface="+mn-lt"/>
                <a:ea typeface="+mn-ea"/>
                <a:cs typeface="+mn-cs"/>
              </a:rPr>
              <a:t>2. The Business Data Connectivity service runtime queries the external content type for the list in the Business Data Connectivity service metadata store to learn how to access the external system, which operations can be performed, and which credentials to use. The external content type tells the Business Data Connectivity service runtime to retrieve the necessary credentials from the Secure Store.</a:t>
            </a:r>
          </a:p>
          <a:p>
            <a:r>
              <a:rPr lang="en-US" sz="1200" b="0" i="0" kern="1200" dirty="0" smtClean="0">
                <a:solidFill>
                  <a:schemeClr val="tx1"/>
                </a:solidFill>
                <a:effectLst/>
                <a:latin typeface="+mn-lt"/>
                <a:ea typeface="+mn-ea"/>
                <a:cs typeface="+mn-cs"/>
              </a:rPr>
              <a:t>3. The Business Data Connectivity service runtime passes the request (SOAP over HTTP) to the endpoint of the SQL Azure Windows Communication Foundation (WCF) service.</a:t>
            </a:r>
          </a:p>
          <a:p>
            <a:r>
              <a:rPr lang="en-US" sz="1200" b="0" i="0" kern="1200" dirty="0" smtClean="0">
                <a:solidFill>
                  <a:schemeClr val="tx1"/>
                </a:solidFill>
                <a:effectLst/>
                <a:latin typeface="+mn-lt"/>
                <a:ea typeface="+mn-ea"/>
                <a:cs typeface="+mn-cs"/>
              </a:rPr>
              <a:t>4. The SQL Azure service returns the data in a SOAP envelope.</a:t>
            </a:r>
          </a:p>
          <a:p>
            <a:r>
              <a:rPr lang="en-US" sz="1200" b="0" i="0" kern="1200" dirty="0" smtClean="0">
                <a:solidFill>
                  <a:schemeClr val="tx1"/>
                </a:solidFill>
                <a:effectLst/>
                <a:latin typeface="+mn-lt"/>
                <a:ea typeface="+mn-ea"/>
                <a:cs typeface="+mn-cs"/>
              </a:rPr>
              <a:t>5. The SharePoint Online site displays the external list in the user’s browser. The user can then perform all the configured operations on the data source for which the user has permissions.</a:t>
            </a:r>
          </a:p>
          <a:p>
            <a:endParaRPr lang="en-US" dirty="0"/>
          </a:p>
        </p:txBody>
      </p:sp>
      <p:sp>
        <p:nvSpPr>
          <p:cNvPr id="4" name="Slide Number Placeholder 3"/>
          <p:cNvSpPr>
            <a:spLocks noGrp="1"/>
          </p:cNvSpPr>
          <p:nvPr>
            <p:ph type="sldNum" sz="quarter" idx="10"/>
          </p:nvPr>
        </p:nvSpPr>
        <p:spPr/>
        <p:txBody>
          <a:bodyPr/>
          <a:lstStyle/>
          <a:p>
            <a:fld id="{A491C9EF-074E-4488-98D8-21FAD5D74EB0}" type="slidenum">
              <a:rPr lang="en-US" smtClean="0"/>
              <a:t>12</a:t>
            </a:fld>
            <a:endParaRPr lang="en-US"/>
          </a:p>
        </p:txBody>
      </p:sp>
    </p:spTree>
    <p:extLst>
      <p:ext uri="{BB962C8B-B14F-4D97-AF65-F5344CB8AC3E}">
        <p14:creationId xmlns:p14="http://schemas.microsoft.com/office/powerpoint/2010/main" val="217043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An information worker logs on to SharePoint Online by using their federated account and opens an app for SharePoint or external list that needs data from an on-premises OData data source.</a:t>
            </a:r>
          </a:p>
          <a:p>
            <a:r>
              <a:rPr lang="en-US" sz="1200" b="0" i="0" kern="1200" dirty="0" smtClean="0">
                <a:solidFill>
                  <a:schemeClr val="tx1"/>
                </a:solidFill>
                <a:effectLst/>
                <a:latin typeface="+mn-lt"/>
                <a:ea typeface="+mn-ea"/>
                <a:cs typeface="+mn-cs"/>
              </a:rPr>
              <a:t>2.The external list creates a request for the data and sends it to Business Connectivity Services. Business Connectivity Services looks at the connection settings object to see how to connect to the data source and which credentials to use.</a:t>
            </a:r>
          </a:p>
          <a:p>
            <a:r>
              <a:rPr lang="en-US" sz="1200" b="0" i="0" kern="1200" dirty="0" smtClean="0">
                <a:solidFill>
                  <a:schemeClr val="tx1"/>
                </a:solidFill>
                <a:effectLst/>
                <a:latin typeface="+mn-lt"/>
                <a:ea typeface="+mn-ea"/>
                <a:cs typeface="+mn-cs"/>
              </a:rPr>
              <a:t>3. Business Connectivity Services retrieves two sets of credentials:</a:t>
            </a:r>
          </a:p>
          <a:p>
            <a:pPr lvl="1"/>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Secure Channel</a:t>
            </a:r>
            <a:r>
              <a:rPr lang="en-US" sz="1200" b="0" i="0" kern="1200" dirty="0" smtClean="0">
                <a:solidFill>
                  <a:schemeClr val="tx1"/>
                </a:solidFill>
                <a:effectLst/>
                <a:latin typeface="+mn-lt"/>
                <a:ea typeface="+mn-ea"/>
                <a:cs typeface="+mn-cs"/>
              </a:rPr>
              <a:t> certificate from Secure Store in SharePoint Online. This is used for SharePoint Online authentication to the reverse proxy.</a:t>
            </a:r>
          </a:p>
          <a:p>
            <a:pPr lvl="1"/>
            <a:r>
              <a:rPr lang="en-US" sz="1200" b="0" i="0" kern="1200" dirty="0" smtClean="0">
                <a:solidFill>
                  <a:schemeClr val="tx1"/>
                </a:solidFill>
                <a:effectLst/>
                <a:latin typeface="+mn-lt"/>
                <a:ea typeface="+mn-ea"/>
                <a:cs typeface="+mn-cs"/>
              </a:rPr>
              <a:t>An </a:t>
            </a:r>
            <a:r>
              <a:rPr lang="en-US" sz="1200" b="0" i="0" u="none" strike="noStrike" kern="1200" dirty="0" smtClean="0">
                <a:solidFill>
                  <a:schemeClr val="tx1"/>
                </a:solidFill>
                <a:effectLst/>
                <a:latin typeface="+mn-lt"/>
                <a:ea typeface="+mn-ea"/>
                <a:cs typeface="+mn-cs"/>
                <a:hlinkClick r:id="rId3"/>
              </a:rPr>
              <a:t>OAuth</a:t>
            </a:r>
            <a:r>
              <a:rPr lang="en-US" sz="1200" b="0" i="0" kern="1200" dirty="0" smtClean="0">
                <a:solidFill>
                  <a:schemeClr val="tx1"/>
                </a:solidFill>
                <a:effectLst/>
                <a:latin typeface="+mn-lt"/>
                <a:ea typeface="+mn-ea"/>
                <a:cs typeface="+mn-cs"/>
              </a:rPr>
              <a:t> token from the Azure AD Service. This is used for user authentication to the SharePoint 2013 on-premises farm. You gain access to the Azure AD service with your SharePoint Online subscription. It is a security token service that manages security tokens for users of SharePoint Online.</a:t>
            </a:r>
          </a:p>
          <a:p>
            <a:r>
              <a:rPr lang="en-US" sz="1200" b="0" i="0" kern="1200" dirty="0" smtClean="0">
                <a:solidFill>
                  <a:schemeClr val="tx1"/>
                </a:solidFill>
                <a:effectLst/>
                <a:latin typeface="+mn-lt"/>
                <a:ea typeface="+mn-ea"/>
                <a:cs typeface="+mn-cs"/>
              </a:rPr>
              <a:t>4.  Business Connectivity Services sends an HTTPS request to the published endpoint for the data source. The request includes the client certificate from Secure Store, the OAuth token, and a request for the data. The reverse proxy authenticates the request by using the client certificate and forwards it to the on-premises SharePoint 2013 farm. For more information about publishing SharePoint to the Internet, see </a:t>
            </a:r>
            <a:r>
              <a:rPr lang="en-US" sz="1200" b="0" i="0" u="none" strike="noStrike" kern="1200" dirty="0" smtClean="0">
                <a:solidFill>
                  <a:schemeClr val="tx1"/>
                </a:solidFill>
                <a:effectLst/>
                <a:latin typeface="+mn-lt"/>
                <a:ea typeface="+mn-ea"/>
                <a:cs typeface="+mn-cs"/>
                <a:hlinkClick r:id="rId4"/>
              </a:rPr>
              <a:t>SharePoint publishing solution guide</a:t>
            </a:r>
            <a:r>
              <a:rPr lang="en-US" sz="1200" b="0" i="0" kern="1200" dirty="0" smtClean="0">
                <a:solidFill>
                  <a:schemeClr val="tx1"/>
                </a:solidFill>
                <a:effectLst/>
                <a:latin typeface="+mn-lt"/>
                <a:ea typeface="+mn-ea"/>
                <a:cs typeface="+mn-cs"/>
              </a:rPr>
              <a:t> in the Forefront Technical Library.</a:t>
            </a:r>
          </a:p>
          <a:p>
            <a:r>
              <a:rPr lang="en-US" sz="1200" b="0" i="0" kern="1200" dirty="0" smtClean="0">
                <a:solidFill>
                  <a:schemeClr val="tx1"/>
                </a:solidFill>
                <a:effectLst/>
                <a:latin typeface="+mn-lt"/>
                <a:ea typeface="+mn-ea"/>
                <a:cs typeface="+mn-cs"/>
              </a:rPr>
              <a:t>5.  The on-premises farm retrieves the user’s cloud identity from the OAuth token (for example, user123@contoso.com), and through the </a:t>
            </a:r>
            <a:r>
              <a:rPr lang="en-US" sz="1200" b="0" i="1" kern="1200" dirty="0" smtClean="0">
                <a:solidFill>
                  <a:schemeClr val="tx1"/>
                </a:solidFill>
                <a:effectLst/>
                <a:latin typeface="+mn-lt"/>
                <a:ea typeface="+mn-ea"/>
                <a:cs typeface="+mn-cs"/>
              </a:rPr>
              <a:t>Client Side Object Model</a:t>
            </a:r>
            <a:r>
              <a:rPr lang="en-US" sz="1200" b="0" i="0" kern="1200" dirty="0" smtClean="0">
                <a:solidFill>
                  <a:schemeClr val="tx1"/>
                </a:solidFill>
                <a:effectLst/>
                <a:latin typeface="+mn-lt"/>
                <a:ea typeface="+mn-ea"/>
                <a:cs typeface="+mn-cs"/>
              </a:rPr>
              <a:t> (CSOM) code, maps it to the on-premises identity (for example, </a:t>
            </a:r>
            <a:r>
              <a:rPr lang="en-US" sz="1200" b="0" i="0" kern="1200" dirty="0" err="1" smtClean="0">
                <a:solidFill>
                  <a:schemeClr val="tx1"/>
                </a:solidFill>
                <a:effectLst/>
                <a:latin typeface="+mn-lt"/>
                <a:ea typeface="+mn-ea"/>
                <a:cs typeface="+mn-cs"/>
              </a:rPr>
              <a:t>contoso</a:t>
            </a:r>
            <a:r>
              <a:rPr lang="en-US" sz="1200" b="0" i="0" kern="1200" dirty="0" smtClean="0">
                <a:solidFill>
                  <a:schemeClr val="tx1"/>
                </a:solidFill>
                <a:effectLst/>
                <a:latin typeface="+mn-lt"/>
                <a:ea typeface="+mn-ea"/>
                <a:cs typeface="+mn-cs"/>
              </a:rPr>
              <a:t>\user123). The on-premises credentials are mapped to credentials that have access to the external data via a Secure Store target application.</a:t>
            </a:r>
          </a:p>
          <a:p>
            <a:r>
              <a:rPr lang="en-US" sz="1200" b="0" i="0" kern="1200" dirty="0" smtClean="0">
                <a:solidFill>
                  <a:schemeClr val="tx1"/>
                </a:solidFill>
                <a:effectLst/>
                <a:latin typeface="+mn-lt"/>
                <a:ea typeface="+mn-ea"/>
                <a:cs typeface="+mn-cs"/>
              </a:rPr>
              <a:t>6.  The on-premises Business Connectivity Services forwards the request to the OData Service endpoint. The OData Service authenticates the request (via IIS) and returns the data, which is passed back through the chain to the external list for the user to work with.</a:t>
            </a:r>
          </a:p>
          <a:p>
            <a:endParaRPr lang="en-US" dirty="0"/>
          </a:p>
        </p:txBody>
      </p:sp>
      <p:sp>
        <p:nvSpPr>
          <p:cNvPr id="4" name="Slide Number Placeholder 3"/>
          <p:cNvSpPr>
            <a:spLocks noGrp="1"/>
          </p:cNvSpPr>
          <p:nvPr>
            <p:ph type="sldNum" sz="quarter" idx="10"/>
          </p:nvPr>
        </p:nvSpPr>
        <p:spPr/>
        <p:txBody>
          <a:bodyPr/>
          <a:lstStyle/>
          <a:p>
            <a:fld id="{A491C9EF-074E-4488-98D8-21FAD5D74EB0}" type="slidenum">
              <a:rPr lang="en-US" smtClean="0"/>
              <a:t>13</a:t>
            </a:fld>
            <a:endParaRPr lang="en-US"/>
          </a:p>
        </p:txBody>
      </p:sp>
    </p:spTree>
    <p:extLst>
      <p:ext uri="{BB962C8B-B14F-4D97-AF65-F5344CB8AC3E}">
        <p14:creationId xmlns:p14="http://schemas.microsoft.com/office/powerpoint/2010/main" val="262195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Pass-Through Authentication </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Pass-through authentication</a:t>
            </a:r>
            <a:r>
              <a:rPr lang="en-US" sz="1200" b="0" i="0" kern="1200" dirty="0" smtClean="0">
                <a:solidFill>
                  <a:schemeClr val="tx1"/>
                </a:solidFill>
                <a:effectLst/>
                <a:latin typeface="+mn-lt"/>
                <a:ea typeface="+mn-ea"/>
                <a:cs typeface="+mn-cs"/>
              </a:rPr>
              <a:t> refers to the ability of the operating system to pass a client's authentication information to the external system. BCS supports pass-through authentication for database connections and Web/WCF service connections. When you use pass-through authentication, you authenticate as the identity of the end user.</a:t>
            </a:r>
          </a:p>
          <a:p>
            <a:r>
              <a:rPr lang="en-US" sz="1200" b="0" i="0" kern="1200" dirty="0" smtClean="0">
                <a:solidFill>
                  <a:schemeClr val="tx1"/>
                </a:solidFill>
                <a:effectLst/>
                <a:latin typeface="+mn-lt"/>
                <a:ea typeface="+mn-ea"/>
                <a:cs typeface="+mn-cs"/>
              </a:rPr>
              <a:t>When you access the BDC from a Web page, it runs in the Microsoft Internet Information Services (IIS) worker process, w3wp.exe. The identity of this process is the IIS application pool account impersonating the logged-on user. To avoid losing the logged-on user's identity when BDC authenticates to the back-end server, you must enable Kerberos delegation between the server running IIS and the other computer. Kerberos delegation enables a receiving server to send the authentication request to the proper location.</a:t>
            </a:r>
          </a:p>
          <a:p>
            <a:r>
              <a:rPr lang="en-US" sz="1200" b="0" i="0" kern="1200" dirty="0" smtClean="0">
                <a:solidFill>
                  <a:schemeClr val="tx1"/>
                </a:solidFill>
                <a:effectLst/>
                <a:latin typeface="+mn-lt"/>
                <a:ea typeface="+mn-ea"/>
                <a:cs typeface="+mn-cs"/>
              </a:rPr>
              <a:t>When you use BDC for crawling, it runs in the filter daemon process, mssdmn.exe. To access the back-end content source, the threads in the filter daemon process impersonate the content access account associated with that back-end content source.</a:t>
            </a:r>
          </a:p>
          <a:p>
            <a:r>
              <a:rPr lang="en-US" sz="1200" b="0" i="0" kern="1200" dirty="0" smtClean="0">
                <a:solidFill>
                  <a:schemeClr val="tx1"/>
                </a:solidFill>
                <a:effectLst/>
                <a:latin typeface="+mn-lt"/>
                <a:ea typeface="+mn-ea"/>
                <a:cs typeface="+mn-cs"/>
              </a:rPr>
              <a:t>One drawback to using pass-through authentication is that the operating system exposes only the user name and password. Therefore, if a company uses two-factor authentication (if users are required to have some specific—private—information in addition to a user name and password), you cannot use pass-through authentication.</a:t>
            </a:r>
          </a:p>
          <a:p>
            <a:r>
              <a:rPr lang="en-US" sz="1200" b="0" i="0" kern="1200" dirty="0" smtClean="0">
                <a:solidFill>
                  <a:schemeClr val="tx1"/>
                </a:solidFill>
                <a:effectLst/>
                <a:latin typeface="+mn-lt"/>
                <a:ea typeface="+mn-ea"/>
                <a:cs typeface="+mn-cs"/>
              </a:rPr>
              <a:t>Simplicity of use makes pass-through authentication a good candidate for use in a testing environment. You might also use it if the Web service or the destination server uses anonymous authentication or SSL connections.</a:t>
            </a:r>
          </a:p>
          <a:p>
            <a:r>
              <a:rPr lang="en-US" sz="1200" b="0" i="0" u="none" strike="noStrike" kern="1200" dirty="0" err="1" smtClean="0">
                <a:solidFill>
                  <a:schemeClr val="tx1"/>
                </a:solidFill>
                <a:effectLst/>
                <a:latin typeface="+mn-lt"/>
                <a:ea typeface="+mn-ea"/>
                <a:cs typeface="+mn-cs"/>
              </a:rPr>
              <a:t>RevertToSelf</a:t>
            </a:r>
            <a:r>
              <a:rPr lang="en-US" sz="1200" b="0" i="0" u="none" strike="noStrike" kern="1200" dirty="0" smtClean="0">
                <a:solidFill>
                  <a:schemeClr val="tx1"/>
                </a:solidFill>
                <a:effectLst/>
                <a:latin typeface="+mn-lt"/>
                <a:ea typeface="+mn-ea"/>
                <a:cs typeface="+mn-cs"/>
              </a:rPr>
              <a:t> Authentication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 user logs on with Windows authentication, IIS impersonates that particular account. While IIS runs under the application pool identity, it impersonates the logged-on user, and the request runs under the user's impersonation before it is passed forward.</a:t>
            </a:r>
          </a:p>
          <a:p>
            <a:r>
              <a:rPr lang="en-US" sz="1200" b="0" i="0" kern="1200" dirty="0" err="1" smtClean="0">
                <a:solidFill>
                  <a:schemeClr val="tx1"/>
                </a:solidFill>
                <a:effectLst/>
                <a:latin typeface="+mn-lt"/>
                <a:ea typeface="+mn-ea"/>
                <a:cs typeface="+mn-cs"/>
              </a:rPr>
              <a:t>RevertToSelf</a:t>
            </a:r>
            <a:r>
              <a:rPr lang="en-US" sz="1200" b="0" i="0" kern="1200" dirty="0" smtClean="0">
                <a:solidFill>
                  <a:schemeClr val="tx1"/>
                </a:solidFill>
                <a:effectLst/>
                <a:latin typeface="+mn-lt"/>
                <a:ea typeface="+mn-ea"/>
                <a:cs typeface="+mn-cs"/>
              </a:rPr>
              <a:t> authentication enables you to revert this impersonation and authenticate as the underlying account that is configured for the IIS application pool.</a:t>
            </a:r>
          </a:p>
          <a:p>
            <a:pPr fontAlgn="t"/>
            <a:r>
              <a:rPr lang="en-US" sz="1200" b="1" i="0" kern="1200" dirty="0" err="1" smtClean="0">
                <a:solidFill>
                  <a:schemeClr val="tx1"/>
                </a:solidFill>
                <a:effectLst/>
                <a:latin typeface="+mn-lt"/>
                <a:ea typeface="+mn-ea"/>
                <a:cs typeface="+mn-cs"/>
              </a:rPr>
              <a:t>Caution</a:t>
            </a:r>
            <a:r>
              <a:rPr lang="en-US" sz="1200" b="0" i="0" kern="1200" dirty="0" err="1"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custom code uses </a:t>
            </a:r>
            <a:r>
              <a:rPr lang="en-US" sz="1200" b="1" i="0" kern="1200" dirty="0" err="1" smtClean="0">
                <a:solidFill>
                  <a:schemeClr val="tx1"/>
                </a:solidFill>
                <a:effectLst/>
                <a:latin typeface="+mn-lt"/>
                <a:ea typeface="+mn-ea"/>
                <a:cs typeface="+mn-cs"/>
              </a:rPr>
              <a:t>RevertToSelf</a:t>
            </a:r>
            <a:r>
              <a:rPr lang="en-US" sz="1200" b="0" i="0" kern="1200" dirty="0" smtClean="0">
                <a:solidFill>
                  <a:schemeClr val="tx1"/>
                </a:solidFill>
                <a:effectLst/>
                <a:latin typeface="+mn-lt"/>
                <a:ea typeface="+mn-ea"/>
                <a:cs typeface="+mn-cs"/>
              </a:rPr>
              <a:t> for authentication, it can grant users system-level privileges on the back-end servers by granting privileges to the application pool identity. Ensure that you thoroughly test any custom code before you run it on a production system.</a:t>
            </a:r>
          </a:p>
          <a:p>
            <a:r>
              <a:rPr lang="en-US" sz="1200" b="0" i="0" u="none" strike="noStrike" kern="1200" dirty="0" err="1" smtClean="0">
                <a:solidFill>
                  <a:schemeClr val="tx1"/>
                </a:solidFill>
                <a:effectLst/>
                <a:latin typeface="+mn-lt"/>
                <a:ea typeface="+mn-ea"/>
                <a:cs typeface="+mn-cs"/>
              </a:rPr>
              <a:t>WindowsCredentials</a:t>
            </a:r>
            <a:r>
              <a:rPr lang="en-US" sz="1200" b="0" i="0" u="none" strike="noStrike" kern="1200" dirty="0" smtClean="0">
                <a:solidFill>
                  <a:schemeClr val="tx1"/>
                </a:solidFill>
                <a:effectLst/>
                <a:latin typeface="+mn-lt"/>
                <a:ea typeface="+mn-ea"/>
                <a:cs typeface="+mn-cs"/>
              </a:rPr>
              <a:t> Authentication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Microsoft SharePoint Server 2010 authenticates by using Windows credentials from its provided Secure Store Provider. Use this mode if your Web or WCF service uses Windows authentication. You need to set up Secure Store Service before using this mode. When you use Windows credentials, BDC tries and splits the username field that is returned from Secure Store Service into domain\user and then uses the domain, username, password triad to authenticate.</a:t>
            </a:r>
          </a:p>
          <a:p>
            <a:r>
              <a:rPr lang="en-US" sz="1200" b="0" i="0" u="none" strike="noStrike" kern="1200" dirty="0" smtClean="0">
                <a:solidFill>
                  <a:schemeClr val="tx1"/>
                </a:solidFill>
                <a:effectLst/>
                <a:latin typeface="+mn-lt"/>
                <a:ea typeface="+mn-ea"/>
                <a:cs typeface="+mn-cs"/>
              </a:rPr>
              <a:t>Credentials Authentication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Microsoft SharePoint Server 2010 authenticates Web/WCF service systems by using credentials other than those from Windows authentication from its provided Secure Store Provider. These credentials are used for basic authentication or digest authentication, depending on the configuration of the Web services server. Because basic authentication and digest authentication do not adequately protect credentials, you should use SSL or </a:t>
            </a:r>
            <a:r>
              <a:rPr lang="en-US" sz="1200" b="0" i="0" kern="1200" dirty="0" err="1" smtClean="0">
                <a:solidFill>
                  <a:schemeClr val="tx1"/>
                </a:solidFill>
                <a:effectLst/>
                <a:latin typeface="+mn-lt"/>
                <a:ea typeface="+mn-ea"/>
                <a:cs typeface="+mn-cs"/>
              </a:rPr>
              <a:t>IPSec</a:t>
            </a:r>
            <a:r>
              <a:rPr lang="en-US" sz="1200" b="0" i="0" kern="1200" dirty="0" smtClean="0">
                <a:solidFill>
                  <a:schemeClr val="tx1"/>
                </a:solidFill>
                <a:effectLst/>
                <a:latin typeface="+mn-lt"/>
                <a:ea typeface="+mn-ea"/>
                <a:cs typeface="+mn-cs"/>
              </a:rPr>
              <a:t> (or both) to secure communication between the Web services server and the server that is running BDC.</a:t>
            </a:r>
          </a:p>
          <a:p>
            <a:r>
              <a:rPr lang="en-US" sz="1200" b="0" i="0" kern="1200" dirty="0" smtClean="0">
                <a:solidFill>
                  <a:schemeClr val="tx1"/>
                </a:solidFill>
                <a:effectLst/>
                <a:latin typeface="+mn-lt"/>
                <a:ea typeface="+mn-ea"/>
                <a:cs typeface="+mn-cs"/>
              </a:rPr>
              <a:t>Use this mode if your Web service uses credentials other than Windows credentials. You need to set up Secure Store Service before using this mode. When you use Credentials, BDC does not attempt to split the username field that is returned from Secure Store Service into domain\user as in </a:t>
            </a:r>
            <a:r>
              <a:rPr lang="en-US" sz="1200" b="0" i="0" kern="1200" dirty="0" err="1" smtClean="0">
                <a:solidFill>
                  <a:schemeClr val="tx1"/>
                </a:solidFill>
                <a:effectLst/>
                <a:latin typeface="+mn-lt"/>
                <a:ea typeface="+mn-ea"/>
                <a:cs typeface="+mn-cs"/>
              </a:rPr>
              <a:t>WindowsCredentials</a:t>
            </a:r>
            <a:r>
              <a:rPr lang="en-US" sz="1200" b="0" i="0" kern="1200" dirty="0" smtClean="0">
                <a:solidFill>
                  <a:schemeClr val="tx1"/>
                </a:solidFill>
                <a:effectLst/>
                <a:latin typeface="+mn-lt"/>
                <a:ea typeface="+mn-ea"/>
                <a:cs typeface="+mn-cs"/>
              </a:rPr>
              <a:t> mode but rather uses the username, password directly to authenticate.</a:t>
            </a:r>
          </a:p>
          <a:p>
            <a:r>
              <a:rPr lang="en-US" sz="1200" b="0" i="0" u="none" strike="noStrike" kern="1200" dirty="0" err="1" smtClean="0">
                <a:solidFill>
                  <a:schemeClr val="tx1"/>
                </a:solidFill>
                <a:effectLst/>
                <a:latin typeface="+mn-lt"/>
                <a:ea typeface="+mn-ea"/>
                <a:cs typeface="+mn-cs"/>
              </a:rPr>
              <a:t>DigestCredentials</a:t>
            </a:r>
            <a:r>
              <a:rPr lang="en-US" sz="1200" b="0" i="0" u="none" strike="noStrike" kern="1200" dirty="0" smtClean="0">
                <a:solidFill>
                  <a:schemeClr val="tx1"/>
                </a:solidFill>
                <a:effectLst/>
                <a:latin typeface="+mn-lt"/>
                <a:ea typeface="+mn-ea"/>
                <a:cs typeface="+mn-cs"/>
              </a:rPr>
              <a:t> Authentication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Microsoft SharePoint Server 2010 can also authenticate WCF service systems by using the HTTP Digest credentials. See </a:t>
            </a:r>
            <a:r>
              <a:rPr lang="en-US" sz="1200" b="0" i="0" u="none" strike="noStrike" kern="1200" dirty="0" err="1" smtClean="0">
                <a:solidFill>
                  <a:schemeClr val="tx1"/>
                </a:solidFill>
                <a:effectLst/>
                <a:latin typeface="+mn-lt"/>
                <a:ea typeface="+mn-ea"/>
                <a:cs typeface="+mn-cs"/>
                <a:hlinkClick r:id="rId3"/>
              </a:rPr>
              <a:t>ClientCredentials.HttpDigest</a:t>
            </a:r>
            <a:r>
              <a:rPr lang="en-US" sz="1200" b="0" i="0" u="none" strike="noStrike" kern="1200" dirty="0" smtClean="0">
                <a:solidFill>
                  <a:schemeClr val="tx1"/>
                </a:solidFill>
                <a:effectLst/>
                <a:latin typeface="+mn-lt"/>
                <a:ea typeface="+mn-ea"/>
                <a:cs typeface="+mn-cs"/>
                <a:hlinkClick r:id="rId3"/>
              </a:rPr>
              <a:t> Property</a:t>
            </a:r>
            <a:r>
              <a:rPr lang="en-US" sz="1200" b="0" i="0" kern="1200" dirty="0" smtClean="0">
                <a:solidFill>
                  <a:schemeClr val="tx1"/>
                </a:solidFill>
                <a:effectLst/>
                <a:latin typeface="+mn-lt"/>
                <a:ea typeface="+mn-ea"/>
                <a:cs typeface="+mn-cs"/>
              </a:rPr>
              <a:t> for more details.</a:t>
            </a:r>
          </a:p>
          <a:p>
            <a:endParaRPr lang="en-US" dirty="0"/>
          </a:p>
        </p:txBody>
      </p:sp>
      <p:sp>
        <p:nvSpPr>
          <p:cNvPr id="4" name="Slide Number Placeholder 3"/>
          <p:cNvSpPr>
            <a:spLocks noGrp="1"/>
          </p:cNvSpPr>
          <p:nvPr>
            <p:ph type="sldNum" sz="quarter" idx="10"/>
          </p:nvPr>
        </p:nvSpPr>
        <p:spPr/>
        <p:txBody>
          <a:bodyPr/>
          <a:lstStyle/>
          <a:p>
            <a:fld id="{A491C9EF-074E-4488-98D8-21FAD5D74EB0}" type="slidenum">
              <a:rPr lang="en-US" smtClean="0"/>
              <a:t>16</a:t>
            </a:fld>
            <a:endParaRPr lang="en-US"/>
          </a:p>
        </p:txBody>
      </p:sp>
    </p:spTree>
    <p:extLst>
      <p:ext uri="{BB962C8B-B14F-4D97-AF65-F5344CB8AC3E}">
        <p14:creationId xmlns:p14="http://schemas.microsoft.com/office/powerpoint/2010/main" val="179346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comparison of the Azure Data services offerings going from a</a:t>
            </a:r>
            <a:r>
              <a:rPr lang="en-US" baseline="0" dirty="0" smtClean="0"/>
              <a:t> SQL server you install in a VM, the SQL database as a service, </a:t>
            </a:r>
            <a:r>
              <a:rPr lang="en-US" baseline="0" dirty="0" err="1" smtClean="0"/>
              <a:t>DocumentDB</a:t>
            </a:r>
            <a:r>
              <a:rPr lang="en-US" baseline="0" dirty="0" smtClean="0"/>
              <a:t>, Azure table store, and Azure blob store.</a:t>
            </a:r>
          </a:p>
          <a:p>
            <a:endParaRPr lang="en-US" baseline="0" dirty="0" smtClean="0"/>
          </a:p>
          <a:p>
            <a:r>
              <a:rPr lang="en-US" baseline="0" dirty="0" smtClean="0"/>
              <a:t>As you can see, </a:t>
            </a:r>
            <a:r>
              <a:rPr lang="en-US" baseline="0" dirty="0" err="1" smtClean="0"/>
              <a:t>DocumentDB</a:t>
            </a:r>
            <a:r>
              <a:rPr lang="en-US" baseline="0" dirty="0" smtClean="0"/>
              <a:t> is pretty fully featured by this listing, I’d even argue that it can store arbitrary data formats to an extent.</a:t>
            </a:r>
          </a:p>
          <a:p>
            <a:endParaRPr lang="en-US" dirty="0"/>
          </a:p>
        </p:txBody>
      </p:sp>
      <p:sp>
        <p:nvSpPr>
          <p:cNvPr id="4" name="Slide Number Placeholder 3"/>
          <p:cNvSpPr>
            <a:spLocks noGrp="1"/>
          </p:cNvSpPr>
          <p:nvPr>
            <p:ph type="sldNum" sz="quarter" idx="10"/>
          </p:nvPr>
        </p:nvSpPr>
        <p:spPr/>
        <p:txBody>
          <a:bodyPr/>
          <a:lstStyle/>
          <a:p>
            <a:fld id="{86A63A8C-E5A0-470A-98FA-D103D5D2BC0A}" type="slidenum">
              <a:rPr lang="en-US" smtClean="0"/>
              <a:t>21</a:t>
            </a:fld>
            <a:endParaRPr lang="en-US"/>
          </a:p>
        </p:txBody>
      </p:sp>
    </p:spTree>
    <p:extLst>
      <p:ext uri="{BB962C8B-B14F-4D97-AF65-F5344CB8AC3E}">
        <p14:creationId xmlns:p14="http://schemas.microsoft.com/office/powerpoint/2010/main" val="348803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1C9EF-074E-4488-98D8-21FAD5D74EB0}" type="slidenum">
              <a:rPr lang="en-US" smtClean="0"/>
              <a:t>23</a:t>
            </a:fld>
            <a:endParaRPr lang="en-US"/>
          </a:p>
        </p:txBody>
      </p:sp>
    </p:spTree>
    <p:extLst>
      <p:ext uri="{BB962C8B-B14F-4D97-AF65-F5344CB8AC3E}">
        <p14:creationId xmlns:p14="http://schemas.microsoft.com/office/powerpoint/2010/main" val="197922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a:t>
            </a:r>
            <a:r>
              <a:rPr lang="en-US" baseline="0" dirty="0" smtClean="0"/>
              <a:t> get focused in on Azure </a:t>
            </a:r>
            <a:r>
              <a:rPr lang="en-US" baseline="0" dirty="0" err="1" smtClean="0"/>
              <a:t>DocumentDB</a:t>
            </a:r>
            <a:r>
              <a:rPr lang="en-US" baseline="0" dirty="0" smtClean="0"/>
              <a:t>. What is </a:t>
            </a:r>
            <a:r>
              <a:rPr lang="en-US" baseline="0" dirty="0" err="1" smtClean="0"/>
              <a:t>DocumentDB</a:t>
            </a:r>
            <a:r>
              <a:rPr lang="en-US" baseline="0" dirty="0" smtClean="0"/>
              <a:t>?</a:t>
            </a:r>
          </a:p>
          <a:p>
            <a:endParaRPr lang="en-US" baseline="0" dirty="0" smtClean="0"/>
          </a:p>
          <a:p>
            <a:r>
              <a:rPr lang="en-US" baseline="0" dirty="0" smtClean="0"/>
              <a:t>Azure’s </a:t>
            </a:r>
            <a:r>
              <a:rPr lang="en-US" baseline="0" dirty="0" err="1" smtClean="0"/>
              <a:t>documentDB</a:t>
            </a:r>
            <a:r>
              <a:rPr lang="en-US" baseline="0" dirty="0" smtClean="0"/>
              <a:t> is Azures NoSQL document store database AS A SERVICE.</a:t>
            </a:r>
          </a:p>
          <a:p>
            <a:endParaRPr lang="en-US" baseline="0" dirty="0" smtClean="0"/>
          </a:p>
          <a:p>
            <a:r>
              <a:rPr lang="en-US" baseline="0" dirty="0" smtClean="0"/>
              <a:t>Some features: It has a </a:t>
            </a:r>
            <a:r>
              <a:rPr lang="en-US" baseline="0" dirty="0" err="1" smtClean="0"/>
              <a:t>RESTful</a:t>
            </a:r>
            <a:r>
              <a:rPr lang="en-US" baseline="0" dirty="0" smtClean="0"/>
              <a:t> HTTP API for access over the internet</a:t>
            </a:r>
          </a:p>
          <a:p>
            <a:endParaRPr lang="en-US" baseline="0" dirty="0" smtClean="0"/>
          </a:p>
          <a:p>
            <a:r>
              <a:rPr lang="en-US" baseline="0" dirty="0" smtClean="0"/>
              <a:t>Server side programmability in the form of Stored Procedures, Triggers, and User Defined Functions, using JavaScript</a:t>
            </a:r>
          </a:p>
          <a:p>
            <a:endParaRPr lang="en-US" baseline="0" dirty="0" smtClean="0"/>
          </a:p>
          <a:p>
            <a:r>
              <a:rPr lang="en-US" baseline="0" dirty="0" smtClean="0"/>
              <a:t>You CAN have ACID guaranteed transactions within collections.</a:t>
            </a:r>
          </a:p>
          <a:p>
            <a:endParaRPr lang="en-US" baseline="0" dirty="0" smtClean="0"/>
          </a:p>
          <a:p>
            <a:r>
              <a:rPr lang="en-US" baseline="0" dirty="0" smtClean="0"/>
              <a:t>It’s very fast – stored on SSD.</a:t>
            </a:r>
          </a:p>
          <a:p>
            <a:endParaRPr lang="en-US" baseline="0" dirty="0" smtClean="0"/>
          </a:p>
          <a:p>
            <a:r>
              <a:rPr lang="en-US" baseline="0" dirty="0" smtClean="0"/>
              <a:t>You can use familiar SQL statements to access data (even “joins”!...to access sub documents…)</a:t>
            </a:r>
          </a:p>
          <a:p>
            <a:endParaRPr lang="en-US" baseline="0" dirty="0" smtClean="0"/>
          </a:p>
          <a:p>
            <a:r>
              <a:rPr lang="en-US" baseline="0" dirty="0" smtClean="0"/>
              <a:t>As mentioned, you CAN have ACID guarantees, but you don’t have to, you can break consistency for better write performance.</a:t>
            </a:r>
          </a:p>
          <a:p>
            <a:endParaRPr lang="en-US" baseline="0" dirty="0" smtClean="0"/>
          </a:p>
          <a:p>
            <a:r>
              <a:rPr lang="en-US" baseline="0" dirty="0" smtClean="0"/>
              <a:t>And, very important, you can set up special user permissions as needed.</a:t>
            </a:r>
            <a:endParaRPr lang="en-US" dirty="0"/>
          </a:p>
        </p:txBody>
      </p:sp>
      <p:sp>
        <p:nvSpPr>
          <p:cNvPr id="4" name="Slide Number Placeholder 3"/>
          <p:cNvSpPr>
            <a:spLocks noGrp="1"/>
          </p:cNvSpPr>
          <p:nvPr>
            <p:ph type="sldNum" sz="quarter" idx="10"/>
          </p:nvPr>
        </p:nvSpPr>
        <p:spPr/>
        <p:txBody>
          <a:bodyPr/>
          <a:lstStyle/>
          <a:p>
            <a:fld id="{0DA4737A-4C99-4EAA-B193-8F2083599D97}" type="slidenum">
              <a:rPr lang="en-US" smtClean="0"/>
              <a:pPr/>
              <a:t>27</a:t>
            </a:fld>
            <a:endParaRPr lang="en-US"/>
          </a:p>
        </p:txBody>
      </p:sp>
    </p:spTree>
    <p:extLst>
      <p:ext uri="{BB962C8B-B14F-4D97-AF65-F5344CB8AC3E}">
        <p14:creationId xmlns:p14="http://schemas.microsoft.com/office/powerpoint/2010/main" val="2509454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matrixres.com/" TargetMode="External"/><Relationship Id="rId18" Type="http://schemas.openxmlformats.org/officeDocument/2006/relationships/image" Target="../media/image12.png"/><Relationship Id="rId3" Type="http://schemas.openxmlformats.org/officeDocument/2006/relationships/hyperlink" Target="http://www.wintellect.com/" TargetMode="External"/><Relationship Id="rId21" Type="http://schemas.openxmlformats.org/officeDocument/2006/relationships/hyperlink" Target="http://www.wilderminds.com/" TargetMode="External"/><Relationship Id="rId7" Type="http://schemas.openxmlformats.org/officeDocument/2006/relationships/hyperlink" Target="http://www.magenic.com/" TargetMode="External"/><Relationship Id="rId12" Type="http://schemas.openxmlformats.org/officeDocument/2006/relationships/image" Target="../media/image8.png"/><Relationship Id="rId17" Type="http://schemas.openxmlformats.org/officeDocument/2006/relationships/image" Target="../media/image11.jpeg"/><Relationship Id="rId2" Type="http://schemas.openxmlformats.org/officeDocument/2006/relationships/image" Target="../media/image3.png"/><Relationship Id="rId16" Type="http://schemas.openxmlformats.org/officeDocument/2006/relationships/image" Target="../media/image10.jpeg"/><Relationship Id="rId20" Type="http://schemas.openxmlformats.org/officeDocument/2006/relationships/image" Target="../media/image13.jpeg"/><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hyperlink" Target="http://slalom.com/" TargetMode="External"/><Relationship Id="rId24" Type="http://schemas.openxmlformats.org/officeDocument/2006/relationships/image" Target="../media/image15.png"/><Relationship Id="rId5" Type="http://schemas.openxmlformats.org/officeDocument/2006/relationships/hyperlink" Target="https://developer.peachtreedata.com/" TargetMode="External"/><Relationship Id="rId15" Type="http://schemas.openxmlformats.org/officeDocument/2006/relationships/hyperlink" Target="http://www.rdacorp.com/" TargetMode="External"/><Relationship Id="rId23" Type="http://schemas.openxmlformats.org/officeDocument/2006/relationships/hyperlink" Target="http://mandrill.com/" TargetMode="External"/><Relationship Id="rId10" Type="http://schemas.openxmlformats.org/officeDocument/2006/relationships/image" Target="../media/image7.jpeg"/><Relationship Id="rId19" Type="http://schemas.openxmlformats.org/officeDocument/2006/relationships/hyperlink" Target="http://www.ivision.com/" TargetMode="External"/><Relationship Id="rId4" Type="http://schemas.openxmlformats.org/officeDocument/2006/relationships/image" Target="../media/image4.jpeg"/><Relationship Id="rId9" Type="http://schemas.openxmlformats.org/officeDocument/2006/relationships/hyperlink" Target="http://www.askcts.com/" TargetMode="External"/><Relationship Id="rId14" Type="http://schemas.openxmlformats.org/officeDocument/2006/relationships/image" Target="../media/image9.jpeg"/><Relationship Id="rId22" Type="http://schemas.openxmlformats.org/officeDocument/2006/relationships/image" Target="../media/image1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19" name="Footer Placeholder 18"/>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6" name="Rectangle 5"/>
          <p:cNvSpPr/>
          <p:nvPr/>
        </p:nvSpPr>
        <p:spPr>
          <a:xfrm>
            <a:off x="0" y="0"/>
            <a:ext cx="9144000" cy="1676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6"/>
          <p:cNvSpPr/>
          <p:nvPr/>
        </p:nvSpPr>
        <p:spPr>
          <a:xfrm>
            <a:off x="0" y="0"/>
            <a:ext cx="9144000" cy="1143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itle 8"/>
          <p:cNvSpPr>
            <a:spLocks noGrp="1"/>
          </p:cNvSpPr>
          <p:nvPr>
            <p:ph type="ctrTitle" hasCustomPrompt="1"/>
          </p:nvPr>
        </p:nvSpPr>
        <p:spPr>
          <a:xfrm>
            <a:off x="603504" y="2029264"/>
            <a:ext cx="7851648" cy="1828800"/>
          </a:xfrm>
          <a:ln>
            <a:noFill/>
          </a:ln>
        </p:spPr>
        <p:txBody>
          <a:bodyPr vert="horz" tIns="0" rIns="18288"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6400" b="1" baseline="0">
                <a:ln w="0">
                  <a:noFill/>
                </a:ln>
                <a:solidFill>
                  <a:schemeClr val="accent6">
                    <a:lumMod val="75000"/>
                  </a:schemeClr>
                </a:solidFill>
                <a:effectLst>
                  <a:outerShdw blurRad="38100" dist="38100" dir="2700000" algn="tl">
                    <a:srgbClr val="000000">
                      <a:alpha val="43137"/>
                    </a:srgbClr>
                  </a:outerShdw>
                </a:effectLst>
                <a:latin typeface="+mj-lt"/>
                <a:ea typeface="+mj-ea"/>
                <a:cs typeface="Arial" pitchFamily="34" charset="0"/>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603504" y="4114800"/>
            <a:ext cx="7854696" cy="1752600"/>
          </a:xfrm>
        </p:spPr>
        <p:txBody>
          <a:bodyPr lIns="0" rIns="18288"/>
          <a:lstStyle>
            <a:lvl1pPr marL="0" marR="60958" indent="0" algn="ctr">
              <a:buNone/>
              <a:defRPr>
                <a:solidFill>
                  <a:schemeClr val="bg1">
                    <a:lumMod val="50000"/>
                  </a:schemeClr>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kumimoji="0" lang="en-US" smtClean="0"/>
              <a:t>Click to edit Master subtitle style</a:t>
            </a:r>
            <a:endParaRPr kumimoji="0" lang="en-US" dirty="0"/>
          </a:p>
        </p:txBody>
      </p:sp>
      <p:pic>
        <p:nvPicPr>
          <p:cNvPr id="11" name="Picture 10"/>
          <p:cNvPicPr>
            <a:picLocks noChangeAspect="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2400" y="208144"/>
            <a:ext cx="1219200" cy="782456"/>
          </a:xfrm>
          <a:prstGeom prst="rect">
            <a:avLst/>
          </a:prstGeom>
        </p:spPr>
      </p:pic>
    </p:spTree>
    <p:extLst>
      <p:ext uri="{BB962C8B-B14F-4D97-AF65-F5344CB8AC3E}">
        <p14:creationId xmlns:p14="http://schemas.microsoft.com/office/powerpoint/2010/main" val="3937027156"/>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5" name="Footer Placeholder 4"/>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705600" y="6356352"/>
            <a:ext cx="762000" cy="365125"/>
          </a:xfrm>
          <a:prstGeom prst="rect">
            <a:avLst/>
          </a:prstGeom>
        </p:spPr>
        <p:txBody>
          <a:bodyPr/>
          <a:lstStyle/>
          <a:p>
            <a:fld id="{B7CD637F-3690-4B9B-BA0B-7FF6540EA85B}" type="slidenum">
              <a:rPr lang="en-US" smtClean="0"/>
              <a:t>‹#›</a:t>
            </a:fld>
            <a:endParaRPr lang="en-US" dirty="0"/>
          </a:p>
        </p:txBody>
      </p:sp>
    </p:spTree>
    <p:extLst>
      <p:ext uri="{BB962C8B-B14F-4D97-AF65-F5344CB8AC3E}">
        <p14:creationId xmlns:p14="http://schemas.microsoft.com/office/powerpoint/2010/main" val="383497245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CBA93-1CFF-4287-A713-CF4262E2AA86}"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89199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BA93-1CFF-4287-A713-CF4262E2AA86}"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62730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CBA93-1CFF-4287-A713-CF4262E2AA86}"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370702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CBA93-1CFF-4287-A713-CF4262E2AA86}"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427514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CBA93-1CFF-4287-A713-CF4262E2AA86}"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779276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CBA93-1CFF-4287-A713-CF4262E2AA86}"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3935132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CBA93-1CFF-4287-A713-CF4262E2AA86}"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63250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CBA93-1CFF-4287-A713-CF4262E2AA86}"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2011406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CBA93-1CFF-4287-A713-CF4262E2AA86}"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199035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800"/>
            </a:lvl1pPr>
          </a:lstStyle>
          <a:p>
            <a:r>
              <a:rPr kumimoji="0" lang="en-US" smtClean="0"/>
              <a:t>Click To Edit Master Title Style</a:t>
            </a:r>
            <a:endParaRPr kumimoji="0" lang="en-US"/>
          </a:p>
        </p:txBody>
      </p:sp>
      <p:sp>
        <p:nvSpPr>
          <p:cNvPr id="3" name="Content Placeholder 2"/>
          <p:cNvSpPr>
            <a:spLocks noGrp="1"/>
          </p:cNvSpPr>
          <p:nvPr>
            <p:ph idx="1"/>
          </p:nvPr>
        </p:nvSpPr>
        <p:spPr>
          <a:xfrm>
            <a:off x="914400" y="1651000"/>
            <a:ext cx="7315200" cy="3810000"/>
          </a:xfrm>
        </p:spPr>
        <p:txBody>
          <a:bodyPr/>
          <a:lstStyle>
            <a:lvl2pPr>
              <a:defRPr>
                <a:solidFill>
                  <a:schemeClr val="bg1">
                    <a:lumMod val="50000"/>
                  </a:schemeClr>
                </a:solidFill>
              </a:defRPr>
            </a:lvl2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76049338"/>
      </p:ext>
    </p:extLst>
  </p:cSld>
  <p:clrMapOvr>
    <a:masterClrMapping/>
  </p:clrMapOvr>
  <p:transition spd="med">
    <p:pull/>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BA93-1CFF-4287-A713-CF4262E2AA86}"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357903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BA93-1CFF-4287-A713-CF4262E2AA86}"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278BE-6955-442B-ADAE-943383D3F57F}" type="slidenum">
              <a:rPr lang="en-US" smtClean="0"/>
              <a:t>‹#›</a:t>
            </a:fld>
            <a:endParaRPr lang="en-US"/>
          </a:p>
        </p:txBody>
      </p:sp>
    </p:spTree>
    <p:extLst>
      <p:ext uri="{BB962C8B-B14F-4D97-AF65-F5344CB8AC3E}">
        <p14:creationId xmlns:p14="http://schemas.microsoft.com/office/powerpoint/2010/main" val="407590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971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Content Placeholder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94912" y="3573632"/>
            <a:ext cx="946940" cy="710205"/>
          </a:xfrm>
          <a:prstGeom prst="rect">
            <a:avLst/>
          </a:prstGeom>
        </p:spPr>
      </p:pic>
      <p:pic>
        <p:nvPicPr>
          <p:cNvPr id="4" name="Picture 3" descr="Wintellect">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4369" y="2646107"/>
            <a:ext cx="21431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eachtree Data">
            <a:hlinkClick r:id="rId5"/>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4707" y="2688971"/>
            <a:ext cx="21431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Magenic">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14369" y="1737536"/>
            <a:ext cx="21431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TS/Particular Software">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391847" y="1737535"/>
            <a:ext cx="2143125" cy="6715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lalom Consulting">
            <a:hlinkClick r:id="rId11"/>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115044" y="1750731"/>
            <a:ext cx="2143125" cy="564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Matrix">
            <a:hlinkClick r:id="rId13"/>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115044" y="2646108"/>
            <a:ext cx="2143125" cy="6715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RDA">
            <a:hlinkClick r:id="rId15"/>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446401" y="3573632"/>
            <a:ext cx="21431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46064" y="3530770"/>
            <a:ext cx="2143125" cy="692486"/>
          </a:xfrm>
          <a:prstGeom prst="rect">
            <a:avLst/>
          </a:prstGeom>
        </p:spPr>
      </p:pic>
      <p:pic>
        <p:nvPicPr>
          <p:cNvPr id="12" name="Content Placeholder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3154677" y="5284795"/>
            <a:ext cx="2834646" cy="619508"/>
          </a:xfrm>
          <a:prstGeom prst="rect">
            <a:avLst/>
          </a:prstGeom>
        </p:spPr>
      </p:pic>
      <p:pic>
        <p:nvPicPr>
          <p:cNvPr id="13" name="Picture 10" descr="iVision">
            <a:hlinkClick r:id="rId19"/>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084954" y="4394000"/>
            <a:ext cx="21431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Wilder Minds">
            <a:hlinkClick r:id="rId21"/>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33796" y="4460258"/>
            <a:ext cx="21431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Mandrill">
            <a:hlinkClick r:id="rId23"/>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3385004" y="4501157"/>
            <a:ext cx="2143125" cy="6072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userDrawn="1"/>
        </p:nvSpPr>
        <p:spPr>
          <a:xfrm>
            <a:off x="2805400" y="1040403"/>
            <a:ext cx="3409908" cy="461665"/>
          </a:xfrm>
          <a:prstGeom prst="rect">
            <a:avLst/>
          </a:prstGeom>
          <a:noFill/>
        </p:spPr>
        <p:txBody>
          <a:bodyPr wrap="none" rtlCol="0">
            <a:spAutoFit/>
          </a:bodyPr>
          <a:lstStyle/>
          <a:p>
            <a:r>
              <a:rPr lang="en-US" sz="2400" dirty="0">
                <a:latin typeface="Georgia" panose="02040502050405020303" pitchFamily="18" charset="0"/>
              </a:rPr>
              <a:t>Thanks to our Sponsors</a:t>
            </a:r>
          </a:p>
        </p:txBody>
      </p:sp>
    </p:spTree>
    <p:extLst>
      <p:ext uri="{BB962C8B-B14F-4D97-AF65-F5344CB8AC3E}">
        <p14:creationId xmlns:p14="http://schemas.microsoft.com/office/powerpoint/2010/main" val="289364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59563"/>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575560"/>
            <a:ext cx="4038600" cy="4434840"/>
          </a:xfrm>
        </p:spPr>
        <p:txBody>
          <a:bodyPr/>
          <a:lstStyle>
            <a:lvl1pPr>
              <a:defRPr sz="3467"/>
            </a:lvl1pPr>
            <a:lvl2pPr>
              <a:defRPr sz="3200"/>
            </a:lvl2pPr>
            <a:lvl3pPr>
              <a:defRPr sz="2667"/>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575560"/>
            <a:ext cx="4038600" cy="4434840"/>
          </a:xfrm>
        </p:spPr>
        <p:txBody>
          <a:bodyPr/>
          <a:lstStyle>
            <a:lvl1pPr>
              <a:defRPr sz="3467"/>
            </a:lvl1pPr>
            <a:lvl2pPr>
              <a:defRPr sz="3200"/>
            </a:lvl2pPr>
            <a:lvl3pPr>
              <a:defRPr sz="2667"/>
            </a:lvl3pPr>
            <a:lvl4pPr>
              <a:defRPr sz="2400"/>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6" name="Footer Placeholder 5"/>
          <p:cNvSpPr>
            <a:spLocks noGrp="1"/>
          </p:cNvSpPr>
          <p:nvPr>
            <p:ph type="ftr" sz="quarter" idx="11"/>
          </p:nvPr>
        </p:nvSpPr>
        <p:spPr>
          <a:xfrm>
            <a:off x="2667000" y="6356352"/>
            <a:ext cx="3352800" cy="365125"/>
          </a:xfrm>
          <a:prstGeom prst="rect">
            <a:avLst/>
          </a:prstGeom>
        </p:spPr>
        <p:txBody>
          <a:bodyPr/>
          <a:lstStyle/>
          <a:p>
            <a:endParaRPr lang="en-US" dirty="0"/>
          </a:p>
        </p:txBody>
      </p:sp>
    </p:spTree>
    <p:extLst>
      <p:ext uri="{BB962C8B-B14F-4D97-AF65-F5344CB8AC3E}">
        <p14:creationId xmlns:p14="http://schemas.microsoft.com/office/powerpoint/2010/main" val="421190104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3200" b="1" cap="none" baseline="0">
                <a:solidFill>
                  <a:schemeClr val="tx2"/>
                </a:solidFill>
                <a:effectLst/>
              </a:defRPr>
            </a:lvl1pPr>
            <a:lvl2pPr>
              <a:buNone/>
              <a:defRPr sz="2667" b="1"/>
            </a:lvl2pPr>
            <a:lvl3pPr>
              <a:buNone/>
              <a:defRPr sz="2400" b="1"/>
            </a:lvl3pPr>
            <a:lvl4pPr>
              <a:buNone/>
              <a:defRPr sz="2133" b="1"/>
            </a:lvl4pPr>
            <a:lvl5pPr>
              <a:buNone/>
              <a:defRPr sz="2133"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1859758"/>
            <a:ext cx="4041775" cy="654843"/>
          </a:xfrm>
        </p:spPr>
        <p:txBody>
          <a:bodyPr lIns="45720" tIns="0" rIns="45720" bIns="0" anchor="ctr"/>
          <a:lstStyle>
            <a:lvl1pPr marL="0" indent="0">
              <a:buNone/>
              <a:defRPr sz="3200" b="1" cap="none" baseline="0">
                <a:solidFill>
                  <a:schemeClr val="tx2"/>
                </a:solidFill>
                <a:effectLst/>
              </a:defRPr>
            </a:lvl1pPr>
            <a:lvl2pPr>
              <a:buNone/>
              <a:defRPr sz="2667" b="1"/>
            </a:lvl2pPr>
            <a:lvl3pPr>
              <a:buNone/>
              <a:defRPr sz="2400" b="1"/>
            </a:lvl3pPr>
            <a:lvl4pPr>
              <a:buNone/>
              <a:defRPr sz="2133" b="1"/>
            </a:lvl4pPr>
            <a:lvl5pPr>
              <a:buNone/>
              <a:defRPr sz="2133"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933"/>
            </a:lvl1pPr>
            <a:lvl2pPr>
              <a:defRPr sz="2667"/>
            </a:lvl2pPr>
            <a:lvl3pPr>
              <a:defRPr sz="2400"/>
            </a:lvl3pPr>
            <a:lvl4pPr>
              <a:defRPr sz="2133"/>
            </a:lvl4pPr>
            <a:lvl5pPr>
              <a:defRPr sz="2133"/>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2514600"/>
            <a:ext cx="4041775" cy="3845720"/>
          </a:xfrm>
        </p:spPr>
        <p:txBody>
          <a:bodyPr tIns="0"/>
          <a:lstStyle>
            <a:lvl1pPr>
              <a:defRPr sz="2933"/>
            </a:lvl1pPr>
            <a:lvl2pPr>
              <a:defRPr sz="2667"/>
            </a:lvl2pPr>
            <a:lvl3pPr>
              <a:defRPr sz="2400"/>
            </a:lvl3pPr>
            <a:lvl4pPr>
              <a:defRPr sz="2133"/>
            </a:lvl4pPr>
            <a:lvl5pPr>
              <a:defRPr sz="2133"/>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8" name="Footer Placeholder 7"/>
          <p:cNvSpPr>
            <a:spLocks noGrp="1"/>
          </p:cNvSpPr>
          <p:nvPr>
            <p:ph type="ftr" sz="quarter" idx="11"/>
          </p:nvPr>
        </p:nvSpPr>
        <p:spPr>
          <a:xfrm>
            <a:off x="2667000" y="6356352"/>
            <a:ext cx="3352800" cy="365125"/>
          </a:xfrm>
          <a:prstGeom prst="rect">
            <a:avLst/>
          </a:prstGeom>
        </p:spPr>
        <p:txBody>
          <a:bodyPr/>
          <a:lstStyle/>
          <a:p>
            <a:endParaRPr lang="en-US" dirty="0"/>
          </a:p>
        </p:txBody>
      </p:sp>
    </p:spTree>
    <p:extLst>
      <p:ext uri="{BB962C8B-B14F-4D97-AF65-F5344CB8AC3E}">
        <p14:creationId xmlns:p14="http://schemas.microsoft.com/office/powerpoint/2010/main" val="239150377"/>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667"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4" name="Footer Placeholder 3"/>
          <p:cNvSpPr>
            <a:spLocks noGrp="1"/>
          </p:cNvSpPr>
          <p:nvPr>
            <p:ph type="ftr" sz="quarter" idx="11"/>
          </p:nvPr>
        </p:nvSpPr>
        <p:spPr>
          <a:xfrm>
            <a:off x="2667000" y="6356352"/>
            <a:ext cx="3352800" cy="365125"/>
          </a:xfrm>
          <a:prstGeom prst="rect">
            <a:avLst/>
          </a:prstGeom>
        </p:spPr>
        <p:txBody>
          <a:bodyPr/>
          <a:lstStyle/>
          <a:p>
            <a:endParaRPr lang="en-US" dirty="0"/>
          </a:p>
        </p:txBody>
      </p:sp>
    </p:spTree>
    <p:extLst>
      <p:ext uri="{BB962C8B-B14F-4D97-AF65-F5344CB8AC3E}">
        <p14:creationId xmlns:p14="http://schemas.microsoft.com/office/powerpoint/2010/main" val="2253375622"/>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3" name="Footer Placeholder 2"/>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705600" y="6356352"/>
            <a:ext cx="762000" cy="365125"/>
          </a:xfrm>
          <a:prstGeom prst="rect">
            <a:avLst/>
          </a:prstGeom>
        </p:spPr>
        <p:txBody>
          <a:bodyPr/>
          <a:lstStyle/>
          <a:p>
            <a:fld id="{B7CD637F-3690-4B9B-BA0B-7FF6540EA85B}" type="slidenum">
              <a:rPr lang="en-US" smtClean="0"/>
              <a:t>‹#›</a:t>
            </a:fld>
            <a:endParaRPr lang="en-US" dirty="0"/>
          </a:p>
        </p:txBody>
      </p:sp>
    </p:spTree>
    <p:extLst>
      <p:ext uri="{BB962C8B-B14F-4D97-AF65-F5344CB8AC3E}">
        <p14:creationId xmlns:p14="http://schemas.microsoft.com/office/powerpoint/2010/main" val="352262671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3"/>
            <a:ext cx="2743200" cy="1162051"/>
          </a:xfrm>
        </p:spPr>
        <p:txBody>
          <a:bodyPr lIns="0" anchor="b">
            <a:noAutofit/>
          </a:bodyPr>
          <a:lstStyle>
            <a:lvl1pPr algn="l" rtl="0">
              <a:spcBef>
                <a:spcPct val="0"/>
              </a:spcBef>
              <a:buNone/>
              <a:defRPr sz="3467"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867"/>
            </a:lvl1pPr>
            <a:lvl2pPr indent="0" algn="l">
              <a:buNone/>
              <a:defRPr sz="1600"/>
            </a:lvl2pPr>
            <a:lvl3pPr indent="0" algn="l">
              <a:buNone/>
              <a:defRPr sz="1333"/>
            </a:lvl3pPr>
            <a:lvl4pPr indent="0" algn="l">
              <a:buNone/>
              <a:defRPr sz="1200"/>
            </a:lvl4pPr>
            <a:lvl5pPr indent="0" algn="l">
              <a:buNone/>
              <a:defRPr sz="12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3733"/>
            </a:lvl1pPr>
            <a:lvl2pPr>
              <a:defRPr sz="3467"/>
            </a:lvl2pPr>
            <a:lvl3pPr>
              <a:defRPr sz="3200"/>
            </a:lvl3pPr>
            <a:lvl4pPr>
              <a:defRPr sz="2667"/>
            </a:lvl4pPr>
            <a:lvl5pPr>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6" name="Footer Placeholder 5"/>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705600" y="6356352"/>
            <a:ext cx="762000" cy="365125"/>
          </a:xfrm>
          <a:prstGeom prst="rect">
            <a:avLst/>
          </a:prstGeom>
        </p:spPr>
        <p:txBody>
          <a:bodyPr/>
          <a:lstStyle/>
          <a:p>
            <a:fld id="{B7CD637F-3690-4B9B-BA0B-7FF6540EA85B}" type="slidenum">
              <a:rPr lang="en-US" smtClean="0"/>
              <a:t>‹#›</a:t>
            </a:fld>
            <a:endParaRPr lang="en-US" dirty="0"/>
          </a:p>
        </p:txBody>
      </p:sp>
    </p:spTree>
    <p:extLst>
      <p:ext uri="{BB962C8B-B14F-4D97-AF65-F5344CB8AC3E}">
        <p14:creationId xmlns:p14="http://schemas.microsoft.com/office/powerpoint/2010/main" val="105725361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dirty="0"/>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667"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333"/>
              </a:spcBef>
              <a:buFontTx/>
              <a:buNone/>
              <a:defRPr sz="1733"/>
            </a:lvl1pPr>
            <a:lvl2pPr>
              <a:defRPr sz="1600"/>
            </a:lvl2pPr>
            <a:lvl3pPr>
              <a:defRPr sz="1333"/>
            </a:lvl3pPr>
            <a:lvl4pPr>
              <a:defRPr sz="1200"/>
            </a:lvl4pPr>
            <a:lvl5pPr>
              <a:defRPr sz="12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6" name="Footer Placeholder 5"/>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077200" y="6356352"/>
            <a:ext cx="609600" cy="365125"/>
          </a:xfrm>
          <a:prstGeom prst="rect">
            <a:avLst/>
          </a:prstGeom>
        </p:spPr>
        <p:txBody>
          <a:bodyPr/>
          <a:lstStyle/>
          <a:p>
            <a:fld id="{B7CD637F-3690-4B9B-BA0B-7FF6540EA85B}"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4267"/>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920" tIns="60960" rIns="121920" bIns="60960" anchor="t" compatLnSpc="1"/>
          <a:lstStyle/>
          <a:p>
            <a:pPr marL="0" algn="l" rtl="0" eaLnBrk="1" latinLnBrk="0" hangingPunct="1"/>
            <a:endParaRPr kumimoji="0" lang="en-US" sz="2400" dirty="0">
              <a:solidFill>
                <a:schemeClr val="tx1"/>
              </a:solidFill>
              <a:latin typeface="+mn-lt"/>
              <a:ea typeface="+mn-ea"/>
              <a:cs typeface="+mn-cs"/>
            </a:endParaRPr>
          </a:p>
        </p:txBody>
      </p:sp>
    </p:spTree>
    <p:extLst>
      <p:ext uri="{BB962C8B-B14F-4D97-AF65-F5344CB8AC3E}">
        <p14:creationId xmlns:p14="http://schemas.microsoft.com/office/powerpoint/2010/main" val="143487962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D4B50E71-B3ED-409E-94F9-63B89374F12E}" type="datetimeFigureOut">
              <a:rPr lang="en-US" smtClean="0"/>
              <a:t>10/3/2015</a:t>
            </a:fld>
            <a:endParaRPr lang="en-US" dirty="0"/>
          </a:p>
        </p:txBody>
      </p:sp>
      <p:sp>
        <p:nvSpPr>
          <p:cNvPr id="5" name="Footer Placeholder 4"/>
          <p:cNvSpPr>
            <a:spLocks noGrp="1"/>
          </p:cNvSpPr>
          <p:nvPr>
            <p:ph type="ftr" sz="quarter" idx="11"/>
          </p:nvPr>
        </p:nvSpPr>
        <p:spPr>
          <a:xfrm>
            <a:off x="2667000" y="6356352"/>
            <a:ext cx="3352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705600" y="6356352"/>
            <a:ext cx="762000" cy="365125"/>
          </a:xfrm>
          <a:prstGeom prst="rect">
            <a:avLst/>
          </a:prstGeom>
        </p:spPr>
        <p:txBody>
          <a:bodyPr/>
          <a:lstStyle/>
          <a:p>
            <a:fld id="{B7CD637F-3690-4B9B-BA0B-7FF6540EA85B}" type="slidenum">
              <a:rPr lang="en-US" smtClean="0"/>
              <a:t>‹#›</a:t>
            </a:fld>
            <a:endParaRPr lang="en-US" dirty="0"/>
          </a:p>
        </p:txBody>
      </p:sp>
    </p:spTree>
    <p:extLst>
      <p:ext uri="{BB962C8B-B14F-4D97-AF65-F5344CB8AC3E}">
        <p14:creationId xmlns:p14="http://schemas.microsoft.com/office/powerpoint/2010/main" val="228624498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81000" y="635000"/>
            <a:ext cx="8229600" cy="914400"/>
          </a:xfrm>
          <a:prstGeom prst="rect">
            <a:avLst/>
          </a:prstGeom>
        </p:spPr>
        <p:txBody>
          <a:bodyPr vert="horz" lIns="0" rIns="0" bIns="0" anchor="t" anchorCtr="0">
            <a:no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914400" y="1651000"/>
            <a:ext cx="7315200" cy="3810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Rectangle 10"/>
          <p:cNvSpPr/>
          <p:nvPr/>
        </p:nvSpPr>
        <p:spPr>
          <a:xfrm>
            <a:off x="0" y="0"/>
            <a:ext cx="9144000" cy="2794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4133671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med">
    <p:pull/>
  </p:transition>
  <p:timing>
    <p:tnLst>
      <p:par>
        <p:cTn id="1" dur="indefinite" restart="never" nodeType="tmRoot"/>
      </p:par>
    </p:tnLst>
  </p:timing>
  <p:txStyles>
    <p:title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p:titleStyle>
    <p:bodyStyle>
      <a:lvl1pPr marL="365751" indent="-365751" algn="l" rtl="0" eaLnBrk="1" latinLnBrk="0" hangingPunct="1">
        <a:spcBef>
          <a:spcPct val="20000"/>
        </a:spcBef>
        <a:buClr>
          <a:schemeClr val="accent6">
            <a:lumMod val="75000"/>
          </a:schemeClr>
        </a:buClr>
        <a:buSzPct val="95000"/>
        <a:buFont typeface="Wingdings 2"/>
        <a:buChar char=""/>
        <a:defRPr kumimoji="0" sz="3467" kern="1200">
          <a:solidFill>
            <a:schemeClr val="bg1">
              <a:lumMod val="50000"/>
            </a:schemeClr>
          </a:solidFill>
          <a:latin typeface="+mj-lt"/>
          <a:ea typeface="+mn-ea"/>
          <a:cs typeface="Arial" pitchFamily="34" charset="0"/>
        </a:defRPr>
      </a:lvl1pPr>
      <a:lvl2pPr marL="853419" indent="-329176" algn="l" rtl="0" eaLnBrk="1" latinLnBrk="0" hangingPunct="1">
        <a:spcBef>
          <a:spcPct val="20000"/>
        </a:spcBef>
        <a:buClr>
          <a:schemeClr val="accent1">
            <a:lumMod val="50000"/>
          </a:schemeClr>
        </a:buClr>
        <a:buSzPct val="85000"/>
        <a:buFont typeface="Wingdings 2"/>
        <a:buChar char=""/>
        <a:defRPr kumimoji="0" sz="3200" kern="1200">
          <a:solidFill>
            <a:schemeClr val="bg1">
              <a:lumMod val="50000"/>
            </a:schemeClr>
          </a:solidFill>
          <a:latin typeface="+mj-lt"/>
          <a:ea typeface="+mn-ea"/>
          <a:cs typeface="Arial" pitchFamily="34" charset="0"/>
        </a:defRPr>
      </a:lvl2pPr>
      <a:lvl3pPr marL="1219170" indent="-329176" algn="l" rtl="0" eaLnBrk="1" latinLnBrk="0" hangingPunct="1">
        <a:spcBef>
          <a:spcPct val="20000"/>
        </a:spcBef>
        <a:buClr>
          <a:srgbClr val="002060"/>
        </a:buClr>
        <a:buSzPct val="70000"/>
        <a:buFont typeface="Wingdings 2"/>
        <a:buChar char=""/>
        <a:defRPr kumimoji="0" sz="2800" kern="1200">
          <a:solidFill>
            <a:schemeClr val="bg1">
              <a:lumMod val="50000"/>
            </a:schemeClr>
          </a:solidFill>
          <a:latin typeface="+mj-lt"/>
          <a:ea typeface="+mn-ea"/>
          <a:cs typeface="Arial" pitchFamily="34" charset="0"/>
        </a:defRPr>
      </a:lvl3pPr>
      <a:lvl4pPr marL="1584920" indent="-280409" algn="l" rtl="0" eaLnBrk="1" latinLnBrk="0" hangingPunct="1">
        <a:spcBef>
          <a:spcPct val="20000"/>
        </a:spcBef>
        <a:buClr>
          <a:srgbClr val="002060"/>
        </a:buClr>
        <a:buSzPct val="65000"/>
        <a:buFont typeface="Wingdings 2"/>
        <a:buChar char=""/>
        <a:defRPr kumimoji="0" sz="2667" kern="1200">
          <a:solidFill>
            <a:schemeClr val="bg1">
              <a:lumMod val="50000"/>
            </a:schemeClr>
          </a:solidFill>
          <a:latin typeface="+mj-lt"/>
          <a:ea typeface="+mn-ea"/>
          <a:cs typeface="Arial" pitchFamily="34" charset="0"/>
        </a:defRPr>
      </a:lvl4pPr>
      <a:lvl5pPr marL="1950671" indent="-280409" algn="l" rtl="0" eaLnBrk="1" latinLnBrk="0" hangingPunct="1">
        <a:spcBef>
          <a:spcPct val="20000"/>
        </a:spcBef>
        <a:buClr>
          <a:srgbClr val="002060"/>
        </a:buClr>
        <a:buSzPct val="65000"/>
        <a:buFont typeface="Wingdings 2"/>
        <a:buChar char=""/>
        <a:defRPr kumimoji="0" sz="2667" kern="1200">
          <a:solidFill>
            <a:schemeClr val="bg1">
              <a:lumMod val="50000"/>
            </a:schemeClr>
          </a:solidFill>
          <a:latin typeface="+mj-lt"/>
          <a:ea typeface="+mn-ea"/>
          <a:cs typeface="Arial" pitchFamily="34" charset="0"/>
        </a:defRPr>
      </a:lvl5pPr>
      <a:lvl6pPr marL="2316422" indent="-280409"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60256" indent="-243834" algn="l" rtl="0" eaLnBrk="1" latinLnBrk="0" hangingPunct="1">
        <a:spcBef>
          <a:spcPct val="20000"/>
        </a:spcBef>
        <a:buClr>
          <a:schemeClr val="accent6"/>
        </a:buClr>
        <a:buSzPct val="80000"/>
        <a:buFont typeface="Wingdings 2"/>
        <a:buChar char=""/>
        <a:defRPr kumimoji="0" sz="2133" kern="1200" baseline="0">
          <a:solidFill>
            <a:schemeClr val="tx1"/>
          </a:solidFill>
          <a:latin typeface="+mn-lt"/>
          <a:ea typeface="+mn-ea"/>
          <a:cs typeface="+mn-cs"/>
        </a:defRPr>
      </a:lvl7pPr>
      <a:lvl8pPr marL="2926007" indent="-243834" algn="l" rtl="0" eaLnBrk="1" latinLnBrk="0" hangingPunct="1">
        <a:spcBef>
          <a:spcPct val="20000"/>
        </a:spcBef>
        <a:buClr>
          <a:schemeClr val="tx2"/>
        </a:buClr>
        <a:buChar char="•"/>
        <a:defRPr kumimoji="0" sz="2133" kern="1200">
          <a:solidFill>
            <a:schemeClr val="tx1"/>
          </a:solidFill>
          <a:latin typeface="+mn-lt"/>
          <a:ea typeface="+mn-ea"/>
          <a:cs typeface="+mn-cs"/>
        </a:defRPr>
      </a:lvl8pPr>
      <a:lvl9pPr marL="3291758" indent="-243834" algn="l" rtl="0" eaLnBrk="1" latinLnBrk="0" hangingPunct="1">
        <a:spcBef>
          <a:spcPct val="20000"/>
        </a:spcBef>
        <a:buClr>
          <a:schemeClr val="tx2"/>
        </a:buClr>
        <a:buFontTx/>
        <a:buChar char="•"/>
        <a:defRPr kumimoji="0" sz="1867"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CBA93-1CFF-4287-A713-CF4262E2AA86}" type="datetimeFigureOut">
              <a:rPr lang="en-US" smtClean="0"/>
              <a:t>10/3/2015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278BE-6955-442B-ADAE-943383D3F57F}" type="slidenum">
              <a:rPr lang="en-US" smtClean="0"/>
              <a:t>‹#›</a:t>
            </a:fld>
            <a:endParaRPr lang="en-US"/>
          </a:p>
        </p:txBody>
      </p:sp>
    </p:spTree>
    <p:extLst>
      <p:ext uri="{BB962C8B-B14F-4D97-AF65-F5344CB8AC3E}">
        <p14:creationId xmlns:p14="http://schemas.microsoft.com/office/powerpoint/2010/main" val="22711172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979784"/>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hyperlink" Target="https://technet.microsoft.com/en-us/library/dn197239.aspx" TargetMode="External"/><Relationship Id="rId2" Type="http://schemas.openxmlformats.org/officeDocument/2006/relationships/hyperlink" Target="https://technet.microsoft.com/en-us/library/jj94376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w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40.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documentation/articles/documentdb-modeling-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pp.spsdc.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documentdb.com/sql/demo" TargetMode="External"/><Relationship Id="rId13" Type="http://schemas.openxmlformats.org/officeDocument/2006/relationships/image" Target="../media/image52.png"/><Relationship Id="rId3" Type="http://schemas.openxmlformats.org/officeDocument/2006/relationships/hyperlink" Target="https://technet.microsoft.com/en-us/library/jj683118.aspx" TargetMode="External"/><Relationship Id="rId7" Type="http://schemas.openxmlformats.org/officeDocument/2006/relationships/hyperlink" Target="https://code.msdn.microsoft.com/Azure-DocumentDB-NET-Code-6b3da8af#content" TargetMode="External"/><Relationship Id="rId12" Type="http://schemas.openxmlformats.org/officeDocument/2006/relationships/hyperlink" Target="mailto:loesley@rdacorp.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azure.microsoft.com/en-us/documentation/articles/documentdb-learning-map/" TargetMode="External"/><Relationship Id="rId11" Type="http://schemas.openxmlformats.org/officeDocument/2006/relationships/image" Target="../media/image51.png"/><Relationship Id="rId5" Type="http://schemas.openxmlformats.org/officeDocument/2006/relationships/hyperlink" Target="https://channel9.msdn.com/" TargetMode="External"/><Relationship Id="rId10" Type="http://schemas.openxmlformats.org/officeDocument/2006/relationships/hyperlink" Target="http://azure.microsoft.com/en-us/documentation/articles/documentdb-import-data/" TargetMode="External"/><Relationship Id="rId4" Type="http://schemas.openxmlformats.org/officeDocument/2006/relationships/hyperlink" Target="http://documentdb.com/" TargetMode="External"/><Relationship Id="rId9" Type="http://schemas.openxmlformats.org/officeDocument/2006/relationships/hyperlink" Target="http://feedback.azure.com/forums/263030-documentdb" TargetMode="External"/><Relationship Id="rId14" Type="http://schemas.openxmlformats.org/officeDocument/2006/relationships/hyperlink" Target="http://linkedin.com/in/bartonloesl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2400" dirty="0"/>
              <a:t>Thanks to our Sponsors!!!</a:t>
            </a:r>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30073" y="1843956"/>
            <a:ext cx="2038068" cy="789751"/>
          </a:xfrm>
          <a:prstGeom prst="rect">
            <a:avLst/>
          </a:prstGeom>
          <a:noFill/>
          <a:ln>
            <a:noFill/>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12450" y="2750309"/>
            <a:ext cx="1989027" cy="676862"/>
          </a:xfrm>
          <a:prstGeom prst="rect">
            <a:avLst/>
          </a:prstGeom>
          <a:noFill/>
          <a:ln>
            <a:noFill/>
          </a:ln>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8631" y="4185121"/>
            <a:ext cx="1558636" cy="685800"/>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402716" y="3441874"/>
            <a:ext cx="1263708" cy="1263708"/>
          </a:xfrm>
          <a:prstGeom prst="rect">
            <a:avLst/>
          </a:prstGeom>
          <a:noFill/>
          <a:ln>
            <a:noFill/>
          </a:ln>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96801" y="2733075"/>
            <a:ext cx="1980542" cy="514350"/>
          </a:xfrm>
          <a:prstGeom prst="rect">
            <a:avLst/>
          </a:prstGeom>
          <a:noFill/>
          <a:ln>
            <a:noFill/>
          </a:ln>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12" y="4969483"/>
            <a:ext cx="1149260" cy="700769"/>
          </a:xfrm>
          <a:prstGeom prst="rect">
            <a:avLst/>
          </a:prstGeom>
        </p:spPr>
      </p:pic>
      <p:pic>
        <p:nvPicPr>
          <p:cNvPr id="1028" name="Picture 4" descr="http://www.microsoft.com/global/en-us/news/publishingimages/logos/MSFT_logo_Web.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56413" y="4943071"/>
            <a:ext cx="3521464" cy="7535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2696" y="3578599"/>
            <a:ext cx="2215253" cy="455093"/>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00515" y="1748705"/>
            <a:ext cx="2001827" cy="963546"/>
          </a:xfrm>
          <a:prstGeom prst="rect">
            <a:avLst/>
          </a:prstGeom>
        </p:spPr>
      </p:pic>
      <p:pic>
        <p:nvPicPr>
          <p:cNvPr id="21" name="ctl00_ctl42_g_aa897fde_ff20_42f1_9d84_9445b6cee5fd_sponsorListRepeater_ctl10_ctl00_sponsorSquareLogo" descr="Easy Dynamics Corp"/>
          <p:cNvPicPr/>
          <p:nvPr/>
        </p:nvPicPr>
        <p:blipFill>
          <a:blip r:embed="rId11">
            <a:extLst>
              <a:ext uri="{28A0092B-C50C-407E-A947-70E740481C1C}">
                <a14:useLocalDpi xmlns:a14="http://schemas.microsoft.com/office/drawing/2010/main" val="0"/>
              </a:ext>
            </a:extLst>
          </a:blip>
          <a:srcRect/>
          <a:stretch>
            <a:fillRect/>
          </a:stretch>
        </p:blipFill>
        <p:spPr bwMode="auto">
          <a:xfrm>
            <a:off x="6184908" y="3441874"/>
            <a:ext cx="892969" cy="850106"/>
          </a:xfrm>
          <a:prstGeom prst="rect">
            <a:avLst/>
          </a:prstGeom>
          <a:noFill/>
          <a:ln>
            <a:noFill/>
          </a:ln>
        </p:spPr>
      </p:pic>
      <p:pic>
        <p:nvPicPr>
          <p:cNvPr id="22" name="ctl00_ctl42_g_aa897fde_ff20_42f1_9d84_9445b6cee5fd_sponsorListRepeater_ctl22_ctl00_sponsorSquareLogo" descr="KEMP Technologies"/>
          <p:cNvPicPr/>
          <p:nvPr/>
        </p:nvPicPr>
        <p:blipFill>
          <a:blip r:embed="rId12">
            <a:extLst>
              <a:ext uri="{28A0092B-C50C-407E-A947-70E740481C1C}">
                <a14:useLocalDpi xmlns:a14="http://schemas.microsoft.com/office/drawing/2010/main" val="0"/>
              </a:ext>
            </a:extLst>
          </a:blip>
          <a:srcRect/>
          <a:stretch>
            <a:fillRect/>
          </a:stretch>
        </p:blipFill>
        <p:spPr bwMode="auto">
          <a:xfrm>
            <a:off x="7622382" y="4425577"/>
            <a:ext cx="1202737" cy="591980"/>
          </a:xfrm>
          <a:prstGeom prst="rect">
            <a:avLst/>
          </a:prstGeom>
          <a:noFill/>
          <a:ln>
            <a:noFill/>
          </a:ln>
        </p:spPr>
      </p:pic>
      <p:pic>
        <p:nvPicPr>
          <p:cNvPr id="23" name="Picture 22" descr="Rencore"/>
          <p:cNvPicPr/>
          <p:nvPr/>
        </p:nvPicPr>
        <p:blipFill>
          <a:blip r:embed="rId13">
            <a:extLst>
              <a:ext uri="{28A0092B-C50C-407E-A947-70E740481C1C}">
                <a14:useLocalDpi xmlns:a14="http://schemas.microsoft.com/office/drawing/2010/main" val="0"/>
              </a:ext>
            </a:extLst>
          </a:blip>
          <a:srcRect/>
          <a:stretch>
            <a:fillRect/>
          </a:stretch>
        </p:blipFill>
        <p:spPr bwMode="auto">
          <a:xfrm>
            <a:off x="1999882" y="4803696"/>
            <a:ext cx="892969" cy="892969"/>
          </a:xfrm>
          <a:prstGeom prst="rect">
            <a:avLst/>
          </a:prstGeom>
          <a:noFill/>
          <a:ln>
            <a:noFill/>
          </a:ln>
        </p:spPr>
      </p:pic>
      <p:pic>
        <p:nvPicPr>
          <p:cNvPr id="25" name="ctl00_ctl42_g_aa897fde_ff20_42f1_9d84_9445b6cee5fd_sponsorListRepeater_ctl04_ctl00_sponsorSquareLogo" descr="AvePoint Public Sector "/>
          <p:cNvPicPr/>
          <p:nvPr/>
        </p:nvPicPr>
        <p:blipFill>
          <a:blip r:embed="rId14">
            <a:extLst>
              <a:ext uri="{28A0092B-C50C-407E-A947-70E740481C1C}">
                <a14:useLocalDpi xmlns:a14="http://schemas.microsoft.com/office/drawing/2010/main" val="0"/>
              </a:ext>
            </a:extLst>
          </a:blip>
          <a:srcRect/>
          <a:stretch>
            <a:fillRect/>
          </a:stretch>
        </p:blipFill>
        <p:spPr bwMode="auto">
          <a:xfrm>
            <a:off x="7502838" y="2641200"/>
            <a:ext cx="892969" cy="892969"/>
          </a:xfrm>
          <a:prstGeom prst="rect">
            <a:avLst/>
          </a:prstGeom>
          <a:noFill/>
          <a:ln>
            <a:noFill/>
          </a:ln>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08066" y="3910603"/>
            <a:ext cx="893093" cy="893093"/>
          </a:xfrm>
          <a:prstGeom prst="rect">
            <a:avLst/>
          </a:prstGeom>
        </p:spPr>
      </p:pic>
    </p:spTree>
    <p:extLst>
      <p:ext uri="{BB962C8B-B14F-4D97-AF65-F5344CB8AC3E}">
        <p14:creationId xmlns:p14="http://schemas.microsoft.com/office/powerpoint/2010/main" val="253502111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pPr algn="ctr"/>
            <a:r>
              <a:rPr lang="en-US" sz="3200" b="1" dirty="0" smtClean="0"/>
              <a:t>Business Connectivity Services Solutions</a:t>
            </a:r>
            <a:endParaRPr lang="en-US" sz="4400" dirty="0"/>
          </a:p>
        </p:txBody>
      </p:sp>
      <p:sp>
        <p:nvSpPr>
          <p:cNvPr id="5" name="Title 1"/>
          <p:cNvSpPr txBox="1">
            <a:spLocks/>
          </p:cNvSpPr>
          <p:nvPr/>
        </p:nvSpPr>
        <p:spPr>
          <a:xfrm>
            <a:off x="1066800" y="1219200"/>
            <a:ext cx="7315200" cy="47244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pPr marL="457200" indent="-457200">
              <a:buFont typeface="Arial" panose="020B0604020202020204" pitchFamily="34" charset="0"/>
              <a:buChar char="•"/>
            </a:pPr>
            <a:r>
              <a:rPr lang="en-US" sz="3200" dirty="0" smtClean="0">
                <a:solidFill>
                  <a:schemeClr val="tx1"/>
                </a:solidFill>
              </a:rPr>
              <a:t>On-Premises Solution</a:t>
            </a:r>
          </a:p>
          <a:p>
            <a:r>
              <a:rPr lang="en-US" sz="3200" dirty="0">
                <a:solidFill>
                  <a:schemeClr val="tx1"/>
                </a:solidFill>
              </a:rPr>
              <a:t> </a:t>
            </a:r>
            <a:r>
              <a:rPr lang="en-US" sz="3200" dirty="0" smtClean="0">
                <a:solidFill>
                  <a:schemeClr val="tx1"/>
                </a:solidFill>
              </a:rPr>
              <a:t>	</a:t>
            </a:r>
            <a:r>
              <a:rPr lang="en-US" sz="1800" dirty="0" smtClean="0">
                <a:solidFill>
                  <a:schemeClr val="tx1"/>
                </a:solidFill>
              </a:rPr>
              <a:t>The </a:t>
            </a:r>
            <a:r>
              <a:rPr lang="en-US" sz="1800" dirty="0">
                <a:solidFill>
                  <a:schemeClr val="tx1"/>
                </a:solidFill>
              </a:rPr>
              <a:t>SharePoint </a:t>
            </a:r>
            <a:r>
              <a:rPr lang="en-US" sz="1800" dirty="0" smtClean="0">
                <a:solidFill>
                  <a:schemeClr val="tx1"/>
                </a:solidFill>
              </a:rPr>
              <a:t>farm </a:t>
            </a:r>
            <a:r>
              <a:rPr lang="en-US" sz="1800" dirty="0">
                <a:solidFill>
                  <a:schemeClr val="tx1"/>
                </a:solidFill>
              </a:rPr>
              <a:t>and the external system are both </a:t>
            </a:r>
            <a:r>
              <a:rPr lang="en-US" sz="1800" dirty="0" smtClean="0">
                <a:solidFill>
                  <a:schemeClr val="tx1"/>
                </a:solidFill>
              </a:rPr>
              <a:t>behind a 	company’s firewall</a:t>
            </a:r>
            <a:endParaRPr lang="en-US" sz="3200" dirty="0" smtClean="0">
              <a:solidFill>
                <a:schemeClr val="tx1"/>
              </a:solidFill>
            </a:endParaRPr>
          </a:p>
          <a:p>
            <a:pPr marL="457200" indent="-457200">
              <a:buFont typeface="Arial" panose="020B0604020202020204" pitchFamily="34" charset="0"/>
              <a:buChar char="•"/>
            </a:pPr>
            <a:r>
              <a:rPr lang="en-US" sz="3200" dirty="0" smtClean="0">
                <a:solidFill>
                  <a:schemeClr val="tx1"/>
                </a:solidFill>
              </a:rPr>
              <a:t>Cloud Only Solution</a:t>
            </a:r>
          </a:p>
          <a:p>
            <a:r>
              <a:rPr lang="en-US" sz="2000" dirty="0" smtClean="0">
                <a:solidFill>
                  <a:schemeClr val="tx1"/>
                </a:solidFill>
              </a:rPr>
              <a:t>	</a:t>
            </a:r>
            <a:r>
              <a:rPr lang="en-US" sz="1800" dirty="0" smtClean="0">
                <a:solidFill>
                  <a:schemeClr val="tx1"/>
                </a:solidFill>
              </a:rPr>
              <a:t>SharePoint Online publishing data from another </a:t>
            </a:r>
            <a:r>
              <a:rPr lang="en-US" sz="1800" dirty="0">
                <a:solidFill>
                  <a:schemeClr val="tx1"/>
                </a:solidFill>
              </a:rPr>
              <a:t>Azure source</a:t>
            </a:r>
            <a:br>
              <a:rPr lang="en-US" sz="1800" dirty="0">
                <a:solidFill>
                  <a:schemeClr val="tx1"/>
                </a:solidFill>
              </a:rPr>
            </a:br>
            <a:r>
              <a:rPr lang="en-US" sz="1800" dirty="0" smtClean="0">
                <a:solidFill>
                  <a:schemeClr val="tx1"/>
                </a:solidFill>
              </a:rPr>
              <a:t>	</a:t>
            </a:r>
            <a:r>
              <a:rPr lang="en-US" sz="1800" dirty="0" smtClean="0">
                <a:solidFill>
                  <a:schemeClr val="tx1"/>
                </a:solidFill>
                <a:hlinkClick r:id="rId2"/>
              </a:rPr>
              <a:t>https</a:t>
            </a:r>
            <a:r>
              <a:rPr lang="en-US" sz="1800" dirty="0">
                <a:solidFill>
                  <a:schemeClr val="tx1"/>
                </a:solidFill>
                <a:hlinkClick r:id="rId2"/>
              </a:rPr>
              <a:t>://technet.microsoft.com/en-us/library/jj943762.aspx</a:t>
            </a:r>
            <a:endParaRPr lang="en-US" sz="1800" dirty="0" smtClean="0">
              <a:solidFill>
                <a:schemeClr val="tx1"/>
              </a:solidFill>
            </a:endParaRPr>
          </a:p>
          <a:p>
            <a:pPr marL="457200" indent="-457200">
              <a:buFont typeface="Arial" panose="020B0604020202020204" pitchFamily="34" charset="0"/>
              <a:buChar char="•"/>
            </a:pPr>
            <a:r>
              <a:rPr lang="en-US" sz="3200" dirty="0" smtClean="0">
                <a:solidFill>
                  <a:schemeClr val="tx1"/>
                </a:solidFill>
              </a:rPr>
              <a:t>Hybrid Solution</a:t>
            </a:r>
          </a:p>
          <a:p>
            <a:pPr marL="914400" lvl="1" indent="-457200">
              <a:buFont typeface="Arial" panose="020B0604020202020204" pitchFamily="34" charset="0"/>
              <a:buChar char="•"/>
            </a:pPr>
            <a:r>
              <a:rPr lang="en-US" sz="200" dirty="0"/>
              <a:t>A</a:t>
            </a:r>
            <a:endParaRPr lang="en-US" sz="200" dirty="0">
              <a:solidFill>
                <a:schemeClr val="tx1"/>
              </a:solidFill>
            </a:endParaRPr>
          </a:p>
          <a:p>
            <a:r>
              <a:rPr lang="en-US" sz="3200" dirty="0" smtClean="0">
                <a:solidFill>
                  <a:schemeClr val="tx1"/>
                </a:solidFill>
              </a:rPr>
              <a:t>	</a:t>
            </a:r>
            <a:r>
              <a:rPr lang="en-US" sz="1800" dirty="0" smtClean="0">
                <a:solidFill>
                  <a:schemeClr val="tx1"/>
                </a:solidFill>
              </a:rPr>
              <a:t>Publish </a:t>
            </a:r>
            <a:r>
              <a:rPr lang="en-US" sz="1800" dirty="0" err="1" smtClean="0">
                <a:solidFill>
                  <a:schemeClr val="tx1"/>
                </a:solidFill>
              </a:rPr>
              <a:t>on-premise</a:t>
            </a:r>
            <a:r>
              <a:rPr lang="en-US" sz="1800" dirty="0" smtClean="0">
                <a:solidFill>
                  <a:schemeClr val="tx1"/>
                </a:solidFill>
              </a:rPr>
              <a:t> data in a SharePoint Online site </a:t>
            </a:r>
          </a:p>
          <a:p>
            <a:r>
              <a:rPr lang="en-US" sz="1800" dirty="0" smtClean="0">
                <a:solidFill>
                  <a:schemeClr val="tx1"/>
                </a:solidFill>
              </a:rPr>
              <a:t>	</a:t>
            </a:r>
            <a:r>
              <a:rPr lang="en-US" sz="1800" dirty="0" smtClean="0">
                <a:solidFill>
                  <a:schemeClr val="tx1"/>
                </a:solidFill>
                <a:hlinkClick r:id="rId3"/>
              </a:rPr>
              <a:t>https</a:t>
            </a:r>
            <a:r>
              <a:rPr lang="en-US" sz="1800" dirty="0">
                <a:solidFill>
                  <a:schemeClr val="tx1"/>
                </a:solidFill>
                <a:hlinkClick r:id="rId3"/>
              </a:rPr>
              <a:t>://technet.microsoft.com/en-us/library/dn197239.aspx</a:t>
            </a:r>
            <a:endParaRPr lang="en-US" sz="1800" dirty="0">
              <a:solidFill>
                <a:schemeClr val="tx1"/>
              </a:solidFill>
            </a:endParaRPr>
          </a:p>
        </p:txBody>
      </p:sp>
    </p:spTree>
    <p:extLst>
      <p:ext uri="{BB962C8B-B14F-4D97-AF65-F5344CB8AC3E}">
        <p14:creationId xmlns:p14="http://schemas.microsoft.com/office/powerpoint/2010/main" val="613875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pPr algn="ctr"/>
            <a:r>
              <a:rPr lang="en-US" sz="3200" b="1" dirty="0" smtClean="0"/>
              <a:t>BCS – How it </a:t>
            </a:r>
            <a:r>
              <a:rPr lang="en-US" sz="3200" b="1" dirty="0" smtClean="0"/>
              <a:t>works on-</a:t>
            </a:r>
            <a:r>
              <a:rPr lang="en-US" sz="3200" b="1" dirty="0" err="1" smtClean="0"/>
              <a:t>prem</a:t>
            </a:r>
            <a:endParaRPr lang="en-US" sz="4400" dirty="0"/>
          </a:p>
        </p:txBody>
      </p:sp>
      <p:pic>
        <p:nvPicPr>
          <p:cNvPr id="4" name="Picture 3"/>
          <p:cNvPicPr>
            <a:picLocks noChangeAspect="1"/>
          </p:cNvPicPr>
          <p:nvPr/>
        </p:nvPicPr>
        <p:blipFill>
          <a:blip r:embed="rId3"/>
          <a:stretch>
            <a:fillRect/>
          </a:stretch>
        </p:blipFill>
        <p:spPr>
          <a:xfrm>
            <a:off x="2480457" y="1066801"/>
            <a:ext cx="4072743" cy="5791200"/>
          </a:xfrm>
          <a:prstGeom prst="rect">
            <a:avLst/>
          </a:prstGeom>
        </p:spPr>
      </p:pic>
    </p:spTree>
    <p:extLst>
      <p:ext uri="{BB962C8B-B14F-4D97-AF65-F5344CB8AC3E}">
        <p14:creationId xmlns:p14="http://schemas.microsoft.com/office/powerpoint/2010/main" val="106429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pPr algn="ctr"/>
            <a:r>
              <a:rPr lang="en-US" sz="3200" b="1" dirty="0" smtClean="0"/>
              <a:t>BCS – How it </a:t>
            </a:r>
            <a:r>
              <a:rPr lang="en-US" sz="3200" b="1" dirty="0" smtClean="0"/>
              <a:t>works cloud-only</a:t>
            </a:r>
            <a:endParaRPr lang="en-US" sz="4400" dirty="0"/>
          </a:p>
        </p:txBody>
      </p:sp>
      <p:pic>
        <p:nvPicPr>
          <p:cNvPr id="1026" name="Picture 2" descr="The sequence of data flow for BCS All In The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060" y="1371600"/>
            <a:ext cx="3683479" cy="485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283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pPr algn="ctr"/>
            <a:r>
              <a:rPr lang="en-US" sz="3200" b="1" dirty="0" smtClean="0"/>
              <a:t>BCS – How it </a:t>
            </a:r>
            <a:r>
              <a:rPr lang="en-US" sz="3200" b="1" dirty="0" smtClean="0"/>
              <a:t>works hybrid</a:t>
            </a:r>
            <a:endParaRPr lang="en-US" sz="4400" dirty="0"/>
          </a:p>
        </p:txBody>
      </p:sp>
      <p:pic>
        <p:nvPicPr>
          <p:cNvPr id="2050" name="Picture 2" descr="Shows the sequence of actions for BCS hyb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286" y="1066800"/>
            <a:ext cx="3597028" cy="553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553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Prerequisite software needed to work with external data in Office 2013</a:t>
            </a:r>
            <a:endParaRPr lang="en-US" sz="4400" dirty="0"/>
          </a:p>
        </p:txBody>
      </p:sp>
      <p:sp>
        <p:nvSpPr>
          <p:cNvPr id="23" name="Title 1"/>
          <p:cNvSpPr txBox="1">
            <a:spLocks/>
          </p:cNvSpPr>
          <p:nvPr/>
        </p:nvSpPr>
        <p:spPr>
          <a:xfrm>
            <a:off x="1066800" y="2286000"/>
            <a:ext cx="7315200" cy="41148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r>
              <a:rPr lang="en-US" sz="3200" dirty="0">
                <a:solidFill>
                  <a:schemeClr val="tx1"/>
                </a:solidFill>
              </a:rPr>
              <a:t>Microsoft SQL Server Compact </a:t>
            </a:r>
            <a:r>
              <a:rPr lang="en-US" sz="3200" dirty="0" smtClean="0">
                <a:solidFill>
                  <a:schemeClr val="tx1"/>
                </a:solidFill>
              </a:rPr>
              <a:t>4.0</a:t>
            </a:r>
          </a:p>
          <a:p>
            <a:r>
              <a:rPr lang="en-US" sz="3200" dirty="0">
                <a:solidFill>
                  <a:schemeClr val="tx1"/>
                </a:solidFill>
              </a:rPr>
              <a:t> </a:t>
            </a:r>
          </a:p>
          <a:p>
            <a:r>
              <a:rPr lang="en-US" sz="3200" dirty="0" smtClean="0">
                <a:solidFill>
                  <a:schemeClr val="tx1"/>
                </a:solidFill>
              </a:rPr>
              <a:t>Microsoft </a:t>
            </a:r>
            <a:r>
              <a:rPr lang="en-US" sz="3200" dirty="0">
                <a:solidFill>
                  <a:schemeClr val="tx1"/>
                </a:solidFill>
              </a:rPr>
              <a:t>.NET Framework </a:t>
            </a:r>
            <a:r>
              <a:rPr lang="en-US" sz="3200" dirty="0" smtClean="0">
                <a:solidFill>
                  <a:schemeClr val="tx1"/>
                </a:solidFill>
              </a:rPr>
              <a:t>4.x</a:t>
            </a:r>
          </a:p>
          <a:p>
            <a:endParaRPr lang="en-US" sz="3200" dirty="0" smtClean="0">
              <a:solidFill>
                <a:schemeClr val="tx1"/>
              </a:solidFill>
            </a:endParaRPr>
          </a:p>
          <a:p>
            <a:r>
              <a:rPr lang="en-US" sz="3200" dirty="0" smtClean="0">
                <a:solidFill>
                  <a:schemeClr val="tx1"/>
                </a:solidFill>
              </a:rPr>
              <a:t>WCF </a:t>
            </a:r>
            <a:r>
              <a:rPr lang="en-US" sz="3200" dirty="0">
                <a:solidFill>
                  <a:schemeClr val="tx1"/>
                </a:solidFill>
              </a:rPr>
              <a:t>Data Services 5.0 for OData </a:t>
            </a:r>
            <a:r>
              <a:rPr lang="en-US" sz="3200" dirty="0" smtClean="0">
                <a:solidFill>
                  <a:schemeClr val="tx1"/>
                </a:solidFill>
              </a:rPr>
              <a:t>V3</a:t>
            </a:r>
          </a:p>
          <a:p>
            <a:endParaRPr lang="en-US" sz="3200" b="1" dirty="0">
              <a:solidFill>
                <a:schemeClr val="tx1"/>
              </a:solidFill>
            </a:endParaRPr>
          </a:p>
          <a:p>
            <a:r>
              <a:rPr lang="en-US" sz="1800" b="1" dirty="0" smtClean="0">
                <a:solidFill>
                  <a:schemeClr val="tx1"/>
                </a:solidFill>
              </a:rPr>
              <a:t>Download </a:t>
            </a:r>
            <a:r>
              <a:rPr lang="en-US" sz="1800" b="1" dirty="0">
                <a:solidFill>
                  <a:schemeClr val="tx1"/>
                </a:solidFill>
              </a:rPr>
              <a:t>it from: </a:t>
            </a:r>
            <a:endParaRPr lang="en-US" sz="1800" b="1" dirty="0" smtClean="0">
              <a:solidFill>
                <a:schemeClr val="tx1"/>
              </a:solidFill>
            </a:endParaRPr>
          </a:p>
          <a:p>
            <a:r>
              <a:rPr lang="en-US" sz="1800" dirty="0" smtClean="0">
                <a:solidFill>
                  <a:schemeClr val="tx1"/>
                </a:solidFill>
              </a:rPr>
              <a:t>https</a:t>
            </a:r>
            <a:r>
              <a:rPr lang="en-US" sz="1800" dirty="0">
                <a:solidFill>
                  <a:schemeClr val="tx1"/>
                </a:solidFill>
              </a:rPr>
              <a:t>://support.office.com/en-us/Article/Prerequisite-software-needed-to-work-with-external-data-in-Office-2013-cc974b82-7a2e-4889-9a7b-b0328fc5d1ca</a:t>
            </a:r>
            <a:endParaRPr lang="en-US" sz="3200" dirty="0">
              <a:solidFill>
                <a:schemeClr val="accent1"/>
              </a:solidFill>
            </a:endParaRPr>
          </a:p>
        </p:txBody>
      </p:sp>
    </p:spTree>
    <p:extLst>
      <p:ext uri="{BB962C8B-B14F-4D97-AF65-F5344CB8AC3E}">
        <p14:creationId xmlns:p14="http://schemas.microsoft.com/office/powerpoint/2010/main" val="2473936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b="1" dirty="0" smtClean="0"/>
              <a:t>Business Services Connectivity</a:t>
            </a:r>
            <a:r>
              <a:rPr lang="en-US" sz="6000" b="1" dirty="0" smtClean="0"/>
              <a:t>	</a:t>
            </a:r>
            <a:endParaRPr lang="en-US" sz="6000" b="1" dirty="0"/>
          </a:p>
        </p:txBody>
      </p:sp>
      <p:sp>
        <p:nvSpPr>
          <p:cNvPr id="3" name="Content Placeholder 2"/>
          <p:cNvSpPr>
            <a:spLocks noGrp="1"/>
          </p:cNvSpPr>
          <p:nvPr>
            <p:ph idx="1"/>
          </p:nvPr>
        </p:nvSpPr>
        <p:spPr>
          <a:xfrm>
            <a:off x="914400" y="1651000"/>
            <a:ext cx="7315200" cy="4597400"/>
          </a:xfrm>
        </p:spPr>
        <p:txBody>
          <a:bodyPr>
            <a:normAutofit fontScale="92500" lnSpcReduction="10000"/>
          </a:bodyPr>
          <a:lstStyle/>
          <a:p>
            <a:pPr marL="85342" indent="0">
              <a:buNone/>
            </a:pPr>
            <a:r>
              <a:rPr lang="en-US" b="1" dirty="0" smtClean="0"/>
              <a:t>Authentication Models</a:t>
            </a:r>
          </a:p>
          <a:p>
            <a:pPr marL="85342" indent="0">
              <a:buNone/>
            </a:pPr>
            <a:r>
              <a:rPr lang="en-US" sz="3200" b="1" dirty="0" smtClean="0"/>
              <a:t>	- Impersonation </a:t>
            </a:r>
            <a:r>
              <a:rPr lang="en-US" sz="3200" b="1" dirty="0"/>
              <a:t>and </a:t>
            </a:r>
            <a:r>
              <a:rPr lang="en-US" sz="3200" b="1" dirty="0" smtClean="0"/>
              <a:t>Delegation</a:t>
            </a:r>
          </a:p>
          <a:p>
            <a:pPr lvl="3"/>
            <a:r>
              <a:rPr lang="en-US" sz="2400" dirty="0" smtClean="0"/>
              <a:t>Per-user </a:t>
            </a:r>
            <a:r>
              <a:rPr lang="en-US" sz="2400" dirty="0"/>
              <a:t>authorization</a:t>
            </a:r>
          </a:p>
          <a:p>
            <a:pPr lvl="3"/>
            <a:r>
              <a:rPr lang="en-US" sz="2400" dirty="0"/>
              <a:t>To enable auditing at the back-end server</a:t>
            </a:r>
          </a:p>
          <a:p>
            <a:pPr marL="85342" indent="0">
              <a:buNone/>
            </a:pPr>
            <a:endParaRPr lang="en-US" sz="3200" b="1" dirty="0" smtClean="0"/>
          </a:p>
          <a:p>
            <a:pPr marL="85342" indent="0">
              <a:buNone/>
            </a:pPr>
            <a:r>
              <a:rPr lang="en-US" sz="3200" b="1" dirty="0" smtClean="0"/>
              <a:t>	- </a:t>
            </a:r>
            <a:r>
              <a:rPr lang="en-US" sz="3200" b="1" dirty="0"/>
              <a:t>Trusted Subsystem</a:t>
            </a:r>
          </a:p>
          <a:p>
            <a:pPr lvl="3"/>
            <a:r>
              <a:rPr lang="en-US" sz="2400" dirty="0"/>
              <a:t>Access to one account.</a:t>
            </a:r>
          </a:p>
          <a:p>
            <a:pPr lvl="3"/>
            <a:r>
              <a:rPr lang="en-US" sz="2400" dirty="0"/>
              <a:t>It offers connection pooling.</a:t>
            </a:r>
          </a:p>
          <a:p>
            <a:pPr lvl="3"/>
            <a:r>
              <a:rPr lang="en-US" sz="2400" dirty="0"/>
              <a:t>It reduces licensing costs on the back-end server.</a:t>
            </a:r>
          </a:p>
          <a:p>
            <a:pPr lvl="3"/>
            <a:r>
              <a:rPr lang="en-US" sz="2400" dirty="0"/>
              <a:t>It is less complex.</a:t>
            </a:r>
          </a:p>
          <a:p>
            <a:pPr marL="85342" indent="0">
              <a:buNone/>
            </a:pPr>
            <a:endParaRPr lang="en-US" b="1" dirty="0"/>
          </a:p>
          <a:p>
            <a:pPr marL="85342" indent="0">
              <a:buNone/>
            </a:pPr>
            <a:endParaRPr lang="en-US" b="1" dirty="0"/>
          </a:p>
        </p:txBody>
      </p:sp>
    </p:spTree>
    <p:extLst>
      <p:ext uri="{BB962C8B-B14F-4D97-AF65-F5344CB8AC3E}">
        <p14:creationId xmlns:p14="http://schemas.microsoft.com/office/powerpoint/2010/main" val="6883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Business Services Connectivity </a:t>
            </a:r>
            <a:r>
              <a:rPr lang="en-US" sz="3600" b="1" dirty="0"/>
              <a:t>Authentication </a:t>
            </a:r>
            <a:r>
              <a:rPr lang="en-US" sz="6000" b="1" dirty="0" smtClean="0"/>
              <a:t>	</a:t>
            </a:r>
            <a:endParaRPr lang="en-US" sz="6000" b="1" dirty="0"/>
          </a:p>
        </p:txBody>
      </p:sp>
      <p:sp>
        <p:nvSpPr>
          <p:cNvPr id="3" name="Content Placeholder 2"/>
          <p:cNvSpPr>
            <a:spLocks noGrp="1"/>
          </p:cNvSpPr>
          <p:nvPr>
            <p:ph idx="1"/>
          </p:nvPr>
        </p:nvSpPr>
        <p:spPr>
          <a:xfrm>
            <a:off x="914400" y="2057400"/>
            <a:ext cx="7315200" cy="4191000"/>
          </a:xfrm>
        </p:spPr>
        <p:txBody>
          <a:bodyPr>
            <a:normAutofit/>
          </a:bodyPr>
          <a:lstStyle/>
          <a:p>
            <a:pPr marL="85342" indent="0">
              <a:buNone/>
            </a:pPr>
            <a:r>
              <a:rPr lang="en-US" b="1" dirty="0" smtClean="0"/>
              <a:t>Authentication Modes</a:t>
            </a:r>
          </a:p>
          <a:p>
            <a:pPr marL="1030210" lvl="1" indent="-457200">
              <a:buFontTx/>
              <a:buChar char="-"/>
            </a:pPr>
            <a:r>
              <a:rPr lang="en-US" dirty="0" err="1" smtClean="0"/>
              <a:t>PassThrough</a:t>
            </a:r>
            <a:endParaRPr lang="en-US" dirty="0" smtClean="0"/>
          </a:p>
          <a:p>
            <a:pPr marL="1030210" lvl="1" indent="-457200">
              <a:buFontTx/>
              <a:buChar char="-"/>
            </a:pPr>
            <a:r>
              <a:rPr lang="en-US" dirty="0" err="1" smtClean="0"/>
              <a:t>RevertToSelf</a:t>
            </a:r>
            <a:endParaRPr lang="en-US" dirty="0" smtClean="0"/>
          </a:p>
          <a:p>
            <a:pPr marL="1030210" lvl="1" indent="-457200">
              <a:buFontTx/>
              <a:buChar char="-"/>
            </a:pPr>
            <a:r>
              <a:rPr lang="en-US" sz="2000" dirty="0" smtClean="0"/>
              <a:t>Windows Authentication</a:t>
            </a:r>
          </a:p>
          <a:p>
            <a:pPr marL="1030210" lvl="1" indent="-457200">
              <a:buFontTx/>
              <a:buChar char="-"/>
            </a:pPr>
            <a:r>
              <a:rPr lang="en-US" sz="2000" dirty="0" smtClean="0"/>
              <a:t>Credentials</a:t>
            </a:r>
          </a:p>
          <a:p>
            <a:pPr marL="1030210" lvl="1" indent="-457200">
              <a:buFontTx/>
              <a:buChar char="-"/>
            </a:pPr>
            <a:r>
              <a:rPr lang="en-US" sz="2000" dirty="0" smtClean="0"/>
              <a:t>Digest</a:t>
            </a:r>
            <a:r>
              <a:rPr lang="en-US" dirty="0" smtClean="0"/>
              <a:t> </a:t>
            </a:r>
            <a:endParaRPr lang="en-US" dirty="0"/>
          </a:p>
          <a:p>
            <a:pPr marL="85342" indent="0">
              <a:buNone/>
            </a:pPr>
            <a:endParaRPr lang="en-US" b="1" dirty="0"/>
          </a:p>
        </p:txBody>
      </p:sp>
    </p:spTree>
    <p:extLst>
      <p:ext uri="{BB962C8B-B14F-4D97-AF65-F5344CB8AC3E}">
        <p14:creationId xmlns:p14="http://schemas.microsoft.com/office/powerpoint/2010/main" val="2583305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Alternatives to BCS?</a:t>
            </a:r>
            <a:endParaRPr lang="en-US" sz="4400" b="1" dirty="0"/>
          </a:p>
        </p:txBody>
      </p:sp>
      <p:sp>
        <p:nvSpPr>
          <p:cNvPr id="23" name="Title 1"/>
          <p:cNvSpPr txBox="1">
            <a:spLocks/>
          </p:cNvSpPr>
          <p:nvPr/>
        </p:nvSpPr>
        <p:spPr>
          <a:xfrm>
            <a:off x="914400" y="1447800"/>
            <a:ext cx="7620000" cy="23622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pPr marL="685800" indent="-685800">
              <a:buFontTx/>
              <a:buChar char="-"/>
            </a:pPr>
            <a:endParaRPr lang="en-US" sz="4000" b="1" dirty="0">
              <a:solidFill>
                <a:schemeClr val="accent1"/>
              </a:solidFill>
            </a:endParaRPr>
          </a:p>
        </p:txBody>
      </p:sp>
      <p:sp>
        <p:nvSpPr>
          <p:cNvPr id="4" name="Title 1"/>
          <p:cNvSpPr txBox="1">
            <a:spLocks/>
          </p:cNvSpPr>
          <p:nvPr/>
        </p:nvSpPr>
        <p:spPr>
          <a:xfrm>
            <a:off x="609600" y="1828800"/>
            <a:ext cx="7620000" cy="23622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r>
              <a:rPr lang="en-US" sz="3600" dirty="0" smtClean="0"/>
              <a:t>	</a:t>
            </a:r>
            <a:r>
              <a:rPr lang="en-US" sz="3600" dirty="0" smtClean="0">
                <a:solidFill>
                  <a:schemeClr val="tx1"/>
                </a:solidFill>
              </a:rPr>
              <a:t>- JavaScript-based solutions </a:t>
            </a:r>
            <a:br>
              <a:rPr lang="en-US" sz="3600" dirty="0" smtClean="0">
                <a:solidFill>
                  <a:schemeClr val="tx1"/>
                </a:solidFill>
              </a:rPr>
            </a:br>
            <a:r>
              <a:rPr lang="en-US" sz="3600" dirty="0" smtClean="0">
                <a:solidFill>
                  <a:schemeClr val="tx1"/>
                </a:solidFill>
              </a:rPr>
              <a:t>		</a:t>
            </a:r>
            <a:r>
              <a:rPr lang="en-US" sz="2800" dirty="0" smtClean="0">
                <a:solidFill>
                  <a:schemeClr val="tx1"/>
                </a:solidFill>
              </a:rPr>
              <a:t>JS Link and other AJAX solutions</a:t>
            </a:r>
            <a:endParaRPr lang="en-US" sz="2800" dirty="0">
              <a:solidFill>
                <a:schemeClr val="tx1"/>
              </a:solidFill>
            </a:endParaRPr>
          </a:p>
          <a:p>
            <a:r>
              <a:rPr lang="en-US" sz="3600" dirty="0" smtClean="0">
                <a:solidFill>
                  <a:schemeClr val="tx1"/>
                </a:solidFill>
              </a:rPr>
              <a:t> 	- Custom </a:t>
            </a:r>
            <a:r>
              <a:rPr lang="en-US" sz="3600" dirty="0">
                <a:solidFill>
                  <a:schemeClr val="tx1"/>
                </a:solidFill>
              </a:rPr>
              <a:t>data </a:t>
            </a:r>
            <a:r>
              <a:rPr lang="en-US" sz="3600" dirty="0" smtClean="0">
                <a:solidFill>
                  <a:schemeClr val="tx1"/>
                </a:solidFill>
              </a:rPr>
              <a:t>connections</a:t>
            </a:r>
          </a:p>
          <a:p>
            <a:r>
              <a:rPr lang="en-US" sz="3600" dirty="0">
                <a:solidFill>
                  <a:schemeClr val="tx1"/>
                </a:solidFill>
              </a:rPr>
              <a:t>	</a:t>
            </a:r>
            <a:r>
              <a:rPr lang="en-US" sz="3600" dirty="0" smtClean="0">
                <a:solidFill>
                  <a:schemeClr val="tx1"/>
                </a:solidFill>
              </a:rPr>
              <a:t>- Custom-coded </a:t>
            </a:r>
            <a:r>
              <a:rPr lang="en-US" sz="3600" dirty="0">
                <a:solidFill>
                  <a:schemeClr val="tx1"/>
                </a:solidFill>
              </a:rPr>
              <a:t>Web </a:t>
            </a:r>
            <a:r>
              <a:rPr lang="en-US" sz="3600" dirty="0" smtClean="0">
                <a:solidFill>
                  <a:schemeClr val="tx1"/>
                </a:solidFill>
              </a:rPr>
              <a:t>Parts</a:t>
            </a:r>
          </a:p>
          <a:p>
            <a:r>
              <a:rPr lang="en-US" sz="3600" dirty="0">
                <a:solidFill>
                  <a:schemeClr val="tx1"/>
                </a:solidFill>
              </a:rPr>
              <a:t>	</a:t>
            </a:r>
            <a:r>
              <a:rPr lang="en-US" sz="3600" dirty="0" smtClean="0">
                <a:solidFill>
                  <a:schemeClr val="tx1"/>
                </a:solidFill>
              </a:rPr>
              <a:t>- </a:t>
            </a:r>
            <a:r>
              <a:rPr lang="en-US" sz="3600" dirty="0" smtClean="0">
                <a:solidFill>
                  <a:schemeClr val="tx1"/>
                </a:solidFill>
              </a:rPr>
              <a:t>SharePoint Add-ins</a:t>
            </a:r>
            <a:endParaRPr lang="en-US" sz="3600" dirty="0" smtClean="0">
              <a:solidFill>
                <a:schemeClr val="tx1"/>
              </a:solidFill>
            </a:endParaRPr>
          </a:p>
          <a:p>
            <a:r>
              <a:rPr lang="en-US" sz="3600" b="1" dirty="0">
                <a:solidFill>
                  <a:schemeClr val="tx1"/>
                </a:solidFill>
              </a:rPr>
              <a:t>	</a:t>
            </a:r>
          </a:p>
        </p:txBody>
      </p:sp>
    </p:spTree>
    <p:extLst>
      <p:ext uri="{BB962C8B-B14F-4D97-AF65-F5344CB8AC3E}">
        <p14:creationId xmlns:p14="http://schemas.microsoft.com/office/powerpoint/2010/main" val="2042485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Using External Data in SharePoint</a:t>
            </a:r>
            <a:endParaRPr lang="en-US" sz="4400" b="1" dirty="0"/>
          </a:p>
        </p:txBody>
      </p:sp>
      <p:sp>
        <p:nvSpPr>
          <p:cNvPr id="23" name="Title 1"/>
          <p:cNvSpPr txBox="1">
            <a:spLocks/>
          </p:cNvSpPr>
          <p:nvPr/>
        </p:nvSpPr>
        <p:spPr>
          <a:xfrm>
            <a:off x="1981200" y="2286000"/>
            <a:ext cx="2209800" cy="9144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r>
              <a:rPr lang="en-US" b="1" dirty="0" smtClean="0">
                <a:solidFill>
                  <a:schemeClr val="accent1"/>
                </a:solidFill>
              </a:rPr>
              <a:t>Demo</a:t>
            </a:r>
            <a:endParaRPr lang="en-US" b="1" dirty="0">
              <a:solidFill>
                <a:schemeClr val="accent1"/>
              </a:solidFill>
            </a:endParaRPr>
          </a:p>
        </p:txBody>
      </p:sp>
    </p:spTree>
    <p:extLst>
      <p:ext uri="{BB962C8B-B14F-4D97-AF65-F5344CB8AC3E}">
        <p14:creationId xmlns:p14="http://schemas.microsoft.com/office/powerpoint/2010/main" val="352366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8229600" cy="3352800"/>
          </a:xfrm>
        </p:spPr>
        <p:txBody>
          <a:bodyPr>
            <a:normAutofit fontScale="90000"/>
          </a:bodyPr>
          <a:lstStyle/>
          <a:p>
            <a:pPr algn="ctr"/>
            <a:r>
              <a:rPr lang="en-US" sz="4000" b="1" dirty="0" smtClean="0"/>
              <a:t>Azure </a:t>
            </a:r>
            <a:r>
              <a:rPr lang="en-US" sz="4000" b="1" dirty="0" err="1" smtClean="0"/>
              <a:t>Api</a:t>
            </a:r>
            <a:r>
              <a:rPr lang="en-US" sz="4000" b="1" dirty="0" smtClean="0"/>
              <a:t> Apps, Azure Storage</a:t>
            </a:r>
            <a:br>
              <a:rPr lang="en-US" sz="4000" b="1" dirty="0" smtClean="0"/>
            </a:br>
            <a:r>
              <a:rPr lang="en-US" sz="4000" b="1" dirty="0" smtClean="0"/>
              <a:t/>
            </a:r>
            <a:br>
              <a:rPr lang="en-US" sz="4000" b="1" dirty="0" smtClean="0"/>
            </a:br>
            <a:r>
              <a:rPr lang="en-US" sz="4000" b="1" dirty="0" smtClean="0"/>
              <a:t>&amp; </a:t>
            </a:r>
            <a:br>
              <a:rPr lang="en-US" sz="4000" b="1" dirty="0" smtClean="0"/>
            </a:br>
            <a:r>
              <a:rPr lang="en-US" sz="4000" b="1" dirty="0" smtClean="0"/>
              <a:t/>
            </a:r>
            <a:br>
              <a:rPr lang="en-US" sz="4000" b="1" dirty="0" smtClean="0"/>
            </a:br>
            <a:r>
              <a:rPr lang="en-US" sz="4000" b="1" dirty="0" smtClean="0"/>
              <a:t>SharePoint External Data</a:t>
            </a:r>
            <a:r>
              <a:rPr lang="en-US" sz="5300" b="1" dirty="0" smtClean="0"/>
              <a:t/>
            </a:r>
            <a:br>
              <a:rPr lang="en-US" sz="5300" b="1" dirty="0" smtClean="0"/>
            </a:br>
            <a:r>
              <a:rPr lang="en-US" sz="2200" b="1" dirty="0" smtClean="0">
                <a:solidFill>
                  <a:schemeClr val="accent1"/>
                </a:solidFill>
              </a:rPr>
              <a:t>A look at storage features that Azure offers…</a:t>
            </a:r>
            <a:endParaRPr lang="en-US" sz="2200" b="1" dirty="0">
              <a:solidFill>
                <a:schemeClr val="accent1"/>
              </a:solidFill>
            </a:endParaRPr>
          </a:p>
        </p:txBody>
      </p:sp>
    </p:spTree>
    <p:extLst>
      <p:ext uri="{BB962C8B-B14F-4D97-AF65-F5344CB8AC3E}">
        <p14:creationId xmlns:p14="http://schemas.microsoft.com/office/powerpoint/2010/main" val="392034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smtClean="0"/>
              <a:t>Welcome</a:t>
            </a:r>
            <a:endParaRPr lang="en-US" sz="6000" b="1" dirty="0"/>
          </a:p>
        </p:txBody>
      </p:sp>
      <p:sp>
        <p:nvSpPr>
          <p:cNvPr id="3" name="Content Placeholder 2"/>
          <p:cNvSpPr>
            <a:spLocks noGrp="1"/>
          </p:cNvSpPr>
          <p:nvPr>
            <p:ph idx="1"/>
          </p:nvPr>
        </p:nvSpPr>
        <p:spPr/>
        <p:txBody>
          <a:bodyPr>
            <a:normAutofit fontScale="92500" lnSpcReduction="10000"/>
          </a:bodyPr>
          <a:lstStyle/>
          <a:p>
            <a:pPr marL="0" indent="0" algn="ctr">
              <a:buNone/>
            </a:pPr>
            <a:endParaRPr lang="en-US" dirty="0" smtClean="0"/>
          </a:p>
          <a:p>
            <a:pPr marL="524243" lvl="1" indent="0">
              <a:buNone/>
            </a:pPr>
            <a:r>
              <a:rPr lang="en-US" sz="4400" b="1" dirty="0"/>
              <a:t>Surfacing External Data in SharePoint &amp; Office 365</a:t>
            </a:r>
            <a:endParaRPr lang="en-US" sz="4400" b="1" dirty="0" smtClean="0"/>
          </a:p>
          <a:p>
            <a:pPr marL="524243" lvl="1" indent="0">
              <a:buNone/>
            </a:pPr>
            <a:endParaRPr lang="en-US" sz="1800" dirty="0" smtClean="0"/>
          </a:p>
          <a:p>
            <a:pPr marL="524243" lvl="1" indent="0">
              <a:buNone/>
            </a:pPr>
            <a:endParaRPr lang="en-US" sz="2400" dirty="0" smtClean="0"/>
          </a:p>
          <a:p>
            <a:pPr marL="524243" lvl="1" indent="0">
              <a:buNone/>
            </a:pPr>
            <a:endParaRPr lang="en-US" sz="2400" dirty="0"/>
          </a:p>
          <a:p>
            <a:pPr marL="524243" lvl="1" indent="0">
              <a:buNone/>
            </a:pPr>
            <a:r>
              <a:rPr lang="en-US" sz="2400" dirty="0" smtClean="0"/>
              <a:t>Bart Loesley</a:t>
            </a:r>
          </a:p>
          <a:p>
            <a:pPr marL="524243" lvl="1" indent="0">
              <a:buNone/>
            </a:pPr>
            <a:r>
              <a:rPr lang="en-US" sz="2400" dirty="0" smtClean="0"/>
              <a:t>Loesley@rdacorp.com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3773" y="5973200"/>
            <a:ext cx="1101628" cy="707000"/>
          </a:xfrm>
          <a:prstGeom prst="rect">
            <a:avLst/>
          </a:prstGeom>
        </p:spPr>
      </p:pic>
    </p:spTree>
    <p:extLst>
      <p:ext uri="{BB962C8B-B14F-4D97-AF65-F5344CB8AC3E}">
        <p14:creationId xmlns:p14="http://schemas.microsoft.com/office/powerpoint/2010/main" val="249918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smtClean="0"/>
              <a:t>Data Storage	</a:t>
            </a:r>
            <a:endParaRPr lang="en-US" sz="6000" b="1" dirty="0"/>
          </a:p>
        </p:txBody>
      </p:sp>
      <p:sp>
        <p:nvSpPr>
          <p:cNvPr id="3" name="Content Placeholder 2"/>
          <p:cNvSpPr>
            <a:spLocks noGrp="1"/>
          </p:cNvSpPr>
          <p:nvPr>
            <p:ph idx="1"/>
          </p:nvPr>
        </p:nvSpPr>
        <p:spPr>
          <a:xfrm>
            <a:off x="914400" y="1651000"/>
            <a:ext cx="7315200" cy="4597400"/>
          </a:xfrm>
        </p:spPr>
        <p:txBody>
          <a:bodyPr>
            <a:normAutofit lnSpcReduction="10000"/>
          </a:bodyPr>
          <a:lstStyle/>
          <a:p>
            <a:pPr marL="85342" indent="0" algn="ctr">
              <a:buNone/>
            </a:pPr>
            <a:r>
              <a:rPr lang="en-US" b="1" dirty="0" smtClean="0"/>
              <a:t>Various data storage techniques</a:t>
            </a:r>
          </a:p>
          <a:p>
            <a:pPr marL="85342" indent="0" algn="ctr">
              <a:buNone/>
            </a:pPr>
            <a:endParaRPr lang="en-US" b="1" dirty="0" smtClean="0"/>
          </a:p>
          <a:p>
            <a:pPr lvl="1"/>
            <a:r>
              <a:rPr lang="en-US" dirty="0" smtClean="0"/>
              <a:t>SQL Azure</a:t>
            </a:r>
          </a:p>
          <a:p>
            <a:pPr marL="889994" lvl="2" indent="0">
              <a:buNone/>
            </a:pPr>
            <a:r>
              <a:rPr lang="en-US" sz="1600" dirty="0" smtClean="0"/>
              <a:t>	</a:t>
            </a:r>
            <a:endParaRPr lang="en-US" sz="1600" b="1" dirty="0" smtClean="0"/>
          </a:p>
          <a:p>
            <a:pPr lvl="1"/>
            <a:r>
              <a:rPr lang="en-US" b="1" dirty="0" smtClean="0"/>
              <a:t>	</a:t>
            </a:r>
            <a:r>
              <a:rPr lang="en-US" dirty="0" smtClean="0"/>
              <a:t>Azure Tables</a:t>
            </a:r>
          </a:p>
          <a:p>
            <a:pPr lvl="1"/>
            <a:endParaRPr lang="en-US" sz="1600" dirty="0" smtClean="0"/>
          </a:p>
          <a:p>
            <a:pPr lvl="1"/>
            <a:r>
              <a:rPr lang="en-US" dirty="0" smtClean="0"/>
              <a:t>Blob storage</a:t>
            </a:r>
          </a:p>
          <a:p>
            <a:pPr lvl="1"/>
            <a:endParaRPr lang="en-US" sz="1700" dirty="0"/>
          </a:p>
          <a:p>
            <a:pPr lvl="1"/>
            <a:r>
              <a:rPr lang="en-US" dirty="0" smtClean="0"/>
              <a:t>Document DB</a:t>
            </a:r>
          </a:p>
          <a:p>
            <a:pPr marL="0" lvl="1" indent="0">
              <a:lnSpc>
                <a:spcPct val="110000"/>
              </a:lnSpc>
              <a:buNone/>
            </a:pPr>
            <a:r>
              <a:rPr lang="en-US" sz="1500" dirty="0" smtClean="0"/>
              <a:t>	</a:t>
            </a:r>
            <a:endParaRPr lang="en-US" dirty="0" smtClean="0"/>
          </a:p>
        </p:txBody>
      </p:sp>
    </p:spTree>
    <p:extLst>
      <p:ext uri="{BB962C8B-B14F-4D97-AF65-F5344CB8AC3E}">
        <p14:creationId xmlns:p14="http://schemas.microsoft.com/office/powerpoint/2010/main" val="331987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bwMode="auto">
          <a:xfrm>
            <a:off x="2314121" y="233858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0A164282-434E-41D4-9582-783D542A7B68}" type="slidenum">
              <a:rPr/>
              <a:pPr/>
              <a:t>21</a:t>
            </a:fld>
            <a:endParaRPr/>
          </a:p>
        </p:txBody>
      </p:sp>
      <p:sp>
        <p:nvSpPr>
          <p:cNvPr id="49" name="Rectangle 48"/>
          <p:cNvSpPr/>
          <p:nvPr/>
        </p:nvSpPr>
        <p:spPr bwMode="auto">
          <a:xfrm>
            <a:off x="736524" y="233858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7" name="Rectangle 56"/>
          <p:cNvSpPr/>
          <p:nvPr/>
        </p:nvSpPr>
        <p:spPr bwMode="auto">
          <a:xfrm>
            <a:off x="736532" y="1651251"/>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SQL Server </a:t>
            </a:r>
            <a:br>
              <a:rPr lang="en-US" sz="1530" kern="0" dirty="0">
                <a:ln>
                  <a:solidFill>
                    <a:srgbClr val="FFFFFF">
                      <a:alpha val="0"/>
                    </a:srgbClr>
                  </a:solidFill>
                </a:ln>
                <a:solidFill>
                  <a:srgbClr val="FFFFFF"/>
                </a:solidFill>
                <a:latin typeface="Segoe UI Light"/>
              </a:rPr>
            </a:br>
            <a:r>
              <a:rPr lang="en-US" sz="1530" kern="0" dirty="0">
                <a:ln>
                  <a:solidFill>
                    <a:srgbClr val="FFFFFF">
                      <a:alpha val="0"/>
                    </a:srgbClr>
                  </a:solidFill>
                </a:ln>
                <a:solidFill>
                  <a:srgbClr val="FFFFFF"/>
                </a:solidFill>
                <a:latin typeface="Segoe UI Light"/>
              </a:rPr>
              <a:t>in a VM</a:t>
            </a:r>
          </a:p>
        </p:txBody>
      </p:sp>
      <p:pic>
        <p:nvPicPr>
          <p:cNvPr id="61" name="Picture 6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710247" y="1976961"/>
            <a:ext cx="453404" cy="269057"/>
          </a:xfrm>
          <a:prstGeom prst="rect">
            <a:avLst/>
          </a:prstGeom>
        </p:spPr>
      </p:pic>
      <p:sp>
        <p:nvSpPr>
          <p:cNvPr id="47" name="Title 1"/>
          <p:cNvSpPr>
            <a:spLocks noGrp="1"/>
          </p:cNvSpPr>
          <p:nvPr>
            <p:ph type="title"/>
          </p:nvPr>
        </p:nvSpPr>
        <p:spPr>
          <a:xfrm>
            <a:off x="201019" y="687865"/>
            <a:ext cx="7365206" cy="994172"/>
          </a:xfrm>
        </p:spPr>
        <p:txBody>
          <a:bodyPr>
            <a:normAutofit/>
          </a:bodyPr>
          <a:lstStyle/>
          <a:p>
            <a:r>
              <a:rPr lang="en-US" sz="3600" dirty="0">
                <a:solidFill>
                  <a:schemeClr val="accent6">
                    <a:lumMod val="75000"/>
                  </a:schemeClr>
                </a:solidFill>
              </a:rPr>
              <a:t>Azure Data Services</a:t>
            </a:r>
          </a:p>
        </p:txBody>
      </p:sp>
      <p:sp>
        <p:nvSpPr>
          <p:cNvPr id="48" name="Rectangle 47"/>
          <p:cNvSpPr/>
          <p:nvPr/>
        </p:nvSpPr>
        <p:spPr bwMode="auto">
          <a:xfrm>
            <a:off x="2314129" y="1652441"/>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SQL Database</a:t>
            </a:r>
          </a:p>
        </p:txBody>
      </p:sp>
      <p:pic>
        <p:nvPicPr>
          <p:cNvPr id="62" name="Picture 6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246696" y="2009147"/>
            <a:ext cx="435506" cy="262115"/>
          </a:xfrm>
          <a:prstGeom prst="rect">
            <a:avLst/>
          </a:prstGeom>
        </p:spPr>
      </p:pic>
      <p:sp>
        <p:nvSpPr>
          <p:cNvPr id="79" name="Rectangle 78"/>
          <p:cNvSpPr/>
          <p:nvPr/>
        </p:nvSpPr>
        <p:spPr bwMode="auto">
          <a:xfrm>
            <a:off x="733301" y="2483138"/>
            <a:ext cx="3101616" cy="262525"/>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defRPr/>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4" name="Rectangle 93"/>
          <p:cNvSpPr/>
          <p:nvPr/>
        </p:nvSpPr>
        <p:spPr bwMode="auto">
          <a:xfrm>
            <a:off x="3904685" y="2338253"/>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5" name="Rectangle 94"/>
          <p:cNvSpPr/>
          <p:nvPr/>
        </p:nvSpPr>
        <p:spPr bwMode="auto">
          <a:xfrm>
            <a:off x="3912023" y="1651250"/>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err="1">
                <a:ln>
                  <a:solidFill>
                    <a:srgbClr val="FFFFFF">
                      <a:alpha val="0"/>
                    </a:srgbClr>
                  </a:solidFill>
                </a:ln>
                <a:solidFill>
                  <a:srgbClr val="FFFFFF"/>
                </a:solidFill>
                <a:latin typeface="Segoe UI Light"/>
              </a:rPr>
              <a:t>DocumentDB</a:t>
            </a:r>
            <a:endParaRPr lang="en-US" sz="1530" kern="0" dirty="0">
              <a:ln>
                <a:solidFill>
                  <a:srgbClr val="FFFFFF">
                    <a:alpha val="0"/>
                  </a:srgbClr>
                </a:solidFill>
              </a:ln>
              <a:solidFill>
                <a:srgbClr val="FFFFFF"/>
              </a:solidFill>
              <a:latin typeface="Segoe UI Light"/>
            </a:endParaRPr>
          </a:p>
        </p:txBody>
      </p:sp>
      <p:grpSp>
        <p:nvGrpSpPr>
          <p:cNvPr id="63" name="Group 43"/>
          <p:cNvGrpSpPr/>
          <p:nvPr/>
        </p:nvGrpSpPr>
        <p:grpSpPr>
          <a:xfrm>
            <a:off x="2329254" y="5530108"/>
            <a:ext cx="341019" cy="228740"/>
            <a:chOff x="4374833" y="1810640"/>
            <a:chExt cx="1828800" cy="1426464"/>
          </a:xfrm>
        </p:grpSpPr>
        <p:sp>
          <p:nvSpPr>
            <p:cNvPr id="64" name="Rectangle 63"/>
            <p:cNvSpPr/>
            <p:nvPr/>
          </p:nvSpPr>
          <p:spPr bwMode="auto">
            <a:xfrm>
              <a:off x="5021379" y="1810640"/>
              <a:ext cx="535709" cy="365823"/>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5" name="Rectangle 64"/>
            <p:cNvSpPr/>
            <p:nvPr/>
          </p:nvSpPr>
          <p:spPr bwMode="auto">
            <a:xfrm>
              <a:off x="4374833"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6" name="Rectangle 65"/>
            <p:cNvSpPr/>
            <p:nvPr/>
          </p:nvSpPr>
          <p:spPr bwMode="auto">
            <a:xfrm>
              <a:off x="5764721"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7" name="Rectangle 66"/>
            <p:cNvSpPr/>
            <p:nvPr/>
          </p:nvSpPr>
          <p:spPr bwMode="auto">
            <a:xfrm>
              <a:off x="5301425"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8" name="Rectangle 67"/>
            <p:cNvSpPr/>
            <p:nvPr/>
          </p:nvSpPr>
          <p:spPr bwMode="auto">
            <a:xfrm>
              <a:off x="4838129" y="2961769"/>
              <a:ext cx="438912" cy="275335"/>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9" name="Rectangle 68"/>
            <p:cNvSpPr/>
            <p:nvPr/>
          </p:nvSpPr>
          <p:spPr bwMode="auto">
            <a:xfrm>
              <a:off x="4594289"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0" name="Rectangle 69"/>
            <p:cNvSpPr/>
            <p:nvPr/>
          </p:nvSpPr>
          <p:spPr bwMode="auto">
            <a:xfrm>
              <a:off x="5520881" y="2411789"/>
              <a:ext cx="463296" cy="314654"/>
            </a:xfrm>
            <a:prstGeom prst="rect">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66" tIns="109653" rIns="137066" bIns="109653" numCol="1" spcCol="0" rtlCol="0" fromWordArt="0" anchor="t" anchorCtr="0" forceAA="0" compatLnSpc="1">
              <a:prstTxWarp prst="textNoShape">
                <a:avLst/>
              </a:prstTxWarp>
              <a:noAutofit/>
            </a:bodyPr>
            <a:lstStyle/>
            <a:p>
              <a:pPr algn="ctr" defTabSz="698725" fontAlgn="base">
                <a:spcBef>
                  <a:spcPct val="0"/>
                </a:spcBef>
                <a:spcAft>
                  <a:spcPct val="0"/>
                </a:spcAft>
                <a:defRPr/>
              </a:pPr>
              <a:endParaRPr lang="en-US" sz="1799" kern="0" dirty="0">
                <a:ln>
                  <a:solidFill>
                    <a:srgbClr val="FFFFFF">
                      <a:alpha val="0"/>
                    </a:srgbClr>
                  </a:solidFill>
                </a:ln>
                <a:gradFill>
                  <a:gsLst>
                    <a:gs pos="0">
                      <a:srgbClr val="FFFFFF"/>
                    </a:gs>
                    <a:gs pos="100000">
                      <a:srgbClr val="FFFFFF"/>
                    </a:gs>
                  </a:gsLst>
                  <a:lin ang="5400000" scaled="0"/>
                </a:gradFill>
                <a:latin typeface="Segoe UI Light"/>
                <a:ea typeface="Segoe UI" pitchFamily="34" charset="0"/>
                <a:cs typeface="Segoe UI" pitchFamily="34" charset="0"/>
              </a:endParaRPr>
            </a:p>
          </p:txBody>
        </p:sp>
        <p:cxnSp>
          <p:nvCxnSpPr>
            <p:cNvPr id="71" name="Elbow Connector 70"/>
            <p:cNvCxnSpPr>
              <a:stCxn id="64" idx="2"/>
              <a:endCxn id="70" idx="0"/>
            </p:cNvCxnSpPr>
            <p:nvPr/>
          </p:nvCxnSpPr>
          <p:spPr>
            <a:xfrm rot="16200000" flipH="1">
              <a:off x="5403218" y="2062478"/>
              <a:ext cx="235326" cy="463295"/>
            </a:xfrm>
            <a:prstGeom prst="bentConnector3">
              <a:avLst/>
            </a:prstGeom>
            <a:noFill/>
            <a:ln w="9525" cap="flat" cmpd="sng" algn="ctr">
              <a:solidFill>
                <a:sysClr val="window" lastClr="FFFFFF"/>
              </a:solidFill>
              <a:prstDash val="solid"/>
              <a:miter lim="800000"/>
              <a:headEnd type="none"/>
              <a:tailEnd type="none"/>
            </a:ln>
            <a:effectLst/>
          </p:spPr>
        </p:cxnSp>
        <p:cxnSp>
          <p:nvCxnSpPr>
            <p:cNvPr id="72" name="Straight Connector 31"/>
            <p:cNvCxnSpPr>
              <a:stCxn id="64" idx="2"/>
              <a:endCxn id="69" idx="0"/>
            </p:cNvCxnSpPr>
            <p:nvPr/>
          </p:nvCxnSpPr>
          <p:spPr>
            <a:xfrm rot="5400000">
              <a:off x="4939923" y="2062478"/>
              <a:ext cx="235326" cy="463297"/>
            </a:xfrm>
            <a:prstGeom prst="bentConnector3">
              <a:avLst>
                <a:gd name="adj1" fmla="val 50000"/>
              </a:avLst>
            </a:prstGeom>
            <a:noFill/>
            <a:ln w="9525" cap="flat" cmpd="sng" algn="ctr">
              <a:solidFill>
                <a:sysClr val="window" lastClr="FFFFFF"/>
              </a:solidFill>
              <a:prstDash val="solid"/>
              <a:miter lim="800000"/>
              <a:headEnd type="none"/>
              <a:tailEnd type="none"/>
            </a:ln>
            <a:effectLst/>
          </p:spPr>
        </p:cxnSp>
        <p:cxnSp>
          <p:nvCxnSpPr>
            <p:cNvPr id="73" name="Elbow Connector 72"/>
            <p:cNvCxnSpPr>
              <a:stCxn id="70" idx="2"/>
              <a:endCxn id="66" idx="0"/>
            </p:cNvCxnSpPr>
            <p:nvPr/>
          </p:nvCxnSpPr>
          <p:spPr>
            <a:xfrm rot="16200000" flipH="1">
              <a:off x="575069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4" name="Elbow Connector 73"/>
            <p:cNvCxnSpPr>
              <a:stCxn id="70" idx="2"/>
              <a:endCxn id="67" idx="0"/>
            </p:cNvCxnSpPr>
            <p:nvPr/>
          </p:nvCxnSpPr>
          <p:spPr>
            <a:xfrm rot="5400000">
              <a:off x="5519042"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5" name="Elbow Connector 74"/>
            <p:cNvCxnSpPr>
              <a:stCxn id="69" idx="2"/>
              <a:endCxn id="68" idx="0"/>
            </p:cNvCxnSpPr>
            <p:nvPr/>
          </p:nvCxnSpPr>
          <p:spPr>
            <a:xfrm rot="16200000" flipH="1">
              <a:off x="4824098"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cxnSp>
          <p:nvCxnSpPr>
            <p:cNvPr id="76" name="Elbow Connector 75"/>
            <p:cNvCxnSpPr>
              <a:stCxn id="69" idx="2"/>
              <a:endCxn id="65" idx="0"/>
            </p:cNvCxnSpPr>
            <p:nvPr/>
          </p:nvCxnSpPr>
          <p:spPr>
            <a:xfrm rot="5400000">
              <a:off x="4592450" y="2728282"/>
              <a:ext cx="235326" cy="231648"/>
            </a:xfrm>
            <a:prstGeom prst="bentConnector3">
              <a:avLst/>
            </a:prstGeom>
            <a:noFill/>
            <a:ln w="9525" cap="flat" cmpd="sng" algn="ctr">
              <a:solidFill>
                <a:sysClr val="window" lastClr="FFFFFF"/>
              </a:solidFill>
              <a:prstDash val="solid"/>
              <a:miter lim="800000"/>
              <a:headEnd type="none"/>
              <a:tailEnd type="none"/>
            </a:ln>
            <a:effectLst/>
          </p:spPr>
        </p:cxnSp>
      </p:grpSp>
      <p:sp>
        <p:nvSpPr>
          <p:cNvPr id="80" name="TextBox 79"/>
          <p:cNvSpPr txBox="1"/>
          <p:nvPr/>
        </p:nvSpPr>
        <p:spPr>
          <a:xfrm>
            <a:off x="666721" y="2382446"/>
            <a:ext cx="1833043" cy="412238"/>
          </a:xfrm>
          <a:prstGeom prst="rect">
            <a:avLst/>
          </a:prstGeom>
          <a:noFill/>
        </p:spPr>
        <p:txBody>
          <a:bodyPr wrap="none" lIns="137085" tIns="109669" rIns="137085" bIns="109669" rtlCol="0">
            <a:spAutoFit/>
          </a:bodyPr>
          <a:lstStyle/>
          <a:p>
            <a:pPr defTabSz="699061">
              <a:lnSpc>
                <a:spcPct val="90000"/>
              </a:lnSpc>
            </a:pPr>
            <a:r>
              <a:rPr lang="en-US" sz="1377" dirty="0">
                <a:gradFill>
                  <a:gsLst>
                    <a:gs pos="0">
                      <a:prstClr val="white"/>
                    </a:gs>
                    <a:gs pos="100000">
                      <a:prstClr val="white"/>
                    </a:gs>
                  </a:gsLst>
                  <a:lin ang="5400000" scaled="1"/>
                </a:gradFill>
                <a:latin typeface="Segoe UI Light"/>
              </a:rPr>
              <a:t>fully featured RDBMS</a:t>
            </a:r>
          </a:p>
        </p:txBody>
      </p:sp>
      <p:sp>
        <p:nvSpPr>
          <p:cNvPr id="96" name="Rectangle 95"/>
          <p:cNvSpPr/>
          <p:nvPr/>
        </p:nvSpPr>
        <p:spPr bwMode="auto">
          <a:xfrm>
            <a:off x="5502585" y="233285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7" name="Rectangle 96"/>
          <p:cNvSpPr/>
          <p:nvPr/>
        </p:nvSpPr>
        <p:spPr bwMode="auto">
          <a:xfrm>
            <a:off x="7086600" y="2332857"/>
            <a:ext cx="1520796" cy="2961036"/>
          </a:xfrm>
          <a:prstGeom prst="rect">
            <a:avLst/>
          </a:prstGeom>
          <a:solidFill>
            <a:srgbClr val="E7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9065" fontAlgn="base">
              <a:spcBef>
                <a:spcPct val="0"/>
              </a:spcBef>
              <a:spcAft>
                <a:spcPct val="0"/>
              </a:spcAft>
              <a:defRPr/>
            </a:pPr>
            <a:endParaRPr lang="en-US" sz="1377" kern="0" spc="-38"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8" name="Rectangle 97"/>
          <p:cNvSpPr/>
          <p:nvPr/>
        </p:nvSpPr>
        <p:spPr bwMode="auto">
          <a:xfrm>
            <a:off x="5496032" y="1651250"/>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Tables</a:t>
            </a:r>
          </a:p>
        </p:txBody>
      </p:sp>
      <p:graphicFrame>
        <p:nvGraphicFramePr>
          <p:cNvPr id="59" name="Table 58"/>
          <p:cNvGraphicFramePr>
            <a:graphicFrameLocks noGrp="1"/>
          </p:cNvGraphicFramePr>
          <p:nvPr>
            <p:extLst/>
          </p:nvPr>
        </p:nvGraphicFramePr>
        <p:xfrm>
          <a:off x="6574259" y="1975663"/>
          <a:ext cx="271460" cy="264070"/>
        </p:xfrm>
        <a:graphic>
          <a:graphicData uri="http://schemas.openxmlformats.org/drawingml/2006/table">
            <a:tbl>
              <a:tblPr firstRow="1" bandRow="1"/>
              <a:tblGrid>
                <a:gridCol w="54292"/>
                <a:gridCol w="52814"/>
                <a:gridCol w="57248"/>
                <a:gridCol w="52814"/>
                <a:gridCol w="54292"/>
              </a:tblGrid>
              <a:tr h="0">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686047" rtl="0" eaLnBrk="1" latinLnBrk="0" hangingPunct="1">
                        <a:defRPr sz="1400" b="1" kern="1200">
                          <a:solidFill>
                            <a:schemeClr val="lt1"/>
                          </a:solidFill>
                          <a:latin typeface="Calibri" panose="020F0502020204030204"/>
                        </a:defRPr>
                      </a:lvl1pPr>
                      <a:lvl2pPr marL="343024" algn="l" defTabSz="686047" rtl="0" eaLnBrk="1" latinLnBrk="0" hangingPunct="1">
                        <a:defRPr sz="1400" b="1" kern="1200">
                          <a:solidFill>
                            <a:schemeClr val="lt1"/>
                          </a:solidFill>
                          <a:latin typeface="Calibri" panose="020F0502020204030204"/>
                        </a:defRPr>
                      </a:lvl2pPr>
                      <a:lvl3pPr marL="686047" algn="l" defTabSz="686047" rtl="0" eaLnBrk="1" latinLnBrk="0" hangingPunct="1">
                        <a:defRPr sz="1400" b="1" kern="1200">
                          <a:solidFill>
                            <a:schemeClr val="lt1"/>
                          </a:solidFill>
                          <a:latin typeface="Calibri" panose="020F0502020204030204"/>
                        </a:defRPr>
                      </a:lvl3pPr>
                      <a:lvl4pPr marL="1029070" algn="l" defTabSz="686047" rtl="0" eaLnBrk="1" latinLnBrk="0" hangingPunct="1">
                        <a:defRPr sz="1400" b="1" kern="1200">
                          <a:solidFill>
                            <a:schemeClr val="lt1"/>
                          </a:solidFill>
                          <a:latin typeface="Calibri" panose="020F0502020204030204"/>
                        </a:defRPr>
                      </a:lvl4pPr>
                      <a:lvl5pPr marL="1372094" algn="l" defTabSz="686047" rtl="0" eaLnBrk="1" latinLnBrk="0" hangingPunct="1">
                        <a:defRPr sz="1400" b="1" kern="1200">
                          <a:solidFill>
                            <a:schemeClr val="lt1"/>
                          </a:solidFill>
                          <a:latin typeface="Calibri" panose="020F0502020204030204"/>
                        </a:defRPr>
                      </a:lvl5pPr>
                      <a:lvl6pPr marL="1715118" algn="l" defTabSz="686047" rtl="0" eaLnBrk="1" latinLnBrk="0" hangingPunct="1">
                        <a:defRPr sz="1400" b="1" kern="1200">
                          <a:solidFill>
                            <a:schemeClr val="lt1"/>
                          </a:solidFill>
                          <a:latin typeface="Calibri" panose="020F0502020204030204"/>
                        </a:defRPr>
                      </a:lvl6pPr>
                      <a:lvl7pPr marL="2058140" algn="l" defTabSz="686047" rtl="0" eaLnBrk="1" latinLnBrk="0" hangingPunct="1">
                        <a:defRPr sz="1400" b="1" kern="1200">
                          <a:solidFill>
                            <a:schemeClr val="lt1"/>
                          </a:solidFill>
                          <a:latin typeface="Calibri" panose="020F0502020204030204"/>
                        </a:defRPr>
                      </a:lvl7pPr>
                      <a:lvl8pPr marL="2401164" algn="l" defTabSz="686047" rtl="0" eaLnBrk="1" latinLnBrk="0" hangingPunct="1">
                        <a:defRPr sz="1400" b="1" kern="1200">
                          <a:solidFill>
                            <a:schemeClr val="lt1"/>
                          </a:solidFill>
                          <a:latin typeface="Calibri" panose="020F0502020204030204"/>
                        </a:defRPr>
                      </a:lvl8pPr>
                      <a:lvl9pPr marL="2744188" algn="l" defTabSz="686047" rtl="0" eaLnBrk="1" latinLnBrk="0" hangingPunct="1">
                        <a:defRPr sz="1400" b="1" kern="1200">
                          <a:solidFill>
                            <a:schemeClr val="lt1"/>
                          </a:solidFill>
                          <a:latin typeface="Calibri" panose="020F0502020204030204"/>
                        </a:defRPr>
                      </a:lvl9pPr>
                    </a:lstStyle>
                    <a:p>
                      <a:endParaRPr lang="en-US" sz="100" dirty="0"/>
                    </a:p>
                  </a:txBody>
                  <a:tcPr marL="13707" marR="13707" marT="13707" marB="13707">
                    <a:lnL w="6350" cap="flat" cmpd="sng" algn="ctr">
                      <a:no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6047" rtl="0" eaLnBrk="1" latinLnBrk="0" hangingPunct="1">
                        <a:defRPr sz="1400" kern="1200">
                          <a:solidFill>
                            <a:schemeClr val="dk1"/>
                          </a:solidFill>
                          <a:latin typeface="Calibri" panose="020F0502020204030204"/>
                        </a:defRPr>
                      </a:lvl1pPr>
                      <a:lvl2pPr marL="343024" algn="l" defTabSz="686047" rtl="0" eaLnBrk="1" latinLnBrk="0" hangingPunct="1">
                        <a:defRPr sz="1400" kern="1200">
                          <a:solidFill>
                            <a:schemeClr val="dk1"/>
                          </a:solidFill>
                          <a:latin typeface="Calibri" panose="020F0502020204030204"/>
                        </a:defRPr>
                      </a:lvl2pPr>
                      <a:lvl3pPr marL="686047" algn="l" defTabSz="686047" rtl="0" eaLnBrk="1" latinLnBrk="0" hangingPunct="1">
                        <a:defRPr sz="1400" kern="1200">
                          <a:solidFill>
                            <a:schemeClr val="dk1"/>
                          </a:solidFill>
                          <a:latin typeface="Calibri" panose="020F0502020204030204"/>
                        </a:defRPr>
                      </a:lvl3pPr>
                      <a:lvl4pPr marL="1029070" algn="l" defTabSz="686047" rtl="0" eaLnBrk="1" latinLnBrk="0" hangingPunct="1">
                        <a:defRPr sz="1400" kern="1200">
                          <a:solidFill>
                            <a:schemeClr val="dk1"/>
                          </a:solidFill>
                          <a:latin typeface="Calibri" panose="020F0502020204030204"/>
                        </a:defRPr>
                      </a:lvl4pPr>
                      <a:lvl5pPr marL="1372094" algn="l" defTabSz="686047" rtl="0" eaLnBrk="1" latinLnBrk="0" hangingPunct="1">
                        <a:defRPr sz="1400" kern="1200">
                          <a:solidFill>
                            <a:schemeClr val="dk1"/>
                          </a:solidFill>
                          <a:latin typeface="Calibri" panose="020F0502020204030204"/>
                        </a:defRPr>
                      </a:lvl5pPr>
                      <a:lvl6pPr marL="1715118" algn="l" defTabSz="686047" rtl="0" eaLnBrk="1" latinLnBrk="0" hangingPunct="1">
                        <a:defRPr sz="1400" kern="1200">
                          <a:solidFill>
                            <a:schemeClr val="dk1"/>
                          </a:solidFill>
                          <a:latin typeface="Calibri" panose="020F0502020204030204"/>
                        </a:defRPr>
                      </a:lvl6pPr>
                      <a:lvl7pPr marL="2058140" algn="l" defTabSz="686047" rtl="0" eaLnBrk="1" latinLnBrk="0" hangingPunct="1">
                        <a:defRPr sz="1400" kern="1200">
                          <a:solidFill>
                            <a:schemeClr val="dk1"/>
                          </a:solidFill>
                          <a:latin typeface="Calibri" panose="020F0502020204030204"/>
                        </a:defRPr>
                      </a:lvl7pPr>
                      <a:lvl8pPr marL="2401164" algn="l" defTabSz="686047" rtl="0" eaLnBrk="1" latinLnBrk="0" hangingPunct="1">
                        <a:defRPr sz="1400" kern="1200">
                          <a:solidFill>
                            <a:schemeClr val="dk1"/>
                          </a:solidFill>
                          <a:latin typeface="Calibri" panose="020F0502020204030204"/>
                        </a:defRPr>
                      </a:lvl8pPr>
                      <a:lvl9pPr marL="2744188" algn="l" defTabSz="686047" rtl="0" eaLnBrk="1" latinLnBrk="0" hangingPunct="1">
                        <a:defRPr sz="1400" kern="1200">
                          <a:solidFill>
                            <a:schemeClr val="dk1"/>
                          </a:solidFill>
                          <a:latin typeface="Calibri" panose="020F0502020204030204"/>
                        </a:defRPr>
                      </a:lvl9pPr>
                    </a:lstStyle>
                    <a:p>
                      <a:endParaRPr lang="en-US" sz="100" dirty="0"/>
                    </a:p>
                  </a:txBody>
                  <a:tcPr marL="13707" marR="13707" marT="13707" marB="13707">
                    <a:lnL w="6350" cap="flat" cmpd="sng" algn="ctr">
                      <a:solidFill>
                        <a:sysClr val="window" lastClr="FFFFFF"/>
                      </a:solidFill>
                      <a:prstDash val="solid"/>
                      <a:round/>
                      <a:headEnd type="none" w="med" len="med"/>
                      <a:tailEnd type="none" w="med" len="med"/>
                    </a:lnL>
                    <a:lnR w="6350" cap="flat" cmpd="sng" algn="ctr">
                      <a:solidFill>
                        <a:sysClr val="window" lastClr="FFFFFF"/>
                      </a:solidFill>
                      <a:prstDash val="solid"/>
                      <a:round/>
                      <a:headEnd type="none" w="med" len="med"/>
                      <a:tailEnd type="none" w="med" len="med"/>
                    </a:lnR>
                    <a:lnT w="6350" cap="flat" cmpd="sng" algn="ctr">
                      <a:solidFill>
                        <a:sysClr val="window" lastClr="FFFFFF"/>
                      </a:solidFill>
                      <a:prstDash val="solid"/>
                      <a:round/>
                      <a:headEnd type="none" w="med" len="med"/>
                      <a:tailEnd type="none" w="med" len="med"/>
                    </a:lnT>
                    <a:lnB w="63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9" name="Rectangle 98"/>
          <p:cNvSpPr/>
          <p:nvPr/>
        </p:nvSpPr>
        <p:spPr bwMode="auto">
          <a:xfrm>
            <a:off x="7081787" y="1644435"/>
            <a:ext cx="1520790" cy="688423"/>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68534" tIns="34266" rIns="68534" bIns="34266" numCol="1" spcCol="0" rtlCol="0" fromWordArt="0" anchor="t" anchorCtr="0" forceAA="0" compatLnSpc="1">
            <a:prstTxWarp prst="textNoShape">
              <a:avLst/>
            </a:prstTxWarp>
            <a:noAutofit/>
          </a:bodyPr>
          <a:lstStyle/>
          <a:p>
            <a:pPr defTabSz="1217177" fontAlgn="base">
              <a:defRPr/>
            </a:pPr>
            <a:r>
              <a:rPr lang="en-US" sz="1530" kern="0" dirty="0">
                <a:ln>
                  <a:solidFill>
                    <a:srgbClr val="FFFFFF">
                      <a:alpha val="0"/>
                    </a:srgbClr>
                  </a:solidFill>
                </a:ln>
                <a:solidFill>
                  <a:srgbClr val="FFFFFF"/>
                </a:solidFill>
                <a:latin typeface="Segoe UI Light"/>
              </a:rPr>
              <a:t>Blobs</a:t>
            </a:r>
          </a:p>
          <a:p>
            <a:pPr defTabSz="1217177" fontAlgn="base">
              <a:defRPr/>
            </a:pPr>
            <a:endParaRPr lang="en-US" sz="1530" kern="0" dirty="0">
              <a:ln>
                <a:solidFill>
                  <a:srgbClr val="FFFFFF">
                    <a:alpha val="0"/>
                  </a:srgbClr>
                </a:solidFill>
              </a:ln>
              <a:solidFill>
                <a:srgbClr val="FFFFFF"/>
              </a:solidFill>
              <a:latin typeface="Segoe UI Light"/>
            </a:endParaRPr>
          </a:p>
        </p:txBody>
      </p:sp>
      <p:pic>
        <p:nvPicPr>
          <p:cNvPr id="60" name="Picture 40"/>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l="8875" t="13653" r="7587" b="13715"/>
          <a:stretch/>
        </p:blipFill>
        <p:spPr bwMode="auto">
          <a:xfrm>
            <a:off x="8179683" y="2004117"/>
            <a:ext cx="380765" cy="26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ectangle 77"/>
          <p:cNvSpPr/>
          <p:nvPr/>
        </p:nvSpPr>
        <p:spPr bwMode="auto">
          <a:xfrm>
            <a:off x="733301" y="2800900"/>
            <a:ext cx="4692180" cy="25180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1" name="TextBox 80"/>
          <p:cNvSpPr txBox="1"/>
          <p:nvPr/>
        </p:nvSpPr>
        <p:spPr>
          <a:xfrm>
            <a:off x="666809" y="2741533"/>
            <a:ext cx="2047845" cy="412238"/>
          </a:xfrm>
          <a:prstGeom prst="rect">
            <a:avLst/>
          </a:prstGeom>
          <a:noFill/>
        </p:spPr>
        <p:txBody>
          <a:bodyPr wrap="none" lIns="137085" tIns="109669" rIns="137085" bIns="109669" rtlCol="0">
            <a:spAutoFit/>
          </a:bodyPr>
          <a:lstStyle/>
          <a:p>
            <a:pPr defTabSz="699061">
              <a:lnSpc>
                <a:spcPct val="90000"/>
              </a:lnSpc>
            </a:pPr>
            <a:r>
              <a:rPr lang="en-US" sz="1377" dirty="0">
                <a:solidFill>
                  <a:prstClr val="white"/>
                </a:solidFill>
                <a:latin typeface="Segoe UI Light"/>
              </a:rPr>
              <a:t>transactional processing</a:t>
            </a:r>
          </a:p>
        </p:txBody>
      </p:sp>
      <p:sp>
        <p:nvSpPr>
          <p:cNvPr id="77" name="Rectangle 76"/>
          <p:cNvSpPr/>
          <p:nvPr/>
        </p:nvSpPr>
        <p:spPr bwMode="auto">
          <a:xfrm>
            <a:off x="733301" y="3117432"/>
            <a:ext cx="4692181" cy="21069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2" name="TextBox 81"/>
          <p:cNvSpPr txBox="1"/>
          <p:nvPr/>
        </p:nvSpPr>
        <p:spPr>
          <a:xfrm>
            <a:off x="665934" y="3016659"/>
            <a:ext cx="1073091" cy="412238"/>
          </a:xfrm>
          <a:prstGeom prst="rect">
            <a:avLst/>
          </a:prstGeom>
          <a:noFill/>
        </p:spPr>
        <p:txBody>
          <a:bodyPr wrap="none" lIns="137085" tIns="109669" rIns="137085" bIns="109669" rtlCol="0">
            <a:spAutoFit/>
          </a:bodyPr>
          <a:lstStyle/>
          <a:p>
            <a:pPr defTabSz="699061">
              <a:lnSpc>
                <a:spcPct val="90000"/>
              </a:lnSpc>
            </a:pPr>
            <a:r>
              <a:rPr lang="en-US" sz="1377" dirty="0">
                <a:solidFill>
                  <a:prstClr val="white"/>
                </a:solidFill>
                <a:latin typeface="Segoe UI Light"/>
              </a:rPr>
              <a:t>rich query </a:t>
            </a:r>
          </a:p>
        </p:txBody>
      </p:sp>
      <p:sp>
        <p:nvSpPr>
          <p:cNvPr id="84" name="Rectangle 83"/>
          <p:cNvSpPr/>
          <p:nvPr/>
        </p:nvSpPr>
        <p:spPr bwMode="auto">
          <a:xfrm>
            <a:off x="2314121" y="3395450"/>
            <a:ext cx="6298088" cy="255570"/>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5" name="TextBox 84"/>
          <p:cNvSpPr txBox="1"/>
          <p:nvPr/>
        </p:nvSpPr>
        <p:spPr>
          <a:xfrm>
            <a:off x="4605726" y="3317116"/>
            <a:ext cx="4043204"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managed as a service</a:t>
            </a:r>
          </a:p>
        </p:txBody>
      </p:sp>
      <p:sp>
        <p:nvSpPr>
          <p:cNvPr id="83" name="Rectangle 82"/>
          <p:cNvSpPr/>
          <p:nvPr/>
        </p:nvSpPr>
        <p:spPr bwMode="auto">
          <a:xfrm>
            <a:off x="2313265" y="3736434"/>
            <a:ext cx="6289313" cy="257334"/>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6" name="TextBox 85"/>
          <p:cNvSpPr txBox="1"/>
          <p:nvPr/>
        </p:nvSpPr>
        <p:spPr>
          <a:xfrm>
            <a:off x="6114536" y="3666666"/>
            <a:ext cx="2534394"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elastic scale</a:t>
            </a:r>
          </a:p>
        </p:txBody>
      </p:sp>
      <p:sp>
        <p:nvSpPr>
          <p:cNvPr id="88" name="Rectangle 87"/>
          <p:cNvSpPr/>
          <p:nvPr/>
        </p:nvSpPr>
        <p:spPr bwMode="auto">
          <a:xfrm>
            <a:off x="3904683" y="4078904"/>
            <a:ext cx="4697894" cy="248102"/>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0" name="TextBox 89"/>
          <p:cNvSpPr txBox="1"/>
          <p:nvPr/>
        </p:nvSpPr>
        <p:spPr>
          <a:xfrm>
            <a:off x="5503868" y="4005539"/>
            <a:ext cx="3145062"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schema-free data model</a:t>
            </a:r>
          </a:p>
        </p:txBody>
      </p:sp>
      <p:sp>
        <p:nvSpPr>
          <p:cNvPr id="87" name="Rectangle 86"/>
          <p:cNvSpPr/>
          <p:nvPr/>
        </p:nvSpPr>
        <p:spPr bwMode="auto">
          <a:xfrm>
            <a:off x="3891716" y="4395629"/>
            <a:ext cx="4708915" cy="268544"/>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89" name="TextBox 88"/>
          <p:cNvSpPr txBox="1"/>
          <p:nvPr/>
        </p:nvSpPr>
        <p:spPr>
          <a:xfrm>
            <a:off x="5049028" y="4312383"/>
            <a:ext cx="3599903" cy="412238"/>
          </a:xfrm>
          <a:prstGeom prst="rect">
            <a:avLst/>
          </a:prstGeom>
          <a:noFill/>
        </p:spPr>
        <p:txBody>
          <a:bodyPr wrap="square" lIns="137085" tIns="109669" rIns="137085" bIns="109669" rtlCol="0">
            <a:spAutoFit/>
          </a:bodyPr>
          <a:lstStyle/>
          <a:p>
            <a:pPr algn="r" defTabSz="699061">
              <a:lnSpc>
                <a:spcPct val="90000"/>
              </a:lnSpc>
            </a:pPr>
            <a:r>
              <a:rPr lang="en-US" sz="1377" dirty="0">
                <a:solidFill>
                  <a:prstClr val="white"/>
                </a:solidFill>
                <a:latin typeface="Segoe UI Light"/>
              </a:rPr>
              <a:t>internet accessible http/rest</a:t>
            </a:r>
          </a:p>
        </p:txBody>
      </p:sp>
      <p:sp>
        <p:nvSpPr>
          <p:cNvPr id="91" name="Rectangle 90"/>
          <p:cNvSpPr/>
          <p:nvPr/>
        </p:nvSpPr>
        <p:spPr bwMode="auto">
          <a:xfrm>
            <a:off x="5502586" y="4756030"/>
            <a:ext cx="3098045" cy="270745"/>
          </a:xfrm>
          <a:prstGeom prst="rect">
            <a:avLst/>
          </a:prstGeom>
          <a:solidFill>
            <a:srgbClr val="44546A"/>
          </a:solidFill>
          <a:ln w="6350" cap="flat" cmpd="sng" algn="ctr">
            <a:noFill/>
            <a:prstDash val="solid"/>
            <a:miter lim="800000"/>
            <a:headEnd type="none" w="med" len="med"/>
            <a:tailEnd type="none" w="med" len="med"/>
          </a:ln>
          <a:effectLst/>
        </p:spPr>
        <p:txBody>
          <a:bodyPr rot="0" spcFirstLastPara="0" vertOverflow="overflow" horzOverflow="overflow" vert="horz" wrap="square" lIns="137085" tIns="109669" rIns="137085" bIns="109669" numCol="1" spcCol="0" rtlCol="0" fromWordArt="0" anchor="t" anchorCtr="0" forceAA="0" compatLnSpc="1">
            <a:prstTxWarp prst="textNoShape">
              <a:avLst/>
            </a:prstTxWarp>
            <a:noAutofit/>
          </a:bodyPr>
          <a:lstStyle/>
          <a:p>
            <a:pPr algn="ctr" defTabSz="698858" fontAlgn="base">
              <a:lnSpc>
                <a:spcPct val="90000"/>
              </a:lnSpc>
              <a:spcBef>
                <a:spcPct val="0"/>
              </a:spcBef>
              <a:spcAft>
                <a:spcPct val="0"/>
              </a:spcAft>
              <a:defRPr/>
            </a:pPr>
            <a:endParaRPr lang="en-US" sz="1799" kern="0" dirty="0" err="1">
              <a:solidFill>
                <a:srgbClr val="FFFFFF">
                  <a:lumMod val="85000"/>
                </a:srgbClr>
              </a:solidFill>
              <a:latin typeface="Segoe UI Light"/>
              <a:ea typeface="Segoe UI" pitchFamily="34" charset="0"/>
              <a:cs typeface="Segoe UI" pitchFamily="34" charset="0"/>
            </a:endParaRPr>
          </a:p>
        </p:txBody>
      </p:sp>
      <p:sp>
        <p:nvSpPr>
          <p:cNvPr id="92" name="TextBox 91"/>
          <p:cNvSpPr txBox="1"/>
          <p:nvPr/>
        </p:nvSpPr>
        <p:spPr>
          <a:xfrm>
            <a:off x="6086887" y="4683812"/>
            <a:ext cx="2565426" cy="412238"/>
          </a:xfrm>
          <a:prstGeom prst="rect">
            <a:avLst/>
          </a:prstGeom>
          <a:noFill/>
        </p:spPr>
        <p:txBody>
          <a:bodyPr wrap="square" lIns="137085" tIns="109669" rIns="137085" bIns="109669" rtlCol="0">
            <a:spAutoFit/>
          </a:bodyPr>
          <a:lstStyle>
            <a:defPPr>
              <a:defRPr lang="en-US"/>
            </a:defPPr>
            <a:lvl1pPr>
              <a:lnSpc>
                <a:spcPct val="90000"/>
              </a:lnSpc>
              <a:defRPr>
                <a:solidFill>
                  <a:schemeClr val="bg2">
                    <a:lumMod val="75000"/>
                  </a:schemeClr>
                </a:solidFill>
              </a:defRPr>
            </a:lvl1pPr>
          </a:lstStyle>
          <a:p>
            <a:pPr algn="r" defTabSz="699061"/>
            <a:r>
              <a:rPr lang="en-US" sz="1377" dirty="0">
                <a:solidFill>
                  <a:prstClr val="white"/>
                </a:solidFill>
                <a:latin typeface="Segoe UI Light"/>
              </a:rPr>
              <a:t>arbitrary data formats</a:t>
            </a:r>
          </a:p>
        </p:txBody>
      </p:sp>
      <p:pic>
        <p:nvPicPr>
          <p:cNvPr id="100" name="Picture 9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9028" y="1984503"/>
            <a:ext cx="299193" cy="299193"/>
          </a:xfrm>
          <a:prstGeom prst="rect">
            <a:avLst/>
          </a:prstGeom>
        </p:spPr>
      </p:pic>
    </p:spTree>
    <p:extLst>
      <p:ext uri="{BB962C8B-B14F-4D97-AF65-F5344CB8AC3E}">
        <p14:creationId xmlns:p14="http://schemas.microsoft.com/office/powerpoint/2010/main" val="2756151984"/>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Azure Tables</a:t>
            </a:r>
            <a:endParaRPr lang="en-US" b="1" dirty="0"/>
          </a:p>
        </p:txBody>
      </p:sp>
      <p:sp>
        <p:nvSpPr>
          <p:cNvPr id="3" name="Content Placeholder 2"/>
          <p:cNvSpPr>
            <a:spLocks noGrp="1"/>
          </p:cNvSpPr>
          <p:nvPr>
            <p:ph idx="1"/>
          </p:nvPr>
        </p:nvSpPr>
        <p:spPr>
          <a:xfrm>
            <a:off x="914400" y="1651000"/>
            <a:ext cx="7315200" cy="4216400"/>
          </a:xfrm>
        </p:spPr>
        <p:txBody>
          <a:bodyPr>
            <a:normAutofit/>
          </a:bodyPr>
          <a:lstStyle/>
          <a:p>
            <a:pPr marL="0" indent="0">
              <a:buNone/>
            </a:pPr>
            <a:r>
              <a:rPr lang="en-US" dirty="0" smtClean="0">
                <a:solidFill>
                  <a:schemeClr val="accent1"/>
                </a:solidFill>
              </a:rPr>
              <a:t>What are Azure Tables?</a:t>
            </a:r>
          </a:p>
          <a:p>
            <a:pPr marL="0" indent="0">
              <a:buNone/>
            </a:pPr>
            <a:endParaRPr lang="en-US" dirty="0" smtClean="0"/>
          </a:p>
          <a:p>
            <a:r>
              <a:rPr lang="en-US" sz="2000" dirty="0" smtClean="0"/>
              <a:t>NoSQL</a:t>
            </a:r>
            <a:r>
              <a:rPr lang="en-US" sz="2000" dirty="0"/>
              <a:t> </a:t>
            </a:r>
            <a:r>
              <a:rPr lang="en-US" sz="2000" dirty="0" smtClean="0"/>
              <a:t>Column Store/Key-Value Store style database</a:t>
            </a:r>
          </a:p>
          <a:p>
            <a:r>
              <a:rPr lang="en-US" sz="2000" dirty="0" smtClean="0"/>
              <a:t>Tables contain “entities” similar to rows</a:t>
            </a:r>
          </a:p>
          <a:p>
            <a:r>
              <a:rPr lang="en-US" sz="2000" dirty="0" smtClean="0"/>
              <a:t>Entities contain key-value pairs called properties</a:t>
            </a:r>
            <a:endParaRPr lang="en-US" sz="2000" dirty="0"/>
          </a:p>
        </p:txBody>
      </p:sp>
    </p:spTree>
    <p:extLst>
      <p:ext uri="{BB962C8B-B14F-4D97-AF65-F5344CB8AC3E}">
        <p14:creationId xmlns:p14="http://schemas.microsoft.com/office/powerpoint/2010/main" val="2545370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Azure Table Entities</a:t>
            </a:r>
            <a:endParaRPr lang="en-US" b="1" dirty="0"/>
          </a:p>
        </p:txBody>
      </p:sp>
      <p:sp>
        <p:nvSpPr>
          <p:cNvPr id="3" name="TextBox 2"/>
          <p:cNvSpPr txBox="1"/>
          <p:nvPr/>
        </p:nvSpPr>
        <p:spPr>
          <a:xfrm>
            <a:off x="5394613" y="1460423"/>
            <a:ext cx="2514600" cy="369332"/>
          </a:xfrm>
          <a:prstGeom prst="rect">
            <a:avLst/>
          </a:prstGeom>
          <a:noFill/>
        </p:spPr>
        <p:txBody>
          <a:bodyPr wrap="square" rtlCol="0">
            <a:spAutoFit/>
          </a:bodyPr>
          <a:lstStyle/>
          <a:p>
            <a:r>
              <a:rPr lang="en-US" dirty="0">
                <a:solidFill>
                  <a:schemeClr val="bg1"/>
                </a:solidFill>
              </a:rPr>
              <a:t>Azure Storage </a:t>
            </a:r>
            <a:r>
              <a:rPr lang="en-US" dirty="0" smtClean="0">
                <a:solidFill>
                  <a:schemeClr val="bg1"/>
                </a:solidFill>
              </a:rPr>
              <a:t>Account</a:t>
            </a:r>
            <a:endParaRPr lang="en-US" dirty="0">
              <a:solidFill>
                <a:schemeClr val="bg1"/>
              </a:solidFill>
            </a:endParaRPr>
          </a:p>
        </p:txBody>
      </p:sp>
      <p:sp>
        <p:nvSpPr>
          <p:cNvPr id="11" name="TextBox 10"/>
          <p:cNvSpPr txBox="1"/>
          <p:nvPr/>
        </p:nvSpPr>
        <p:spPr>
          <a:xfrm>
            <a:off x="6138988" y="2020669"/>
            <a:ext cx="2016449" cy="369332"/>
          </a:xfrm>
          <a:prstGeom prst="rect">
            <a:avLst/>
          </a:prstGeom>
          <a:noFill/>
        </p:spPr>
        <p:txBody>
          <a:bodyPr wrap="none" rtlCol="0">
            <a:spAutoFit/>
          </a:bodyPr>
          <a:lstStyle/>
          <a:p>
            <a:r>
              <a:rPr lang="en-US" dirty="0">
                <a:solidFill>
                  <a:schemeClr val="bg1"/>
                </a:solidFill>
              </a:rPr>
              <a:t>Employees (Table</a:t>
            </a:r>
            <a:r>
              <a:rPr lang="en-US" dirty="0" smtClean="0">
                <a:solidFill>
                  <a:schemeClr val="bg1"/>
                </a:solidFill>
              </a:rPr>
              <a:t>)</a:t>
            </a:r>
            <a:endParaRPr lang="en-US" dirty="0">
              <a:solidFill>
                <a:schemeClr val="bg1"/>
              </a:solidFill>
            </a:endParaRPr>
          </a:p>
        </p:txBody>
      </p:sp>
      <p:sp>
        <p:nvSpPr>
          <p:cNvPr id="14" name="TextBox 13"/>
          <p:cNvSpPr txBox="1"/>
          <p:nvPr/>
        </p:nvSpPr>
        <p:spPr>
          <a:xfrm>
            <a:off x="7496406" y="2373868"/>
            <a:ext cx="793807" cy="369332"/>
          </a:xfrm>
          <a:prstGeom prst="rect">
            <a:avLst/>
          </a:prstGeom>
          <a:noFill/>
        </p:spPr>
        <p:txBody>
          <a:bodyPr wrap="none" rtlCol="0">
            <a:spAutoFit/>
          </a:bodyPr>
          <a:lstStyle/>
          <a:p>
            <a:r>
              <a:rPr lang="en-US" dirty="0" smtClean="0"/>
              <a:t>Entity</a:t>
            </a:r>
            <a:endParaRPr lang="en-US" dirty="0"/>
          </a:p>
        </p:txBody>
      </p:sp>
      <p:sp>
        <p:nvSpPr>
          <p:cNvPr id="16" name="Flowchart: Alternate Process 15"/>
          <p:cNvSpPr/>
          <p:nvPr/>
        </p:nvSpPr>
        <p:spPr>
          <a:xfrm>
            <a:off x="7460365" y="2905769"/>
            <a:ext cx="1134648" cy="1056632"/>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52013" y="3018135"/>
            <a:ext cx="1158587" cy="830997"/>
          </a:xfrm>
          <a:prstGeom prst="rect">
            <a:avLst/>
          </a:prstGeom>
          <a:noFill/>
        </p:spPr>
        <p:txBody>
          <a:bodyPr wrap="none" rtlCol="0">
            <a:spAutoFit/>
          </a:bodyPr>
          <a:lstStyle/>
          <a:p>
            <a:r>
              <a:rPr lang="en-US" dirty="0" smtClean="0"/>
              <a:t>Property</a:t>
            </a:r>
          </a:p>
          <a:p>
            <a:endParaRPr lang="en-US" dirty="0"/>
          </a:p>
          <a:p>
            <a:r>
              <a:rPr lang="en-US" sz="1200" dirty="0" smtClean="0"/>
              <a:t>&lt;</a:t>
            </a:r>
            <a:r>
              <a:rPr lang="en-US" sz="1200" dirty="0" err="1" smtClean="0"/>
              <a:t>Name,Value</a:t>
            </a:r>
            <a:r>
              <a:rPr lang="en-US" sz="1200" dirty="0" smtClean="0"/>
              <a:t>&gt;</a:t>
            </a:r>
            <a:endParaRPr lang="en-US" sz="1200" dirty="0"/>
          </a:p>
        </p:txBody>
      </p:sp>
      <p:sp>
        <p:nvSpPr>
          <p:cNvPr id="31" name="Content Placeholder 2"/>
          <p:cNvSpPr>
            <a:spLocks noGrp="1"/>
          </p:cNvSpPr>
          <p:nvPr>
            <p:ph idx="1"/>
          </p:nvPr>
        </p:nvSpPr>
        <p:spPr>
          <a:xfrm>
            <a:off x="304800" y="1651000"/>
            <a:ext cx="4818224" cy="4216400"/>
          </a:xfrm>
        </p:spPr>
        <p:txBody>
          <a:bodyPr>
            <a:normAutofit/>
          </a:bodyPr>
          <a:lstStyle/>
          <a:p>
            <a:pPr marL="0" indent="0">
              <a:buNone/>
            </a:pPr>
            <a:endParaRPr lang="en-US" sz="2000" dirty="0" smtClean="0"/>
          </a:p>
          <a:p>
            <a:pPr marL="0" indent="0">
              <a:buNone/>
            </a:pPr>
            <a:r>
              <a:rPr lang="en-US" sz="2000" dirty="0" smtClean="0"/>
              <a:t>Entities</a:t>
            </a:r>
          </a:p>
          <a:p>
            <a:pPr lvl="1"/>
            <a:r>
              <a:rPr lang="en-US" sz="1733" dirty="0" smtClean="0"/>
              <a:t>Partition Key</a:t>
            </a:r>
          </a:p>
          <a:p>
            <a:pPr lvl="1"/>
            <a:r>
              <a:rPr lang="en-US" sz="1733" dirty="0" smtClean="0"/>
              <a:t>Row Key</a:t>
            </a:r>
          </a:p>
          <a:p>
            <a:pPr lvl="1"/>
            <a:r>
              <a:rPr lang="en-US" sz="1733" dirty="0" smtClean="0"/>
              <a:t>Timestamp</a:t>
            </a:r>
          </a:p>
          <a:p>
            <a:pPr lvl="1"/>
            <a:r>
              <a:rPr lang="en-US" sz="1733" dirty="0" smtClean="0"/>
              <a:t>… other properties</a:t>
            </a:r>
          </a:p>
          <a:p>
            <a:pPr lvl="1"/>
            <a:r>
              <a:rPr lang="en-US" sz="1733" dirty="0" smtClean="0"/>
              <a:t>Each entity can have different number and type of properties</a:t>
            </a:r>
          </a:p>
          <a:p>
            <a:pPr lvl="1"/>
            <a:endParaRPr lang="en-US" sz="1733" dirty="0"/>
          </a:p>
          <a:p>
            <a:pPr marL="0" indent="0">
              <a:buNone/>
            </a:pPr>
            <a:r>
              <a:rPr lang="en-US" sz="2000" b="1" dirty="0" smtClean="0"/>
              <a:t>Partition Key + Row Key = Unique Identifier</a:t>
            </a:r>
          </a:p>
          <a:p>
            <a:pPr marL="0" indent="0">
              <a:buNone/>
            </a:pPr>
            <a:r>
              <a:rPr lang="en-US" sz="1800" dirty="0" smtClean="0"/>
              <a:t>(No support for secondary index in Azure Table)</a:t>
            </a:r>
          </a:p>
        </p:txBody>
      </p:sp>
      <p:sp>
        <p:nvSpPr>
          <p:cNvPr id="18" name="Flowchart: Alternate Process 17"/>
          <p:cNvSpPr/>
          <p:nvPr/>
        </p:nvSpPr>
        <p:spPr>
          <a:xfrm>
            <a:off x="5023658" y="1447800"/>
            <a:ext cx="4120342" cy="43464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5394613" y="1460423"/>
            <a:ext cx="2514600" cy="369332"/>
          </a:xfrm>
          <a:prstGeom prst="rect">
            <a:avLst/>
          </a:prstGeom>
          <a:noFill/>
        </p:spPr>
        <p:txBody>
          <a:bodyPr wrap="square" rtlCol="0">
            <a:spAutoFit/>
          </a:bodyPr>
          <a:lstStyle/>
          <a:p>
            <a:r>
              <a:rPr lang="en-US" dirty="0" smtClean="0">
                <a:solidFill>
                  <a:schemeClr val="bg1"/>
                </a:solidFill>
              </a:rPr>
              <a:t>Azure </a:t>
            </a:r>
            <a:r>
              <a:rPr lang="en-US" dirty="0">
                <a:solidFill>
                  <a:schemeClr val="bg1"/>
                </a:solidFill>
              </a:rPr>
              <a:t>Storage </a:t>
            </a:r>
            <a:r>
              <a:rPr lang="en-US" dirty="0" smtClean="0">
                <a:solidFill>
                  <a:schemeClr val="bg1"/>
                </a:solidFill>
              </a:rPr>
              <a:t>Account</a:t>
            </a:r>
            <a:endParaRPr lang="en-US" dirty="0">
              <a:solidFill>
                <a:schemeClr val="bg1"/>
              </a:solidFill>
            </a:endParaRPr>
          </a:p>
        </p:txBody>
      </p:sp>
      <p:sp>
        <p:nvSpPr>
          <p:cNvPr id="20" name="Flowchart: Alternate Process 19"/>
          <p:cNvSpPr/>
          <p:nvPr/>
        </p:nvSpPr>
        <p:spPr>
          <a:xfrm>
            <a:off x="5181600" y="1951229"/>
            <a:ext cx="3810000" cy="3505200"/>
          </a:xfrm>
          <a:prstGeom prst="flowChartAlternate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Alternate Process 20"/>
          <p:cNvSpPr/>
          <p:nvPr/>
        </p:nvSpPr>
        <p:spPr>
          <a:xfrm>
            <a:off x="5410200" y="2667000"/>
            <a:ext cx="3276600" cy="91440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56157" y="2736440"/>
            <a:ext cx="793807" cy="369332"/>
          </a:xfrm>
          <a:prstGeom prst="rect">
            <a:avLst/>
          </a:prstGeom>
          <a:noFill/>
        </p:spPr>
        <p:txBody>
          <a:bodyPr wrap="none" rtlCol="0">
            <a:spAutoFit/>
          </a:bodyPr>
          <a:lstStyle/>
          <a:p>
            <a:r>
              <a:rPr lang="en-US" dirty="0" smtClean="0"/>
              <a:t>Entity</a:t>
            </a:r>
            <a:endParaRPr lang="en-US" dirty="0"/>
          </a:p>
        </p:txBody>
      </p:sp>
      <p:sp>
        <p:nvSpPr>
          <p:cNvPr id="23" name="Flowchart: Alternate Process 22"/>
          <p:cNvSpPr/>
          <p:nvPr/>
        </p:nvSpPr>
        <p:spPr>
          <a:xfrm>
            <a:off x="6461413" y="2905769"/>
            <a:ext cx="914400" cy="61264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393565" y="3018135"/>
            <a:ext cx="1050096" cy="369332"/>
          </a:xfrm>
          <a:prstGeom prst="rect">
            <a:avLst/>
          </a:prstGeom>
          <a:noFill/>
        </p:spPr>
        <p:txBody>
          <a:bodyPr wrap="none" rtlCol="0">
            <a:spAutoFit/>
          </a:bodyPr>
          <a:lstStyle/>
          <a:p>
            <a:r>
              <a:rPr lang="en-US" dirty="0" smtClean="0"/>
              <a:t>Property</a:t>
            </a:r>
            <a:endParaRPr lang="en-US" dirty="0"/>
          </a:p>
        </p:txBody>
      </p:sp>
      <p:sp>
        <p:nvSpPr>
          <p:cNvPr id="25" name="Flowchart: Alternate Process 24"/>
          <p:cNvSpPr/>
          <p:nvPr/>
        </p:nvSpPr>
        <p:spPr>
          <a:xfrm>
            <a:off x="7452013" y="2892552"/>
            <a:ext cx="914400" cy="61264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Alternate Process 25"/>
          <p:cNvSpPr/>
          <p:nvPr/>
        </p:nvSpPr>
        <p:spPr>
          <a:xfrm>
            <a:off x="5334000" y="3759475"/>
            <a:ext cx="3276600" cy="1472650"/>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547013" y="3886200"/>
            <a:ext cx="793807" cy="369332"/>
          </a:xfrm>
          <a:prstGeom prst="rect">
            <a:avLst/>
          </a:prstGeom>
          <a:noFill/>
        </p:spPr>
        <p:txBody>
          <a:bodyPr wrap="none" rtlCol="0">
            <a:spAutoFit/>
          </a:bodyPr>
          <a:lstStyle/>
          <a:p>
            <a:r>
              <a:rPr lang="en-US" dirty="0" smtClean="0"/>
              <a:t>Entity</a:t>
            </a:r>
            <a:endParaRPr lang="en-US" dirty="0"/>
          </a:p>
        </p:txBody>
      </p:sp>
      <p:sp>
        <p:nvSpPr>
          <p:cNvPr id="28" name="Flowchart: Alternate Process 27"/>
          <p:cNvSpPr/>
          <p:nvPr/>
        </p:nvSpPr>
        <p:spPr>
          <a:xfrm>
            <a:off x="5623213" y="4340352"/>
            <a:ext cx="914400" cy="61264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Alternate Process 33"/>
          <p:cNvSpPr/>
          <p:nvPr/>
        </p:nvSpPr>
        <p:spPr>
          <a:xfrm>
            <a:off x="6613813" y="4343400"/>
            <a:ext cx="914400" cy="61264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Alternate Process 34"/>
          <p:cNvSpPr/>
          <p:nvPr/>
        </p:nvSpPr>
        <p:spPr>
          <a:xfrm>
            <a:off x="7604413" y="4340352"/>
            <a:ext cx="914400" cy="612648"/>
          </a:xfrm>
          <a:prstGeom prst="flowChartAlternateProcess">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392517" y="3048000"/>
            <a:ext cx="1050096" cy="369332"/>
          </a:xfrm>
          <a:prstGeom prst="rect">
            <a:avLst/>
          </a:prstGeom>
          <a:noFill/>
        </p:spPr>
        <p:txBody>
          <a:bodyPr wrap="none" rtlCol="0">
            <a:spAutoFit/>
          </a:bodyPr>
          <a:lstStyle/>
          <a:p>
            <a:r>
              <a:rPr lang="en-US" dirty="0" smtClean="0"/>
              <a:t>Property</a:t>
            </a:r>
            <a:endParaRPr lang="en-US" dirty="0"/>
          </a:p>
        </p:txBody>
      </p:sp>
      <p:sp>
        <p:nvSpPr>
          <p:cNvPr id="37" name="TextBox 36"/>
          <p:cNvSpPr txBox="1"/>
          <p:nvPr/>
        </p:nvSpPr>
        <p:spPr>
          <a:xfrm>
            <a:off x="6545965" y="4507468"/>
            <a:ext cx="1050096" cy="369332"/>
          </a:xfrm>
          <a:prstGeom prst="rect">
            <a:avLst/>
          </a:prstGeom>
          <a:noFill/>
        </p:spPr>
        <p:txBody>
          <a:bodyPr wrap="none" rtlCol="0">
            <a:spAutoFit/>
          </a:bodyPr>
          <a:lstStyle/>
          <a:p>
            <a:r>
              <a:rPr lang="en-US" dirty="0" smtClean="0"/>
              <a:t>Property</a:t>
            </a:r>
            <a:endParaRPr lang="en-US" dirty="0"/>
          </a:p>
        </p:txBody>
      </p:sp>
      <p:sp>
        <p:nvSpPr>
          <p:cNvPr id="38" name="TextBox 37"/>
          <p:cNvSpPr txBox="1"/>
          <p:nvPr/>
        </p:nvSpPr>
        <p:spPr>
          <a:xfrm>
            <a:off x="7544917" y="4507468"/>
            <a:ext cx="1050096" cy="369332"/>
          </a:xfrm>
          <a:prstGeom prst="rect">
            <a:avLst/>
          </a:prstGeom>
          <a:noFill/>
        </p:spPr>
        <p:txBody>
          <a:bodyPr wrap="none" rtlCol="0">
            <a:spAutoFit/>
          </a:bodyPr>
          <a:lstStyle/>
          <a:p>
            <a:r>
              <a:rPr lang="en-US" dirty="0" smtClean="0"/>
              <a:t>Property</a:t>
            </a:r>
            <a:endParaRPr lang="en-US" dirty="0"/>
          </a:p>
        </p:txBody>
      </p:sp>
      <p:sp>
        <p:nvSpPr>
          <p:cNvPr id="39" name="TextBox 38"/>
          <p:cNvSpPr txBox="1"/>
          <p:nvPr/>
        </p:nvSpPr>
        <p:spPr>
          <a:xfrm>
            <a:off x="5562600" y="4507468"/>
            <a:ext cx="1050096" cy="369332"/>
          </a:xfrm>
          <a:prstGeom prst="rect">
            <a:avLst/>
          </a:prstGeom>
          <a:noFill/>
        </p:spPr>
        <p:txBody>
          <a:bodyPr wrap="none" rtlCol="0">
            <a:spAutoFit/>
          </a:bodyPr>
          <a:lstStyle/>
          <a:p>
            <a:r>
              <a:rPr lang="en-US" dirty="0" smtClean="0"/>
              <a:t>Property</a:t>
            </a:r>
            <a:endParaRPr lang="en-US" dirty="0"/>
          </a:p>
        </p:txBody>
      </p:sp>
      <p:sp>
        <p:nvSpPr>
          <p:cNvPr id="29" name="TextBox 28"/>
          <p:cNvSpPr txBox="1"/>
          <p:nvPr/>
        </p:nvSpPr>
        <p:spPr>
          <a:xfrm>
            <a:off x="5547013" y="2057400"/>
            <a:ext cx="2514600" cy="369332"/>
          </a:xfrm>
          <a:prstGeom prst="rect">
            <a:avLst/>
          </a:prstGeom>
          <a:noFill/>
        </p:spPr>
        <p:txBody>
          <a:bodyPr wrap="square" rtlCol="0">
            <a:spAutoFit/>
          </a:bodyPr>
          <a:lstStyle/>
          <a:p>
            <a:r>
              <a:rPr lang="en-US" dirty="0" smtClean="0">
                <a:solidFill>
                  <a:schemeClr val="bg1"/>
                </a:solidFill>
              </a:rPr>
              <a:t>Azure Table</a:t>
            </a:r>
            <a:endParaRPr lang="en-US" dirty="0">
              <a:solidFill>
                <a:schemeClr val="bg1"/>
              </a:solidFill>
            </a:endParaRPr>
          </a:p>
        </p:txBody>
      </p:sp>
    </p:spTree>
    <p:extLst>
      <p:ext uri="{BB962C8B-B14F-4D97-AF65-F5344CB8AC3E}">
        <p14:creationId xmlns:p14="http://schemas.microsoft.com/office/powerpoint/2010/main" val="3653226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14400"/>
          </a:xfrm>
        </p:spPr>
        <p:txBody>
          <a:bodyPr/>
          <a:lstStyle/>
          <a:p>
            <a:pPr algn="ctr"/>
            <a:r>
              <a:rPr lang="en-US" b="1" dirty="0" smtClean="0"/>
              <a:t>Azure Tables Partitions</a:t>
            </a:r>
            <a:endParaRPr lang="en-US" b="1" dirty="0"/>
          </a:p>
        </p:txBody>
      </p:sp>
      <p:sp>
        <p:nvSpPr>
          <p:cNvPr id="5" name="Flowchart: Process 4"/>
          <p:cNvSpPr/>
          <p:nvPr/>
        </p:nvSpPr>
        <p:spPr>
          <a:xfrm>
            <a:off x="2362200" y="5711952"/>
            <a:ext cx="2133600" cy="612648"/>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Employees (Table)</a:t>
            </a:r>
            <a:endParaRPr lang="en-US" dirty="0">
              <a:latin typeface="+mj-lt"/>
            </a:endParaRPr>
          </a:p>
        </p:txBody>
      </p:sp>
      <p:sp>
        <p:nvSpPr>
          <p:cNvPr id="6" name="Flowchart: Process 5"/>
          <p:cNvSpPr/>
          <p:nvPr/>
        </p:nvSpPr>
        <p:spPr>
          <a:xfrm>
            <a:off x="4572000" y="5711952"/>
            <a:ext cx="2286000" cy="612648"/>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Certifications (Table)</a:t>
            </a:r>
            <a:endParaRPr lang="en-US" dirty="0">
              <a:latin typeface="+mj-lt"/>
            </a:endParaRPr>
          </a:p>
        </p:txBody>
      </p:sp>
      <p:sp>
        <p:nvSpPr>
          <p:cNvPr id="7" name="Flowchart: Process 6"/>
          <p:cNvSpPr/>
          <p:nvPr/>
        </p:nvSpPr>
        <p:spPr>
          <a:xfrm>
            <a:off x="2362200" y="2362200"/>
            <a:ext cx="2133600" cy="312420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(Entity)</a:t>
            </a:r>
          </a:p>
          <a:p>
            <a:pPr algn="ctr"/>
            <a:endParaRPr lang="en-US" dirty="0">
              <a:latin typeface="+mj-lt"/>
            </a:endParaRPr>
          </a:p>
          <a:p>
            <a:pPr algn="ctr"/>
            <a:r>
              <a:rPr lang="en-US" sz="1600" dirty="0" err="1">
                <a:latin typeface="+mj-lt"/>
              </a:rPr>
              <a:t>Employee</a:t>
            </a:r>
            <a:r>
              <a:rPr lang="en-US" sz="1600" dirty="0" err="1" smtClean="0">
                <a:latin typeface="+mj-lt"/>
              </a:rPr>
              <a:t>Name</a:t>
            </a:r>
            <a:r>
              <a:rPr lang="en-US" sz="1600" dirty="0" smtClean="0">
                <a:latin typeface="+mj-lt"/>
              </a:rPr>
              <a:t>=…</a:t>
            </a:r>
          </a:p>
          <a:p>
            <a:pPr algn="ctr"/>
            <a:r>
              <a:rPr lang="en-US" sz="1600" dirty="0" err="1" smtClean="0">
                <a:latin typeface="+mj-lt"/>
              </a:rPr>
              <a:t>CertName</a:t>
            </a:r>
            <a:r>
              <a:rPr lang="en-US" sz="1600" dirty="0" smtClean="0">
                <a:latin typeface="+mj-lt"/>
              </a:rPr>
              <a:t>=…</a:t>
            </a:r>
          </a:p>
          <a:p>
            <a:pPr algn="ctr"/>
            <a:r>
              <a:rPr lang="en-US" sz="1600" dirty="0" err="1" smtClean="0">
                <a:latin typeface="+mj-lt"/>
              </a:rPr>
              <a:t>BirthDate</a:t>
            </a:r>
            <a:r>
              <a:rPr lang="en-US" sz="1600" dirty="0" smtClean="0">
                <a:latin typeface="+mj-lt"/>
              </a:rPr>
              <a:t>=…</a:t>
            </a:r>
          </a:p>
          <a:p>
            <a:pPr algn="ctr"/>
            <a:r>
              <a:rPr lang="en-US" sz="1600" dirty="0" err="1" smtClean="0">
                <a:latin typeface="+mj-lt"/>
              </a:rPr>
              <a:t>CertNumber</a:t>
            </a:r>
            <a:r>
              <a:rPr lang="en-US" sz="1600" dirty="0" smtClean="0">
                <a:latin typeface="+mj-lt"/>
              </a:rPr>
              <a:t>=…</a:t>
            </a:r>
          </a:p>
          <a:p>
            <a:pPr algn="ctr"/>
            <a:endParaRPr lang="en-US" sz="1600" dirty="0">
              <a:latin typeface="+mj-lt"/>
            </a:endParaRPr>
          </a:p>
          <a:p>
            <a:pPr algn="ctr"/>
            <a:r>
              <a:rPr lang="en-US" sz="1600" dirty="0" err="1">
                <a:latin typeface="+mj-lt"/>
              </a:rPr>
              <a:t>Employee</a:t>
            </a:r>
            <a:r>
              <a:rPr lang="en-US" sz="1600" dirty="0" err="1" smtClean="0">
                <a:latin typeface="+mj-lt"/>
              </a:rPr>
              <a:t>Name</a:t>
            </a:r>
            <a:r>
              <a:rPr lang="en-US" sz="1600" dirty="0" smtClean="0">
                <a:latin typeface="+mj-lt"/>
              </a:rPr>
              <a:t>=…</a:t>
            </a:r>
          </a:p>
          <a:p>
            <a:pPr algn="ctr"/>
            <a:r>
              <a:rPr lang="en-US" sz="1600" dirty="0" err="1" smtClean="0">
                <a:latin typeface="+mj-lt"/>
              </a:rPr>
              <a:t>CertName</a:t>
            </a:r>
            <a:r>
              <a:rPr lang="en-US" sz="1600" dirty="0" smtClean="0">
                <a:latin typeface="+mj-lt"/>
              </a:rPr>
              <a:t>=…</a:t>
            </a:r>
          </a:p>
          <a:p>
            <a:pPr algn="ctr"/>
            <a:r>
              <a:rPr lang="en-US" sz="1600" dirty="0" err="1" smtClean="0">
                <a:latin typeface="+mj-lt"/>
              </a:rPr>
              <a:t>BirthDate</a:t>
            </a:r>
            <a:r>
              <a:rPr lang="en-US" sz="1600" dirty="0" smtClean="0">
                <a:latin typeface="+mj-lt"/>
              </a:rPr>
              <a:t>=…</a:t>
            </a:r>
          </a:p>
          <a:p>
            <a:pPr algn="ctr"/>
            <a:r>
              <a:rPr lang="en-US" sz="1600" dirty="0" err="1" smtClean="0">
                <a:latin typeface="+mj-lt"/>
              </a:rPr>
              <a:t>CertNumber</a:t>
            </a:r>
            <a:r>
              <a:rPr lang="en-US" sz="1600" dirty="0" smtClean="0">
                <a:latin typeface="+mj-lt"/>
              </a:rPr>
              <a:t>=…</a:t>
            </a:r>
          </a:p>
          <a:p>
            <a:pPr algn="ctr"/>
            <a:r>
              <a:rPr lang="en-US" sz="1600" dirty="0" err="1" smtClean="0">
                <a:latin typeface="+mj-lt"/>
              </a:rPr>
              <a:t>FavoriteTeam</a:t>
            </a:r>
            <a:r>
              <a:rPr lang="en-US" sz="1600" dirty="0" smtClean="0">
                <a:latin typeface="+mj-lt"/>
              </a:rPr>
              <a:t>=</a:t>
            </a:r>
            <a:r>
              <a:rPr lang="en-US" dirty="0" smtClean="0">
                <a:latin typeface="+mj-lt"/>
              </a:rPr>
              <a:t>…</a:t>
            </a:r>
            <a:endParaRPr lang="en-US" dirty="0">
              <a:latin typeface="+mj-lt"/>
            </a:endParaRPr>
          </a:p>
        </p:txBody>
      </p:sp>
      <p:sp>
        <p:nvSpPr>
          <p:cNvPr id="8" name="Flowchart: Process 7"/>
          <p:cNvSpPr/>
          <p:nvPr/>
        </p:nvSpPr>
        <p:spPr>
          <a:xfrm>
            <a:off x="4572000" y="2362200"/>
            <a:ext cx="2286000" cy="312420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(Entity)</a:t>
            </a:r>
          </a:p>
          <a:p>
            <a:pPr algn="ctr"/>
            <a:endParaRPr lang="en-US" dirty="0">
              <a:latin typeface="+mj-lt"/>
            </a:endParaRPr>
          </a:p>
          <a:p>
            <a:pPr algn="ctr"/>
            <a:r>
              <a:rPr lang="en-US" dirty="0" err="1" smtClean="0">
                <a:latin typeface="+mj-lt"/>
              </a:rPr>
              <a:t>CertName</a:t>
            </a:r>
            <a:r>
              <a:rPr lang="en-US" dirty="0" smtClean="0">
                <a:latin typeface="+mj-lt"/>
              </a:rPr>
              <a:t>=…</a:t>
            </a:r>
          </a:p>
          <a:p>
            <a:pPr algn="ctr"/>
            <a:r>
              <a:rPr lang="en-US" dirty="0" err="1" smtClean="0">
                <a:latin typeface="+mj-lt"/>
              </a:rPr>
              <a:t>EmployeeName</a:t>
            </a:r>
            <a:r>
              <a:rPr lang="en-US" dirty="0" smtClean="0">
                <a:latin typeface="+mj-lt"/>
              </a:rPr>
              <a:t>=…</a:t>
            </a:r>
          </a:p>
          <a:p>
            <a:pPr algn="ctr"/>
            <a:r>
              <a:rPr lang="en-US" dirty="0" err="1">
                <a:latin typeface="+mj-lt"/>
              </a:rPr>
              <a:t>CertNumber</a:t>
            </a:r>
            <a:r>
              <a:rPr lang="en-US" dirty="0">
                <a:latin typeface="+mj-lt"/>
              </a:rPr>
              <a:t>=…</a:t>
            </a:r>
          </a:p>
          <a:p>
            <a:pPr algn="ctr"/>
            <a:r>
              <a:rPr lang="en-US" dirty="0" err="1" smtClean="0">
                <a:latin typeface="+mj-lt"/>
              </a:rPr>
              <a:t>BirthDate</a:t>
            </a:r>
            <a:r>
              <a:rPr lang="en-US" dirty="0" smtClean="0">
                <a:latin typeface="+mj-lt"/>
              </a:rPr>
              <a:t>=…</a:t>
            </a:r>
          </a:p>
          <a:p>
            <a:pPr algn="ctr"/>
            <a:endParaRPr lang="en-US" dirty="0">
              <a:latin typeface="+mj-lt"/>
            </a:endParaRPr>
          </a:p>
          <a:p>
            <a:pPr algn="ctr"/>
            <a:r>
              <a:rPr lang="en-US" dirty="0" err="1">
                <a:latin typeface="+mj-lt"/>
              </a:rPr>
              <a:t>Cert</a:t>
            </a:r>
            <a:r>
              <a:rPr lang="en-US" dirty="0" err="1" smtClean="0">
                <a:latin typeface="+mj-lt"/>
              </a:rPr>
              <a:t>Name</a:t>
            </a:r>
            <a:r>
              <a:rPr lang="en-US" dirty="0" smtClean="0">
                <a:latin typeface="+mj-lt"/>
              </a:rPr>
              <a:t>=…</a:t>
            </a:r>
          </a:p>
          <a:p>
            <a:pPr algn="ctr"/>
            <a:r>
              <a:rPr lang="en-US" dirty="0" err="1" smtClean="0">
                <a:latin typeface="+mj-lt"/>
              </a:rPr>
              <a:t>EmployeeName</a:t>
            </a:r>
            <a:r>
              <a:rPr lang="en-US" dirty="0" smtClean="0">
                <a:latin typeface="+mj-lt"/>
              </a:rPr>
              <a:t>=…</a:t>
            </a:r>
          </a:p>
          <a:p>
            <a:pPr algn="ctr"/>
            <a:r>
              <a:rPr lang="en-US" dirty="0" err="1">
                <a:latin typeface="+mj-lt"/>
              </a:rPr>
              <a:t>CertNumber</a:t>
            </a:r>
            <a:r>
              <a:rPr lang="en-US" dirty="0">
                <a:latin typeface="+mj-lt"/>
              </a:rPr>
              <a:t>=…</a:t>
            </a:r>
          </a:p>
          <a:p>
            <a:pPr algn="ctr"/>
            <a:r>
              <a:rPr lang="en-US" dirty="0" err="1" smtClean="0">
                <a:latin typeface="+mj-lt"/>
              </a:rPr>
              <a:t>BirthDate</a:t>
            </a:r>
            <a:r>
              <a:rPr lang="en-US" dirty="0" smtClean="0">
                <a:latin typeface="+mj-lt"/>
              </a:rPr>
              <a:t>=…</a:t>
            </a:r>
            <a:endParaRPr lang="en-US" dirty="0">
              <a:latin typeface="+mj-lt"/>
            </a:endParaRPr>
          </a:p>
        </p:txBody>
      </p:sp>
      <p:cxnSp>
        <p:nvCxnSpPr>
          <p:cNvPr id="15" name="Straight Arrow Connector 14"/>
          <p:cNvCxnSpPr>
            <a:stCxn id="6" idx="0"/>
            <a:endCxn id="8" idx="2"/>
          </p:cNvCxnSpPr>
          <p:nvPr/>
        </p:nvCxnSpPr>
        <p:spPr>
          <a:xfrm flipV="1">
            <a:off x="5715000" y="5486400"/>
            <a:ext cx="0" cy="22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0"/>
            <a:endCxn id="7" idx="2"/>
          </p:cNvCxnSpPr>
          <p:nvPr/>
        </p:nvCxnSpPr>
        <p:spPr>
          <a:xfrm flipV="1">
            <a:off x="3429000" y="5486400"/>
            <a:ext cx="0" cy="225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8600" y="2286000"/>
            <a:ext cx="2128275" cy="923330"/>
          </a:xfrm>
          <a:prstGeom prst="rect">
            <a:avLst/>
          </a:prstGeom>
          <a:noFill/>
        </p:spPr>
        <p:txBody>
          <a:bodyPr wrap="none" rtlCol="0">
            <a:spAutoFit/>
          </a:bodyPr>
          <a:lstStyle/>
          <a:p>
            <a:r>
              <a:rPr lang="en-US" dirty="0" smtClean="0">
                <a:latin typeface="+mj-lt"/>
              </a:rPr>
              <a:t>PK = </a:t>
            </a:r>
            <a:r>
              <a:rPr lang="en-US" dirty="0" err="1" smtClean="0">
                <a:latin typeface="+mj-lt"/>
              </a:rPr>
              <a:t>EmployeeName</a:t>
            </a:r>
            <a:endParaRPr lang="en-US" dirty="0" smtClean="0">
              <a:latin typeface="+mj-lt"/>
            </a:endParaRPr>
          </a:p>
          <a:p>
            <a:endParaRPr lang="en-US" dirty="0">
              <a:latin typeface="+mj-lt"/>
            </a:endParaRPr>
          </a:p>
          <a:p>
            <a:r>
              <a:rPr lang="en-US" dirty="0" smtClean="0">
                <a:latin typeface="+mj-lt"/>
              </a:rPr>
              <a:t>RK = </a:t>
            </a:r>
            <a:r>
              <a:rPr lang="en-US" dirty="0" err="1" smtClean="0">
                <a:latin typeface="+mj-lt"/>
              </a:rPr>
              <a:t>CertName</a:t>
            </a:r>
            <a:endParaRPr lang="en-US" dirty="0">
              <a:latin typeface="+mj-lt"/>
            </a:endParaRPr>
          </a:p>
        </p:txBody>
      </p:sp>
      <p:sp>
        <p:nvSpPr>
          <p:cNvPr id="27" name="TextBox 26"/>
          <p:cNvSpPr txBox="1"/>
          <p:nvPr/>
        </p:nvSpPr>
        <p:spPr>
          <a:xfrm>
            <a:off x="6793844" y="2362200"/>
            <a:ext cx="2273956" cy="923330"/>
          </a:xfrm>
          <a:prstGeom prst="rect">
            <a:avLst/>
          </a:prstGeom>
          <a:noFill/>
        </p:spPr>
        <p:txBody>
          <a:bodyPr wrap="square" rtlCol="0">
            <a:spAutoFit/>
          </a:bodyPr>
          <a:lstStyle/>
          <a:p>
            <a:r>
              <a:rPr lang="en-US" dirty="0" smtClean="0">
                <a:latin typeface="+mj-lt"/>
              </a:rPr>
              <a:t>PK = </a:t>
            </a:r>
            <a:r>
              <a:rPr lang="en-US" dirty="0" err="1" smtClean="0">
                <a:latin typeface="+mj-lt"/>
              </a:rPr>
              <a:t>CertName</a:t>
            </a:r>
            <a:endParaRPr lang="en-US" dirty="0" smtClean="0">
              <a:latin typeface="+mj-lt"/>
            </a:endParaRPr>
          </a:p>
          <a:p>
            <a:endParaRPr lang="en-US" dirty="0">
              <a:latin typeface="+mj-lt"/>
            </a:endParaRPr>
          </a:p>
          <a:p>
            <a:r>
              <a:rPr lang="en-US" dirty="0" smtClean="0">
                <a:latin typeface="+mj-lt"/>
              </a:rPr>
              <a:t>RK = </a:t>
            </a:r>
            <a:r>
              <a:rPr lang="en-US" dirty="0" err="1">
                <a:latin typeface="+mj-lt"/>
              </a:rPr>
              <a:t>EmployeeName</a:t>
            </a:r>
            <a:endParaRPr lang="en-US" dirty="0">
              <a:latin typeface="+mj-lt"/>
            </a:endParaRPr>
          </a:p>
        </p:txBody>
      </p:sp>
      <p:sp>
        <p:nvSpPr>
          <p:cNvPr id="34" name="TextBox 33"/>
          <p:cNvSpPr txBox="1"/>
          <p:nvPr/>
        </p:nvSpPr>
        <p:spPr>
          <a:xfrm>
            <a:off x="1066800" y="1371600"/>
            <a:ext cx="6096000" cy="646331"/>
          </a:xfrm>
          <a:prstGeom prst="rect">
            <a:avLst/>
          </a:prstGeom>
          <a:noFill/>
        </p:spPr>
        <p:txBody>
          <a:bodyPr wrap="square" rtlCol="0">
            <a:spAutoFit/>
          </a:bodyPr>
          <a:lstStyle/>
          <a:p>
            <a:r>
              <a:rPr lang="en-US" dirty="0" smtClean="0">
                <a:latin typeface="+mj-lt"/>
              </a:rPr>
              <a:t>How do you Partition the data?</a:t>
            </a:r>
          </a:p>
          <a:p>
            <a:pPr marL="285750" indent="-285750">
              <a:buFont typeface="Arial" panose="020B0604020202020204" pitchFamily="34" charset="0"/>
              <a:buChar char="•"/>
            </a:pPr>
            <a:r>
              <a:rPr lang="en-US" dirty="0" err="1" smtClean="0">
                <a:latin typeface="+mj-lt"/>
              </a:rPr>
              <a:t>EmployeeName</a:t>
            </a:r>
            <a:r>
              <a:rPr lang="en-US" dirty="0" smtClean="0">
                <a:latin typeface="+mj-lt"/>
              </a:rPr>
              <a:t> or </a:t>
            </a:r>
            <a:r>
              <a:rPr lang="en-US" dirty="0" err="1" smtClean="0">
                <a:latin typeface="+mj-lt"/>
              </a:rPr>
              <a:t>CertName</a:t>
            </a:r>
            <a:r>
              <a:rPr lang="en-US" dirty="0" smtClean="0">
                <a:latin typeface="+mj-lt"/>
              </a:rPr>
              <a:t>?</a:t>
            </a:r>
            <a:endParaRPr lang="en-US" dirty="0">
              <a:latin typeface="+mj-lt"/>
            </a:endParaRPr>
          </a:p>
        </p:txBody>
      </p:sp>
    </p:spTree>
    <p:extLst>
      <p:ext uri="{BB962C8B-B14F-4D97-AF65-F5344CB8AC3E}">
        <p14:creationId xmlns:p14="http://schemas.microsoft.com/office/powerpoint/2010/main" val="1216371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Azure Tables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475493305"/>
              </p:ext>
            </p:extLst>
          </p:nvPr>
        </p:nvGraphicFramePr>
        <p:xfrm>
          <a:off x="1295400" y="3505200"/>
          <a:ext cx="6629400" cy="1478280"/>
        </p:xfrm>
        <a:graphic>
          <a:graphicData uri="http://schemas.openxmlformats.org/drawingml/2006/table">
            <a:tbl>
              <a:tblPr firstRow="1" bandRow="1">
                <a:tableStyleId>{5C22544A-7EE6-4342-B048-85BDC9FD1C3A}</a:tableStyleId>
              </a:tblPr>
              <a:tblGrid>
                <a:gridCol w="2935154"/>
                <a:gridCol w="1484446"/>
                <a:gridCol w="2209800"/>
              </a:tblGrid>
              <a:tr h="320040">
                <a:tc>
                  <a:txBody>
                    <a:bodyPr/>
                    <a:lstStyle/>
                    <a:p>
                      <a:r>
                        <a:rPr lang="en-US" dirty="0" err="1" smtClean="0"/>
                        <a:t>EmployeeName</a:t>
                      </a:r>
                      <a:endParaRPr lang="en-US" dirty="0"/>
                    </a:p>
                  </a:txBody>
                  <a:tcPr/>
                </a:tc>
                <a:tc>
                  <a:txBody>
                    <a:bodyPr/>
                    <a:lstStyle/>
                    <a:p>
                      <a:r>
                        <a:rPr lang="en-US" dirty="0" err="1" smtClean="0"/>
                        <a:t>BirthDate</a:t>
                      </a:r>
                      <a:endParaRPr lang="en-US" dirty="0"/>
                    </a:p>
                  </a:txBody>
                  <a:tcPr/>
                </a:tc>
                <a:tc>
                  <a:txBody>
                    <a:bodyPr/>
                    <a:lstStyle/>
                    <a:p>
                      <a:r>
                        <a:rPr lang="en-US" dirty="0" err="1" smtClean="0"/>
                        <a:t>FavoriteTeam</a:t>
                      </a:r>
                      <a:endParaRPr lang="en-US" dirty="0"/>
                    </a:p>
                  </a:txBody>
                  <a:tcPr/>
                </a:tc>
              </a:tr>
              <a:tr h="370840">
                <a:tc>
                  <a:txBody>
                    <a:bodyPr/>
                    <a:lstStyle/>
                    <a:p>
                      <a:r>
                        <a:rPr lang="en-US" dirty="0" smtClean="0"/>
                        <a:t>David Anderson</a:t>
                      </a:r>
                      <a:endParaRPr lang="en-US" dirty="0"/>
                    </a:p>
                  </a:txBody>
                  <a:tcPr/>
                </a:tc>
                <a:tc>
                  <a:txBody>
                    <a:bodyPr/>
                    <a:lstStyle/>
                    <a:p>
                      <a:r>
                        <a:rPr lang="en-US" dirty="0" smtClean="0"/>
                        <a:t>1/1/1970</a:t>
                      </a:r>
                      <a:endParaRPr lang="en-US" dirty="0"/>
                    </a:p>
                  </a:txBody>
                  <a:tcPr/>
                </a:tc>
                <a:tc>
                  <a:txBody>
                    <a:bodyPr/>
                    <a:lstStyle/>
                    <a:p>
                      <a:endParaRPr lang="en-US" dirty="0"/>
                    </a:p>
                  </a:txBody>
                  <a:tcPr/>
                </a:tc>
              </a:tr>
              <a:tr h="370840">
                <a:tc>
                  <a:txBody>
                    <a:bodyPr/>
                    <a:lstStyle/>
                    <a:p>
                      <a:r>
                        <a:rPr lang="en-US" dirty="0" smtClean="0"/>
                        <a:t>Nancy Wilson</a:t>
                      </a:r>
                      <a:endParaRPr lang="en-US" dirty="0"/>
                    </a:p>
                  </a:txBody>
                  <a:tcPr/>
                </a:tc>
                <a:tc>
                  <a:txBody>
                    <a:bodyPr/>
                    <a:lstStyle/>
                    <a:p>
                      <a:r>
                        <a:rPr lang="en-US" dirty="0" smtClean="0"/>
                        <a:t>4/15/1965</a:t>
                      </a:r>
                      <a:endParaRPr lang="en-US" dirty="0"/>
                    </a:p>
                  </a:txBody>
                  <a:tcPr/>
                </a:tc>
                <a:tc>
                  <a:txBody>
                    <a:bodyPr/>
                    <a:lstStyle/>
                    <a:p>
                      <a:r>
                        <a:rPr lang="en-US" dirty="0" smtClean="0"/>
                        <a:t>Atlanta Falcons</a:t>
                      </a:r>
                      <a:endParaRPr lang="en-US" dirty="0"/>
                    </a:p>
                  </a:txBody>
                  <a:tcPr/>
                </a:tc>
              </a:tr>
              <a:tr h="370840">
                <a:tc>
                  <a:txBody>
                    <a:bodyPr/>
                    <a:lstStyle/>
                    <a:p>
                      <a:r>
                        <a:rPr lang="en-US" dirty="0" smtClean="0"/>
                        <a:t>John Doe</a:t>
                      </a:r>
                      <a:endParaRPr lang="en-US" dirty="0"/>
                    </a:p>
                  </a:txBody>
                  <a:tcPr/>
                </a:tc>
                <a:tc>
                  <a:txBody>
                    <a:bodyPr/>
                    <a:lstStyle/>
                    <a:p>
                      <a:r>
                        <a:rPr lang="en-US" dirty="0" smtClean="0"/>
                        <a:t>April</a:t>
                      </a:r>
                      <a:r>
                        <a:rPr lang="en-US" baseline="0" dirty="0" smtClean="0"/>
                        <a:t> 1, 1989</a:t>
                      </a:r>
                      <a:endParaRPr lang="en-US" dirty="0"/>
                    </a:p>
                  </a:txBody>
                  <a:tcPr/>
                </a:tc>
                <a:tc>
                  <a:txBody>
                    <a:bodyPr/>
                    <a:lstStyle/>
                    <a:p>
                      <a:endParaRPr lang="en-US" dirty="0"/>
                    </a:p>
                  </a:txBody>
                  <a:tcPr/>
                </a:tc>
              </a:tr>
            </a:tbl>
          </a:graphicData>
        </a:graphic>
      </p:graphicFrame>
      <p:sp>
        <p:nvSpPr>
          <p:cNvPr id="9" name="TextBox 8"/>
          <p:cNvSpPr txBox="1"/>
          <p:nvPr/>
        </p:nvSpPr>
        <p:spPr>
          <a:xfrm>
            <a:off x="1219200" y="2057400"/>
            <a:ext cx="3024739" cy="369332"/>
          </a:xfrm>
          <a:prstGeom prst="rect">
            <a:avLst/>
          </a:prstGeom>
          <a:noFill/>
        </p:spPr>
        <p:txBody>
          <a:bodyPr wrap="none" rtlCol="0">
            <a:spAutoFit/>
          </a:bodyPr>
          <a:lstStyle/>
          <a:p>
            <a:r>
              <a:rPr lang="en-US" dirty="0" smtClean="0"/>
              <a:t>No Fixed Schema for entities</a:t>
            </a:r>
            <a:endParaRPr lang="en-US" dirty="0"/>
          </a:p>
        </p:txBody>
      </p:sp>
      <p:sp>
        <p:nvSpPr>
          <p:cNvPr id="11" name="TextBox 10"/>
          <p:cNvSpPr txBox="1"/>
          <p:nvPr/>
        </p:nvSpPr>
        <p:spPr>
          <a:xfrm>
            <a:off x="1265179" y="3124200"/>
            <a:ext cx="2011421" cy="369332"/>
          </a:xfrm>
          <a:prstGeom prst="rect">
            <a:avLst/>
          </a:prstGeom>
          <a:noFill/>
        </p:spPr>
        <p:txBody>
          <a:bodyPr wrap="square" rtlCol="0">
            <a:spAutoFit/>
          </a:bodyPr>
          <a:lstStyle/>
          <a:p>
            <a:r>
              <a:rPr lang="en-US" dirty="0" smtClean="0"/>
              <a:t>Employee table</a:t>
            </a:r>
            <a:endParaRPr lang="en-US" dirty="0"/>
          </a:p>
        </p:txBody>
      </p:sp>
      <p:sp>
        <p:nvSpPr>
          <p:cNvPr id="12" name="Oval 11"/>
          <p:cNvSpPr/>
          <p:nvPr/>
        </p:nvSpPr>
        <p:spPr>
          <a:xfrm>
            <a:off x="4191000" y="4572000"/>
            <a:ext cx="1447800" cy="457200"/>
          </a:xfrm>
          <a:prstGeom prst="ellipse">
            <a:avLst/>
          </a:prstGeom>
          <a:solidFill>
            <a:schemeClr val="accent1">
              <a:alpha val="30000"/>
            </a:schemeClr>
          </a:solidFill>
          <a:ln>
            <a:solidFill>
              <a:schemeClr val="accent1">
                <a:shade val="50000"/>
                <a:alpha val="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200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Azure Tables</a:t>
            </a:r>
            <a:endParaRPr lang="en-US" b="1" dirty="0"/>
          </a:p>
        </p:txBody>
      </p:sp>
      <p:sp>
        <p:nvSpPr>
          <p:cNvPr id="3" name="Content Placeholder 2"/>
          <p:cNvSpPr>
            <a:spLocks noGrp="1"/>
          </p:cNvSpPr>
          <p:nvPr>
            <p:ph idx="1"/>
          </p:nvPr>
        </p:nvSpPr>
        <p:spPr>
          <a:xfrm>
            <a:off x="914400" y="1651000"/>
            <a:ext cx="7315200" cy="4216400"/>
          </a:xfrm>
        </p:spPr>
        <p:txBody>
          <a:bodyPr>
            <a:normAutofit/>
          </a:bodyPr>
          <a:lstStyle/>
          <a:p>
            <a:pPr marL="0" indent="0">
              <a:buNone/>
            </a:pPr>
            <a:r>
              <a:rPr lang="en-US" dirty="0" smtClean="0">
                <a:solidFill>
                  <a:schemeClr val="accent1"/>
                </a:solidFill>
              </a:rPr>
              <a:t>Summary</a:t>
            </a:r>
          </a:p>
          <a:p>
            <a:pPr marL="0" indent="0">
              <a:buNone/>
            </a:pPr>
            <a:endParaRPr lang="en-US" dirty="0" smtClean="0"/>
          </a:p>
          <a:p>
            <a:r>
              <a:rPr lang="en-US" sz="2000" dirty="0" smtClean="0"/>
              <a:t>Key-Value/Column store NoSQL as a service</a:t>
            </a:r>
          </a:p>
          <a:p>
            <a:endParaRPr lang="en-US" sz="2000" dirty="0" smtClean="0"/>
          </a:p>
          <a:p>
            <a:r>
              <a:rPr lang="en-US" sz="2000" dirty="0"/>
              <a:t>Easy to work </a:t>
            </a:r>
            <a:r>
              <a:rPr lang="en-US" sz="2000" dirty="0" smtClean="0"/>
              <a:t>with</a:t>
            </a:r>
          </a:p>
          <a:p>
            <a:r>
              <a:rPr lang="en-US" sz="2000" dirty="0" smtClean="0"/>
              <a:t>Built to scale</a:t>
            </a:r>
          </a:p>
          <a:p>
            <a:r>
              <a:rPr lang="en-US" sz="2000" dirty="0" smtClean="0"/>
              <a:t>Great pricing!!</a:t>
            </a:r>
          </a:p>
          <a:p>
            <a:endParaRPr lang="en-US" sz="2000" dirty="0" smtClean="0"/>
          </a:p>
          <a:p>
            <a:endParaRPr lang="en-US" sz="2000" dirty="0"/>
          </a:p>
          <a:p>
            <a:endParaRPr lang="en-US" sz="2000" dirty="0" smtClean="0"/>
          </a:p>
        </p:txBody>
      </p:sp>
    </p:spTree>
    <p:extLst>
      <p:ext uri="{BB962C8B-B14F-4D97-AF65-F5344CB8AC3E}">
        <p14:creationId xmlns:p14="http://schemas.microsoft.com/office/powerpoint/2010/main" val="2680043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 </a:t>
            </a:r>
            <a:r>
              <a:rPr lang="en-US" dirty="0" err="1" smtClean="0"/>
              <a:t>DocumentDB</a:t>
            </a:r>
            <a:endParaRPr lang="en-US" dirty="0"/>
          </a:p>
        </p:txBody>
      </p:sp>
      <p:sp>
        <p:nvSpPr>
          <p:cNvPr id="70" name="Rectangle 69"/>
          <p:cNvSpPr/>
          <p:nvPr/>
        </p:nvSpPr>
        <p:spPr>
          <a:xfrm>
            <a:off x="170311" y="1921578"/>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Azure’s NoSQL Database as a Service</a:t>
            </a: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663" y="1985303"/>
            <a:ext cx="694553" cy="694553"/>
          </a:xfrm>
          <a:prstGeom prst="rect">
            <a:avLst/>
          </a:prstGeom>
        </p:spPr>
      </p:pic>
      <p:sp>
        <p:nvSpPr>
          <p:cNvPr id="72" name="Rectangle 71"/>
          <p:cNvSpPr/>
          <p:nvPr/>
        </p:nvSpPr>
        <p:spPr>
          <a:xfrm>
            <a:off x="4727291" y="1921527"/>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Blazingly fast, low latency SSD storage</a:t>
            </a:r>
          </a:p>
        </p:txBody>
      </p:sp>
      <p:sp>
        <p:nvSpPr>
          <p:cNvPr id="73" name="Rectangle 72"/>
          <p:cNvSpPr/>
          <p:nvPr/>
        </p:nvSpPr>
        <p:spPr>
          <a:xfrm>
            <a:off x="170311" y="2784955"/>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err="1">
                <a:latin typeface="Segoe UI Light" panose="020B0502040204020203" pitchFamily="34" charset="0"/>
                <a:cs typeface="Segoe UI Light" panose="020B0502040204020203" pitchFamily="34" charset="0"/>
              </a:rPr>
              <a:t>RESTful</a:t>
            </a:r>
            <a:r>
              <a:rPr lang="en-US" dirty="0">
                <a:latin typeface="Segoe UI Light" panose="020B0502040204020203" pitchFamily="34" charset="0"/>
                <a:cs typeface="Segoe UI Light" panose="020B0502040204020203" pitchFamily="34" charset="0"/>
              </a:rPr>
              <a:t> HTTP API</a:t>
            </a:r>
          </a:p>
        </p:txBody>
      </p:sp>
      <p:sp>
        <p:nvSpPr>
          <p:cNvPr id="74" name="Rectangle 73"/>
          <p:cNvSpPr/>
          <p:nvPr/>
        </p:nvSpPr>
        <p:spPr>
          <a:xfrm>
            <a:off x="4727291" y="2784955"/>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SQL like syntax to query documents</a:t>
            </a:r>
          </a:p>
        </p:txBody>
      </p:sp>
      <p:sp>
        <p:nvSpPr>
          <p:cNvPr id="75" name="Rectangle 74"/>
          <p:cNvSpPr/>
          <p:nvPr/>
        </p:nvSpPr>
        <p:spPr>
          <a:xfrm>
            <a:off x="170311" y="3632299"/>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Server side programmability</a:t>
            </a:r>
          </a:p>
          <a:p>
            <a:pPr lvl="2"/>
            <a:r>
              <a:rPr lang="en-US" dirty="0">
                <a:latin typeface="Segoe UI Light" panose="020B0502040204020203" pitchFamily="34" charset="0"/>
                <a:cs typeface="Segoe UI Light" panose="020B0502040204020203" pitchFamily="34" charset="0"/>
              </a:rPr>
              <a:t>(Stored Procedures, Triggers, UDFs)</a:t>
            </a:r>
          </a:p>
        </p:txBody>
      </p:sp>
      <p:sp>
        <p:nvSpPr>
          <p:cNvPr id="76" name="Rectangle 75"/>
          <p:cNvSpPr/>
          <p:nvPr/>
        </p:nvSpPr>
        <p:spPr>
          <a:xfrm>
            <a:off x="4727292" y="3632299"/>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Rich consistency and indexing options</a:t>
            </a:r>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1" y="2000632"/>
            <a:ext cx="668887" cy="668887"/>
          </a:xfrm>
          <a:prstGeom prst="rect">
            <a:avLst/>
          </a:prstGeom>
        </p:spPr>
      </p:pic>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169" y="2899447"/>
            <a:ext cx="505905" cy="505905"/>
          </a:xfrm>
          <a:prstGeom prst="rect">
            <a:avLst/>
          </a:prstGeom>
        </p:spPr>
      </p:pic>
      <p:sp>
        <p:nvSpPr>
          <p:cNvPr id="79" name="Rectangle 78"/>
          <p:cNvSpPr/>
          <p:nvPr/>
        </p:nvSpPr>
        <p:spPr>
          <a:xfrm>
            <a:off x="170311" y="4511021"/>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ACID transactions within collections</a:t>
            </a:r>
          </a:p>
        </p:txBody>
      </p:sp>
      <p:sp>
        <p:nvSpPr>
          <p:cNvPr id="80" name="Rectangle 79"/>
          <p:cNvSpPr/>
          <p:nvPr/>
        </p:nvSpPr>
        <p:spPr>
          <a:xfrm>
            <a:off x="4727292" y="4515429"/>
            <a:ext cx="4117693" cy="7736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2"/>
            <a:r>
              <a:rPr lang="en-US" dirty="0">
                <a:latin typeface="Segoe UI Light" panose="020B0502040204020203" pitchFamily="34" charset="0"/>
                <a:cs typeface="Segoe UI Light" panose="020B0502040204020203" pitchFamily="34" charset="0"/>
              </a:rPr>
              <a:t>Rich permissions level</a:t>
            </a:r>
          </a:p>
        </p:txBody>
      </p:sp>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2047" y="4588751"/>
            <a:ext cx="618165" cy="618165"/>
          </a:xfrm>
          <a:prstGeom prst="rect">
            <a:avLst/>
          </a:prstGeom>
        </p:spPr>
      </p:pic>
      <p:pic>
        <p:nvPicPr>
          <p:cNvPr id="82" name="Picture 8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2347" y="2840163"/>
            <a:ext cx="668887" cy="668887"/>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7546" y="4563388"/>
            <a:ext cx="668887" cy="668887"/>
          </a:xfrm>
          <a:prstGeom prst="rect">
            <a:avLst/>
          </a:prstGeom>
        </p:spPr>
      </p:pic>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5094" y="3717694"/>
            <a:ext cx="587039" cy="587039"/>
          </a:xfrm>
          <a:prstGeom prst="rect">
            <a:avLst/>
          </a:prstGeom>
        </p:spPr>
      </p:pic>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2049" y="3677856"/>
            <a:ext cx="668887" cy="668887"/>
          </a:xfrm>
          <a:prstGeom prst="rect">
            <a:avLst/>
          </a:prstGeom>
        </p:spPr>
      </p:pic>
    </p:spTree>
    <p:extLst>
      <p:ext uri="{BB962C8B-B14F-4D97-AF65-F5344CB8AC3E}">
        <p14:creationId xmlns:p14="http://schemas.microsoft.com/office/powerpoint/2010/main" val="29270782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9"/>
                                        </p:tgtEl>
                                        <p:attrNameLst>
                                          <p:attrName>fillcolor</p:attrName>
                                        </p:attrNameLst>
                                      </p:cBhvr>
                                      <p:to>
                                        <a:srgbClr val="FDDFA4"/>
                                      </p:to>
                                    </p:animClr>
                                    <p:set>
                                      <p:cBhvr>
                                        <p:cTn id="7" dur="2000" fill="hold"/>
                                        <p:tgtEl>
                                          <p:spTgt spid="79"/>
                                        </p:tgtEl>
                                        <p:attrNameLst>
                                          <p:attrName>fill.type</p:attrName>
                                        </p:attrNameLst>
                                      </p:cBhvr>
                                      <p:to>
                                        <p:strVal val="solid"/>
                                      </p:to>
                                    </p:set>
                                    <p:set>
                                      <p:cBhvr>
                                        <p:cTn id="8" dur="2000" fill="hold"/>
                                        <p:tgtEl>
                                          <p:spTgt spid="7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0"/>
                                        </p:tgtEl>
                                        <p:attrNameLst>
                                          <p:attrName>fillcolor</p:attrName>
                                        </p:attrNameLst>
                                      </p:cBhvr>
                                      <p:to>
                                        <a:srgbClr val="FDDFA4"/>
                                      </p:to>
                                    </p:animClr>
                                    <p:set>
                                      <p:cBhvr>
                                        <p:cTn id="11" dur="2000" fill="hold"/>
                                        <p:tgtEl>
                                          <p:spTgt spid="80"/>
                                        </p:tgtEl>
                                        <p:attrNameLst>
                                          <p:attrName>fill.type</p:attrName>
                                        </p:attrNameLst>
                                      </p:cBhvr>
                                      <p:to>
                                        <p:strVal val="solid"/>
                                      </p:to>
                                    </p:set>
                                    <p:set>
                                      <p:cBhvr>
                                        <p:cTn id="12" dur="2000" fill="hold"/>
                                        <p:tgtEl>
                                          <p:spTgt spid="8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76"/>
                                        </p:tgtEl>
                                        <p:attrNameLst>
                                          <p:attrName>fillcolor</p:attrName>
                                        </p:attrNameLst>
                                      </p:cBhvr>
                                      <p:to>
                                        <a:srgbClr val="FDDFA4"/>
                                      </p:to>
                                    </p:animClr>
                                    <p:set>
                                      <p:cBhvr>
                                        <p:cTn id="15" dur="2000" fill="hold"/>
                                        <p:tgtEl>
                                          <p:spTgt spid="76"/>
                                        </p:tgtEl>
                                        <p:attrNameLst>
                                          <p:attrName>fill.type</p:attrName>
                                        </p:attrNameLst>
                                      </p:cBhvr>
                                      <p:to>
                                        <p:strVal val="solid"/>
                                      </p:to>
                                    </p:set>
                                    <p:set>
                                      <p:cBhvr>
                                        <p:cTn id="16" dur="2000" fill="hold"/>
                                        <p:tgtEl>
                                          <p:spTgt spid="7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75"/>
                                        </p:tgtEl>
                                        <p:attrNameLst>
                                          <p:attrName>fillcolor</p:attrName>
                                        </p:attrNameLst>
                                      </p:cBhvr>
                                      <p:to>
                                        <a:srgbClr val="FDDFA4"/>
                                      </p:to>
                                    </p:animClr>
                                    <p:set>
                                      <p:cBhvr>
                                        <p:cTn id="19" dur="2000" fill="hold"/>
                                        <p:tgtEl>
                                          <p:spTgt spid="75"/>
                                        </p:tgtEl>
                                        <p:attrNameLst>
                                          <p:attrName>fill.type</p:attrName>
                                        </p:attrNameLst>
                                      </p:cBhvr>
                                      <p:to>
                                        <p:strVal val="solid"/>
                                      </p:to>
                                    </p:set>
                                    <p:set>
                                      <p:cBhvr>
                                        <p:cTn id="20" dur="2000" fill="hold"/>
                                        <p:tgtEl>
                                          <p:spTgt spid="7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74"/>
                                        </p:tgtEl>
                                        <p:attrNameLst>
                                          <p:attrName>fillcolor</p:attrName>
                                        </p:attrNameLst>
                                      </p:cBhvr>
                                      <p:to>
                                        <a:srgbClr val="FDDFA4"/>
                                      </p:to>
                                    </p:animClr>
                                    <p:set>
                                      <p:cBhvr>
                                        <p:cTn id="23" dur="2000" fill="hold"/>
                                        <p:tgtEl>
                                          <p:spTgt spid="74"/>
                                        </p:tgtEl>
                                        <p:attrNameLst>
                                          <p:attrName>fill.type</p:attrName>
                                        </p:attrNameLst>
                                      </p:cBhvr>
                                      <p:to>
                                        <p:strVal val="solid"/>
                                      </p:to>
                                    </p:set>
                                    <p:set>
                                      <p:cBhvr>
                                        <p:cTn id="24" dur="2000" fill="hold"/>
                                        <p:tgtEl>
                                          <p:spTgt spid="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DocumentDB</a:t>
            </a:r>
            <a:endParaRPr lang="en-US" b="1" dirty="0"/>
          </a:p>
        </p:txBody>
      </p:sp>
      <p:pic>
        <p:nvPicPr>
          <p:cNvPr id="4" name="Picture 3"/>
          <p:cNvPicPr>
            <a:picLocks noChangeAspect="1"/>
          </p:cNvPicPr>
          <p:nvPr/>
        </p:nvPicPr>
        <p:blipFill>
          <a:blip r:embed="rId2"/>
          <a:stretch>
            <a:fillRect/>
          </a:stretch>
        </p:blipFill>
        <p:spPr>
          <a:xfrm>
            <a:off x="653796" y="1371599"/>
            <a:ext cx="7804404" cy="4462083"/>
          </a:xfrm>
          <a:prstGeom prst="rect">
            <a:avLst/>
          </a:prstGeom>
        </p:spPr>
      </p:pic>
    </p:spTree>
    <p:extLst>
      <p:ext uri="{BB962C8B-B14F-4D97-AF65-F5344CB8AC3E}">
        <p14:creationId xmlns:p14="http://schemas.microsoft.com/office/powerpoint/2010/main" val="9481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Azure</a:t>
            </a:r>
            <a:r>
              <a:rPr lang="en-US" dirty="0" smtClean="0"/>
              <a:t> </a:t>
            </a:r>
            <a:r>
              <a:rPr lang="en-US" sz="3600" dirty="0" err="1" smtClean="0"/>
              <a:t>DocumentDB</a:t>
            </a:r>
            <a:r>
              <a:rPr lang="en-US" sz="3600" dirty="0" smtClean="0"/>
              <a:t> Modelling data</a:t>
            </a:r>
            <a:endParaRPr lang="en-US" sz="3600" dirty="0"/>
          </a:p>
        </p:txBody>
      </p:sp>
      <p:sp>
        <p:nvSpPr>
          <p:cNvPr id="3" name="Content Placeholder 2"/>
          <p:cNvSpPr>
            <a:spLocks noGrp="1"/>
          </p:cNvSpPr>
          <p:nvPr>
            <p:ph idx="1"/>
          </p:nvPr>
        </p:nvSpPr>
        <p:spPr/>
        <p:txBody>
          <a:bodyPr>
            <a:normAutofit/>
          </a:bodyPr>
          <a:lstStyle/>
          <a:p>
            <a:r>
              <a:rPr lang="en-US" sz="2000" dirty="0" smtClean="0"/>
              <a:t>Schema-less does not mean “don’t structure your data”</a:t>
            </a:r>
          </a:p>
          <a:p>
            <a:r>
              <a:rPr lang="en-US" sz="2000" dirty="0" smtClean="0"/>
              <a:t>Plan out your data model with standard tools</a:t>
            </a:r>
          </a:p>
          <a:p>
            <a:r>
              <a:rPr lang="en-US" sz="2000" dirty="0" smtClean="0"/>
              <a:t>Methods of handling related data:</a:t>
            </a:r>
          </a:p>
          <a:p>
            <a:pPr lvl="1"/>
            <a:r>
              <a:rPr lang="en-US" sz="2000" dirty="0"/>
              <a:t>Embedding</a:t>
            </a:r>
          </a:p>
          <a:p>
            <a:pPr lvl="1"/>
            <a:r>
              <a:rPr lang="en-US" sz="2000" dirty="0"/>
              <a:t>Referencing methods (normalization)</a:t>
            </a:r>
          </a:p>
          <a:p>
            <a:r>
              <a:rPr lang="en-US" sz="2000" dirty="0"/>
              <a:t>Best Practices found here: </a:t>
            </a:r>
            <a:r>
              <a:rPr lang="en-US" sz="2000" dirty="0">
                <a:hlinkClick r:id="rId3"/>
              </a:rPr>
              <a:t>https://azure.microsoft.com/en-us/documentation/articles/documentdb-modeling-data/</a:t>
            </a:r>
            <a:endParaRPr lang="en-US" sz="2000" dirty="0"/>
          </a:p>
          <a:p>
            <a:endParaRPr lang="en-US" sz="2000" dirty="0" smtClean="0"/>
          </a:p>
        </p:txBody>
      </p:sp>
    </p:spTree>
    <p:extLst>
      <p:ext uri="{BB962C8B-B14F-4D97-AF65-F5344CB8AC3E}">
        <p14:creationId xmlns:p14="http://schemas.microsoft.com/office/powerpoint/2010/main" val="138623434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Download </a:t>
            </a:r>
            <a:r>
              <a:rPr lang="en-US" dirty="0" err="1" smtClean="0"/>
              <a:t>EventBoard</a:t>
            </a:r>
            <a:r>
              <a:rPr lang="en-US" dirty="0" smtClean="0"/>
              <a:t> Mobile and remember to fill out session evaluations…</a:t>
            </a:r>
          </a:p>
          <a:p>
            <a:pPr lvl="1"/>
            <a:r>
              <a:rPr lang="en-US" dirty="0" smtClean="0">
                <a:hlinkClick r:id="rId2"/>
              </a:rPr>
              <a:t>http://app.spsdc.org</a:t>
            </a:r>
            <a:endParaRPr lang="en-US" dirty="0" smtClean="0"/>
          </a:p>
          <a:p>
            <a:r>
              <a:rPr lang="en-US" dirty="0" err="1" smtClean="0"/>
              <a:t>Phasers</a:t>
            </a:r>
            <a:r>
              <a:rPr lang="en-US" dirty="0" smtClean="0"/>
              <a:t> set to stun, mobile devices set to silent…</a:t>
            </a:r>
          </a:p>
          <a:p>
            <a:r>
              <a:rPr lang="en-US" dirty="0" smtClean="0"/>
              <a:t>You must be present to win at the wrap-up…</a:t>
            </a:r>
            <a:endParaRPr lang="en-US" dirty="0"/>
          </a:p>
        </p:txBody>
      </p:sp>
    </p:spTree>
    <p:extLst>
      <p:ext uri="{BB962C8B-B14F-4D97-AF65-F5344CB8AC3E}">
        <p14:creationId xmlns:p14="http://schemas.microsoft.com/office/powerpoint/2010/main" val="12022783"/>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0626" y="1665179"/>
            <a:ext cx="3568875" cy="3785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Title 1"/>
          <p:cNvSpPr>
            <a:spLocks noGrp="1"/>
          </p:cNvSpPr>
          <p:nvPr>
            <p:ph type="title"/>
          </p:nvPr>
        </p:nvSpPr>
        <p:spPr>
          <a:xfrm>
            <a:off x="4225738" y="1168092"/>
            <a:ext cx="4020434" cy="994172"/>
          </a:xfrm>
        </p:spPr>
        <p:txBody>
          <a:bodyPr>
            <a:normAutofit/>
          </a:bodyPr>
          <a:lstStyle/>
          <a:p>
            <a:r>
              <a:rPr lang="en-US" sz="2400" dirty="0"/>
              <a:t>NoSQL Document Store</a:t>
            </a:r>
          </a:p>
        </p:txBody>
      </p:sp>
      <p:sp>
        <p:nvSpPr>
          <p:cNvPr id="9" name="Rectangle 8"/>
          <p:cNvSpPr/>
          <p:nvPr/>
        </p:nvSpPr>
        <p:spPr>
          <a:xfrm>
            <a:off x="4289255" y="1665179"/>
            <a:ext cx="3568875"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"id"</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"101-102-665544"</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"subtotal"</a:t>
            </a:r>
            <a:r>
              <a:rPr lang="en-US" sz="800" dirty="0">
                <a:solidFill>
                  <a:srgbClr val="000000"/>
                </a:solidFill>
                <a:highlight>
                  <a:srgbClr val="FFFFFF"/>
                </a:highlight>
                <a:latin typeface="Consolas" panose="020B0609020204030204" pitchFamily="49" charset="0"/>
              </a:rPr>
              <a:t>: 38.63,</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shippingHandling</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0.00,</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"tax"</a:t>
            </a:r>
            <a:r>
              <a:rPr lang="en-US" sz="800" dirty="0">
                <a:solidFill>
                  <a:srgbClr val="000000"/>
                </a:solidFill>
                <a:highlight>
                  <a:srgbClr val="FFFFFF"/>
                </a:highlight>
                <a:latin typeface="Consolas" panose="020B0609020204030204" pitchFamily="49" charset="0"/>
              </a:rPr>
              <a:t>: 2.80,</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"total"</a:t>
            </a:r>
            <a:r>
              <a:rPr lang="en-US" sz="800" dirty="0">
                <a:solidFill>
                  <a:srgbClr val="000000"/>
                </a:solidFill>
                <a:highlight>
                  <a:srgbClr val="FFFFFF"/>
                </a:highlight>
                <a:latin typeface="Consolas" panose="020B0609020204030204" pitchFamily="49" charset="0"/>
              </a:rPr>
              <a:t>: 41.43,</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"currency"</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"USD"</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"date"</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"2014-02-08T10:01:36.827"</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"items"</a:t>
            </a:r>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"B0024Y"</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"Green Toys Tea Set"</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1,</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19.00</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"B0014C"</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"Thomas &amp; Friends Make-A-Match Game"</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1,</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9.99</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productId</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"B0296S"</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a:t>
            </a:r>
            <a:r>
              <a:rPr lang="en-US" sz="800" dirty="0" err="1">
                <a:solidFill>
                  <a:srgbClr val="2E75B6"/>
                </a:solidFill>
                <a:highlight>
                  <a:srgbClr val="FFFFFF"/>
                </a:highlight>
                <a:latin typeface="Consolas" panose="020B0609020204030204" pitchFamily="49" charset="0"/>
              </a:rPr>
              <a:t>productName</a:t>
            </a:r>
            <a:r>
              <a:rPr lang="en-US" sz="800" dirty="0">
                <a:solidFill>
                  <a:srgbClr val="2E75B6"/>
                </a:solidFill>
                <a:highlight>
                  <a:srgbClr val="FFFFFF"/>
                </a:highlight>
                <a:latin typeface="Consolas" panose="020B0609020204030204" pitchFamily="49" charset="0"/>
              </a:rPr>
              <a:t>"</a:t>
            </a:r>
            <a:r>
              <a:rPr lang="en-US" sz="800" dirty="0">
                <a:solidFill>
                  <a:srgbClr val="000000"/>
                </a:solidFill>
                <a:highlight>
                  <a:srgbClr val="FFFFFF"/>
                </a:highlight>
                <a:latin typeface="Consolas" panose="020B0609020204030204" pitchFamily="49" charset="0"/>
              </a:rPr>
              <a:t>: </a:t>
            </a:r>
            <a:r>
              <a:rPr lang="en-US" sz="800" dirty="0">
                <a:solidFill>
                  <a:srgbClr val="A31515"/>
                </a:solidFill>
                <a:highlight>
                  <a:srgbClr val="FFFFFF"/>
                </a:highlight>
                <a:latin typeface="Consolas" panose="020B0609020204030204" pitchFamily="49" charset="0"/>
              </a:rPr>
              <a:t>"2 Pair of Wooden Rhythm Sticks"</a:t>
            </a:r>
            <a:r>
              <a:rPr lang="en-US" sz="800" dirty="0">
                <a:solidFill>
                  <a:srgbClr val="000000"/>
                </a:solidFill>
                <a:highlight>
                  <a:srgbClr val="FFFFFF"/>
                </a:highlight>
                <a:latin typeface="Consolas" panose="020B0609020204030204" pitchFamily="49" charset="0"/>
              </a:rPr>
              <a:t>,</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"quantity"</a:t>
            </a:r>
            <a:r>
              <a:rPr lang="en-US" sz="800" dirty="0">
                <a:solidFill>
                  <a:srgbClr val="000000"/>
                </a:solidFill>
                <a:highlight>
                  <a:srgbClr val="FFFFFF"/>
                </a:highlight>
                <a:latin typeface="Consolas" panose="020B0609020204030204" pitchFamily="49" charset="0"/>
              </a:rPr>
              <a:t>: 2,</a:t>
            </a:r>
          </a:p>
          <a:p>
            <a:r>
              <a:rPr lang="en-US" sz="800" dirty="0">
                <a:solidFill>
                  <a:srgbClr val="000000"/>
                </a:solidFill>
                <a:highlight>
                  <a:srgbClr val="FFFFFF"/>
                </a:highlight>
                <a:latin typeface="Consolas" panose="020B0609020204030204" pitchFamily="49" charset="0"/>
              </a:rPr>
              <a:t>            </a:t>
            </a:r>
            <a:r>
              <a:rPr lang="en-US" sz="800" dirty="0">
                <a:solidFill>
                  <a:srgbClr val="2E75B6"/>
                </a:solidFill>
                <a:highlight>
                  <a:srgbClr val="FFFFFF"/>
                </a:highlight>
                <a:latin typeface="Consolas" panose="020B0609020204030204" pitchFamily="49" charset="0"/>
              </a:rPr>
              <a:t>"price"</a:t>
            </a:r>
            <a:r>
              <a:rPr lang="en-US" sz="800" dirty="0">
                <a:solidFill>
                  <a:srgbClr val="000000"/>
                </a:solidFill>
                <a:highlight>
                  <a:srgbClr val="FFFFFF"/>
                </a:highlight>
                <a:latin typeface="Consolas" panose="020B0609020204030204" pitchFamily="49" charset="0"/>
              </a:rPr>
              <a:t>: 4.82</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    ]</a:t>
            </a:r>
          </a:p>
          <a:p>
            <a:r>
              <a:rPr lang="en-US" sz="800" dirty="0">
                <a:solidFill>
                  <a:srgbClr val="000000"/>
                </a:solidFill>
                <a:highlight>
                  <a:srgbClr val="FFFFFF"/>
                </a:highlight>
                <a:latin typeface="Consolas" panose="020B0609020204030204" pitchFamily="49" charset="0"/>
              </a:rPr>
              <a:t>}</a:t>
            </a:r>
            <a:endParaRPr lang="en-US" sz="800" dirty="0"/>
          </a:p>
        </p:txBody>
      </p:sp>
      <p:pic>
        <p:nvPicPr>
          <p:cNvPr id="10" name="Picture 9"/>
          <p:cNvPicPr>
            <a:picLocks noChangeAspect="1"/>
          </p:cNvPicPr>
          <p:nvPr/>
        </p:nvPicPr>
        <p:blipFill>
          <a:blip r:embed="rId3"/>
          <a:stretch>
            <a:fillRect/>
          </a:stretch>
        </p:blipFill>
        <p:spPr>
          <a:xfrm>
            <a:off x="398746" y="1877810"/>
            <a:ext cx="3372632" cy="3360389"/>
          </a:xfrm>
          <a:prstGeom prst="rect">
            <a:avLst/>
          </a:prstGeom>
        </p:spPr>
      </p:pic>
      <p:sp>
        <p:nvSpPr>
          <p:cNvPr id="7" name="Title 1"/>
          <p:cNvSpPr txBox="1">
            <a:spLocks/>
          </p:cNvSpPr>
          <p:nvPr/>
        </p:nvSpPr>
        <p:spPr>
          <a:xfrm>
            <a:off x="300625" y="1143000"/>
            <a:ext cx="4020434" cy="994172"/>
          </a:xfrm>
          <a:prstGeom prst="rect">
            <a:avLst/>
          </a:prstGeom>
        </p:spPr>
        <p:txBody>
          <a:bodyPr vert="horz" lIns="0" rIns="0" bIns="0" anchor="t" anchorCtr="0">
            <a:normAutofit/>
          </a:bodyPr>
          <a:lstStyle>
            <a:lvl1pPr algn="l" rtl="0" eaLnBrk="1" latinLnBrk="0" hangingPunct="1">
              <a:spcBef>
                <a:spcPct val="0"/>
              </a:spcBef>
              <a:buNone/>
              <a:defRPr kumimoji="0" sz="3600" b="0" kern="1200">
                <a:ln>
                  <a:noFill/>
                </a:ln>
                <a:solidFill>
                  <a:schemeClr val="accent6">
                    <a:lumMod val="75000"/>
                  </a:schemeClr>
                </a:solidFill>
                <a:effectLst/>
                <a:latin typeface="+mj-lt"/>
                <a:ea typeface="+mj-ea"/>
                <a:cs typeface="Arial" pitchFamily="34" charset="0"/>
              </a:defRPr>
            </a:lvl1pPr>
          </a:lstStyle>
          <a:p>
            <a:r>
              <a:rPr lang="en-US" sz="2400" dirty="0"/>
              <a:t>RDBMS</a:t>
            </a:r>
          </a:p>
        </p:txBody>
      </p:sp>
    </p:spTree>
    <p:extLst>
      <p:ext uri="{BB962C8B-B14F-4D97-AF65-F5344CB8AC3E}">
        <p14:creationId xmlns:p14="http://schemas.microsoft.com/office/powerpoint/2010/main" val="20358799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Schema free, really!</a:t>
            </a:r>
          </a:p>
          <a:p>
            <a:r>
              <a:rPr lang="en-US" dirty="0" smtClean="0"/>
              <a:t>By default every document is indexed</a:t>
            </a:r>
          </a:p>
          <a:p>
            <a:r>
              <a:rPr lang="en-US" dirty="0" smtClean="0"/>
              <a:t>Lock free, write optimized indexing</a:t>
            </a:r>
          </a:p>
          <a:p>
            <a:r>
              <a:rPr lang="en-US" dirty="0" smtClean="0"/>
              <a:t>Collections and documents can be marked to not index</a:t>
            </a:r>
          </a:p>
          <a:p>
            <a:r>
              <a:rPr lang="en-US" dirty="0"/>
              <a:t>Excluding properties or documents also improves the write throughput </a:t>
            </a:r>
            <a:r>
              <a:rPr lang="en-US" dirty="0" smtClean="0"/>
              <a:t>and storage cost</a:t>
            </a:r>
          </a:p>
          <a:p>
            <a:r>
              <a:rPr lang="en-US" dirty="0" smtClean="0"/>
              <a:t>Hash and Range indexing available</a:t>
            </a:r>
          </a:p>
          <a:p>
            <a:r>
              <a:rPr lang="en-US" dirty="0" smtClean="0"/>
              <a:t>Consistent and Lazy indexing available</a:t>
            </a:r>
          </a:p>
          <a:p>
            <a:endParaRPr lang="en-US" dirty="0"/>
          </a:p>
        </p:txBody>
      </p:sp>
    </p:spTree>
    <p:extLst>
      <p:ext uri="{BB962C8B-B14F-4D97-AF65-F5344CB8AC3E}">
        <p14:creationId xmlns:p14="http://schemas.microsoft.com/office/powerpoint/2010/main" val="2906780032"/>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DocumentDB</a:t>
            </a:r>
            <a:r>
              <a:rPr lang="en-US" dirty="0" smtClean="0"/>
              <a:t> Limits*</a:t>
            </a:r>
            <a:endParaRPr lang="en-US" dirty="0"/>
          </a:p>
        </p:txBody>
      </p:sp>
      <p:sp>
        <p:nvSpPr>
          <p:cNvPr id="3" name="Content Placeholder 2"/>
          <p:cNvSpPr>
            <a:spLocks noGrp="1"/>
          </p:cNvSpPr>
          <p:nvPr>
            <p:ph idx="1"/>
          </p:nvPr>
        </p:nvSpPr>
        <p:spPr/>
        <p:txBody>
          <a:bodyPr>
            <a:normAutofit lnSpcReduction="10000"/>
          </a:bodyPr>
          <a:lstStyle/>
          <a:p>
            <a:r>
              <a:rPr lang="en-US" dirty="0" smtClean="0"/>
              <a:t>512KB limit to document size</a:t>
            </a:r>
          </a:p>
          <a:p>
            <a:r>
              <a:rPr lang="en-US" dirty="0" smtClean="0"/>
              <a:t>50 Capacity unit</a:t>
            </a:r>
            <a:endParaRPr lang="en-US" dirty="0"/>
          </a:p>
          <a:p>
            <a:r>
              <a:rPr lang="en-US" dirty="0" smtClean="0"/>
              <a:t>3 Collections per capacity unit</a:t>
            </a:r>
          </a:p>
          <a:p>
            <a:r>
              <a:rPr lang="en-US" dirty="0" smtClean="0"/>
              <a:t>Complete </a:t>
            </a:r>
            <a:r>
              <a:rPr lang="en-US" dirty="0"/>
              <a:t>list here: https://azure.microsoft.com/en-us/documentation/articles/documentdb-limits</a:t>
            </a:r>
            <a:r>
              <a:rPr lang="en-US" dirty="0" smtClean="0"/>
              <a:t>/</a:t>
            </a:r>
          </a:p>
        </p:txBody>
      </p:sp>
    </p:spTree>
    <p:extLst>
      <p:ext uri="{BB962C8B-B14F-4D97-AF65-F5344CB8AC3E}">
        <p14:creationId xmlns:p14="http://schemas.microsoft.com/office/powerpoint/2010/main" val="3300627725"/>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DocumentDB</a:t>
            </a:r>
            <a:endParaRPr lang="en-US" b="1" dirty="0"/>
          </a:p>
        </p:txBody>
      </p:sp>
      <p:sp>
        <p:nvSpPr>
          <p:cNvPr id="23" name="Title 1"/>
          <p:cNvSpPr txBox="1">
            <a:spLocks/>
          </p:cNvSpPr>
          <p:nvPr/>
        </p:nvSpPr>
        <p:spPr>
          <a:xfrm>
            <a:off x="1981200" y="2286000"/>
            <a:ext cx="2209800" cy="9144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r>
              <a:rPr lang="en-US" b="1" dirty="0" smtClean="0">
                <a:solidFill>
                  <a:schemeClr val="accent1"/>
                </a:solidFill>
              </a:rPr>
              <a:t>Demo</a:t>
            </a:r>
            <a:endParaRPr lang="en-US" b="1" dirty="0">
              <a:solidFill>
                <a:schemeClr val="accent1"/>
              </a:solidFill>
            </a:endParaRPr>
          </a:p>
        </p:txBody>
      </p:sp>
    </p:spTree>
    <p:extLst>
      <p:ext uri="{BB962C8B-B14F-4D97-AF65-F5344CB8AC3E}">
        <p14:creationId xmlns:p14="http://schemas.microsoft.com/office/powerpoint/2010/main" val="409786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Recap</a:t>
            </a:r>
            <a:endParaRPr lang="en-US" b="1" dirty="0"/>
          </a:p>
        </p:txBody>
      </p:sp>
      <p:sp>
        <p:nvSpPr>
          <p:cNvPr id="23" name="Title 1"/>
          <p:cNvSpPr txBox="1">
            <a:spLocks/>
          </p:cNvSpPr>
          <p:nvPr/>
        </p:nvSpPr>
        <p:spPr>
          <a:xfrm>
            <a:off x="838200" y="1676400"/>
            <a:ext cx="6781800" cy="3886200"/>
          </a:xfrm>
          <a:prstGeom prst="rect">
            <a:avLst/>
          </a:prstGeom>
        </p:spPr>
        <p:txBody>
          <a:bodyPr vert="horz" lIns="0" rIns="0" bIns="0" anchor="t" anchorCtr="0">
            <a:noAutofit/>
          </a:bodyPr>
          <a:lstStyle>
            <a:lvl1pPr algn="l" rtl="0" eaLnBrk="1" latinLnBrk="0" hangingPunct="1">
              <a:spcBef>
                <a:spcPct val="0"/>
              </a:spcBef>
              <a:buNone/>
              <a:defRPr kumimoji="0" sz="4800" b="0" kern="1200">
                <a:ln>
                  <a:noFill/>
                </a:ln>
                <a:solidFill>
                  <a:schemeClr val="accent6">
                    <a:lumMod val="75000"/>
                  </a:schemeClr>
                </a:solidFill>
                <a:effectLst/>
                <a:latin typeface="+mj-lt"/>
                <a:ea typeface="+mj-ea"/>
                <a:cs typeface="Arial" pitchFamily="34" charset="0"/>
              </a:defRPr>
            </a:lvl1pPr>
          </a:lstStyle>
          <a:p>
            <a:pPr marL="342900" indent="-342900">
              <a:buFont typeface="Arial" panose="020B0604020202020204" pitchFamily="34" charset="0"/>
              <a:buChar char="•"/>
            </a:pPr>
            <a:r>
              <a:rPr lang="en-US" sz="2000" b="1" dirty="0" smtClean="0">
                <a:solidFill>
                  <a:schemeClr val="accent1"/>
                </a:solidFill>
              </a:rPr>
              <a:t>Business Data Connectivity Services</a:t>
            </a:r>
          </a:p>
          <a:p>
            <a:pPr marL="342900" indent="-342900">
              <a:buFont typeface="Arial" panose="020B0604020202020204" pitchFamily="34" charset="0"/>
              <a:buChar char="•"/>
            </a:pPr>
            <a:r>
              <a:rPr lang="en-US" sz="2000" b="1" smtClean="0">
                <a:solidFill>
                  <a:schemeClr val="accent1"/>
                </a:solidFill>
              </a:rPr>
              <a:t>JavaScript solutions		</a:t>
            </a:r>
            <a:endParaRPr lang="en-US" sz="2000" b="1" dirty="0" smtClean="0">
              <a:solidFill>
                <a:schemeClr val="accent1"/>
              </a:solidFill>
            </a:endParaRPr>
          </a:p>
          <a:p>
            <a:pPr marL="342900" indent="-342900">
              <a:buFont typeface="Arial" panose="020B0604020202020204" pitchFamily="34" charset="0"/>
              <a:buChar char="•"/>
            </a:pPr>
            <a:r>
              <a:rPr lang="en-US" sz="2000" b="1" dirty="0" smtClean="0">
                <a:solidFill>
                  <a:schemeClr val="accent1"/>
                </a:solidFill>
              </a:rPr>
              <a:t>Azure Data Storage Solutions</a:t>
            </a:r>
            <a:br>
              <a:rPr lang="en-US" sz="2000" b="1" dirty="0" smtClean="0">
                <a:solidFill>
                  <a:schemeClr val="accent1"/>
                </a:solidFill>
              </a:rPr>
            </a:br>
            <a:r>
              <a:rPr lang="en-US" sz="2000" b="1" dirty="0" smtClean="0">
                <a:solidFill>
                  <a:schemeClr val="accent1"/>
                </a:solidFill>
              </a:rPr>
              <a:t>- Azure Table Store</a:t>
            </a:r>
            <a:br>
              <a:rPr lang="en-US" sz="2000" b="1" dirty="0" smtClean="0">
                <a:solidFill>
                  <a:schemeClr val="accent1"/>
                </a:solidFill>
              </a:rPr>
            </a:br>
            <a:r>
              <a:rPr lang="en-US" sz="2000" b="1" dirty="0" smtClean="0">
                <a:solidFill>
                  <a:schemeClr val="accent1"/>
                </a:solidFill>
              </a:rPr>
              <a:t>- Azure </a:t>
            </a:r>
            <a:r>
              <a:rPr lang="en-US" sz="2000" b="1" dirty="0" err="1" smtClean="0">
                <a:solidFill>
                  <a:schemeClr val="accent1"/>
                </a:solidFill>
              </a:rPr>
              <a:t>DocumentDB</a:t>
            </a:r>
            <a:endParaRPr lang="en-US" sz="2000" b="1" dirty="0" smtClean="0">
              <a:solidFill>
                <a:schemeClr val="accent1"/>
              </a:solidFill>
            </a:endParaRPr>
          </a:p>
          <a:p>
            <a:pPr>
              <a:lnSpc>
                <a:spcPct val="150000"/>
              </a:lnSpc>
            </a:pPr>
            <a:endParaRPr lang="en-US" sz="2000" b="1" dirty="0" smtClean="0">
              <a:solidFill>
                <a:schemeClr val="accent1"/>
              </a:solidFill>
            </a:endParaRPr>
          </a:p>
          <a:p>
            <a:endParaRPr lang="en-US" sz="2000" b="1" dirty="0" smtClean="0">
              <a:solidFill>
                <a:schemeClr val="accent1"/>
              </a:solidFill>
            </a:endParaRPr>
          </a:p>
          <a:p>
            <a:pPr marL="342900" indent="-342900">
              <a:buFont typeface="Arial" panose="020B0604020202020204" pitchFamily="34" charset="0"/>
              <a:buChar char="•"/>
            </a:pPr>
            <a:endParaRPr lang="en-US" sz="2000" b="1" dirty="0" smtClean="0">
              <a:solidFill>
                <a:schemeClr val="accent1"/>
              </a:solidFill>
            </a:endParaRPr>
          </a:p>
        </p:txBody>
      </p:sp>
    </p:spTree>
    <p:extLst>
      <p:ext uri="{BB962C8B-B14F-4D97-AF65-F5344CB8AC3E}">
        <p14:creationId xmlns:p14="http://schemas.microsoft.com/office/powerpoint/2010/main" val="2930094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50144" y="1987262"/>
            <a:ext cx="7365206" cy="2737138"/>
          </a:xfrm>
        </p:spPr>
        <p:txBody>
          <a:bodyPr>
            <a:normAutofit fontScale="55000" lnSpcReduction="20000"/>
          </a:bodyPr>
          <a:lstStyle/>
          <a:p>
            <a:r>
              <a:rPr lang="en-US" dirty="0" smtClean="0"/>
              <a:t>Configuring Business Data </a:t>
            </a:r>
            <a:r>
              <a:rPr lang="en-US" dirty="0"/>
              <a:t>Connectivity Service</a:t>
            </a:r>
            <a:br>
              <a:rPr lang="en-US" dirty="0"/>
            </a:br>
            <a:r>
              <a:rPr lang="en-US" sz="1700" dirty="0">
                <a:hlinkClick r:id="rId3"/>
              </a:rPr>
              <a:t>https://technet.microsoft.com/en-us/library/jj683118.aspx</a:t>
            </a:r>
            <a:endParaRPr lang="en-US" sz="1700" dirty="0" smtClean="0"/>
          </a:p>
          <a:p>
            <a:r>
              <a:rPr lang="en-US" dirty="0" smtClean="0"/>
              <a:t>Azure </a:t>
            </a:r>
            <a:r>
              <a:rPr lang="en-US" dirty="0" err="1"/>
              <a:t>DocumentDB</a:t>
            </a:r>
            <a:r>
              <a:rPr lang="en-US" dirty="0"/>
              <a:t/>
            </a:r>
            <a:br>
              <a:rPr lang="en-US" dirty="0"/>
            </a:br>
            <a:r>
              <a:rPr lang="en-US" sz="1500" dirty="0">
                <a:hlinkClick r:id="rId4"/>
              </a:rPr>
              <a:t>http://documentdb.com</a:t>
            </a:r>
            <a:r>
              <a:rPr lang="en-US" sz="1500" dirty="0"/>
              <a:t> </a:t>
            </a:r>
          </a:p>
          <a:p>
            <a:r>
              <a:rPr lang="en-US" dirty="0"/>
              <a:t>Channel 9 </a:t>
            </a:r>
            <a:br>
              <a:rPr lang="en-US" dirty="0"/>
            </a:br>
            <a:r>
              <a:rPr lang="en-US" sz="1500" dirty="0">
                <a:hlinkClick r:id="rId5"/>
              </a:rPr>
              <a:t>https://channel9.msdn.com/</a:t>
            </a:r>
            <a:endParaRPr lang="en-US" sz="1500" dirty="0"/>
          </a:p>
          <a:p>
            <a:r>
              <a:rPr lang="en-US" sz="2325" dirty="0"/>
              <a:t>Learning</a:t>
            </a:r>
            <a:r>
              <a:rPr lang="en-US" sz="1500" dirty="0"/>
              <a:t> </a:t>
            </a:r>
            <a:r>
              <a:rPr lang="en-US" sz="2325" dirty="0"/>
              <a:t>Map</a:t>
            </a:r>
            <a:r>
              <a:rPr lang="en-US" sz="1500" dirty="0"/>
              <a:t/>
            </a:r>
            <a:br>
              <a:rPr lang="en-US" sz="1500" dirty="0"/>
            </a:br>
            <a:r>
              <a:rPr lang="en-US" sz="1500" dirty="0">
                <a:hlinkClick r:id="rId6"/>
              </a:rPr>
              <a:t>http://azure.microsoft.com/en-us/documentation/articles/documentdb-learning-map/</a:t>
            </a:r>
            <a:endParaRPr lang="en-US" sz="1500" dirty="0"/>
          </a:p>
          <a:p>
            <a:r>
              <a:rPr lang="en-US" dirty="0"/>
              <a:t>Code Samples </a:t>
            </a:r>
            <a:br>
              <a:rPr lang="en-US" dirty="0"/>
            </a:br>
            <a:r>
              <a:rPr lang="en-US" sz="1500" dirty="0">
                <a:hlinkClick r:id="rId7"/>
              </a:rPr>
              <a:t>https://code.msdn.microsoft.com/Azure-DocumentDB-NET-Code-6b3da8af#content</a:t>
            </a:r>
            <a:endParaRPr lang="en-US" sz="1500" dirty="0"/>
          </a:p>
          <a:p>
            <a:r>
              <a:rPr lang="en-US" dirty="0"/>
              <a:t>Query Playground</a:t>
            </a:r>
            <a:r>
              <a:rPr lang="en-US" sz="1500" dirty="0"/>
              <a:t/>
            </a:r>
            <a:br>
              <a:rPr lang="en-US" sz="1500" dirty="0"/>
            </a:br>
            <a:r>
              <a:rPr lang="en-US" sz="1500" dirty="0">
                <a:hlinkClick r:id="rId8"/>
              </a:rPr>
              <a:t>http://www.documentdb.com/sql/demo</a:t>
            </a:r>
            <a:endParaRPr lang="en-US" sz="1500" dirty="0"/>
          </a:p>
          <a:p>
            <a:r>
              <a:rPr lang="en-US" sz="1500" dirty="0"/>
              <a:t>Post feedback</a:t>
            </a:r>
            <a:br>
              <a:rPr lang="en-US" sz="1500" dirty="0"/>
            </a:br>
            <a:r>
              <a:rPr lang="en-US" sz="1500" dirty="0">
                <a:hlinkClick r:id="rId9"/>
              </a:rPr>
              <a:t>http://feedback.azure.com/forums/263030-documentdb</a:t>
            </a:r>
            <a:endParaRPr lang="en-US" sz="1500" dirty="0"/>
          </a:p>
          <a:p>
            <a:r>
              <a:rPr lang="en-US" sz="1500" dirty="0"/>
              <a:t>Data Migration Tool</a:t>
            </a:r>
            <a:br>
              <a:rPr lang="en-US" sz="1500" dirty="0"/>
            </a:br>
            <a:r>
              <a:rPr lang="en-US" sz="1500" dirty="0">
                <a:hlinkClick r:id="rId10"/>
              </a:rPr>
              <a:t>http://azure.microsoft.com/en-us/documentation/articles/documentdb-import-data/</a:t>
            </a:r>
            <a:endParaRPr lang="en-US" sz="1500" dirty="0"/>
          </a:p>
          <a:p>
            <a:pPr marL="0" indent="0">
              <a:buNone/>
            </a:pPr>
            <a:endParaRPr lang="en-US" sz="1500" dirty="0"/>
          </a:p>
          <a:p>
            <a:endParaRPr lang="en-US" dirty="0" smtClean="0"/>
          </a:p>
          <a:p>
            <a:endParaRPr lang="en-US" dirty="0"/>
          </a:p>
        </p:txBody>
      </p:sp>
      <p:pic>
        <p:nvPicPr>
          <p:cNvPr id="6" name="Picture 2" descr="https://static.licdn.com/scds/common/u/images/logos/linkedin/logo_in_nav_44x36.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9474" y="5370059"/>
            <a:ext cx="423127" cy="3461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52600" y="4876800"/>
            <a:ext cx="2347309"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hlinkClick r:id="rId12"/>
              </a:rPr>
              <a:t>loesley@rdacorp.com</a:t>
            </a:r>
            <a:r>
              <a:rPr lang="en-US" dirty="0">
                <a:latin typeface="Segoe UI Light" panose="020B0502040204020203" pitchFamily="34" charset="0"/>
                <a:cs typeface="Segoe UI Light" panose="020B0502040204020203" pitchFamily="34" charset="0"/>
              </a:rPr>
              <a:t> </a:t>
            </a:r>
          </a:p>
        </p:txBody>
      </p:sp>
      <p:pic>
        <p:nvPicPr>
          <p:cNvPr id="10" name="Picture 2" descr="http://www.gettyicons.com/free-icons/103/socialmedia1-shadow/png/256/email_256.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02156" y="4876347"/>
            <a:ext cx="376496" cy="3764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25283" y="5315425"/>
            <a:ext cx="310905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hlinkClick r:id="rId14"/>
              </a:rPr>
              <a:t>linkedin.com/in/</a:t>
            </a:r>
            <a:r>
              <a:rPr lang="en-US" dirty="0" err="1">
                <a:latin typeface="Segoe UI Light" panose="020B0502040204020203" pitchFamily="34" charset="0"/>
                <a:cs typeface="Segoe UI Light" panose="020B0502040204020203" pitchFamily="34" charset="0"/>
                <a:hlinkClick r:id="rId14"/>
              </a:rPr>
              <a:t>bartonloesley</a:t>
            </a:r>
            <a:r>
              <a:rPr lang="en-US" dirty="0">
                <a:latin typeface="Segoe UI Light" panose="020B0502040204020203" pitchFamily="34" charset="0"/>
                <a:cs typeface="Segoe UI Light" panose="020B0502040204020203" pitchFamily="34" charset="0"/>
                <a:hlinkClick r:id="rId14"/>
              </a:rPr>
              <a:t>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610179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958" y="990212"/>
            <a:ext cx="4978725" cy="4884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227" y="990211"/>
            <a:ext cx="4584187" cy="1315214"/>
          </a:xfrm>
        </p:spPr>
      </p:pic>
      <p:sp>
        <p:nvSpPr>
          <p:cNvPr id="7" name="TextBox 6"/>
          <p:cNvSpPr txBox="1"/>
          <p:nvPr/>
        </p:nvSpPr>
        <p:spPr>
          <a:xfrm>
            <a:off x="344227" y="2550756"/>
            <a:ext cx="4584187" cy="3108543"/>
          </a:xfrm>
          <a:prstGeom prst="rect">
            <a:avLst/>
          </a:prstGeom>
          <a:noFill/>
        </p:spPr>
        <p:txBody>
          <a:bodyPr wrap="square" rtlCol="0">
            <a:spAutoFit/>
          </a:bodyPr>
          <a:lstStyle/>
          <a:p>
            <a:r>
              <a:rPr lang="en-US" sz="1400" dirty="0">
                <a:solidFill>
                  <a:schemeClr val="bg1"/>
                </a:solidFill>
              </a:rPr>
              <a:t>Join us at #SharePint sponsored by Kemp Technologies at World of Beer of Reston in the </a:t>
            </a:r>
            <a:r>
              <a:rPr lang="en-US" sz="1400" dirty="0" err="1">
                <a:solidFill>
                  <a:schemeClr val="bg1"/>
                </a:solidFill>
              </a:rPr>
              <a:t>Towncenter</a:t>
            </a:r>
            <a:r>
              <a:rPr lang="en-US" sz="1400" dirty="0">
                <a:solidFill>
                  <a:schemeClr val="bg1"/>
                </a:solidFill>
              </a:rPr>
              <a:t> just across the bridge</a:t>
            </a:r>
          </a:p>
          <a:p>
            <a:endParaRPr lang="en-US" sz="1400" dirty="0">
              <a:solidFill>
                <a:schemeClr val="bg1"/>
              </a:solidFill>
            </a:endParaRPr>
          </a:p>
          <a:p>
            <a:r>
              <a:rPr lang="en-US" sz="1400" dirty="0">
                <a:solidFill>
                  <a:schemeClr val="bg1"/>
                </a:solidFill>
              </a:rPr>
              <a:t>Why? To network with fellow SharePoint professionals</a:t>
            </a:r>
          </a:p>
          <a:p>
            <a:r>
              <a:rPr lang="en-US" sz="1400" dirty="0">
                <a:solidFill>
                  <a:schemeClr val="bg1"/>
                </a:solidFill>
              </a:rPr>
              <a:t>What? </a:t>
            </a:r>
            <a:r>
              <a:rPr lang="en-US" sz="1400" dirty="0" err="1">
                <a:solidFill>
                  <a:schemeClr val="bg1"/>
                </a:solidFill>
              </a:rPr>
              <a:t>SharePint</a:t>
            </a:r>
            <a:r>
              <a:rPr lang="en-US" sz="1400" dirty="0">
                <a:solidFill>
                  <a:schemeClr val="bg1"/>
                </a:solidFill>
              </a:rPr>
              <a:t>!!!</a:t>
            </a:r>
          </a:p>
          <a:p>
            <a:r>
              <a:rPr lang="en-US" sz="1400" dirty="0">
                <a:solidFill>
                  <a:schemeClr val="bg1"/>
                </a:solidFill>
              </a:rPr>
              <a:t>When? 6:15 PM</a:t>
            </a:r>
          </a:p>
          <a:p>
            <a:r>
              <a:rPr lang="en-US" sz="1400" dirty="0">
                <a:solidFill>
                  <a:schemeClr val="bg1"/>
                </a:solidFill>
              </a:rPr>
              <a:t>Where? </a:t>
            </a:r>
          </a:p>
          <a:p>
            <a:r>
              <a:rPr lang="en-US" sz="1400" dirty="0">
                <a:solidFill>
                  <a:schemeClr val="bg1"/>
                </a:solidFill>
              </a:rPr>
              <a:t>World of Beer Reston</a:t>
            </a:r>
            <a:endParaRPr lang="en-US" sz="1400" dirty="0">
              <a:solidFill>
                <a:schemeClr val="bg1"/>
              </a:solidFill>
            </a:endParaRPr>
          </a:p>
          <a:p>
            <a:r>
              <a:rPr lang="en-US" sz="1400" dirty="0">
                <a:solidFill>
                  <a:schemeClr val="bg1"/>
                </a:solidFill>
              </a:rPr>
              <a:t>1888 Explorer Street</a:t>
            </a:r>
          </a:p>
          <a:p>
            <a:r>
              <a:rPr lang="en-US" sz="1400" dirty="0">
                <a:solidFill>
                  <a:schemeClr val="bg1"/>
                </a:solidFill>
              </a:rPr>
              <a:t>Reston, VA 20190</a:t>
            </a:r>
          </a:p>
          <a:p>
            <a:endParaRPr lang="en-US" sz="1400" dirty="0">
              <a:solidFill>
                <a:schemeClr val="bg1"/>
              </a:solidFill>
            </a:endParaRPr>
          </a:p>
          <a:p>
            <a:r>
              <a:rPr lang="en-US" sz="1400" dirty="0">
                <a:solidFill>
                  <a:schemeClr val="bg1"/>
                </a:solidFill>
              </a:rPr>
              <a:t>Thanks to</a:t>
            </a:r>
          </a:p>
          <a:p>
            <a:r>
              <a:rPr lang="en-US" sz="1400" dirty="0">
                <a:solidFill>
                  <a:schemeClr val="bg1"/>
                </a:solidFill>
              </a:rPr>
              <a:t>Kemp Technologies</a:t>
            </a:r>
            <a:endParaRPr lang="en-US" sz="1400" dirty="0">
              <a:solidFill>
                <a:schemeClr val="bg1"/>
              </a:solidFill>
            </a:endParaRPr>
          </a:p>
        </p:txBody>
      </p:sp>
      <p:pic>
        <p:nvPicPr>
          <p:cNvPr id="9" name="Picture 8"/>
          <p:cNvPicPr>
            <a:picLocks noChangeAspect="1"/>
          </p:cNvPicPr>
          <p:nvPr/>
        </p:nvPicPr>
        <p:blipFill>
          <a:blip r:embed="rId4"/>
          <a:stretch>
            <a:fillRect/>
          </a:stretch>
        </p:blipFill>
        <p:spPr>
          <a:xfrm>
            <a:off x="5322952" y="990212"/>
            <a:ext cx="3662172" cy="366217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706" y="3752272"/>
            <a:ext cx="3036071" cy="2034716"/>
          </a:xfrm>
          <a:prstGeom prst="rect">
            <a:avLst/>
          </a:prstGeom>
        </p:spPr>
      </p:pic>
      <p:pic>
        <p:nvPicPr>
          <p:cNvPr id="10" name="ctl00_ctl42_g_aa897fde_ff20_42f1_9d84_9445b6cee5fd_sponsorListRepeater_ctl22_ctl00_sponsorSquareLogo" descr="KEMP Technologies"/>
          <p:cNvPicPr/>
          <p:nvPr/>
        </p:nvPicPr>
        <p:blipFill>
          <a:blip r:embed="rId6">
            <a:extLst>
              <a:ext uri="{28A0092B-C50C-407E-A947-70E740481C1C}">
                <a14:useLocalDpi xmlns:a14="http://schemas.microsoft.com/office/drawing/2010/main" val="0"/>
              </a:ext>
            </a:extLst>
          </a:blip>
          <a:srcRect/>
          <a:stretch>
            <a:fillRect/>
          </a:stretch>
        </p:blipFill>
        <p:spPr bwMode="auto">
          <a:xfrm>
            <a:off x="6218046" y="5079010"/>
            <a:ext cx="1275421" cy="679508"/>
          </a:xfrm>
          <a:prstGeom prst="rect">
            <a:avLst/>
          </a:prstGeom>
          <a:noFill/>
          <a:ln>
            <a:noFill/>
          </a:ln>
        </p:spPr>
      </p:pic>
    </p:spTree>
    <p:extLst>
      <p:ext uri="{BB962C8B-B14F-4D97-AF65-F5344CB8AC3E}">
        <p14:creationId xmlns:p14="http://schemas.microsoft.com/office/powerpoint/2010/main" val="170307040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 y="857616"/>
            <a:ext cx="9143999" cy="5142770"/>
          </a:xfrm>
          <a:prstGeom prst="rect">
            <a:avLst/>
          </a:prstGeom>
          <a:gradFill flip="none" rotWithShape="1">
            <a:gsLst>
              <a:gs pos="19000">
                <a:srgbClr val="002060"/>
              </a:gs>
              <a:gs pos="47000">
                <a:srgbClr val="0F6FC6">
                  <a:shade val="67500"/>
                  <a:satMod val="115000"/>
                </a:srgbClr>
              </a:gs>
              <a:gs pos="82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7" name="Rounded Rectangle 6"/>
          <p:cNvSpPr/>
          <p:nvPr/>
        </p:nvSpPr>
        <p:spPr>
          <a:xfrm>
            <a:off x="1151624" y="1943312"/>
            <a:ext cx="3085662" cy="1828541"/>
          </a:xfrm>
          <a:prstGeom prst="roundRect">
            <a:avLst/>
          </a:prstGeom>
          <a:solidFill>
            <a:schemeClr val="accent5">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8" name="TextBox 7"/>
          <p:cNvSpPr txBox="1"/>
          <p:nvPr/>
        </p:nvSpPr>
        <p:spPr>
          <a:xfrm>
            <a:off x="1323050" y="2112326"/>
            <a:ext cx="2799953" cy="1754326"/>
          </a:xfrm>
          <a:prstGeom prst="rect">
            <a:avLst/>
          </a:prstGeom>
          <a:noFill/>
        </p:spPr>
        <p:txBody>
          <a:bodyPr wrap="square" rtlCol="0">
            <a:spAutoFit/>
          </a:bodyPr>
          <a:lstStyle/>
          <a:p>
            <a:pPr algn="ctr" defTabSz="685574"/>
            <a:r>
              <a:rPr lang="en-US" sz="2400" b="1" dirty="0">
                <a:solidFill>
                  <a:srgbClr val="FFFFFF">
                    <a:lumMod val="95000"/>
                  </a:srgbClr>
                </a:solidFill>
              </a:rPr>
              <a:t>Office 365 /</a:t>
            </a:r>
          </a:p>
          <a:p>
            <a:pPr algn="ctr" defTabSz="685574"/>
            <a:r>
              <a:rPr lang="en-US" sz="2400" b="1" dirty="0">
                <a:solidFill>
                  <a:srgbClr val="FFFFFF">
                    <a:lumMod val="95000"/>
                  </a:srgbClr>
                </a:solidFill>
              </a:rPr>
              <a:t>SharePoint</a:t>
            </a:r>
          </a:p>
          <a:p>
            <a:pPr algn="ctr" defTabSz="685574"/>
            <a:r>
              <a:rPr lang="en-US" sz="1500" dirty="0">
                <a:solidFill>
                  <a:srgbClr val="FFFFFF">
                    <a:lumMod val="95000"/>
                  </a:srgbClr>
                </a:solidFill>
                <a:latin typeface="Century Gothic" panose="020B0502020202020204" pitchFamily="34" charset="0"/>
              </a:rPr>
              <a:t>Implementations * Upgrades</a:t>
            </a:r>
          </a:p>
          <a:p>
            <a:pPr algn="ctr" defTabSz="685574"/>
            <a:r>
              <a:rPr lang="en-US" sz="1500" dirty="0">
                <a:solidFill>
                  <a:srgbClr val="FFFFFF">
                    <a:lumMod val="95000"/>
                  </a:srgbClr>
                </a:solidFill>
                <a:latin typeface="Century Gothic" panose="020B0502020202020204" pitchFamily="34" charset="0"/>
              </a:rPr>
              <a:t>Hybrid * Portals </a:t>
            </a:r>
          </a:p>
          <a:p>
            <a:pPr algn="ctr" defTabSz="685574"/>
            <a:r>
              <a:rPr lang="en-US" sz="1500" dirty="0">
                <a:solidFill>
                  <a:srgbClr val="FFFFFF">
                    <a:lumMod val="95000"/>
                  </a:srgbClr>
                </a:solidFill>
                <a:latin typeface="Century Gothic" panose="020B0502020202020204" pitchFamily="34" charset="0"/>
              </a:rPr>
              <a:t>Workflows * Search</a:t>
            </a:r>
          </a:p>
        </p:txBody>
      </p:sp>
      <p:sp>
        <p:nvSpPr>
          <p:cNvPr id="9" name="Rounded Rectangle 8"/>
          <p:cNvSpPr/>
          <p:nvPr/>
        </p:nvSpPr>
        <p:spPr>
          <a:xfrm>
            <a:off x="1138722" y="3943278"/>
            <a:ext cx="3085662" cy="1828541"/>
          </a:xfrm>
          <a:prstGeom prst="roundRect">
            <a:avLst/>
          </a:prstGeom>
          <a:solidFill>
            <a:srgbClr val="FF660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0" name="TextBox 9"/>
          <p:cNvSpPr txBox="1"/>
          <p:nvPr/>
        </p:nvSpPr>
        <p:spPr>
          <a:xfrm>
            <a:off x="1265909" y="4298048"/>
            <a:ext cx="2799953" cy="1154162"/>
          </a:xfrm>
          <a:prstGeom prst="rect">
            <a:avLst/>
          </a:prstGeom>
          <a:noFill/>
        </p:spPr>
        <p:txBody>
          <a:bodyPr wrap="square" rtlCol="0">
            <a:spAutoFit/>
          </a:bodyPr>
          <a:lstStyle/>
          <a:p>
            <a:pPr algn="ctr" defTabSz="685574"/>
            <a:r>
              <a:rPr lang="en-US" sz="2400" b="1" dirty="0">
                <a:solidFill>
                  <a:srgbClr val="FFFFFF">
                    <a:lumMod val="95000"/>
                  </a:srgbClr>
                </a:solidFill>
              </a:rPr>
              <a:t>Data Analytics</a:t>
            </a:r>
          </a:p>
          <a:p>
            <a:pPr algn="ctr" defTabSz="685574"/>
            <a:r>
              <a:rPr lang="en-US" sz="1500" dirty="0">
                <a:solidFill>
                  <a:srgbClr val="FFFFFF">
                    <a:lumMod val="95000"/>
                  </a:srgbClr>
                </a:solidFill>
                <a:latin typeface="Century Gothic" panose="020B0502020202020204" pitchFamily="34" charset="0"/>
              </a:rPr>
              <a:t>Visualization * Warehouse</a:t>
            </a:r>
          </a:p>
          <a:p>
            <a:pPr algn="ctr" defTabSz="685574"/>
            <a:r>
              <a:rPr lang="en-US" sz="1500" dirty="0">
                <a:solidFill>
                  <a:srgbClr val="FFFFFF">
                    <a:lumMod val="95000"/>
                  </a:srgbClr>
                </a:solidFill>
                <a:latin typeface="Century Gothic" panose="020B0502020202020204" pitchFamily="34" charset="0"/>
              </a:rPr>
              <a:t>Big Data * SQL Server</a:t>
            </a:r>
          </a:p>
          <a:p>
            <a:pPr algn="ctr" defTabSz="685574"/>
            <a:r>
              <a:rPr lang="en-US" sz="1500" dirty="0">
                <a:solidFill>
                  <a:srgbClr val="FFFFFF">
                    <a:lumMod val="95000"/>
                  </a:srgbClr>
                </a:solidFill>
                <a:latin typeface="Century Gothic" panose="020B0502020202020204" pitchFamily="34" charset="0"/>
              </a:rPr>
              <a:t>Tableau</a:t>
            </a:r>
          </a:p>
        </p:txBody>
      </p:sp>
      <p:sp>
        <p:nvSpPr>
          <p:cNvPr id="11" name="Rounded Rectangle 10"/>
          <p:cNvSpPr/>
          <p:nvPr/>
        </p:nvSpPr>
        <p:spPr>
          <a:xfrm>
            <a:off x="4906715" y="1943312"/>
            <a:ext cx="3085662" cy="1828541"/>
          </a:xfrm>
          <a:prstGeom prst="roundRect">
            <a:avLst/>
          </a:prstGeom>
          <a:solidFill>
            <a:schemeClr val="accent3">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2" name="TextBox 11"/>
          <p:cNvSpPr txBox="1"/>
          <p:nvPr/>
        </p:nvSpPr>
        <p:spPr>
          <a:xfrm>
            <a:off x="5078141" y="2112326"/>
            <a:ext cx="2799953" cy="1523494"/>
          </a:xfrm>
          <a:prstGeom prst="rect">
            <a:avLst/>
          </a:prstGeom>
          <a:noFill/>
        </p:spPr>
        <p:txBody>
          <a:bodyPr wrap="square" rtlCol="0">
            <a:spAutoFit/>
          </a:bodyPr>
          <a:lstStyle/>
          <a:p>
            <a:pPr algn="ctr" defTabSz="685574"/>
            <a:r>
              <a:rPr lang="en-US" sz="2400" b="1" dirty="0">
                <a:solidFill>
                  <a:srgbClr val="FFFFFF">
                    <a:lumMod val="95000"/>
                  </a:srgbClr>
                </a:solidFill>
              </a:rPr>
              <a:t>Cloud Enterprise Transformation</a:t>
            </a:r>
          </a:p>
          <a:p>
            <a:pPr algn="ctr" defTabSz="685574"/>
            <a:r>
              <a:rPr lang="en-US" sz="1500" dirty="0">
                <a:solidFill>
                  <a:srgbClr val="FFFFFF">
                    <a:lumMod val="95000"/>
                  </a:srgbClr>
                </a:solidFill>
                <a:latin typeface="Century Gothic" panose="020B0502020202020204" pitchFamily="34" charset="0"/>
              </a:rPr>
              <a:t>Hybrid * Platform Services</a:t>
            </a:r>
          </a:p>
          <a:p>
            <a:pPr algn="ctr" defTabSz="685574"/>
            <a:r>
              <a:rPr lang="en-US" sz="1500" dirty="0">
                <a:solidFill>
                  <a:srgbClr val="FFFFFF">
                    <a:lumMod val="95000"/>
                  </a:srgbClr>
                </a:solidFill>
                <a:latin typeface="Century Gothic" panose="020B0502020202020204" pitchFamily="34" charset="0"/>
              </a:rPr>
              <a:t>Mobile * Security</a:t>
            </a:r>
          </a:p>
          <a:p>
            <a:pPr algn="ctr" defTabSz="685574"/>
            <a:r>
              <a:rPr lang="en-US" sz="1500" dirty="0">
                <a:solidFill>
                  <a:srgbClr val="FFFFFF">
                    <a:lumMod val="95000"/>
                  </a:srgbClr>
                </a:solidFill>
                <a:latin typeface="Century Gothic" panose="020B0502020202020204" pitchFamily="34" charset="0"/>
              </a:rPr>
              <a:t>Application Integration</a:t>
            </a:r>
          </a:p>
        </p:txBody>
      </p:sp>
      <p:sp>
        <p:nvSpPr>
          <p:cNvPr id="13" name="Rounded Rectangle 12"/>
          <p:cNvSpPr/>
          <p:nvPr/>
        </p:nvSpPr>
        <p:spPr>
          <a:xfrm>
            <a:off x="4893812" y="3943278"/>
            <a:ext cx="3085662" cy="1828541"/>
          </a:xfrm>
          <a:prstGeom prst="roundRect">
            <a:avLst/>
          </a:prstGeom>
          <a:solidFill>
            <a:srgbClr val="7030A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74"/>
            <a:endParaRPr lang="en-US" sz="1350">
              <a:solidFill>
                <a:srgbClr val="FFFFFF"/>
              </a:solidFill>
            </a:endParaRPr>
          </a:p>
        </p:txBody>
      </p:sp>
      <p:sp>
        <p:nvSpPr>
          <p:cNvPr id="14" name="TextBox 13"/>
          <p:cNvSpPr txBox="1"/>
          <p:nvPr/>
        </p:nvSpPr>
        <p:spPr>
          <a:xfrm>
            <a:off x="5036667" y="4159569"/>
            <a:ext cx="2799953" cy="1292662"/>
          </a:xfrm>
          <a:prstGeom prst="rect">
            <a:avLst/>
          </a:prstGeom>
          <a:noFill/>
        </p:spPr>
        <p:txBody>
          <a:bodyPr wrap="square" rtlCol="0">
            <a:spAutoFit/>
          </a:bodyPr>
          <a:lstStyle/>
          <a:p>
            <a:pPr algn="ctr" defTabSz="685574"/>
            <a:r>
              <a:rPr lang="en-US" sz="2400" b="1" dirty="0">
                <a:solidFill>
                  <a:srgbClr val="FFFFFF">
                    <a:lumMod val="95000"/>
                  </a:srgbClr>
                </a:solidFill>
              </a:rPr>
              <a:t>Digital </a:t>
            </a:r>
          </a:p>
          <a:p>
            <a:pPr algn="ctr" defTabSz="685574"/>
            <a:r>
              <a:rPr lang="en-US" sz="2400" b="1" dirty="0">
                <a:solidFill>
                  <a:srgbClr val="FFFFFF">
                    <a:lumMod val="95000"/>
                  </a:srgbClr>
                </a:solidFill>
              </a:rPr>
              <a:t>Marketing</a:t>
            </a:r>
          </a:p>
          <a:p>
            <a:pPr algn="ctr" defTabSz="685574"/>
            <a:r>
              <a:rPr lang="en-US" sz="1500" dirty="0">
                <a:solidFill>
                  <a:srgbClr val="FFFFFF">
                    <a:lumMod val="95000"/>
                  </a:srgbClr>
                </a:solidFill>
                <a:latin typeface="Century Gothic" panose="020B0502020202020204" pitchFamily="34" charset="0"/>
              </a:rPr>
              <a:t>Internet Sites * CMS </a:t>
            </a:r>
            <a:r>
              <a:rPr lang="en-US" sz="1500" dirty="0" err="1">
                <a:solidFill>
                  <a:srgbClr val="FFFFFF">
                    <a:lumMod val="95000"/>
                  </a:srgbClr>
                </a:solidFill>
                <a:latin typeface="Century Gothic" panose="020B0502020202020204" pitchFamily="34" charset="0"/>
              </a:rPr>
              <a:t>eCommerce</a:t>
            </a:r>
            <a:r>
              <a:rPr lang="en-US" sz="1500" dirty="0">
                <a:solidFill>
                  <a:srgbClr val="FFFFFF">
                    <a:lumMod val="95000"/>
                  </a:srgbClr>
                </a:solidFill>
                <a:latin typeface="Century Gothic" panose="020B0502020202020204" pitchFamily="34" charset="0"/>
              </a:rPr>
              <a:t> * </a:t>
            </a:r>
            <a:r>
              <a:rPr lang="en-US" sz="1500" dirty="0" err="1">
                <a:solidFill>
                  <a:srgbClr val="FFFFFF">
                    <a:lumMod val="95000"/>
                  </a:srgbClr>
                </a:solidFill>
                <a:latin typeface="Century Gothic" panose="020B0502020202020204" pitchFamily="34" charset="0"/>
              </a:rPr>
              <a:t>Sitecore</a:t>
            </a:r>
            <a:endParaRPr lang="en-US" sz="1500" dirty="0">
              <a:solidFill>
                <a:srgbClr val="FFFFFF">
                  <a:lumMod val="95000"/>
                </a:srgbClr>
              </a:solidFill>
              <a:latin typeface="Century Gothic" panose="020B0502020202020204" pitchFamily="34" charset="0"/>
            </a:endParaRPr>
          </a:p>
        </p:txBody>
      </p:sp>
      <p:sp>
        <p:nvSpPr>
          <p:cNvPr id="15" name="TextBox 14"/>
          <p:cNvSpPr txBox="1"/>
          <p:nvPr/>
        </p:nvSpPr>
        <p:spPr>
          <a:xfrm>
            <a:off x="3220274" y="971901"/>
            <a:ext cx="5542764" cy="756617"/>
          </a:xfrm>
          <a:prstGeom prst="rect">
            <a:avLst/>
          </a:prstGeom>
          <a:noFill/>
        </p:spPr>
        <p:txBody>
          <a:bodyPr wrap="square" rtlCol="0">
            <a:spAutoFit/>
          </a:bodyPr>
          <a:lstStyle/>
          <a:p>
            <a:pPr algn="ctr" defTabSz="685574"/>
            <a:r>
              <a:rPr lang="en-US" sz="2400" dirty="0">
                <a:solidFill>
                  <a:srgbClr val="FFFFFF">
                    <a:lumMod val="95000"/>
                  </a:srgbClr>
                </a:solidFill>
              </a:rPr>
              <a:t>Transform your business with RDA!</a:t>
            </a:r>
          </a:p>
          <a:p>
            <a:pPr algn="ctr" defTabSz="685574">
              <a:spcBef>
                <a:spcPts val="450"/>
              </a:spcBef>
            </a:pPr>
            <a:r>
              <a:rPr lang="en-US" sz="1500" dirty="0">
                <a:solidFill>
                  <a:srgbClr val="FFFF00"/>
                </a:solidFill>
                <a:latin typeface="Arial" panose="020B0604020202020204" pitchFamily="34" charset="0"/>
                <a:cs typeface="Arial" panose="020B0604020202020204" pitchFamily="34" charset="0"/>
              </a:rPr>
              <a:t>rdacorp.com  |  888 441-1278  |  marketing@rdacorp.com</a:t>
            </a:r>
          </a:p>
        </p:txBody>
      </p:sp>
      <p:pic>
        <p:nvPicPr>
          <p:cNvPr id="19" name="Picture 18"/>
          <p:cNvPicPr>
            <a:picLocks noChangeAspect="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42214" y="1052507"/>
            <a:ext cx="1257122" cy="605094"/>
          </a:xfrm>
          <a:prstGeom prst="rect">
            <a:avLst/>
          </a:prstGeom>
        </p:spPr>
      </p:pic>
    </p:spTree>
    <p:extLst>
      <p:ext uri="{BB962C8B-B14F-4D97-AF65-F5344CB8AC3E}">
        <p14:creationId xmlns:p14="http://schemas.microsoft.com/office/powerpoint/2010/main" val="1469385611"/>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My Background</a:t>
            </a:r>
            <a:endParaRPr lang="en-US" dirty="0"/>
          </a:p>
        </p:txBody>
      </p:sp>
      <p:sp>
        <p:nvSpPr>
          <p:cNvPr id="7" name="Content Placeholder 6"/>
          <p:cNvSpPr>
            <a:spLocks noGrp="1"/>
          </p:cNvSpPr>
          <p:nvPr>
            <p:ph idx="1"/>
          </p:nvPr>
        </p:nvSpPr>
        <p:spPr>
          <a:xfrm>
            <a:off x="457200" y="1447800"/>
            <a:ext cx="8305800" cy="4572000"/>
          </a:xfrm>
        </p:spPr>
        <p:txBody>
          <a:bodyPr>
            <a:normAutofit/>
          </a:bodyPr>
          <a:lstStyle/>
          <a:p>
            <a:r>
              <a:rPr lang="en-US" sz="2400" dirty="0"/>
              <a:t>Born in Fairfax VA, Still in Fairfax VA</a:t>
            </a:r>
          </a:p>
          <a:p>
            <a:r>
              <a:rPr lang="en-US" sz="2400" dirty="0"/>
              <a:t>Went to James Madison University </a:t>
            </a:r>
          </a:p>
          <a:p>
            <a:r>
              <a:rPr lang="en-US" sz="2400" dirty="0"/>
              <a:t>Wife is from Pittsburgh</a:t>
            </a:r>
          </a:p>
          <a:p>
            <a:r>
              <a:rPr lang="en-US" sz="2400" dirty="0"/>
              <a:t>Fan of </a:t>
            </a:r>
            <a:r>
              <a:rPr lang="en-US" sz="2400" dirty="0" err="1"/>
              <a:t>Nats</a:t>
            </a:r>
            <a:r>
              <a:rPr lang="en-US" sz="2400" dirty="0"/>
              <a:t>, Caps, Wiz, Steelers…and the local Football Team</a:t>
            </a:r>
          </a:p>
          <a:p>
            <a:r>
              <a:rPr lang="en-US" sz="2400" dirty="0"/>
              <a:t>3 crazy kids</a:t>
            </a:r>
          </a:p>
          <a:p>
            <a:pPr lvl="1"/>
            <a:r>
              <a:rPr lang="en-US" sz="2000" dirty="0"/>
              <a:t>5 year old</a:t>
            </a:r>
          </a:p>
          <a:p>
            <a:pPr lvl="1"/>
            <a:r>
              <a:rPr lang="en-US" sz="2000" dirty="0"/>
              <a:t>2x 3 year olds (twins)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493" t="18889" r="44974"/>
          <a:stretch/>
        </p:blipFill>
        <p:spPr>
          <a:xfrm>
            <a:off x="6019800" y="3429000"/>
            <a:ext cx="1624209" cy="1933161"/>
          </a:xfrm>
          <a:prstGeom prst="rect">
            <a:avLst/>
          </a:prstGeom>
        </p:spPr>
      </p:pic>
    </p:spTree>
    <p:extLst>
      <p:ext uri="{BB962C8B-B14F-4D97-AF65-F5344CB8AC3E}">
        <p14:creationId xmlns:p14="http://schemas.microsoft.com/office/powerpoint/2010/main" val="425255130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My Background</a:t>
            </a:r>
            <a:endParaRPr lang="en-US" dirty="0"/>
          </a:p>
        </p:txBody>
      </p:sp>
      <p:sp>
        <p:nvSpPr>
          <p:cNvPr id="7" name="Content Placeholder 6"/>
          <p:cNvSpPr>
            <a:spLocks noGrp="1"/>
          </p:cNvSpPr>
          <p:nvPr>
            <p:ph idx="1"/>
          </p:nvPr>
        </p:nvSpPr>
        <p:spPr>
          <a:xfrm>
            <a:off x="457200" y="1447800"/>
            <a:ext cx="8305800" cy="4572000"/>
          </a:xfrm>
        </p:spPr>
        <p:txBody>
          <a:bodyPr>
            <a:normAutofit/>
          </a:bodyPr>
          <a:lstStyle/>
          <a:p>
            <a:r>
              <a:rPr lang="en-US" sz="2800" dirty="0"/>
              <a:t>15 years IT experience</a:t>
            </a:r>
          </a:p>
          <a:p>
            <a:pPr lvl="1"/>
            <a:r>
              <a:rPr lang="en-US" sz="2400" dirty="0"/>
              <a:t>Small Business Admin</a:t>
            </a:r>
          </a:p>
          <a:p>
            <a:pPr lvl="1"/>
            <a:r>
              <a:rPr lang="en-US" sz="2400" dirty="0"/>
              <a:t>DoD Admin and Dev</a:t>
            </a:r>
          </a:p>
          <a:p>
            <a:pPr lvl="1"/>
            <a:r>
              <a:rPr lang="en-US" sz="2400" dirty="0"/>
              <a:t>Private Business</a:t>
            </a:r>
          </a:p>
        </p:txBody>
      </p:sp>
    </p:spTree>
    <p:extLst>
      <p:ext uri="{BB962C8B-B14F-4D97-AF65-F5344CB8AC3E}">
        <p14:creationId xmlns:p14="http://schemas.microsoft.com/office/powerpoint/2010/main" val="330080316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smtClean="0"/>
              <a:t>Agenda</a:t>
            </a:r>
            <a:endParaRPr lang="en-US" sz="6000" b="1" dirty="0"/>
          </a:p>
        </p:txBody>
      </p:sp>
      <p:sp>
        <p:nvSpPr>
          <p:cNvPr id="3" name="Content Placeholder 2"/>
          <p:cNvSpPr>
            <a:spLocks noGrp="1"/>
          </p:cNvSpPr>
          <p:nvPr>
            <p:ph idx="1"/>
          </p:nvPr>
        </p:nvSpPr>
        <p:spPr>
          <a:xfrm>
            <a:off x="457200" y="1651000"/>
            <a:ext cx="8153400" cy="3987800"/>
          </a:xfrm>
        </p:spPr>
        <p:txBody>
          <a:bodyPr>
            <a:normAutofit fontScale="62500" lnSpcReduction="20000"/>
          </a:bodyPr>
          <a:lstStyle/>
          <a:p>
            <a:pPr>
              <a:buFontTx/>
              <a:buChar char="-"/>
            </a:pPr>
            <a:r>
              <a:rPr lang="en-US" dirty="0" smtClean="0"/>
              <a:t>What </a:t>
            </a:r>
            <a:r>
              <a:rPr lang="en-US" dirty="0"/>
              <a:t>is Business </a:t>
            </a:r>
            <a:r>
              <a:rPr lang="en-US" dirty="0" smtClean="0"/>
              <a:t>Connectivity Service</a:t>
            </a:r>
          </a:p>
          <a:p>
            <a:pPr lvl="1">
              <a:buFontTx/>
              <a:buChar char="-"/>
            </a:pPr>
            <a:r>
              <a:rPr lang="en-US" sz="2600" dirty="0" smtClean="0"/>
              <a:t>Why </a:t>
            </a:r>
            <a:r>
              <a:rPr lang="en-US" sz="2600" dirty="0"/>
              <a:t>use Business </a:t>
            </a:r>
            <a:r>
              <a:rPr lang="en-US" sz="2600" dirty="0" smtClean="0"/>
              <a:t>Connectivity </a:t>
            </a:r>
            <a:r>
              <a:rPr lang="en-US" sz="2600" dirty="0"/>
              <a:t>Service</a:t>
            </a:r>
            <a:endParaRPr lang="en-US" sz="2600" dirty="0" smtClean="0"/>
          </a:p>
          <a:p>
            <a:pPr>
              <a:buFontTx/>
              <a:buChar char="-"/>
            </a:pPr>
            <a:endParaRPr lang="en-US" dirty="0" smtClean="0"/>
          </a:p>
          <a:p>
            <a:pPr>
              <a:buFontTx/>
              <a:buChar char="-"/>
            </a:pPr>
            <a:r>
              <a:rPr lang="en-US" dirty="0" smtClean="0"/>
              <a:t>Using Business Connectivity Service for external data</a:t>
            </a:r>
          </a:p>
          <a:p>
            <a:pPr marL="0" indent="0">
              <a:buNone/>
            </a:pPr>
            <a:r>
              <a:rPr lang="en-US" dirty="0" smtClean="0"/>
              <a:t>	</a:t>
            </a:r>
            <a:r>
              <a:rPr lang="en-US" sz="2600" dirty="0" smtClean="0"/>
              <a:t>- </a:t>
            </a:r>
            <a:r>
              <a:rPr lang="en-US" sz="2600" dirty="0" err="1" smtClean="0"/>
              <a:t>.Net</a:t>
            </a:r>
            <a:r>
              <a:rPr lang="en-US" sz="2600" dirty="0" smtClean="0"/>
              <a:t> assemblies</a:t>
            </a:r>
          </a:p>
          <a:p>
            <a:pPr marL="0" indent="0">
              <a:buNone/>
            </a:pPr>
            <a:r>
              <a:rPr lang="en-US" sz="2600" dirty="0"/>
              <a:t>	</a:t>
            </a:r>
            <a:r>
              <a:rPr lang="en-US" sz="2600" dirty="0" smtClean="0"/>
              <a:t>- WCF Service</a:t>
            </a:r>
          </a:p>
          <a:p>
            <a:pPr marL="0" indent="0">
              <a:buNone/>
            </a:pPr>
            <a:r>
              <a:rPr lang="en-US" sz="2600" dirty="0"/>
              <a:t>	</a:t>
            </a:r>
            <a:r>
              <a:rPr lang="en-US" sz="2600" dirty="0" smtClean="0"/>
              <a:t>- SQL Server </a:t>
            </a:r>
            <a:r>
              <a:rPr lang="en-US" sz="2600" dirty="0" smtClean="0"/>
              <a:t>Connection</a:t>
            </a:r>
          </a:p>
          <a:p>
            <a:pPr marL="0" indent="0">
              <a:buNone/>
            </a:pPr>
            <a:r>
              <a:rPr lang="en-US" sz="2600" dirty="0" smtClean="0"/>
              <a:t>-       Other methods </a:t>
            </a:r>
            <a:endParaRPr lang="en-US" sz="2600" dirty="0" smtClean="0"/>
          </a:p>
          <a:p>
            <a:pPr marL="0" indent="0">
              <a:buNone/>
            </a:pPr>
            <a:endParaRPr lang="en-US" dirty="0" smtClean="0"/>
          </a:p>
          <a:p>
            <a:pPr>
              <a:buFontTx/>
              <a:buChar char="-"/>
            </a:pPr>
            <a:r>
              <a:rPr lang="en-US" dirty="0" smtClean="0"/>
              <a:t>Overview &amp; Demo of various external data sources</a:t>
            </a:r>
          </a:p>
          <a:p>
            <a:pPr lvl="2">
              <a:buFontTx/>
              <a:buChar char="-"/>
            </a:pPr>
            <a:r>
              <a:rPr lang="en-US" sz="2300" dirty="0" smtClean="0"/>
              <a:t>SQL Server</a:t>
            </a:r>
          </a:p>
          <a:p>
            <a:pPr lvl="2">
              <a:buFontTx/>
              <a:buChar char="-"/>
            </a:pPr>
            <a:r>
              <a:rPr lang="en-US" sz="2300" dirty="0" smtClean="0"/>
              <a:t>Azure Tables, </a:t>
            </a:r>
          </a:p>
          <a:p>
            <a:pPr lvl="2">
              <a:buFontTx/>
              <a:buChar char="-"/>
            </a:pPr>
            <a:r>
              <a:rPr lang="en-US" sz="2300" dirty="0" err="1" smtClean="0"/>
              <a:t>DocumentDB</a:t>
            </a:r>
            <a:endParaRPr lang="en-US" sz="2300" dirty="0" smtClean="0"/>
          </a:p>
          <a:p>
            <a:pPr marL="524243" lvl="1" indent="0">
              <a:buNone/>
            </a:pPr>
            <a:endParaRPr lang="en-US" sz="2400" dirty="0" smtClean="0"/>
          </a:p>
        </p:txBody>
      </p:sp>
    </p:spTree>
    <p:extLst>
      <p:ext uri="{BB962C8B-B14F-4D97-AF65-F5344CB8AC3E}">
        <p14:creationId xmlns:p14="http://schemas.microsoft.com/office/powerpoint/2010/main" val="1329374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What is Business Connectivity Services?</a:t>
            </a:r>
            <a:endParaRPr lang="en-US" sz="4000" dirty="0"/>
          </a:p>
        </p:txBody>
      </p:sp>
      <p:sp>
        <p:nvSpPr>
          <p:cNvPr id="3" name="Content Placeholder 2"/>
          <p:cNvSpPr>
            <a:spLocks noGrp="1"/>
          </p:cNvSpPr>
          <p:nvPr>
            <p:ph idx="1"/>
          </p:nvPr>
        </p:nvSpPr>
        <p:spPr/>
        <p:txBody>
          <a:bodyPr/>
          <a:lstStyle/>
          <a:p>
            <a:r>
              <a:rPr lang="en-US" sz="2800" dirty="0" smtClean="0"/>
              <a:t>SharePoint’s centralized integration service</a:t>
            </a:r>
          </a:p>
          <a:p>
            <a:r>
              <a:rPr lang="en-US" sz="2800" dirty="0" smtClean="0"/>
              <a:t>Allows you to pull in external data from a variety of data sources</a:t>
            </a:r>
          </a:p>
          <a:p>
            <a:r>
              <a:rPr lang="en-US" sz="2800" dirty="0" smtClean="0"/>
              <a:t>Managed authentication</a:t>
            </a:r>
          </a:p>
          <a:p>
            <a:r>
              <a:rPr lang="en-US" sz="2800" dirty="0" smtClean="0"/>
              <a:t>Search indexing</a:t>
            </a:r>
          </a:p>
          <a:p>
            <a:endParaRPr lang="en-US" dirty="0"/>
          </a:p>
        </p:txBody>
      </p:sp>
    </p:spTree>
    <p:extLst>
      <p:ext uri="{BB962C8B-B14F-4D97-AF65-F5344CB8AC3E}">
        <p14:creationId xmlns:p14="http://schemas.microsoft.com/office/powerpoint/2010/main" val="3375342212"/>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58009383195B04F9018F864C445BBE2" ma:contentTypeVersion="0" ma:contentTypeDescription="Create a new document." ma:contentTypeScope="" ma:versionID="3aed0fdfc36b5462db2d520f5b22d1c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E8830B-92B8-4132-B301-B505627B02E2}">
  <ds:schemaRefs>
    <ds:schemaRef ds:uri="http://schemas.microsoft.com/sharepoint/v3/contenttype/forms"/>
  </ds:schemaRefs>
</ds:datastoreItem>
</file>

<file path=customXml/itemProps2.xml><?xml version="1.0" encoding="utf-8"?>
<ds:datastoreItem xmlns:ds="http://schemas.openxmlformats.org/officeDocument/2006/customXml" ds:itemID="{CC413408-1024-4ECD-93F0-CC680F872D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7830EC1-B0B8-40A1-A659-222EBA6C7CD6}">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23160</TotalTime>
  <Words>2588</Words>
  <Application>Microsoft Office PowerPoint</Application>
  <PresentationFormat>On-screen Show (4:3)</PresentationFormat>
  <Paragraphs>431</Paragraphs>
  <Slides>35</Slides>
  <Notes>14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Calibri Light</vt:lpstr>
      <vt:lpstr>Century Gothic</vt:lpstr>
      <vt:lpstr>Consolas</vt:lpstr>
      <vt:lpstr>Constantia</vt:lpstr>
      <vt:lpstr>Georgia</vt:lpstr>
      <vt:lpstr>Segoe UI</vt:lpstr>
      <vt:lpstr>Segoe UI Light</vt:lpstr>
      <vt:lpstr>Wingdings 2</vt:lpstr>
      <vt:lpstr>Flow</vt:lpstr>
      <vt:lpstr>Custom Design</vt:lpstr>
      <vt:lpstr>Storyboard Layouts</vt:lpstr>
      <vt:lpstr>Thanks to our Sponsors!!!</vt:lpstr>
      <vt:lpstr>Welcome</vt:lpstr>
      <vt:lpstr>Housekeeping…</vt:lpstr>
      <vt:lpstr>PowerPoint Presentation</vt:lpstr>
      <vt:lpstr>PowerPoint Presentation</vt:lpstr>
      <vt:lpstr>My Background</vt:lpstr>
      <vt:lpstr>My Background</vt:lpstr>
      <vt:lpstr>Agenda</vt:lpstr>
      <vt:lpstr>What is Business Connectivity Services?</vt:lpstr>
      <vt:lpstr>Business Connectivity Services Solutions</vt:lpstr>
      <vt:lpstr>BCS – How it works on-prem</vt:lpstr>
      <vt:lpstr>BCS – How it works cloud-only</vt:lpstr>
      <vt:lpstr>BCS – How it works hybrid</vt:lpstr>
      <vt:lpstr>Prerequisite software needed to work with external data in Office 2013</vt:lpstr>
      <vt:lpstr>Business Services Connectivity </vt:lpstr>
      <vt:lpstr>Business Services Connectivity Authentication  </vt:lpstr>
      <vt:lpstr>Alternatives to BCS?</vt:lpstr>
      <vt:lpstr>Using External Data in SharePoint</vt:lpstr>
      <vt:lpstr>Azure Api Apps, Azure Storage  &amp;   SharePoint External Data A look at storage features that Azure offers…</vt:lpstr>
      <vt:lpstr>Data Storage </vt:lpstr>
      <vt:lpstr>Azure Data Services</vt:lpstr>
      <vt:lpstr>Azure Tables</vt:lpstr>
      <vt:lpstr>Azure Table Entities</vt:lpstr>
      <vt:lpstr>Azure Tables Partitions</vt:lpstr>
      <vt:lpstr>Azure Tables</vt:lpstr>
      <vt:lpstr>Azure Tables</vt:lpstr>
      <vt:lpstr>What is Azure DocumentDB</vt:lpstr>
      <vt:lpstr>DocumentDB</vt:lpstr>
      <vt:lpstr>Azure DocumentDB Modelling data</vt:lpstr>
      <vt:lpstr>NoSQL Document Store</vt:lpstr>
      <vt:lpstr>Indexing</vt:lpstr>
      <vt:lpstr>Azure DocumentDB Limits*</vt:lpstr>
      <vt:lpstr>DocumentDB</vt:lpstr>
      <vt:lpstr>Recap</vt:lpstr>
      <vt:lpstr>References</vt:lpstr>
    </vt:vector>
  </TitlesOfParts>
  <Company>RDA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O'neil</dc:creator>
  <cp:lastModifiedBy>Barton Loesley</cp:lastModifiedBy>
  <cp:revision>373</cp:revision>
  <dcterms:created xsi:type="dcterms:W3CDTF">2014-04-22T20:06:25Z</dcterms:created>
  <dcterms:modified xsi:type="dcterms:W3CDTF">2015-10-03T16:54:43Z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0x010100358009383195B04F9018F864C445BBE2</vt:lpwstr>
  </property>
</Properties>
</file>