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5" r:id="rId5"/>
    <p:sldId id="264" r:id="rId6"/>
    <p:sldId id="271" r:id="rId7"/>
    <p:sldId id="261" r:id="rId8"/>
    <p:sldId id="266" r:id="rId9"/>
    <p:sldId id="263" r:id="rId10"/>
    <p:sldId id="270" r:id="rId11"/>
    <p:sldId id="259" r:id="rId12"/>
    <p:sldId id="272" r:id="rId13"/>
    <p:sldId id="274" r:id="rId14"/>
    <p:sldId id="269" r:id="rId15"/>
    <p:sldId id="260" r:id="rId16"/>
    <p:sldId id="267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 in the Final Grade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2BD-4E22-8210-16041BE030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2BD-4E22-8210-16041BE030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2BD-4E22-8210-16041BE0307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2BD-4E22-8210-16041BE0307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E2BD-4E22-8210-16041BE0307B}"/>
              </c:ext>
            </c:extLst>
          </c:dPt>
          <c:dLbls>
            <c:dLbl>
              <c:idx val="0"/>
              <c:layout>
                <c:manualLayout>
                  <c:x val="-0.0853918939480391"/>
                  <c:y val="-0.061229902158830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21988949750846"/>
                  <c:y val="-0.20563031417003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Midterm</a:t>
                    </a:r>
                    <a:r>
                      <a:rPr lang="en-US" baseline="0"/>
                      <a:t>
</a:t>
                    </a:r>
                    <a:fld id="{A3471175-2478-6F46-8969-F334713992F8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2BD-4E22-8210-16041BE0307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0.0125989006808931"/>
                  <c:y val="0.21149081041279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3927146334969"/>
                  <c:y val="0.14229071609698"/>
                </c:manualLayout>
              </c:layout>
              <c:tx>
                <c:rich>
                  <a:bodyPr/>
                  <a:lstStyle/>
                  <a:p>
                    <a:r>
                      <a:rPr lang="pt-BR"/>
                      <a:t>Final</a:t>
                    </a:r>
                    <a:r>
                      <a:rPr lang="pt-BR" baseline="0"/>
                      <a:t>
</a:t>
                    </a:r>
                    <a:fld id="{0F2D6FE5-0343-414B-B1C9-1A4500E19CAA}" type="PERCENTAGE">
                      <a:rPr lang="pt-BR" baseline="0"/>
                      <a:pPr/>
                      <a:t>[PERCENTAGE]</a:t>
                    </a:fld>
                    <a:endParaRPr lang="pt-BR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Assignments</c:v>
                </c:pt>
                <c:pt idx="1">
                  <c:v>Participation</c:v>
                </c:pt>
                <c:pt idx="2">
                  <c:v>Midterm Exam/Project</c:v>
                </c:pt>
                <c:pt idx="3">
                  <c:v>Quizzes</c:v>
                </c:pt>
                <c:pt idx="4">
                  <c:v>Final Exam/Project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E2BD-4E22-8210-16041BE0307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551A-E064-094E-A7D6-A096087063B8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24A-B31E-454E-BCA5-9CAA3ED4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1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551A-E064-094E-A7D6-A096087063B8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24A-B31E-454E-BCA5-9CAA3ED4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551A-E064-094E-A7D6-A096087063B8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24A-B31E-454E-BCA5-9CAA3ED4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8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551A-E064-094E-A7D6-A096087063B8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24A-B31E-454E-BCA5-9CAA3ED4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551A-E064-094E-A7D6-A096087063B8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24A-B31E-454E-BCA5-9CAA3ED4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1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551A-E064-094E-A7D6-A096087063B8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24A-B31E-454E-BCA5-9CAA3ED4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7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551A-E064-094E-A7D6-A096087063B8}" type="datetimeFigureOut">
              <a:rPr lang="en-US" smtClean="0"/>
              <a:t>4/3/17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24A-B31E-454E-BCA5-9CAA3ED4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4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551A-E064-094E-A7D6-A096087063B8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24A-B31E-454E-BCA5-9CAA3ED4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4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551A-E064-094E-A7D6-A096087063B8}" type="datetimeFigureOut">
              <a:rPr lang="en-US" smtClean="0"/>
              <a:t>4/3/17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24A-B31E-454E-BCA5-9CAA3ED4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0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551A-E064-094E-A7D6-A096087063B8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24A-B31E-454E-BCA5-9CAA3ED4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4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551A-E064-094E-A7D6-A096087063B8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24A-B31E-454E-BCA5-9CAA3ED4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5551A-E064-094E-A7D6-A096087063B8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0124A-B31E-454E-BCA5-9CAA3ED4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3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aura.Bodine@seattlecolleges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 110: Introduction to Computer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Dr. Laura Bodine</a:t>
            </a:r>
          </a:p>
          <a:p>
            <a:r>
              <a:rPr lang="en-US" dirty="0" smtClean="0">
                <a:hlinkClick r:id="rId2"/>
              </a:rPr>
              <a:t>Laura.Bodine@seattlecolleges.edu</a:t>
            </a:r>
            <a:endParaRPr lang="en-US" dirty="0" smtClean="0"/>
          </a:p>
          <a:p>
            <a:r>
              <a:rPr lang="en-US" dirty="0" smtClean="0"/>
              <a:t>Office: SAM 314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2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we begin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a web browser, navigate to Canvas website and login</a:t>
            </a:r>
          </a:p>
          <a:p>
            <a:endParaRPr lang="en-US" dirty="0" smtClean="0"/>
          </a:p>
          <a:p>
            <a:r>
              <a:rPr lang="en-US" dirty="0" smtClean="0"/>
              <a:t>Navigate to Module One</a:t>
            </a:r>
          </a:p>
          <a:p>
            <a:endParaRPr lang="en-US" dirty="0" smtClean="0"/>
          </a:p>
          <a:p>
            <a:r>
              <a:rPr lang="en-US" dirty="0" smtClean="0"/>
              <a:t>Under Lecture tab open the In-class activity</a:t>
            </a:r>
          </a:p>
          <a:p>
            <a:endParaRPr lang="en-US" dirty="0" smtClean="0"/>
          </a:p>
          <a:p>
            <a:r>
              <a:rPr lang="en-US" dirty="0" smtClean="0"/>
              <a:t>We will go through this together!  Don’t work ahead!</a:t>
            </a:r>
          </a:p>
        </p:txBody>
      </p:sp>
    </p:spTree>
    <p:extLst>
      <p:ext uri="{BB962C8B-B14F-4D97-AF65-F5344CB8AC3E}">
        <p14:creationId xmlns:p14="http://schemas.microsoft.com/office/powerpoint/2010/main" val="162909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computer and do we need a clear definition for this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2 minutes to write down a clear, concise complete definition of a computer</a:t>
            </a:r>
          </a:p>
          <a:p>
            <a:endParaRPr lang="en-US" dirty="0"/>
          </a:p>
          <a:p>
            <a:r>
              <a:rPr lang="en-US" dirty="0" smtClean="0"/>
              <a:t>We will discuss the formal definition for this course</a:t>
            </a:r>
          </a:p>
          <a:p>
            <a:endParaRPr lang="en-US" dirty="0"/>
          </a:p>
          <a:p>
            <a:r>
              <a:rPr lang="en-US" dirty="0" smtClean="0"/>
              <a:t>Look back at what we wrote to compare and contrast</a:t>
            </a:r>
          </a:p>
          <a:p>
            <a:endParaRPr lang="en-US" dirty="0"/>
          </a:p>
          <a:p>
            <a:r>
              <a:rPr lang="en-US" dirty="0" smtClean="0"/>
              <a:t>Write a definition</a:t>
            </a:r>
          </a:p>
        </p:txBody>
      </p:sp>
    </p:spTree>
    <p:extLst>
      <p:ext uri="{BB962C8B-B14F-4D97-AF65-F5344CB8AC3E}">
        <p14:creationId xmlns:p14="http://schemas.microsoft.com/office/powerpoint/2010/main" val="45528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computer and do we need a clear definition for this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/>
              <a:t>computer</a:t>
            </a:r>
            <a:r>
              <a:rPr lang="en-US" dirty="0" smtClean="0"/>
              <a:t> is a </a:t>
            </a:r>
            <a:r>
              <a:rPr lang="en-GB" altLang="en-US" dirty="0" smtClean="0"/>
              <a:t>machine that stores and manipulates information under the control of a changeable program.</a:t>
            </a:r>
          </a:p>
          <a:p>
            <a:endParaRPr lang="en-GB" dirty="0" smtClean="0"/>
          </a:p>
          <a:p>
            <a:r>
              <a:rPr lang="en-GB" dirty="0" smtClean="0"/>
              <a:t>Yes, we need a clear definition.  Terminology is very important.</a:t>
            </a:r>
          </a:p>
          <a:p>
            <a:pPr lvl="1"/>
            <a:r>
              <a:rPr lang="en-GB" dirty="0" smtClean="0"/>
              <a:t>Clear communication depends on shared definitions.</a:t>
            </a:r>
          </a:p>
        </p:txBody>
      </p:sp>
    </p:spTree>
    <p:extLst>
      <p:ext uri="{BB962C8B-B14F-4D97-AF65-F5344CB8AC3E}">
        <p14:creationId xmlns:p14="http://schemas.microsoft.com/office/powerpoint/2010/main" val="78993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CPU: central processing unit, acts like the brain of the computer</a:t>
            </a:r>
          </a:p>
          <a:p>
            <a:endParaRPr lang="en-US" dirty="0"/>
          </a:p>
          <a:p>
            <a:r>
              <a:rPr lang="en-US" dirty="0" smtClean="0"/>
              <a:t>Main memory (RAM): stores information, talks </a:t>
            </a:r>
            <a:r>
              <a:rPr lang="en-US" smtClean="0"/>
              <a:t>to CPU</a:t>
            </a:r>
          </a:p>
          <a:p>
            <a:endParaRPr lang="en-US"/>
          </a:p>
          <a:p>
            <a:r>
              <a:rPr lang="en-US" smtClean="0"/>
              <a:t>Secondary memory: harddrive, USB</a:t>
            </a:r>
          </a:p>
          <a:p>
            <a:endParaRPr lang="en-US"/>
          </a:p>
          <a:p>
            <a:r>
              <a:rPr lang="en-US" smtClean="0"/>
              <a:t>Peripherals: mouse, keyboard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3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rogramming language is how we tell the computer what to do.</a:t>
            </a:r>
          </a:p>
          <a:p>
            <a:endParaRPr lang="en-US" dirty="0" smtClean="0"/>
          </a:p>
          <a:p>
            <a:r>
              <a:rPr lang="en-US" dirty="0" smtClean="0"/>
              <a:t>High-level: understandable by humans</a:t>
            </a:r>
          </a:p>
          <a:p>
            <a:r>
              <a:rPr lang="en-US" dirty="0" smtClean="0"/>
              <a:t>Low-level: understandable by machines/computers</a:t>
            </a:r>
          </a:p>
          <a:p>
            <a:endParaRPr lang="en-US" dirty="0" smtClean="0"/>
          </a:p>
          <a:p>
            <a:r>
              <a:rPr lang="en-US" dirty="0" smtClean="0"/>
              <a:t>Interpreted: execute code without compilation; code can be developed interactively; slower run time</a:t>
            </a:r>
          </a:p>
          <a:p>
            <a:r>
              <a:rPr lang="en-US" dirty="0" smtClean="0"/>
              <a:t>Compiled: translated into low-level code prior to execution; code developed iteratively; faster run time.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3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use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Readable</a:t>
            </a:r>
          </a:p>
          <a:p>
            <a:r>
              <a:rPr lang="en-US" dirty="0" smtClean="0"/>
              <a:t>Flexible, portable (not tied to a specific model of computer)</a:t>
            </a:r>
          </a:p>
          <a:p>
            <a:r>
              <a:rPr lang="en-US" dirty="0" smtClean="0"/>
              <a:t>Can be interpreted (interactive) or compiled </a:t>
            </a:r>
          </a:p>
          <a:p>
            <a:r>
              <a:rPr lang="en-US" dirty="0" smtClean="0"/>
              <a:t>Popular language used in scientific computing</a:t>
            </a:r>
          </a:p>
          <a:p>
            <a:r>
              <a:rPr lang="en-US" dirty="0" smtClean="0"/>
              <a:t>Open source with many specialized libraries</a:t>
            </a:r>
          </a:p>
          <a:p>
            <a:r>
              <a:rPr lang="en-US" dirty="0" smtClean="0"/>
              <a:t>Class-based and object-oriented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2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use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the campus network:</a:t>
            </a:r>
          </a:p>
          <a:p>
            <a:pPr lvl="1"/>
            <a:r>
              <a:rPr lang="en-US" dirty="0" smtClean="0"/>
              <a:t>Python is installed on the network.  Editors: IDLE, notepad++</a:t>
            </a:r>
          </a:p>
          <a:p>
            <a:pPr lvl="1"/>
            <a:endParaRPr lang="en-US" dirty="0"/>
          </a:p>
          <a:p>
            <a:r>
              <a:rPr lang="en-US" dirty="0" smtClean="0"/>
              <a:t>Online:</a:t>
            </a:r>
          </a:p>
          <a:p>
            <a:pPr lvl="1"/>
            <a:r>
              <a:rPr lang="en-US" dirty="0" err="1" smtClean="0"/>
              <a:t>Pythonanywhere.com</a:t>
            </a:r>
            <a:r>
              <a:rPr lang="en-US" dirty="0" smtClean="0"/>
              <a:t> is a free online python interface</a:t>
            </a:r>
          </a:p>
          <a:p>
            <a:endParaRPr lang="en-US" dirty="0" smtClean="0"/>
          </a:p>
          <a:p>
            <a:r>
              <a:rPr lang="en-US" dirty="0" smtClean="0"/>
              <a:t>On your own setup:</a:t>
            </a:r>
          </a:p>
          <a:p>
            <a:pPr lvl="1"/>
            <a:r>
              <a:rPr lang="en-US" dirty="0" smtClean="0"/>
              <a:t>Install a local copy of python 3 (version 3.4 or higher) and an editor (</a:t>
            </a:r>
            <a:r>
              <a:rPr lang="en-US" dirty="0" err="1" smtClean="0"/>
              <a:t>eg</a:t>
            </a:r>
            <a:r>
              <a:rPr lang="en-US" dirty="0" smtClean="0"/>
              <a:t> IDLE)</a:t>
            </a:r>
          </a:p>
          <a:p>
            <a:pPr lvl="1"/>
            <a:r>
              <a:rPr lang="en-US" dirty="0" smtClean="0"/>
              <a:t>Remember: I am not your personal tech support.  If having trouble, you can always revert to another option listed above.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15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development environment for python</a:t>
            </a:r>
          </a:p>
          <a:p>
            <a:endParaRPr lang="en-US" dirty="0"/>
          </a:p>
          <a:p>
            <a:r>
              <a:rPr lang="en-US" dirty="0" smtClean="0"/>
              <a:t>Editor that knows what python code should look like and helps with our formatting</a:t>
            </a:r>
          </a:p>
          <a:p>
            <a:endParaRPr lang="en-US" dirty="0"/>
          </a:p>
          <a:p>
            <a:r>
              <a:rPr lang="en-US" dirty="0" smtClean="0"/>
              <a:t>Easy way to run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42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look at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python and IDLE from the Windows menu</a:t>
            </a:r>
          </a:p>
          <a:p>
            <a:endParaRPr lang="en-US" dirty="0"/>
          </a:p>
          <a:p>
            <a:r>
              <a:rPr lang="en-US" dirty="0" smtClean="0"/>
              <a:t>In python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2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CSC110!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Syllabus distribution and questions</a:t>
            </a:r>
          </a:p>
          <a:p>
            <a:r>
              <a:rPr lang="en-US" dirty="0" smtClean="0"/>
              <a:t>Course expectations</a:t>
            </a:r>
          </a:p>
          <a:p>
            <a:pPr lvl="1"/>
            <a:r>
              <a:rPr lang="en-US" dirty="0" smtClean="0"/>
              <a:t>Read materials prior to class.  Come prepared to learn and participate.</a:t>
            </a:r>
          </a:p>
          <a:p>
            <a:pPr lvl="1"/>
            <a:r>
              <a:rPr lang="en-US" dirty="0" smtClean="0"/>
              <a:t>Ask questions!  The best way to assess your own learning is to ask questions to make sure you have everything clear.  </a:t>
            </a:r>
          </a:p>
          <a:p>
            <a:pPr lvl="1"/>
            <a:r>
              <a:rPr lang="en-US" dirty="0" smtClean="0"/>
              <a:t>Be respectful of others both in person and online.  Read netiquette guide on the course website and abide by them.  </a:t>
            </a:r>
          </a:p>
          <a:p>
            <a:r>
              <a:rPr lang="en-US" dirty="0" smtClean="0"/>
              <a:t>Course website: Canvas</a:t>
            </a:r>
          </a:p>
          <a:p>
            <a:pPr lvl="1"/>
            <a:r>
              <a:rPr lang="en-US" dirty="0" smtClean="0"/>
              <a:t>Most (not all) assignments, quizzes, tests will be posted on Canvas.  </a:t>
            </a:r>
          </a:p>
          <a:p>
            <a:pPr lvl="1"/>
            <a:r>
              <a:rPr lang="en-US" dirty="0" smtClean="0"/>
              <a:t>Participation in discussions will count toward participation grade </a:t>
            </a:r>
          </a:p>
          <a:p>
            <a:r>
              <a:rPr lang="en-US" dirty="0" smtClean="0"/>
              <a:t>Have an accommodation request?  Contact me as soon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3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overview of computer program design and problem solving with a focus on problem analysis, program development, testing and debugging. Students will use decision and loop structures to develop a variety of programs to solve scientific and technical problems. Programming language used will be Python.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Chapters 1-7 and 10 of </a:t>
            </a:r>
            <a:r>
              <a:rPr lang="en-US" dirty="0" err="1" smtClean="0"/>
              <a:t>Zelle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class introduces basic concepts and techniques of computer science &amp; programming with practical exercises using the Python programming language. Students will learn to: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Create expressions that use data variables, arithmetic, and logical operators  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Use conditional statements, loops, functions &amp; objects  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Use proper syntax and design guidelines when writing a computer </a:t>
            </a:r>
            <a:r>
              <a:rPr lang="en-US" dirty="0" smtClean="0"/>
              <a:t>program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Apply </a:t>
            </a:r>
            <a:r>
              <a:rPr lang="en-US" dirty="0"/>
              <a:t>programming concepts to solve a variety of logical problems  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sessions will contain a mixture of lecture and activities.  </a:t>
            </a:r>
          </a:p>
          <a:p>
            <a:endParaRPr lang="en-US" dirty="0"/>
          </a:p>
          <a:p>
            <a:r>
              <a:rPr lang="en-US" dirty="0" smtClean="0"/>
              <a:t>Come prepared to work on your own and in small groups. </a:t>
            </a:r>
          </a:p>
          <a:p>
            <a:endParaRPr lang="en-US" dirty="0" smtClean="0"/>
          </a:p>
          <a:p>
            <a:r>
              <a:rPr lang="en-US" dirty="0" smtClean="0"/>
              <a:t>Each class session is 2.5 hours with a quick break in the middle.</a:t>
            </a:r>
          </a:p>
          <a:p>
            <a:pPr lvl="1"/>
            <a:endParaRPr lang="en-US" dirty="0"/>
          </a:p>
          <a:p>
            <a:r>
              <a:rPr lang="en-US" dirty="0" smtClean="0"/>
              <a:t> Attendance counts toward class participation </a:t>
            </a:r>
            <a:r>
              <a:rPr lang="en-US" dirty="0" smtClean="0"/>
              <a:t>but is not sufficient for full participation credit.  You must actively engage in the course!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0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uses Canvas, including for in-class activities</a:t>
            </a:r>
          </a:p>
          <a:p>
            <a:endParaRPr lang="en-US" dirty="0" smtClean="0"/>
          </a:p>
          <a:p>
            <a:r>
              <a:rPr lang="en-US" dirty="0" smtClean="0"/>
              <a:t>We will take quizzes, turn in assignments and have discussions on the Canvas platform</a:t>
            </a:r>
          </a:p>
          <a:p>
            <a:endParaRPr lang="en-US" dirty="0"/>
          </a:p>
          <a:p>
            <a:r>
              <a:rPr lang="en-US" dirty="0" smtClean="0"/>
              <a:t>If you don’t have your Canvas login information consult the </a:t>
            </a:r>
            <a:r>
              <a:rPr lang="en-US" dirty="0" err="1" smtClean="0"/>
              <a:t>HelpDesk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2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success 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Study </a:t>
            </a:r>
            <a:r>
              <a:rPr lang="en-US" dirty="0"/>
              <a:t>daily even as little as a few minutes. Don't plan on catching up during weekends.</a:t>
            </a:r>
          </a:p>
          <a:p>
            <a:pPr lvl="0"/>
            <a:r>
              <a:rPr lang="en-US" dirty="0"/>
              <a:t>Utilize the time between activities, e.g. while waiting &amp; on the bus, walking to the next class, and etc.</a:t>
            </a:r>
          </a:p>
          <a:p>
            <a:pPr lvl="0"/>
            <a:r>
              <a:rPr lang="en-US" dirty="0"/>
              <a:t>Have "study-buddies" for mutual encouragement.  Make a friend in class.  </a:t>
            </a:r>
          </a:p>
          <a:p>
            <a:pPr lvl="0"/>
            <a:r>
              <a:rPr lang="en-US" dirty="0"/>
              <a:t>Use the three-hours-per-credit-per-week formula. For a 5 credit course, students are expected to study 15 hours including the classroom time to obtain a B grade.</a:t>
            </a:r>
          </a:p>
          <a:p>
            <a:pPr lvl="0"/>
            <a:r>
              <a:rPr lang="en-US" dirty="0"/>
              <a:t>If you have any questions, come by my office!  Office hours are criminally underutilized and represent an opportunity for you to get focused help on improving your learning success.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2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breakdown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0645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403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http://</a:t>
            </a:r>
            <a:r>
              <a:rPr lang="en-US" dirty="0" err="1"/>
              <a:t>mcsp.wartburg.edu</a:t>
            </a:r>
            <a:r>
              <a:rPr lang="en-US" dirty="0"/>
              <a:t>/</a:t>
            </a:r>
            <a:r>
              <a:rPr lang="en-US" dirty="0" err="1"/>
              <a:t>zelle</a:t>
            </a:r>
            <a:r>
              <a:rPr lang="en-US" dirty="0"/>
              <a:t>/python/ppics2/</a:t>
            </a:r>
            <a:r>
              <a:rPr lang="en-US" dirty="0" err="1"/>
              <a:t>index.html</a:t>
            </a:r>
            <a:r>
              <a:rPr lang="en-US" dirty="0"/>
              <a:t>  </a:t>
            </a:r>
          </a:p>
          <a:p>
            <a:pPr lvl="0"/>
            <a:r>
              <a:rPr lang="en-US" dirty="0"/>
              <a:t>http://</a:t>
            </a:r>
            <a:r>
              <a:rPr lang="en-US" dirty="0" err="1"/>
              <a:t>www.tutorialspoint.com</a:t>
            </a:r>
            <a:r>
              <a:rPr lang="en-US" dirty="0"/>
              <a:t>/python/ </a:t>
            </a:r>
          </a:p>
          <a:p>
            <a:pPr lvl="0"/>
            <a:r>
              <a:rPr lang="en-US" dirty="0"/>
              <a:t>https://</a:t>
            </a:r>
            <a:r>
              <a:rPr lang="en-US" dirty="0" err="1"/>
              <a:t>www.python.org</a:t>
            </a:r>
            <a:r>
              <a:rPr lang="en-US" dirty="0"/>
              <a:t>/ </a:t>
            </a:r>
          </a:p>
          <a:p>
            <a:pPr lvl="0"/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/3/ </a:t>
            </a:r>
          </a:p>
          <a:p>
            <a:pPr lvl="0"/>
            <a:r>
              <a:rPr lang="en-US" dirty="0"/>
              <a:t>http://</a:t>
            </a:r>
            <a:r>
              <a:rPr lang="en-US" dirty="0" err="1"/>
              <a:t>greenteapress.com</a:t>
            </a:r>
            <a:r>
              <a:rPr lang="en-US" dirty="0"/>
              <a:t>/</a:t>
            </a:r>
            <a:r>
              <a:rPr lang="en-US" dirty="0" err="1"/>
              <a:t>wp</a:t>
            </a:r>
            <a:r>
              <a:rPr lang="en-US" dirty="0"/>
              <a:t>/think-python-2e/ </a:t>
            </a:r>
          </a:p>
          <a:p>
            <a:pPr lvl="0"/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/documentation/python/topics </a:t>
            </a:r>
          </a:p>
          <a:p>
            <a:pPr lvl="0"/>
            <a:r>
              <a:rPr lang="en-US" dirty="0"/>
              <a:t>http://</a:t>
            </a:r>
            <a:r>
              <a:rPr lang="en-US" dirty="0" err="1"/>
              <a:t>codingbat.com</a:t>
            </a:r>
            <a:r>
              <a:rPr lang="en-US" dirty="0"/>
              <a:t>/python </a:t>
            </a:r>
          </a:p>
          <a:p>
            <a:pPr lvl="0"/>
            <a:r>
              <a:rPr lang="en-US" dirty="0"/>
              <a:t>https://</a:t>
            </a:r>
            <a:r>
              <a:rPr lang="en-US" dirty="0" err="1"/>
              <a:t>www.pythonanywhere.com</a:t>
            </a:r>
            <a:r>
              <a:rPr lang="en-US" dirty="0"/>
              <a:t>/ </a:t>
            </a:r>
          </a:p>
          <a:p>
            <a:pPr lvl="0"/>
            <a:r>
              <a:rPr lang="en-US" dirty="0"/>
              <a:t>https://c9.io/ </a:t>
            </a:r>
          </a:p>
          <a:p>
            <a:r>
              <a:rPr lang="en-US" b="1" dirty="0"/>
              <a:t>Note </a:t>
            </a:r>
            <a:r>
              <a:rPr lang="en-US" dirty="0"/>
              <a:t>- Seattle Public Library provides free access to many technical reference books at: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ezproxy.spl.org</a:t>
            </a:r>
            <a:r>
              <a:rPr lang="en-US" dirty="0"/>
              <a:t>/</a:t>
            </a:r>
            <a:r>
              <a:rPr lang="en-US" dirty="0" err="1"/>
              <a:t>login?url</a:t>
            </a:r>
            <a:r>
              <a:rPr lang="en-US" dirty="0"/>
              <a:t>=http://</a:t>
            </a:r>
            <a:r>
              <a:rPr lang="en-US" dirty="0" err="1"/>
              <a:t>proquestcombo.safaribooksonline.com</a:t>
            </a:r>
            <a:r>
              <a:rPr lang="en-US" dirty="0"/>
              <a:t>/?</a:t>
            </a:r>
            <a:r>
              <a:rPr lang="en-US" dirty="0" err="1"/>
              <a:t>uicode</a:t>
            </a:r>
            <a:r>
              <a:rPr lang="en-US" dirty="0"/>
              <a:t>=</a:t>
            </a:r>
            <a:r>
              <a:rPr lang="en-US" dirty="0" err="1"/>
              <a:t>spl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3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868</Words>
  <Application>Microsoft Macintosh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CSC 110: Introduction to Computer Programming</vt:lpstr>
      <vt:lpstr>Welcome to CSC110! </vt:lpstr>
      <vt:lpstr>Course description</vt:lpstr>
      <vt:lpstr>Learning objectives</vt:lpstr>
      <vt:lpstr>Class sessions</vt:lpstr>
      <vt:lpstr>Canvas webpage</vt:lpstr>
      <vt:lpstr>Tips for success in this course</vt:lpstr>
      <vt:lpstr>Grade breakdown</vt:lpstr>
      <vt:lpstr>Resources</vt:lpstr>
      <vt:lpstr>And we begin…</vt:lpstr>
      <vt:lpstr>What is a computer and do we need a clear definition for this class?</vt:lpstr>
      <vt:lpstr>What is a computer and do we need a clear definition for this class?</vt:lpstr>
      <vt:lpstr>Computer hardware</vt:lpstr>
      <vt:lpstr>Basics of programming languages</vt:lpstr>
      <vt:lpstr>Why do we use python?</vt:lpstr>
      <vt:lpstr>How do I use python?</vt:lpstr>
      <vt:lpstr>IDLE</vt:lpstr>
      <vt:lpstr>First look at python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Bodine</dc:creator>
  <cp:lastModifiedBy>Laura Bodine</cp:lastModifiedBy>
  <cp:revision>28</cp:revision>
  <dcterms:created xsi:type="dcterms:W3CDTF">2017-04-03T22:56:21Z</dcterms:created>
  <dcterms:modified xsi:type="dcterms:W3CDTF">2017-04-04T21:46:20Z</dcterms:modified>
</cp:coreProperties>
</file>