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24" r:id="rId2"/>
    <p:sldId id="528" r:id="rId3"/>
    <p:sldId id="529" r:id="rId4"/>
    <p:sldId id="533" r:id="rId5"/>
    <p:sldId id="535" r:id="rId6"/>
    <p:sldId id="534" r:id="rId7"/>
    <p:sldId id="536" r:id="rId8"/>
    <p:sldId id="537" r:id="rId9"/>
    <p:sldId id="538" r:id="rId10"/>
    <p:sldId id="539" r:id="rId11"/>
    <p:sldId id="540" r:id="rId12"/>
    <p:sldId id="541" r:id="rId13"/>
    <p:sldId id="544" r:id="rId14"/>
    <p:sldId id="542" r:id="rId15"/>
    <p:sldId id="543" r:id="rId16"/>
    <p:sldId id="545" r:id="rId17"/>
    <p:sldId id="547" r:id="rId18"/>
    <p:sldId id="546" r:id="rId19"/>
    <p:sldId id="548" r:id="rId20"/>
    <p:sldId id="549" r:id="rId21"/>
    <p:sldId id="551" r:id="rId22"/>
    <p:sldId id="552" r:id="rId23"/>
    <p:sldId id="553" r:id="rId24"/>
    <p:sldId id="556" r:id="rId25"/>
    <p:sldId id="554" r:id="rId26"/>
    <p:sldId id="555" r:id="rId27"/>
    <p:sldId id="557" r:id="rId28"/>
    <p:sldId id="558" r:id="rId29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 autoAdjust="0"/>
    <p:restoredTop sz="94660"/>
  </p:normalViewPr>
  <p:slideViewPr>
    <p:cSldViewPr>
      <p:cViewPr>
        <p:scale>
          <a:sx n="100" d="100"/>
          <a:sy n="100" d="100"/>
        </p:scale>
        <p:origin x="-246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60" y="-102"/>
      </p:cViewPr>
      <p:guideLst>
        <p:guide orient="horz" pos="3110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21113" y="0"/>
            <a:ext cx="2921000" cy="49371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78574CE-1BD0-4ACE-AE22-EB65E8DD907B}" type="datetimeFigureOut">
              <a:rPr lang="ko-KR" altLang="en-US"/>
              <a:pPr>
                <a:defRPr/>
              </a:pPr>
              <a:t>2012-11-12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538"/>
            <a:ext cx="2921000" cy="49371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1113" y="9380538"/>
            <a:ext cx="2921000" cy="49371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FC72504-8FA4-4424-A6FE-9D95D614FA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lIns="92514" tIns="46256" rIns="92514" bIns="46256" rtlCol="0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lIns="92514" tIns="46256" rIns="92514" bIns="46256" rtlCol="0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BC5FEDF-AB86-41D7-9EB5-74CDFC0A7676}" type="datetimeFigureOut">
              <a:rPr lang="en-US"/>
              <a:pPr>
                <a:defRPr/>
              </a:pPr>
              <a:t>11/12/2012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1363"/>
            <a:ext cx="4937125" cy="3703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14" tIns="46256" rIns="92514" bIns="46256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lIns="92514" tIns="46256" rIns="92514" bIns="4625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lIns="92514" tIns="46256" rIns="92514" bIns="46256" rtlCol="0" anchor="b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lIns="92514" tIns="46256" rIns="92514" bIns="46256" rtlCol="0" anchor="b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F743512-BA1A-4AD9-9E4D-872C5E063A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767A92D0-F539-4AA1-AB7F-80BC4CE09430}" type="datetime1">
              <a:rPr lang="ko-KR" altLang="en-US"/>
              <a:pPr>
                <a:defRPr/>
              </a:pPr>
              <a:t>2012-11-12</a:t>
            </a:fld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34D4C-6167-4C8F-A65D-0B61EED31C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6392863"/>
            <a:ext cx="12144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"/>
          <p:cNvSpPr/>
          <p:nvPr userDrawn="1"/>
        </p:nvSpPr>
        <p:spPr>
          <a:xfrm>
            <a:off x="0" y="785794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92D050">
                  <a:alpha val="56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/>
          </a:p>
        </p:txBody>
      </p:sp>
      <p:cxnSp>
        <p:nvCxnSpPr>
          <p:cNvPr id="5" name="Straight Connector 2"/>
          <p:cNvCxnSpPr/>
          <p:nvPr userDrawn="1"/>
        </p:nvCxnSpPr>
        <p:spPr>
          <a:xfrm>
            <a:off x="0" y="635793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altLang="ko-KR"/>
              <a:t>- </a:t>
            </a:r>
            <a:fld id="{E39E583C-0D8C-4788-AE74-FA39DF61817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1AC9F175-5A9C-4A94-A72C-186F9002CC14}" type="datetime1">
              <a:rPr lang="ko-KR" altLang="en-US"/>
              <a:pPr>
                <a:defRPr/>
              </a:pPr>
              <a:t>2012-11-12</a:t>
            </a:fld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85F24-2079-4D71-857B-0955436014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3F673A06-7DF8-4F57-8B64-4B823C1A46D8}" type="datetime1">
              <a:rPr lang="ko-KR" altLang="en-US"/>
              <a:pPr>
                <a:defRPr/>
              </a:pPr>
              <a:t>2012-11-12</a:t>
            </a:fld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83E90-9EEC-491F-AE0F-DE5AED6174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A5330D02-6C37-4020-A44D-8AFAF5A29456}" type="datetime1">
              <a:rPr lang="ko-KR" altLang="en-US"/>
              <a:pPr>
                <a:defRPr/>
              </a:pPr>
              <a:t>2012-11-12</a:t>
            </a:fld>
            <a:endParaRPr lang="en-US" altLang="ko-K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B6E98-4901-455D-BD77-B01DFF427B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614A6085-1133-4D01-A7CC-AF0A105E9442}" type="datetime1">
              <a:rPr lang="ko-KR" altLang="en-US"/>
              <a:pPr>
                <a:defRPr/>
              </a:pPr>
              <a:t>2012-11-12</a:t>
            </a:fld>
            <a:endParaRPr lang="en-US" altLang="ko-KR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65ACF-1003-4B25-8D50-702ECA6C33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16A72E3A-BB28-4A23-AB53-DCE5E19B62ED}" type="datetime1">
              <a:rPr lang="ko-KR" altLang="en-US"/>
              <a:pPr>
                <a:defRPr/>
              </a:pPr>
              <a:t>2012-11-12</a:t>
            </a:fld>
            <a:endParaRPr lang="en-US" altLang="ko-KR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A5407-B095-47A2-ACD6-19FE9CB016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9563" y="6392863"/>
            <a:ext cx="12144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9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67475"/>
            <a:ext cx="12858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0438" y="65246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B80DA10B-5639-49BE-85CB-FE1500C40D4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latin typeface="굴림" charset="-127"/>
                <a:ea typeface="굴림" charset="-127"/>
              </a:rPr>
              <a:t>- </a:t>
            </a:r>
            <a:fld id="{119CE3F4-23F1-442D-ABC6-3BF954C8B906}" type="slidenum">
              <a:rPr lang="en-US" altLang="ko-KR" smtClean="0">
                <a:latin typeface="굴림" charset="-127"/>
                <a:ea typeface="굴림" charset="-127"/>
              </a:rPr>
              <a:pPr/>
              <a:t>1</a:t>
            </a:fld>
            <a:r>
              <a:rPr lang="en-US" altLang="ko-KR" smtClean="0">
                <a:latin typeface="굴림" charset="-127"/>
                <a:ea typeface="굴림" charset="-127"/>
              </a:rPr>
              <a:t> -</a:t>
            </a:r>
          </a:p>
        </p:txBody>
      </p:sp>
      <p:sp>
        <p:nvSpPr>
          <p:cNvPr id="11266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98345485-588D-4D09-B401-7B4FAF961C97}" type="slidenum">
              <a:rPr lang="en-US" altLang="ko-KR" sz="1200" b="0"/>
              <a:pPr algn="ctr"/>
              <a:t>1</a:t>
            </a:fld>
            <a:r>
              <a:rPr lang="en-US" altLang="ko-KR" sz="1200" b="0"/>
              <a:t> -</a:t>
            </a:r>
          </a:p>
        </p:txBody>
      </p:sp>
      <p:pic>
        <p:nvPicPr>
          <p:cNvPr id="11267" name="Picture 12" descr="Picture1.jpg"/>
          <p:cNvPicPr>
            <a:picLocks noChangeAspect="1"/>
          </p:cNvPicPr>
          <p:nvPr/>
        </p:nvPicPr>
        <p:blipFill>
          <a:blip r:embed="rId2" cstate="print"/>
          <a:srcRect b="2754"/>
          <a:stretch>
            <a:fillRect/>
          </a:stretch>
        </p:blipFill>
        <p:spPr bwMode="auto">
          <a:xfrm>
            <a:off x="6350" y="188913"/>
            <a:ext cx="9137650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re 1"/>
          <p:cNvSpPr txBox="1">
            <a:spLocks/>
          </p:cNvSpPr>
          <p:nvPr/>
        </p:nvSpPr>
        <p:spPr bwMode="auto">
          <a:xfrm>
            <a:off x="1547664" y="2708920"/>
            <a:ext cx="592931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lnSpc>
                <a:spcPct val="150000"/>
              </a:lnSpc>
            </a:pPr>
            <a:r>
              <a:rPr kumimoji="0" lang="ko-KR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구조패턴</a:t>
            </a:r>
            <a:endParaRPr kumimoji="0" lang="ko-KR" alt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0" name="Slide Number Placeholder 6"/>
          <p:cNvSpPr txBox="1">
            <a:spLocks/>
          </p:cNvSpPr>
          <p:nvPr/>
        </p:nvSpPr>
        <p:spPr bwMode="auto">
          <a:xfrm>
            <a:off x="3497263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A8C3C2EA-F727-43F5-9100-BA2743DDBBA2}" type="slidenum">
              <a:rPr lang="en-US" altLang="ko-KR" sz="1200" b="0"/>
              <a:pPr algn="ctr"/>
              <a:t>1</a:t>
            </a:fld>
            <a:r>
              <a:rPr lang="en-US" altLang="ko-KR" sz="1200" b="0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10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10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2. Bridge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8" descr="bridge"/>
          <p:cNvPicPr>
            <a:picLocks noChangeAspect="1" noChangeArrowheads="1"/>
          </p:cNvPicPr>
          <p:nvPr/>
        </p:nvPicPr>
        <p:blipFill>
          <a:blip r:embed="rId2" cstate="print"/>
          <a:srcRect t="2628" r="7994" b="11520"/>
          <a:stretch>
            <a:fillRect/>
          </a:stretch>
        </p:blipFill>
        <p:spPr bwMode="auto">
          <a:xfrm>
            <a:off x="899592" y="1628800"/>
            <a:ext cx="6965652" cy="372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11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11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2. Bridge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412776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Abstraction 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기능의 클래스계층의 최상위 클래스로 기본적인 기능만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 기술되어 있는 클래스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RefinedAbstraction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: Abstraction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역할에 대한 기능을 추가한 역할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Implementor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구현의 클래스 계층의 최상위 클래스로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Abstraction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역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할의 인터페이스를 구현하기 위한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규정하는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역할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Implementor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Implementor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역할의 인터페이스를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구체적으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로 구현하는 역할</a:t>
            </a:r>
            <a:endParaRPr lang="ko-KR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12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12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Composite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패턴은 부분과 전체의 계층을 표현하기 위해 객체들을 모아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트리구조로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구성한다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개별객체와 복합객체를 모두 동일하게 다룰 수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있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도록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하는 패턴이다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가장 중요한 요소는 기본클래스와 이들의 컨테이너를 모두 표현할 수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있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는 추상클래스를 정의하는 것이다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복합객체와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개객의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객체 사이의 차이를 알지 않고 동일하게 취급해서 처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리하도록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하고 싶을 때 사용하는 패턴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복합구조를 다루는 코드지만 단순하게 처리가 가능하다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Composite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E39E583C-0D8C-4788-AE74-FA39DF61817F}" type="slidenum">
              <a:rPr lang="en-US" altLang="ko-KR" smtClean="0"/>
              <a:pPr>
                <a:defRPr/>
              </a:pPr>
              <a:t>13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Composite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627784" y="980728"/>
          <a:ext cx="30963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public abstract class Entry {</a:t>
                      </a:r>
                    </a:p>
                    <a:p>
                      <a:endParaRPr kumimoji="1" lang="en-US" altLang="ko-KR" sz="14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kumimoji="1" lang="ko-KR" altLang="en-US" sz="14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3528" y="2492896"/>
          <a:ext cx="338437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/>
              </a:tblGrid>
              <a:tr h="288032">
                <a:tc>
                  <a:txBody>
                    <a:bodyPr/>
                    <a:lstStyle/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public class File extends Entry {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private String name;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private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int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size;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public File(String name,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int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size) {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this.name = name;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this.size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= size;</a:t>
                      </a:r>
                    </a:p>
                    <a:p>
                      <a:r>
                        <a:rPr kumimoji="1" lang="ko-KR" altLang="en-US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.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kumimoji="1" lang="ko-KR" altLang="en-US" sz="14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위쪽 화살표 6"/>
          <p:cNvSpPr/>
          <p:nvPr/>
        </p:nvSpPr>
        <p:spPr>
          <a:xfrm rot="3151660">
            <a:off x="2038623" y="1651516"/>
            <a:ext cx="792088" cy="8339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572000" y="2564904"/>
          <a:ext cx="4320480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</a:tblGrid>
              <a:tr h="30243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public class Directory extends Entry {</a:t>
                      </a: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private String name;   </a:t>
                      </a:r>
                      <a:endParaRPr kumimoji="1" lang="ko-KR" altLang="en-US" sz="14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private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ArrayList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directory = new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ArrayList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      </a:t>
                      </a: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4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……</a:t>
                      </a: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4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protected void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printList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(String prefix) {</a:t>
                      </a: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System.out.println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(prefix + "/" + this);</a:t>
                      </a: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Iterator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it =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directory.iterator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</a:t>
                      </a: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while (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it.hasNext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()) {</a:t>
                      </a: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Entry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entry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= (Entry)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it.next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</a:t>
                      </a: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entry.printList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(prefix + "/" + name);</a:t>
                      </a:r>
                    </a:p>
                    <a:p>
                      <a:pPr marL="0" algn="l" defTabSz="914400" rtl="0" eaLnBrk="1" latinLnBrk="1" hangingPunct="1"/>
                      <a:r>
                        <a:rPr kumimoji="1" lang="ko-KR" altLang="en-US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kumimoji="1" lang="ko-KR" altLang="en-US" sz="14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위쪽 화살표 8"/>
          <p:cNvSpPr/>
          <p:nvPr/>
        </p:nvSpPr>
        <p:spPr>
          <a:xfrm rot="18562983">
            <a:off x="5814987" y="1616630"/>
            <a:ext cx="936104" cy="8640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287118" y="4149080"/>
            <a:ext cx="3317329" cy="936104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84168" y="522920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재귀용법을 이용한 작업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14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14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Composite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8" descr="composite"/>
          <p:cNvPicPr>
            <a:picLocks noChangeAspect="1" noChangeArrowheads="1"/>
          </p:cNvPicPr>
          <p:nvPr/>
        </p:nvPicPr>
        <p:blipFill>
          <a:blip r:embed="rId2" cstate="print"/>
          <a:srcRect t="9273" b="6226"/>
          <a:stretch>
            <a:fillRect/>
          </a:stretch>
        </p:blipFill>
        <p:spPr bwMode="auto">
          <a:xfrm>
            <a:off x="971600" y="2636912"/>
            <a:ext cx="6847083" cy="339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27584" y="141277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Client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는 처리시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Component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 타입을 사용하므로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leaf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Composite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모두를 처리할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15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15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Composite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412776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Component 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집합 관계에서 정의될 모든 객체에 대한 인터페이스를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정의 즉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집합객체와 개별객체를 동일시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하기위한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상위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Leaf 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가장 말단의 객체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Composite 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자식이 있는 구성요소에 대한 행동을 정의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11560" y="3140968"/>
            <a:ext cx="813752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구현방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법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789040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Leaf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에 해당하는 객체와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Composite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에 해당하는 객체를 동일시하기 위해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동일한 상위클래스를 상속하도록 구현한다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재귀용법을 이용하여 복합구조를 처리할 수 있도록 구현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16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16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85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객체에 추가적인 요건을 동적으로 추가하고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데코레이터가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서브클래스를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만드는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것을 통해서 기능을 유연하게 확장할 수 있는 방법을 제공한다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Decorator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패턴의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특징은 한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객체를 여러 개의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Decorator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로 감쌀 수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있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Decorator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는 자신이 감싸고 있는 객체와 같은 수퍼클래스를 가지고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있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때문에 원래 객체가 들어갈 자리에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Decorator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객체를 집어넣어도 상관이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없다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Decorator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는 자신이 장식하고 있는 객체에 어떤 행동을 위임하는 것 외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에 추가적인 작업을 수행할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객체는 언제든지 감쌀 수 있기 때문에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실행중에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필요한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Decorator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를 마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음대로 적용할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자바의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중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IO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패키지의 클래스들이 이러한 패턴이 적용된 예이다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00"/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Decorator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ko-KR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17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17</a:t>
            </a:fld>
            <a:r>
              <a:rPr lang="en-US" altLang="ko-KR" sz="1200" b="0"/>
              <a:t> -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Decorator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ko-KR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27584" y="1052736"/>
          <a:ext cx="6096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0243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public  abstract class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ClockDecorator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extends Clock{</a:t>
                      </a: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protected Clock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clock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</a:t>
                      </a:r>
                    </a:p>
                    <a:p>
                      <a:endParaRPr kumimoji="1" lang="ko-KR" altLang="en-US" sz="18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public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ClockDecorator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(Clock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clock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{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super();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this.clock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= clock;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}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public void draw(){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clock.draw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}</a:t>
                      </a:r>
                      <a:endParaRPr lang="ko-KR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4788024" y="1052736"/>
            <a:ext cx="2232248" cy="504056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43608" y="1268760"/>
            <a:ext cx="2880320" cy="504056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99592" y="450912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Clock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wdateclock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=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new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WorldDigitaDatelClockDecorator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       new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DigitaDatelClockDecorator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                        new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DigitalClock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()));</a:t>
                      </a:r>
                    </a:p>
                    <a:p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wdateclock.draw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아래쪽 화살표 9"/>
          <p:cNvSpPr/>
          <p:nvPr/>
        </p:nvSpPr>
        <p:spPr>
          <a:xfrm>
            <a:off x="2915816" y="3645024"/>
            <a:ext cx="1728192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131840" y="38610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데코레이터사용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18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18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>
              <a:lnSpc>
                <a:spcPct val="150000"/>
              </a:lnSpc>
            </a:pP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Decorator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141277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Decorator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는 자신의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Component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객체쪽으로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요청을 전달한다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" name="Picture 8" descr="17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04864"/>
            <a:ext cx="5576292" cy="355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19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19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583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Component: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동적으로 추가할 서비스를 가질 가능성이 있는 객체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ConcreteComponent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추가적인 서비스가 실제로 정의되어야 할 필요가 있는 객체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- Decorator 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객체에 대한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참조자를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관리하면서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Component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에 정의된 인터페이스를 만족하도록 인터페이스 정의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ConcreteDecorator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: Component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에 새롭게 추가할 서비스를 실제로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구현하는 클래스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구현방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법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Decorator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객체의 인터페이스는 반드시 자신을 둘러싼 구성요소의 인터페이스를 만족해야 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ConcreteDecorator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클래스는 동일한 부모 클래스를 상속해야 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인터페이스를 만족하는지 확인하려면 구성요소와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Decorator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모두 동일한 부모 클래스인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Component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를 상속받아야 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Component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에 대한 참조자가 존재해야 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멤버변수로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Component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객체를 정의하고 있어야 원본객체에 장식을 적용할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Decorator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ko-KR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2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2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Adapter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Bridge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Composite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Decorator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Facade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Flyweight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Proxy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구조패턴의 종류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20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20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33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Façade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는 ‘건물의 정면’이라는 의미이다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Façade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패턴은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복잡하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게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얽혀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있는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것을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정리하여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높은 레벨의 인터페이스를 제공하는 역할을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수행한다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Façade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는 시스템의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외부에는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간단한 인터페이스를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보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여 주면서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시스템의 안쪽에 있는 각 클래스의 역할이나 의존 관계를 생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각해서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올바른 순서로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클래스를 이용하는 역할을 한다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Façade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패턴은 복잡하게 얽혀 있는 많은 클래스의 간단한 사용 방법을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제공해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주고자 할 때 이용하는 패턴이다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Facade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ko-KR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21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21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Facade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141277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Façade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패턴은 정의된 인터페이스를 이용해서 서브시스템과 상호작용한다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" name="Picture 8" descr="facade"/>
          <p:cNvPicPr>
            <a:picLocks noChangeAspect="1" noChangeArrowheads="1"/>
          </p:cNvPicPr>
          <p:nvPr/>
        </p:nvPicPr>
        <p:blipFill>
          <a:blip r:embed="rId2" cstate="print"/>
          <a:srcRect t="5800" b="14317"/>
          <a:stretch>
            <a:fillRect/>
          </a:stretch>
        </p:blipFill>
        <p:spPr bwMode="auto">
          <a:xfrm>
            <a:off x="1259632" y="2564904"/>
            <a:ext cx="606064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22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22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Façade: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단순하고 일관된 통합인터페이스를 제공한다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Facade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23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23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542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Flyweight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패턴은 가능한 한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인스턴스를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공유하여 쓸데없이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new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연산자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사용하지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않도록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함으로써 객체를 ‘가볍게’ 만드는 패턴이다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메모리를 적게 차지하고 오버헤드를 적게 발생시키기 위해서는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new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산자를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되도록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적게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사용하는 것이 좋다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메모리를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적게 사용하려면 만들어진 객체를 재사용하면 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이미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만들어져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있는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인스턴스를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공유해서 사용하는 것이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Flyweight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패턴의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핵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심이라고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말할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인스턴스가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많이 필요하지만 똑같은 방식으로 제어할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수있는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경우에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유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용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단점은 패턴을 구현해 놓으면 특정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인스턴스만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다른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인스턴스와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다른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행동하도록 하는 것이 불가능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>
              <a:lnSpc>
                <a:spcPct val="150000"/>
              </a:lnSpc>
            </a:pP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Flyweight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24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24</a:t>
            </a:fld>
            <a:r>
              <a:rPr lang="en-US" altLang="ko-KR" sz="1200" b="0"/>
              <a:t> -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>
              <a:lnSpc>
                <a:spcPct val="150000"/>
              </a:lnSpc>
            </a:pP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Flyweight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27584" y="1052736"/>
          <a:ext cx="6096000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088232">
                <a:tc>
                  <a:txBody>
                    <a:bodyPr/>
                    <a:lstStyle/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public class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BigChar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{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public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BigChar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(char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charname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{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this.charname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charname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try {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.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</a:t>
                      </a:r>
                      <a:r>
                        <a:rPr kumimoji="1" lang="en-US" altLang="ko-KR" sz="18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kumimoji="1" lang="ko-KR" altLang="en-US" sz="18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27584" y="3212976"/>
          <a:ext cx="6096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096344">
                <a:tc>
                  <a:txBody>
                    <a:bodyPr/>
                    <a:lstStyle/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public class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BigCharFactory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{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private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HashMap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pool = new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HashMap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public synchronized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BigChar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getBigChar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(char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charname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{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BigChar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bc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= (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BigChar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pool.get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("" +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charname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if (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bc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== null) {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bc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= new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BigChar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charname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 </a:t>
                      </a:r>
                      <a:endParaRPr kumimoji="1" lang="ko-KR" altLang="en-US" sz="18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pool.put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("" +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charname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bc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);</a:t>
                      </a:r>
                    </a:p>
                    <a:p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return 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bc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</a:t>
                      </a:r>
                    </a:p>
                    <a:p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kumimoji="1" lang="ko-KR" altLang="en-US" sz="18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4048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경량으로 관리할 객체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187624" y="3501008"/>
            <a:ext cx="4896544" cy="288032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25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25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>
              <a:lnSpc>
                <a:spcPct val="150000"/>
              </a:lnSpc>
            </a:pP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Flyweight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141277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원본상태는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FlyweightFactory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에서 저장해야 하고 그렇지 않은 경우는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pool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저장되어 있는 객체를 넘겨주고 작업한다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" name="Picture 4" descr="18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4670152" cy="39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26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26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605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Flyweight: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실제 경량으로 관리할 객체를 의미한다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FlyweightFactory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: Flyweight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를 생성하고 관리할 객체를 의미한다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구현방법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경량으로 관리할 객체를 관리하는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FlyweightFactory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역할을 하는 클래스가 존재해야 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FlyweightFactory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객체에는 경량으로 관리할 객체를 보관할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pool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 존재해야 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자료구조로 관리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FlyweightFactory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에는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pool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에 존재하지 않는 객체는 생성해서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pool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에 넣고 존재하는 객체는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pool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에서 꺼내서 리턴하는 즉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경량의 객체를 관리할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메소드가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존재해야 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>
              <a:lnSpc>
                <a:spcPct val="150000"/>
              </a:lnSpc>
            </a:pP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Flyweight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27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27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329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Proxy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는 ‘대리인’이라는 뜻을 가진다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대리인이란 일을 대신 처리해 주는 사람을 말한다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본인이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아니라도 가능한 일을 맡기기 위해 대리인을 세운다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그러나 대리인이 할 수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있는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일에는 한계가 있기 때문에 범위를 초월한 일이 주어지면 대리인은 본인과 상담을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단점은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패턴을 구현해 놓으면 특정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인스턴스만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다른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인스턴스와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다른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행동하도록 하는 것이 불가능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>
              <a:lnSpc>
                <a:spcPct val="150000"/>
              </a:lnSpc>
            </a:pP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Proxy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28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28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>
              <a:lnSpc>
                <a:spcPct val="150000"/>
              </a:lnSpc>
            </a:pP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Proxy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ko-KR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141277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프록시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클래스는 자신이 받은 요청을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realSubject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객체에 전달한다</a:t>
            </a:r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4" descr="2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92896"/>
            <a:ext cx="6717116" cy="360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3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3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 패턴은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이미 제공되어 있는것과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필요한것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사이의 간격을 메우는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00"/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클래스의 인터페이스를 사용자가 기대하는 다른 인터페이스로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변환하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는 패턴으로 호환성이 없는 인터페이스 때문에 함께 동작할 수 없는 클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래스들이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함께 동작할 수 있도록 해준다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1. Adapter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475656" y="3356992"/>
            <a:ext cx="6120680" cy="1080120"/>
            <a:chOff x="1691680" y="3212976"/>
            <a:chExt cx="6120680" cy="1080120"/>
          </a:xfrm>
        </p:grpSpPr>
        <p:grpSp>
          <p:nvGrpSpPr>
            <p:cNvPr id="13" name="그룹 12"/>
            <p:cNvGrpSpPr/>
            <p:nvPr/>
          </p:nvGrpSpPr>
          <p:grpSpPr>
            <a:xfrm>
              <a:off x="5364088" y="3212976"/>
              <a:ext cx="2448272" cy="1080120"/>
              <a:chOff x="5940152" y="3212976"/>
              <a:chExt cx="2448272" cy="108012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6228184" y="3212976"/>
                <a:ext cx="2160240" cy="108012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5940152" y="3501008"/>
                <a:ext cx="504056" cy="576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275856" y="3212976"/>
              <a:ext cx="2448272" cy="1080120"/>
              <a:chOff x="3419872" y="3212976"/>
              <a:chExt cx="2448272" cy="1080120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5364088" y="3501008"/>
                <a:ext cx="504056" cy="5760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419872" y="3212976"/>
                <a:ext cx="2160240" cy="10801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이등변 삼각형 14"/>
              <p:cNvSpPr/>
              <p:nvPr/>
            </p:nvSpPr>
            <p:spPr>
              <a:xfrm rot="5400000">
                <a:off x="3239852" y="3392996"/>
                <a:ext cx="1080120" cy="72008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오각형 5"/>
            <p:cNvSpPr/>
            <p:nvPr/>
          </p:nvSpPr>
          <p:spPr>
            <a:xfrm>
              <a:off x="1691680" y="3284984"/>
              <a:ext cx="1944216" cy="1008112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84168" y="3573016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업체제공클래스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67944" y="3573016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Adapter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63688" y="3573016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기존시스템</a:t>
              </a:r>
              <a:endParaRPr lang="ko-KR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4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4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1"/>
            <a:ext cx="8137525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종류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ko-KR" alt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클래스에 의한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Adapter</a:t>
            </a:r>
            <a:r>
              <a:rPr lang="ko-KR" alt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en-US" altLang="ko-KR" sz="16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인스턴스에</a:t>
            </a:r>
            <a:r>
              <a:rPr lang="ko-KR" alt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의한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Adapter</a:t>
            </a:r>
            <a:r>
              <a:rPr lang="ko-KR" alt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en-US" altLang="ko-KR" sz="16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836100" lvl="1" indent="-3429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1. Adapter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115616" y="2204864"/>
          <a:ext cx="374441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public interface Print {</a:t>
                      </a:r>
                    </a:p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public abstract void </a:t>
                      </a:r>
                      <a:r>
                        <a:rPr kumimoji="1" lang="en-US" altLang="ko-KR" sz="16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printWeak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</a:t>
                      </a:r>
                    </a:p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public abstract void </a:t>
                      </a:r>
                      <a:r>
                        <a:rPr kumimoji="1" lang="en-US" altLang="ko-KR" sz="16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printStrong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</a:t>
                      </a:r>
                    </a:p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115616" y="3429000"/>
          <a:ext cx="374441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public class Banner {</a:t>
                      </a:r>
                    </a:p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private String </a:t>
                      </a:r>
                      <a:r>
                        <a:rPr kumimoji="1" lang="en-US" altLang="ko-KR" sz="16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</a:t>
                      </a:r>
                    </a:p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public void </a:t>
                      </a:r>
                      <a:r>
                        <a:rPr kumimoji="1" lang="en-US" altLang="ko-KR" sz="16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showWithParen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r>
                        <a:rPr kumimoji="1" lang="en-US" altLang="ko-KR" sz="16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public void </a:t>
                      </a:r>
                      <a:r>
                        <a:rPr kumimoji="1" lang="en-US" altLang="ko-KR" sz="16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showWithAster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r>
                        <a:rPr kumimoji="1" lang="en-US" altLang="ko-KR" sz="16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5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5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1"/>
            <a:ext cx="813752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36100" lvl="1" indent="-342900">
              <a:buFont typeface="+mj-ea"/>
              <a:buAutoNum type="circleNumDbPlain"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클래스에 의한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Adapter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상속을 사용한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Adapter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836100" lvl="1" indent="-3429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어댑터 클래스를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작성할때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두가지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종류의 클래스를 모두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상속받도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록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구현하는 방식으로 자바에서는 다중 상속이 불가능하므로 하나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가 인터페이스일 경우 가능하다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앞의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Print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Banner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클래스를 호환하기 위해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Adapter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클래스를 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음과 같이 작성한다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1. Adapter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691680" y="2708920"/>
          <a:ext cx="6912768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public class PrintBannerAdapter2 extends Banner implements Print {</a:t>
                      </a:r>
                    </a:p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public PrintBannerAdapter2(String </a:t>
                      </a:r>
                      <a:r>
                        <a:rPr kumimoji="1" lang="en-US" altLang="ko-KR" sz="16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{</a:t>
                      </a:r>
                    </a:p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super(string);</a:t>
                      </a:r>
                    </a:p>
                    <a:p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public void </a:t>
                      </a:r>
                      <a:r>
                        <a:rPr kumimoji="1" lang="en-US" altLang="ko-KR" sz="16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printWeak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6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showWithParen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</a:t>
                      </a:r>
                    </a:p>
                    <a:p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public void </a:t>
                      </a:r>
                      <a:r>
                        <a:rPr kumimoji="1" lang="en-US" altLang="ko-KR" sz="16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printStrong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6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showWithAster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</a:t>
                      </a:r>
                    </a:p>
                    <a:p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kumimoji="1" lang="ko-KR" altLang="en-US" sz="16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5004048" y="2708920"/>
            <a:ext cx="3528392" cy="36004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6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6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1"/>
            <a:ext cx="81375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36100" lvl="1" indent="-342900">
              <a:buFont typeface="+mj-ea"/>
              <a:buAutoNum type="circleNumDbPlain" startAt="2"/>
            </a:pP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인스턴스에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의한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Adapter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위임을 사용한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Adapter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836100" lvl="1" indent="-3429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어댑터를 작성할 경우 하나는 상속받고 다른 한쪽은 멤버변수로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선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언하여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사용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836100" lvl="1" indent="-3429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앞의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Print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Banner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클래스를 호환하기 위해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Adapter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클래스를 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음과 같이 작성한다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1. Adapter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547664" y="2492896"/>
          <a:ext cx="609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public class </a:t>
                      </a:r>
                      <a:r>
                        <a:rPr kumimoji="1" lang="en-US" altLang="ko-KR" sz="16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PrintBannerAdapter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implements Print {</a:t>
                      </a:r>
                    </a:p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private Banner </a:t>
                      </a:r>
                      <a:r>
                        <a:rPr kumimoji="1" lang="en-US" altLang="ko-KR" sz="16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banner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;</a:t>
                      </a:r>
                    </a:p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public </a:t>
                      </a:r>
                      <a:r>
                        <a:rPr kumimoji="1" lang="en-US" altLang="ko-KR" sz="16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PrintBannerAdapter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(String </a:t>
                      </a:r>
                      <a:r>
                        <a:rPr kumimoji="1" lang="en-US" altLang="ko-KR" sz="16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{</a:t>
                      </a:r>
                    </a:p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6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this.banner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= new Banner(string);</a:t>
                      </a:r>
                    </a:p>
                    <a:p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public void </a:t>
                      </a:r>
                      <a:r>
                        <a:rPr kumimoji="1" lang="en-US" altLang="ko-KR" sz="16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printWeak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6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banner.showWithParen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</a:t>
                      </a:r>
                    </a:p>
                    <a:p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public void </a:t>
                      </a:r>
                      <a:r>
                        <a:rPr kumimoji="1" lang="en-US" altLang="ko-KR" sz="16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printStrong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6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banner.showWithAster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</a:t>
                      </a:r>
                    </a:p>
                    <a:p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kumimoji="1" lang="ko-KR" altLang="en-US" sz="16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1835696" y="2780928"/>
            <a:ext cx="2664296" cy="36004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7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7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상속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에 의한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Adapter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1. Adapter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115616" y="1988840"/>
            <a:ext cx="6524178" cy="3394259"/>
            <a:chOff x="1043608" y="1772816"/>
            <a:chExt cx="6524178" cy="339425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3608" y="2132856"/>
              <a:ext cx="866775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5856" y="1772816"/>
              <a:ext cx="1219200" cy="112395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96136" y="1844824"/>
              <a:ext cx="1771650" cy="89535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</p:pic>
        <p:cxnSp>
          <p:nvCxnSpPr>
            <p:cNvPr id="23" name="직선 화살표 연결선 22"/>
            <p:cNvCxnSpPr>
              <a:stCxn id="2050" idx="3"/>
              <a:endCxn id="2051" idx="1"/>
            </p:cNvCxnSpPr>
            <p:nvPr/>
          </p:nvCxnSpPr>
          <p:spPr>
            <a:xfrm flipV="1">
              <a:off x="1910383" y="2334791"/>
              <a:ext cx="1365473" cy="16954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44008" y="3933056"/>
              <a:ext cx="1368152" cy="12340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cxnSp>
          <p:nvCxnSpPr>
            <p:cNvPr id="27" name="직선 화살표 연결선 26"/>
            <p:cNvCxnSpPr/>
            <p:nvPr/>
          </p:nvCxnSpPr>
          <p:spPr>
            <a:xfrm flipV="1">
              <a:off x="5508104" y="2924944"/>
              <a:ext cx="720080" cy="93610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 flipV="1">
              <a:off x="3923928" y="2996952"/>
              <a:ext cx="1080120" cy="864096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8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8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인스턴스에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의한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Adapter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1. Adapter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8" descr="1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88840"/>
            <a:ext cx="6237064" cy="3352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9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9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기능 클래스 계층과 구현 클래스 계층을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연결하는 다리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역할을 하는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이라고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말할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 계층이란 기존 클래스가 할 수 없는 기능을 상속받은 후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소드를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추가하여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새로운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기능을 추가하는 것을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의미한다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구현 클래스 계층이란 추상 클래스를 구현하는 것을 의미한다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계층이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새로운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기능을 추가하는 것이라면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구현 클래스 계층은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현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재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가지고 있는 기능을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이용하여 어떤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동작을 처리하는 것을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말한다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외부 인터페이스와 구현이 서로 분리되어 독립적으로 변경할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2. Bridge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7618</TotalTime>
  <Words>1103</Words>
  <Application>Microsoft Office PowerPoint</Application>
  <PresentationFormat>화면 슬라이드 쇼(4:3)</PresentationFormat>
  <Paragraphs>321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giwan</dc:creator>
  <cp:lastModifiedBy>BSSY0919</cp:lastModifiedBy>
  <cp:revision>888</cp:revision>
  <dcterms:created xsi:type="dcterms:W3CDTF">2010-05-17T01:53:54Z</dcterms:created>
  <dcterms:modified xsi:type="dcterms:W3CDTF">2012-11-12T22:49:46Z</dcterms:modified>
</cp:coreProperties>
</file>