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24" r:id="rId2"/>
    <p:sldId id="528" r:id="rId3"/>
    <p:sldId id="529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2" r:id="rId15"/>
    <p:sldId id="540" r:id="rId16"/>
    <p:sldId id="541" r:id="rId17"/>
    <p:sldId id="543" r:id="rId18"/>
    <p:sldId id="545" r:id="rId19"/>
    <p:sldId id="546" r:id="rId20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>
      <p:cViewPr>
        <p:scale>
          <a:sx n="100" d="100"/>
          <a:sy n="100" d="100"/>
        </p:scale>
        <p:origin x="-24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60" y="-102"/>
      </p:cViewPr>
      <p:guideLst>
        <p:guide orient="horz" pos="311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21113" y="0"/>
            <a:ext cx="2921000" cy="49371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78574CE-1BD0-4ACE-AE22-EB65E8DD907B}" type="datetimeFigureOut">
              <a:rPr lang="ko-KR" altLang="en-US"/>
              <a:pPr>
                <a:defRPr/>
              </a:pPr>
              <a:t>2012-11-12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1000" cy="49371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1113" y="9380538"/>
            <a:ext cx="2921000" cy="49371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FC72504-8FA4-4424-A6FE-9D95D614FA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2514" tIns="46256" rIns="92514" bIns="46256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2514" tIns="46256" rIns="92514" bIns="46256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BC5FEDF-AB86-41D7-9EB5-74CDFC0A7676}" type="datetimeFigureOut">
              <a:rPr lang="en-US"/>
              <a:pPr>
                <a:defRPr/>
              </a:pPr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37125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4" tIns="46256" rIns="92514" bIns="4625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lIns="92514" tIns="46256" rIns="92514" bIns="4625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2514" tIns="46256" rIns="92514" bIns="46256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2514" tIns="46256" rIns="92514" bIns="46256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F743512-BA1A-4AD9-9E4D-872C5E063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767A92D0-F539-4AA1-AB7F-80BC4CE09430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34D4C-6167-4C8F-A65D-0B61EED31C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"/>
          <p:cNvSpPr/>
          <p:nvPr userDrawn="1"/>
        </p:nvSpPr>
        <p:spPr>
          <a:xfrm>
            <a:off x="0" y="78579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56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/>
          </a:p>
        </p:txBody>
      </p:sp>
      <p:cxnSp>
        <p:nvCxnSpPr>
          <p:cNvPr id="5" name="Straight Connector 2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E39E583C-0D8C-4788-AE74-FA39DF6181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1AC9F175-5A9C-4A94-A72C-186F9002CC14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85F24-2079-4D71-857B-0955436014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3F673A06-7DF8-4F57-8B64-4B823C1A46D8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83E90-9EEC-491F-AE0F-DE5AED6174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A5330D02-6C37-4020-A44D-8AFAF5A29456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6E98-4901-455D-BD77-B01DFF427B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614A6085-1133-4D01-A7CC-AF0A105E9442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65ACF-1003-4B25-8D50-702ECA6C33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16A72E3A-BB28-4A23-AB53-DCE5E19B62ED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A5407-B095-47A2-ACD6-19FE9CB016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67475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5246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B80DA10B-5639-49BE-85CB-FE1500C40D4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굴림" charset="-127"/>
                <a:ea typeface="굴림" charset="-127"/>
              </a:rPr>
              <a:t>- </a:t>
            </a:r>
            <a:fld id="{119CE3F4-23F1-442D-ABC6-3BF954C8B906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r>
              <a:rPr lang="en-US" altLang="ko-KR" smtClean="0">
                <a:latin typeface="굴림" charset="-127"/>
                <a:ea typeface="굴림" charset="-127"/>
              </a:rPr>
              <a:t> -</a:t>
            </a:r>
          </a:p>
        </p:txBody>
      </p:sp>
      <p:sp>
        <p:nvSpPr>
          <p:cNvPr id="11266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98345485-588D-4D09-B401-7B4FAF961C97}" type="slidenum">
              <a:rPr lang="en-US" altLang="ko-KR" sz="1200" b="0"/>
              <a:pPr algn="ctr"/>
              <a:t>1</a:t>
            </a:fld>
            <a:r>
              <a:rPr lang="en-US" altLang="ko-KR" sz="1200" b="0"/>
              <a:t> -</a:t>
            </a:r>
          </a:p>
        </p:txBody>
      </p:sp>
      <p:pic>
        <p:nvPicPr>
          <p:cNvPr id="11267" name="Picture 12" descr="Picture1.jpg"/>
          <p:cNvPicPr>
            <a:picLocks noChangeAspect="1"/>
          </p:cNvPicPr>
          <p:nvPr/>
        </p:nvPicPr>
        <p:blipFill>
          <a:blip r:embed="rId2" cstate="print"/>
          <a:srcRect b="2754"/>
          <a:stretch>
            <a:fillRect/>
          </a:stretch>
        </p:blipFill>
        <p:spPr bwMode="auto">
          <a:xfrm>
            <a:off x="6350" y="188913"/>
            <a:ext cx="9137650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1547664" y="2708920"/>
            <a:ext cx="59293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생성패턴</a:t>
            </a:r>
            <a:endParaRPr kumimoji="0" lang="ko-KR" alt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0" name="Slide Number Placeholder 6"/>
          <p:cNvSpPr txBox="1">
            <a:spLocks/>
          </p:cNvSpPr>
          <p:nvPr/>
        </p:nvSpPr>
        <p:spPr bwMode="auto">
          <a:xfrm>
            <a:off x="3497263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A8C3C2EA-F727-43F5-9100-BA2743DDBBA2}" type="slidenum">
              <a:rPr lang="en-US" altLang="ko-KR" sz="1200" b="0"/>
              <a:pPr algn="ctr"/>
              <a:t>1</a:t>
            </a:fld>
            <a:r>
              <a:rPr lang="en-US" altLang="ko-KR" sz="1200" b="0"/>
              <a:t> 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10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10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ko-KR" altLang="en-US" dirty="0" smtClean="0">
                <a:latin typeface="Times New Roman" pitchFamily="18" charset="0"/>
              </a:rPr>
              <a:t>상세화된 서브클래스를 정의하지 않고도 서로 관련성이 있거나 독립적인 여러 객체의 군을 생성하기 위한 인터페이스를 제공한다</a:t>
            </a:r>
            <a:r>
              <a:rPr lang="en-US" altLang="ko-KR" dirty="0" smtClean="0">
                <a:latin typeface="Times New Roman" pitchFamily="18" charset="0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542925" indent="-542925">
              <a:spcBef>
                <a:spcPct val="20000"/>
              </a:spcBef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Abstract Factory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패턴은 객체들을 집단적으로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생성할때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사용하는 패턴으로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실제반환되는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객체의 클래스 타입을 알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필요없이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이는 다형성이 적용된 구조에서 부모타입을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리턴하므로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가능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원하는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객체를 생성하는 인터페이스를 제공한다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42925" indent="-542925">
              <a:spcBef>
                <a:spcPct val="20000"/>
              </a:spcBef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여러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제품군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중 하나를 선택해서 시스템을 설정해야 하고 한번 구성한 제품을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다른것으로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대체할 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있을때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542925" indent="-542925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응용프로그램이 생성할 객체의 클래스를 제어할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제품객체를 생성하는 과정을 캡슐화한 것이므로 구체적인 구현클래스가 분리된다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42925" indent="-542925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제품군을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쉽게 대체할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42925" indent="-542925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그러나 새로운 종류의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제품군을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만들기 위해 기존의 추상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팩토리를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확장하기는 쉽지 않다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542925" indent="-542925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3. Abstract Factory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Abstract Factory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7544" y="4797152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67722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Abstract Factory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ConcreteFactory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한 개가 런타임에 만들어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진다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AbstractFactory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제품을 생성하는 상위인터페이스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ConcreteFactory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구체적인 제품에 대한 객체를 생성하는 연산을 구현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AbstractProduct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제품군에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해당하는 상위 인터페이스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ConcreteProduct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제품군의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하위 클래스로 실제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팩토리가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생성할 객체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7544" y="4797152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67544" y="4077072"/>
            <a:ext cx="8137525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구현방법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AbstractFactory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단지 제품을 생성하기 위한 인터페이스를 선언하는 것이고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ConcreteFactory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각 제품을 생성하기 위한 팩토리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재정의한다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13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13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73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원형이 되는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사용하여 생성할 객체의 종류를 명시하고 이렇게 만든 견본을 복사해서 새로운 객체를 생성한다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542925" indent="-542925">
              <a:spcBef>
                <a:spcPct val="20000"/>
              </a:spcBef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dirty="0" smtClean="0"/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새로운 객체를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생성할때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연산자를 사용하지 않고 기존의 객체를 복사하여 사용하는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dirty="0" smtClean="0"/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필요에 따라 객체를 복제하여 사용할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실제 객체를 생성하는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업은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 통해 쉽게 할 수 있지만 프로그램을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하다보면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어떤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생성은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간단하지 않은 경우가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dirty="0" smtClean="0"/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새로운객체를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생성할때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연산자를 사용하지 않고 기존의 객체를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복사    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사용하는 패턴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err="1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528" y="332656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Prototype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14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14</a:t>
            </a:fld>
            <a:r>
              <a:rPr lang="en-US" altLang="ko-KR" sz="1200" b="0"/>
              <a:t> -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Prototype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269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일반객체는 복제할 수 없다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복제가 가능한 객체가 되기 위해서는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buFont typeface="+mj-ea"/>
              <a:buAutoNum type="circleNumDbPlain"/>
            </a:pP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Cloneable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인터페이스를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implements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해야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buFont typeface="+mj-ea"/>
              <a:buAutoNum type="circleNumDbPlain" startAt="2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Clone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구현해야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3608" y="1988840"/>
          <a:ext cx="7416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class Product implements </a:t>
                      </a:r>
                      <a:r>
                        <a:rPr kumimoji="1" lang="en-US" altLang="ko-KR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Cloneable</a:t>
                      </a:r>
                      <a:r>
                        <a:rPr kumimoji="1" lang="en-US" altLang="ko-KR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{</a:t>
                      </a:r>
                    </a:p>
                    <a:p>
                      <a:pPr latinLnBrk="1"/>
                      <a:r>
                        <a:rPr kumimoji="1" lang="en-US" altLang="ko-KR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ko-KR" altLang="en-US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3608" y="3573016"/>
          <a:ext cx="74168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Product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cloneMe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throws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CloneNotSupportedException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{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return (Product) clone();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ko-KR" altLang="en-US" sz="18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4. Prototype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7544" y="4797152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 descr="8"/>
          <p:cNvPicPr>
            <a:picLocks noChangeAspect="1" noChangeArrowheads="1"/>
          </p:cNvPicPr>
          <p:nvPr/>
        </p:nvPicPr>
        <p:blipFill>
          <a:blip r:embed="rId2" cstate="print"/>
          <a:srcRect t="11096" b="10747"/>
          <a:stretch>
            <a:fillRect/>
          </a:stretch>
        </p:blipFill>
        <p:spPr bwMode="auto">
          <a:xfrm>
            <a:off x="889000" y="1778000"/>
            <a:ext cx="7008813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4. Prototype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Prototype :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복사하여 새로운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만들기 위한 메소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결정한다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ConcretePrototype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복사해서 새로운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만드는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실제로 구현한다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Clinet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복사하는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이용해서 새로운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만드는 역할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7544" y="4797152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17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17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복잡한 객체를 생성하는 방법과 표현하는 방법을 정의하는 클래스를 별도로 분리하여 서로 다른 표현이라도 이를 생성할 수 있는 동일한 절차를 제공할 수 있도록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dirty="0" smtClean="0"/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Builder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패턴은 객체 생성 작업을 대신해 줄 하나의 클래스를 추가하는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패턴과 객체 생성을 대신 해 준다는 측면에서는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일하지만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 생성 작업이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복잡하거나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여러 개의 추가 작업이 필요한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경우에는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 작업 하나하나를 클라이언트 코드에서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직접하지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않고 그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동을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대신할 수 있는 클래스를 하나 둔다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생성과 표현에 필요한 코드를 분리시켜 줌으로써 서로 간의 독립성을 </a:t>
            </a:r>
            <a:r>
              <a:rPr lang="ko-KR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줍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이를 통해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 Builder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 Director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클래스는 서로 독립적으로 </a:t>
            </a:r>
            <a:r>
              <a:rPr lang="ko-KR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수정되거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재 사용될 수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528" y="332656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5. Builder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5. Builder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7544" y="4797152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5" descr="1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092950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19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5. Builder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Builder : Product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개체의 일부 요소들을 생성하기 위한 추상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인터페이스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ko-KR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ko-KR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ConcreteBuilder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Builder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클래스에 정의된 인터페이스를 구현하며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품의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부품들을 모아 </a:t>
            </a:r>
            <a:r>
              <a:rPr lang="ko-KR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빌더를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복합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Director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Builder 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인터페이스를 사용하는 개체를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합성</a:t>
            </a:r>
            <a:endParaRPr lang="ko-KR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Product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 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생성할 복합개체를 표현합니다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ConcreteBuilder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(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Product)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내부 표현을 구축하고 복합 개체가 어떻게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구성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되는지에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관한 절차를 </a:t>
            </a:r>
            <a:r>
              <a:rPr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정의</a:t>
            </a:r>
            <a:endParaRPr lang="ko-KR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7544" y="4797152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Singleton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Factory Method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Abstract Factory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Prototype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Builder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생성패턴의 종류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 개의 객체만 생성되어 사용되어지는 경우 적용하는 패턴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스레드풀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캐시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설정등을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처리하는 객체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어떤 객체는 해당 애플리케이션 내에 여러 개가 생성되면 안 되고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하나만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생성되어야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하는 경우도 있다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또한 단 하나만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생성된                       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객체를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여러 곳에서 공유하여 사용할 수 없는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경우도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결국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객체를 만드는 사람이 이 모든 것을 구현해서 사용하는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자들에게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하나만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생성할 수밖에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없도록 강요해야 한다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사용되는 패턴이 </a:t>
            </a:r>
            <a:r>
              <a:rPr lang="en-US" altLang="ko-KR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Singleton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패턴이다 </a:t>
            </a:r>
            <a:endParaRPr lang="en-US" altLang="ko-KR" sz="2000" dirty="0" err="1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Singleton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Singleton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작성방법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고전적 방법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15616" y="1988840"/>
          <a:ext cx="6096000" cy="307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public class Singleton{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 private static </a:t>
                      </a:r>
                      <a:r>
                        <a:rPr lang="en-US" altLang="ko-KR" sz="1400" dirty="0" err="1" smtClean="0"/>
                        <a:t>SingleTon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uniqueInstance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 private Singleton() {}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 public static Singleton </a:t>
                      </a:r>
                      <a:r>
                        <a:rPr lang="en-US" altLang="ko-KR" sz="1400" dirty="0" err="1" smtClean="0"/>
                        <a:t>getInstance</a:t>
                      </a:r>
                      <a:r>
                        <a:rPr lang="en-US" altLang="ko-KR" sz="1400" dirty="0" smtClean="0"/>
                        <a:t>(){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   if(</a:t>
                      </a:r>
                      <a:r>
                        <a:rPr lang="en-US" altLang="ko-KR" sz="1400" dirty="0" err="1" smtClean="0"/>
                        <a:t>uniqueInstance</a:t>
                      </a:r>
                      <a:r>
                        <a:rPr lang="en-US" altLang="ko-KR" sz="1400" dirty="0" smtClean="0"/>
                        <a:t> == null){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     </a:t>
                      </a:r>
                      <a:r>
                        <a:rPr lang="en-US" altLang="ko-KR" sz="1400" dirty="0" err="1" smtClean="0"/>
                        <a:t>unuqueInstance</a:t>
                      </a:r>
                      <a:r>
                        <a:rPr lang="en-US" altLang="ko-KR" sz="1400" dirty="0" smtClean="0"/>
                        <a:t> = new Singleton();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   }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   return </a:t>
                      </a:r>
                      <a:r>
                        <a:rPr lang="en-US" altLang="ko-KR" sz="1400" dirty="0" err="1" smtClean="0"/>
                        <a:t>uniqueInstance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 }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}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7544" y="4797152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530120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환경에서 작업할 경우 문제가 발생할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Singleton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작성방법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멀티스레드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환경에서의 구현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87624" y="1772816"/>
          <a:ext cx="7416824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16824"/>
              </a:tblGrid>
              <a:tr h="2448272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public class Singleton{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  </a:t>
                      </a:r>
                      <a:r>
                        <a:rPr lang="en-US" altLang="ko-KR" sz="1400" kern="1200" dirty="0" smtClean="0"/>
                        <a:t>private static Singleton </a:t>
                      </a:r>
                      <a:r>
                        <a:rPr lang="en-US" altLang="ko-KR" sz="1400" kern="1200" dirty="0" err="1" smtClean="0"/>
                        <a:t>singleton</a:t>
                      </a:r>
                      <a:r>
                        <a:rPr lang="en-US" altLang="ko-KR" sz="1400" kern="1200" dirty="0" smtClean="0"/>
                        <a:t> = null;</a:t>
                      </a:r>
                      <a:br>
                        <a:rPr lang="en-US" altLang="ko-KR" sz="1400" kern="1200" dirty="0" smtClean="0"/>
                      </a:br>
                      <a:r>
                        <a:rPr lang="en-US" altLang="ko-KR" sz="1400" kern="1200" dirty="0" smtClean="0"/>
                        <a:t>  private Singleton() {}</a:t>
                      </a:r>
                      <a:br>
                        <a:rPr lang="en-US" altLang="ko-KR" sz="1400" kern="1200" dirty="0" smtClean="0"/>
                      </a:br>
                      <a:r>
                        <a:rPr lang="en-US" altLang="ko-KR" sz="1400" kern="1200" dirty="0" smtClean="0"/>
                        <a:t/>
                      </a:r>
                      <a:br>
                        <a:rPr lang="en-US" altLang="ko-KR" sz="1400" kern="1200" dirty="0" smtClean="0"/>
                      </a:br>
                      <a:r>
                        <a:rPr lang="en-US" altLang="ko-KR" sz="1400" kern="1200" dirty="0" smtClean="0"/>
                        <a:t>   public static synchronized Singleton </a:t>
                      </a:r>
                      <a:r>
                        <a:rPr lang="en-US" altLang="ko-KR" sz="1400" kern="1200" dirty="0" err="1" smtClean="0"/>
                        <a:t>getInstance</a:t>
                      </a:r>
                      <a:r>
                        <a:rPr lang="en-US" altLang="ko-KR" sz="1400" kern="1200" dirty="0" smtClean="0"/>
                        <a:t>() {</a:t>
                      </a:r>
                    </a:p>
                    <a:p>
                      <a:r>
                        <a:rPr lang="en-US" altLang="ko-KR" sz="1400" kern="1200" dirty="0" smtClean="0"/>
                        <a:t>        if (singleton == null) {</a:t>
                      </a:r>
                    </a:p>
                    <a:p>
                      <a:r>
                        <a:rPr lang="en-US" altLang="ko-KR" sz="1400" kern="1200" dirty="0" smtClean="0"/>
                        <a:t>            singleton = new Singleton();</a:t>
                      </a:r>
                    </a:p>
                    <a:p>
                      <a:r>
                        <a:rPr lang="ko-KR" altLang="en-US" sz="1400" kern="1200" dirty="0" smtClean="0"/>
                        <a:t>        </a:t>
                      </a:r>
                      <a:r>
                        <a:rPr lang="en-US" altLang="ko-KR" sz="1400" kern="1200" dirty="0" smtClean="0"/>
                        <a:t>}</a:t>
                      </a:r>
                    </a:p>
                    <a:p>
                      <a:r>
                        <a:rPr lang="en-US" altLang="ko-KR" sz="1400" kern="1200" dirty="0" smtClean="0"/>
                        <a:t>        return singleton;</a:t>
                      </a:r>
                    </a:p>
                    <a:p>
                      <a:r>
                        <a:rPr lang="ko-KR" altLang="en-US" sz="1400" kern="1200" dirty="0" smtClean="0"/>
                        <a:t>    </a:t>
                      </a:r>
                      <a:r>
                        <a:rPr lang="en-US" altLang="ko-KR" sz="1400" kern="1200" dirty="0" smtClean="0"/>
                        <a:t>}</a:t>
                      </a:r>
                      <a:br>
                        <a:rPr lang="en-US" altLang="ko-KR" sz="1400" kern="1200" dirty="0" smtClean="0"/>
                      </a:br>
                      <a:r>
                        <a:rPr lang="en-US" altLang="ko-KR" sz="1400" kern="1200" dirty="0" smtClean="0"/>
                        <a:t>}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7544" y="4797152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87624" y="4293096"/>
          <a:ext cx="7416824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16824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Singleton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private static final Singleton </a:t>
                      </a:r>
                      <a:r>
                        <a:rPr lang="en-US" altLang="ko-KR" sz="1400" kern="1200" dirty="0" err="1" smtClean="0"/>
                        <a:t>singleton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 new Singleton();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private Singleton() { }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public static Singleton </a:t>
                      </a:r>
                      <a:r>
                        <a:rPr lang="en-US" altLang="ko-K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getInstance</a:t>
                      </a:r>
                      <a:r>
                        <a:rPr lang="en-US" altLang="ko-K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return</a:t>
                      </a:r>
                      <a:r>
                        <a:rPr lang="en-US" altLang="ko-KR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/>
                        <a:t>singleton </a:t>
                      </a:r>
                      <a:r>
                        <a:rPr lang="en-US" altLang="ko-K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Singleton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7544" y="4797152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5" descr="9"/>
          <p:cNvPicPr>
            <a:picLocks noChangeAspect="1" noChangeArrowheads="1"/>
          </p:cNvPicPr>
          <p:nvPr/>
        </p:nvPicPr>
        <p:blipFill>
          <a:blip r:embed="rId2" cstate="print"/>
          <a:srcRect t="22794" b="26379"/>
          <a:stretch>
            <a:fillRect/>
          </a:stretch>
        </p:blipFill>
        <p:spPr bwMode="auto">
          <a:xfrm>
            <a:off x="467544" y="1268760"/>
            <a:ext cx="7656513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7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7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5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ko-KR" altLang="en-US" dirty="0" smtClean="0">
                <a:latin typeface="Times New Roman" pitchFamily="18" charset="0"/>
              </a:rPr>
              <a:t>상황에 따라 필요한 클래스의 객체를 생성해 주는 역할을 수행하는 </a:t>
            </a:r>
            <a:r>
              <a:rPr lang="ko-KR" altLang="en-US" dirty="0" smtClean="0">
                <a:latin typeface="Times New Roman" pitchFamily="18" charset="0"/>
              </a:rPr>
              <a:t>클래스</a:t>
            </a:r>
            <a:r>
              <a:rPr lang="ko-KR" altLang="en-US" dirty="0" smtClean="0">
                <a:latin typeface="Times New Roman" pitchFamily="18" charset="0"/>
              </a:rPr>
              <a:t>를</a:t>
            </a:r>
            <a:r>
              <a:rPr lang="ko-KR" altLang="en-US" dirty="0" smtClean="0"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</a:rPr>
              <a:t>Factory</a:t>
            </a:r>
            <a:r>
              <a:rPr lang="ko-KR" altLang="en-US" dirty="0" smtClean="0">
                <a:latin typeface="Times New Roman" pitchFamily="18" charset="0"/>
              </a:rPr>
              <a:t>라고 하고 그런 패턴을 </a:t>
            </a:r>
            <a:r>
              <a:rPr lang="en-US" altLang="ko-KR" dirty="0" smtClean="0">
                <a:latin typeface="Times New Roman" pitchFamily="18" charset="0"/>
              </a:rPr>
              <a:t>Factory </a:t>
            </a:r>
            <a:r>
              <a:rPr lang="ko-KR" altLang="en-US" dirty="0" smtClean="0">
                <a:latin typeface="Times New Roman" pitchFamily="18" charset="0"/>
              </a:rPr>
              <a:t>패턴이라고 한다</a:t>
            </a:r>
            <a:r>
              <a:rPr lang="en-US" altLang="ko-KR" dirty="0" smtClean="0">
                <a:latin typeface="Times New Roman" pitchFamily="18" charset="0"/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latin typeface="Times New Roman" pitchFamily="18" charset="0"/>
              </a:rPr>
              <a:t>Factory </a:t>
            </a:r>
            <a:r>
              <a:rPr lang="ko-KR" altLang="en-US" dirty="0" smtClean="0">
                <a:latin typeface="Times New Roman" pitchFamily="18" charset="0"/>
              </a:rPr>
              <a:t>패턴은 </a:t>
            </a:r>
            <a:r>
              <a:rPr lang="en-US" altLang="ko-KR" dirty="0" smtClean="0">
                <a:latin typeface="Times New Roman" pitchFamily="18" charset="0"/>
              </a:rPr>
              <a:t>23</a:t>
            </a:r>
            <a:r>
              <a:rPr lang="ko-KR" altLang="en-US" dirty="0" smtClean="0">
                <a:latin typeface="Times New Roman" pitchFamily="18" charset="0"/>
              </a:rPr>
              <a:t>가지 패턴에 포함되어 있지는 않고 </a:t>
            </a:r>
            <a:r>
              <a:rPr lang="en-US" altLang="ko-KR" dirty="0" smtClean="0"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</a:rPr>
              <a:t>Factory </a:t>
            </a:r>
            <a:r>
              <a:rPr lang="en-US" altLang="ko-KR" dirty="0" err="1" smtClean="0">
                <a:latin typeface="Times New Roman" pitchFamily="18" charset="0"/>
              </a:rPr>
              <a:t>Methood</a:t>
            </a:r>
            <a:r>
              <a:rPr lang="ko-KR" altLang="en-US" dirty="0" smtClean="0">
                <a:latin typeface="Times New Roman" pitchFamily="18" charset="0"/>
              </a:rPr>
              <a:t>패턴과  </a:t>
            </a:r>
            <a:r>
              <a:rPr lang="en-US" altLang="ko-KR" dirty="0" smtClean="0">
                <a:latin typeface="Times New Roman" pitchFamily="18" charset="0"/>
              </a:rPr>
              <a:t>Abstract Factory </a:t>
            </a:r>
            <a:r>
              <a:rPr lang="ko-KR" altLang="en-US" dirty="0" smtClean="0">
                <a:latin typeface="Times New Roman" pitchFamily="18" charset="0"/>
              </a:rPr>
              <a:t>패턴 두 가지가 이 패턴의 일종이라 볼 수 있다</a:t>
            </a:r>
            <a:r>
              <a:rPr lang="en-US" altLang="ko-KR" dirty="0" smtClean="0">
                <a:latin typeface="Times New Roman" pitchFamily="18" charset="0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542925" indent="-542925">
              <a:spcBef>
                <a:spcPct val="20000"/>
              </a:spcBef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특정 객체를 생성하는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선언하고 그 객체를 생성하는 일은 하위 클래스가 담당하도록 하는 패턴이다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42925" indent="-542925">
              <a:spcBef>
                <a:spcPct val="20000"/>
              </a:spcBef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어떤 종류의 객체인지 구체적으로 알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필요없이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특정 객체들을 생성하고 사용해야 하는 경우에 적용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542925" indent="-542925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객체를 생성하는 코드를 별도의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메소드에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둠으로서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객체의 종류를 알지 않고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클라이언트가 객체를 사용할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542925" indent="-542925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Factory Method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Factory Method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7544" y="4797152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 descr="10"/>
          <p:cNvPicPr>
            <a:picLocks noChangeAspect="1" noChangeArrowheads="1"/>
          </p:cNvPicPr>
          <p:nvPr/>
        </p:nvPicPr>
        <p:blipFill>
          <a:blip r:embed="rId2" cstate="print"/>
          <a:srcRect t="7962" b="12308"/>
          <a:stretch>
            <a:fillRect/>
          </a:stretch>
        </p:blipFill>
        <p:spPr bwMode="auto">
          <a:xfrm>
            <a:off x="683568" y="1412776"/>
            <a:ext cx="69913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Factory Method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Creator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자신의 서브클래스를 통해 실제 필요한 팩토리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정의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하여 적절한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ConcreteProduct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인스턴스를 반환할 수 있도록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Pr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oduct :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팩토리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메소드가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생성하는 객체의 인터페이스를 정의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ConcreteProduct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: Product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클래스에 정의된 인터페이스를 실제로 구현한다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Creator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: Product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타입의 객체를 반환하는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팩토리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선언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Creator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클래스는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팩토리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기본적으로 구현하는데 이 구현에서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ConcreteProduct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객체를 반환한다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Product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객체의 생성을 위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해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팩토리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호출한다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ConcreteCreator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: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팩토리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재정의하여 실제로 생성할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ConcreteProduct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클래스의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반환한다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7544" y="4797152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</TotalTime>
  <Words>737</Words>
  <Application>Microsoft Office PowerPoint</Application>
  <PresentationFormat>화면 슬라이드 쇼(4:3)</PresentationFormat>
  <Paragraphs>192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giwan</dc:creator>
  <cp:lastModifiedBy>BSSY0919</cp:lastModifiedBy>
  <cp:revision>819</cp:revision>
  <dcterms:created xsi:type="dcterms:W3CDTF">2010-05-17T01:53:54Z</dcterms:created>
  <dcterms:modified xsi:type="dcterms:W3CDTF">2012-11-12T13:06:20Z</dcterms:modified>
</cp:coreProperties>
</file>