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24" r:id="rId2"/>
    <p:sldId id="528" r:id="rId3"/>
    <p:sldId id="529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60" r:id="rId20"/>
    <p:sldId id="561" r:id="rId21"/>
    <p:sldId id="551" r:id="rId22"/>
    <p:sldId id="562" r:id="rId23"/>
    <p:sldId id="552" r:id="rId24"/>
    <p:sldId id="553" r:id="rId25"/>
    <p:sldId id="554" r:id="rId26"/>
    <p:sldId id="555" r:id="rId27"/>
    <p:sldId id="559" r:id="rId28"/>
    <p:sldId id="563" r:id="rId29"/>
    <p:sldId id="557" r:id="rId30"/>
    <p:sldId id="558" r:id="rId31"/>
    <p:sldId id="564" r:id="rId32"/>
    <p:sldId id="565" r:id="rId33"/>
    <p:sldId id="568" r:id="rId34"/>
    <p:sldId id="569" r:id="rId35"/>
    <p:sldId id="566" r:id="rId36"/>
    <p:sldId id="567" r:id="rId37"/>
    <p:sldId id="570" r:id="rId38"/>
    <p:sldId id="571" r:id="rId39"/>
    <p:sldId id="574" r:id="rId40"/>
    <p:sldId id="572" r:id="rId41"/>
    <p:sldId id="573" r:id="rId42"/>
    <p:sldId id="575" r:id="rId43"/>
    <p:sldId id="576" r:id="rId44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7" autoAdjust="0"/>
    <p:restoredTop sz="94660"/>
  </p:normalViewPr>
  <p:slideViewPr>
    <p:cSldViewPr>
      <p:cViewPr>
        <p:scale>
          <a:sx n="100" d="100"/>
          <a:sy n="100" d="100"/>
        </p:scale>
        <p:origin x="-27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60" y="-102"/>
      </p:cViewPr>
      <p:guideLst>
        <p:guide orient="horz" pos="311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21113" y="0"/>
            <a:ext cx="2921000" cy="49371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78574CE-1BD0-4ACE-AE22-EB65E8DD907B}" type="datetimeFigureOut">
              <a:rPr lang="ko-KR" altLang="en-US"/>
              <a:pPr>
                <a:defRPr/>
              </a:pPr>
              <a:t>2012-11-12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1113" y="9380538"/>
            <a:ext cx="2921000" cy="49371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C72504-8FA4-4424-A6FE-9D95D614FA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2514" tIns="46256" rIns="92514" bIns="46256" rtlCol="0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C5FEDF-AB86-41D7-9EB5-74CDFC0A7676}" type="datetimeFigureOut">
              <a:rPr lang="en-US"/>
              <a:pPr>
                <a:defRPr/>
              </a:pPr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4" tIns="46256" rIns="92514" bIns="4625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lIns="92514" tIns="46256" rIns="92514" bIns="4625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2514" tIns="46256" rIns="92514" bIns="46256" rtlCol="0" anchor="b"/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743512-BA1A-4AD9-9E4D-872C5E063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767A92D0-F539-4AA1-AB7F-80BC4CE09430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34D4C-6167-4C8F-A65D-0B61EED31C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/>
          </a:p>
        </p:txBody>
      </p:sp>
      <p:cxnSp>
        <p:nvCxnSpPr>
          <p:cNvPr id="5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E39E583C-0D8C-4788-AE74-FA39DF6181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1AC9F175-5A9C-4A94-A72C-186F9002CC14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5F24-2079-4D71-857B-0955436014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3F673A06-7DF8-4F57-8B64-4B823C1A46D8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83E90-9EEC-491F-AE0F-DE5AED6174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A5330D02-6C37-4020-A44D-8AFAF5A29456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B6E98-4901-455D-BD77-B01DFF427B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614A6085-1133-4D01-A7CC-AF0A105E9442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65ACF-1003-4B25-8D50-702ECA6C33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fld id="{16A72E3A-BB28-4A23-AB53-DCE5E19B62ED}" type="datetime1">
              <a:rPr lang="ko-KR" altLang="en-US"/>
              <a:pPr>
                <a:defRPr/>
              </a:pPr>
              <a:t>2012-11-12</a:t>
            </a:fld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5407-B095-47A2-ACD6-19FE9CB016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B80DA10B-5639-49BE-85CB-FE1500C40D4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굴림" charset="-127"/>
                <a:ea typeface="굴림" charset="-127"/>
              </a:rPr>
              <a:t>- </a:t>
            </a:r>
            <a:fld id="{119CE3F4-23F1-442D-ABC6-3BF954C8B906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r>
              <a:rPr lang="en-US" altLang="ko-KR" smtClean="0">
                <a:latin typeface="굴림" charset="-127"/>
                <a:ea typeface="굴림" charset="-127"/>
              </a:rPr>
              <a:t> -</a:t>
            </a:r>
          </a:p>
        </p:txBody>
      </p:sp>
      <p:sp>
        <p:nvSpPr>
          <p:cNvPr id="11266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98345485-588D-4D09-B401-7B4FAF961C97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  <p:pic>
        <p:nvPicPr>
          <p:cNvPr id="11267" name="Picture 12" descr="Picture1.jpg"/>
          <p:cNvPicPr>
            <a:picLocks noChangeAspect="1"/>
          </p:cNvPicPr>
          <p:nvPr/>
        </p:nvPicPr>
        <p:blipFill>
          <a:blip r:embed="rId2" cstate="print"/>
          <a:srcRect b="2754"/>
          <a:stretch>
            <a:fillRect/>
          </a:stretch>
        </p:blipFill>
        <p:spPr bwMode="auto">
          <a:xfrm>
            <a:off x="6350" y="188913"/>
            <a:ext cx="9137650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547664" y="2708920"/>
            <a:ext cx="5929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</a:pPr>
            <a:r>
              <a:rPr kumimoji="0" lang="ko-KR" altLang="en-US" sz="4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행위패턴</a:t>
            </a:r>
            <a:endParaRPr kumimoji="0" lang="ko-KR" alt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0" name="Slide Number Placeholder 6"/>
          <p:cNvSpPr txBox="1">
            <a:spLocks/>
          </p:cNvSpPr>
          <p:nvPr/>
        </p:nvSpPr>
        <p:spPr bwMode="auto">
          <a:xfrm>
            <a:off x="3497263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A8C3C2EA-F727-43F5-9100-BA2743DDBBA2}" type="slidenum">
              <a:rPr lang="en-US" altLang="ko-KR" sz="1200" b="0"/>
              <a:pPr algn="ctr"/>
              <a:t>1</a:t>
            </a:fld>
            <a:r>
              <a:rPr lang="en-US" altLang="ko-KR" sz="1200" b="0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Mediator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8" name="Picture 10" descr="2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342980" cy="402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11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11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Mediator: Colleague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객체와 교류하는 데 필요한 인터페이스를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ConcreteMediator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Colleague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객체와 조화를 이뤄서 협력행동을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며 자신이 맡을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Colleague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파악하고 관리한다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Colleague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자신의 중재자 객체가 무엇인지 파악한다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다른 객체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와 통신이 필요하면 그 중재자를 통해 통신되도록 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동료 객체를 나타내는 클래스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Mediator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기능을 수행할 때 필요한 알고리즘의 뼈대를 정의하고 그 알고리즘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몇몇 단계는 하위클래스에서 구현하도록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이렇게 하면 알고리즘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뼈대의 구조는 그대로 유지되면서 하위클래스는 알고리즘의 특정단계의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행위를 수정할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알고리즘의 뼈대와 그 뼈대를 구성하는 각 단계들이 분리되어 뼈대를 재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사용할 수 있게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한 알고리즘을 이루는 부분 중 변하지 않는 부분을 한 번 정의해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놓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고 다양해질 수 있는 부분은 서브클래스에서 정의할 수 있도록 남겨두고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 할때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Template Method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패턴을 사용한다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서브클래스 사이의 공통적인 행동을 추출하여 하나의 공통 클래스에 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아둠으로써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코드 중복을 피하고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싶을때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Template Method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Template Method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코드 재사용을 위한 기본 기술이다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특히 클래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라이브러리 구현 시 중요한 기술로 이는 라이브러리에 정의할 클래스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들의 공통 부분을 분리하는 수단이다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Template Method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Template Method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7" name="Picture 8" descr="templatemethod"/>
          <p:cNvPicPr>
            <a:picLocks noChangeAspect="1" noChangeArrowheads="1"/>
          </p:cNvPicPr>
          <p:nvPr/>
        </p:nvPicPr>
        <p:blipFill>
          <a:blip r:embed="rId2" cstate="print"/>
          <a:srcRect t="7796" b="13171"/>
          <a:stretch>
            <a:fillRect/>
          </a:stretch>
        </p:blipFill>
        <p:spPr bwMode="auto">
          <a:xfrm>
            <a:off x="812800" y="1739900"/>
            <a:ext cx="73596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14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AbstractClass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알고리즘의 뼈대에 해당하는 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TemplateMethod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구현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ConcreteClass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AbstractClass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상속받아 구현한 클래스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4. Template Method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9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Visitor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‘방문자’라는 의미를 가진다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Visitor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데이터 구조와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리를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분리한다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 구조 안을 돌아다니는 주체인 ‘방문자’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나타내는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준비해서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클래스에게 처리를 맡긴다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각 클래스에서 서로 관련된 연산자들을 추려 모아 별도로 하나의 객체로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묶는다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이런 객체를 가리켜 방문자 객체라고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방문자 객체를 추상 트리의 원소에 전달하여 순회시키는 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트리의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원소가 방문자를 수락하면 그것의 클래스를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인코딩하는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방문자에게 요청을 보낸다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Visitor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패턴을 사용하면 두 개의 클래스 계통이 정의된다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하나는 연산이 적용되는 클래스계통이고 하나는 그 원소에 대해 적용할 연산을 정의하는 방문자 클래스계통이다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Visitor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패턴을 이용하면 새로운 연산을 쉽게 추가하고 방문자를 통해 관련된 연산들을 한 군데로 모으고 관련되지 않은 연산을 떼어낼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lnSpc>
                <a:spcPct val="90000"/>
              </a:lnSpc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Visitor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Visitor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8" name="Picture 8" descr="visitor"/>
          <p:cNvPicPr>
            <a:picLocks noChangeAspect="1" noChangeArrowheads="1"/>
          </p:cNvPicPr>
          <p:nvPr/>
        </p:nvPicPr>
        <p:blipFill>
          <a:blip r:embed="rId2" cstate="print"/>
          <a:srcRect l="4007" t="18015" r="7675" b="16742"/>
          <a:stretch>
            <a:fillRect/>
          </a:stretch>
        </p:blipFill>
        <p:spPr bwMode="auto">
          <a:xfrm>
            <a:off x="683568" y="1340768"/>
            <a:ext cx="7415213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Visitor: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 구조 내에 있는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ConcreteElement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클래스를 위한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visit()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선언한다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연산의 이름과 인터페이스 형태는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visit()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요청을 방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문자에게 보내는 클래스를 식별한다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ConcreteVisitor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 Visitor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 선언된 연산을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각 연산은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 내에 있는 객체의 대응 클래스에 정의된 일부 알고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리즘을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Element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방문자를 인자로 받아들이는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accept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연산을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ConcreteElement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인자로 방문자 객체를 받아들이는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accept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연산을 구현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5. Visitor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18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객체지향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프로그래밍에서는 사물을 보통 클래스로 표현을 하게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State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생각하는 사물이 아닌 ‘상태’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클래스로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표현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것을 말한다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객체의 행동이 상태에 따라 달라질 수 있고 객체의 상태에 따라서 런타임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행동이 바뀌어야 하는 경우 사용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연산에 그 객체의 상태에 따라 달라지는 다중 분기 조건 처리가 너무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많이 들어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있을때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객체의 상태를 표현하기 위해 상태를 하나 이상의 객체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로 선언해서 작업한다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19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19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 적용 전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1397000"/>
          <a:ext cx="672040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0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CoffeelMachine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final static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SOLD_OUT = 0;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final static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NO_QUARTER = 1;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final static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HAS_QUARTER = 2;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void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insertQuarter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if (state == HAS_QUARTER)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System.out.println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동전은 하나만 넣어주세요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 else if (state == NO_QUARTER)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state = HAS_QUARTER;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System.out.println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동전이 투입됐습니다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 else if (state == SOLD_OUT)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System.out.println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커피가 매진됐습니다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 else if (state == SOLD) {</a:t>
                      </a:r>
                    </a:p>
                    <a:p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System.out.println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("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잠시만 기다리세요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..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커피가 나오고 있습니다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.");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Command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Mediator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Template Method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Visitor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Strategy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Memento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Interpreter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구조패턴의 종류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 적용 후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340768"/>
            <a:ext cx="3286125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3919111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645024"/>
            <a:ext cx="3240360" cy="204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위쪽 화살표 9"/>
          <p:cNvSpPr/>
          <p:nvPr/>
        </p:nvSpPr>
        <p:spPr>
          <a:xfrm rot="2384052">
            <a:off x="2026040" y="2706431"/>
            <a:ext cx="864096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쪽 화살표 10"/>
          <p:cNvSpPr/>
          <p:nvPr/>
        </p:nvSpPr>
        <p:spPr>
          <a:xfrm rot="19526214">
            <a:off x="6334993" y="2636318"/>
            <a:ext cx="1080120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00192" y="20608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State</a:t>
            </a:r>
            <a:r>
              <a:rPr lang="ko-KR" altLang="en-US" dirty="0" smtClean="0">
                <a:solidFill>
                  <a:srgbClr val="FF0000"/>
                </a:solidFill>
              </a:rPr>
              <a:t>를 클래스로 분리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21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21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State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7" name="Picture 7" descr="state"/>
          <p:cNvPicPr>
            <a:picLocks noChangeAspect="1" noChangeArrowheads="1"/>
          </p:cNvPicPr>
          <p:nvPr/>
        </p:nvPicPr>
        <p:blipFill>
          <a:blip r:embed="rId2" cstate="print"/>
          <a:srcRect t="14624" b="11023"/>
          <a:stretch>
            <a:fillRect/>
          </a:stretch>
        </p:blipFill>
        <p:spPr bwMode="auto">
          <a:xfrm>
            <a:off x="723900" y="1600200"/>
            <a:ext cx="7620000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 적용 후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State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1397000"/>
          <a:ext cx="672040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08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class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CoffeelMachine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{</a:t>
                      </a:r>
                    </a:p>
                    <a:p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public void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insertQuarter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state.insertQuarter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</a:t>
                      </a:r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public void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ejectQuarter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state.ejectQuarter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</a:t>
                      </a:r>
                    </a:p>
                    <a:p>
                      <a:r>
                        <a:rPr kumimoji="1" lang="ko-KR" altLang="en-US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public void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clickButton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state.clickButton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state.dispense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();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public</a:t>
                      </a:r>
                      <a:r>
                        <a:rPr kumimoji="1" lang="en-US" altLang="ko-KR" sz="1400" b="1" kern="120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void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setState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(State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{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    </a:t>
                      </a:r>
                      <a:r>
                        <a:rPr kumimoji="1" lang="en-US" altLang="ko-KR" sz="1400" b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this.state</a:t>
                      </a:r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= state;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}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.</a:t>
                      </a:r>
                    </a:p>
                    <a:p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  .</a:t>
                      </a:r>
                    </a:p>
                    <a:p>
                      <a:pPr latinLnBrk="1"/>
                      <a:r>
                        <a:rPr kumimoji="1" lang="en-US" altLang="ko-KR" sz="14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ko-KR" altLang="en-US" sz="1400" b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Context: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관심있는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인터페이스를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객체의 현재상태를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정의한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ConcreteState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서브클래스의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유지관리한다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State: Context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각 상태별로 필요한 행동을 캡슐화하여 인터페이스로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ConcreteState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각 서브클래스들은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상태에 따라 처리되어야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할 실제 행동을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6. State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24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‘전략’이라는 뜻을 가지고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프로그래밍에서는 전략을 ‘알고리즘’이라고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생각하면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Strategy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패턴은 알고리즘이 구현할 부분을 모두 교환할 수 있도록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만드는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동일 계열의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알고리즘군을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정의하고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각 알고리즘을 캡슐화하며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이들을 상호교환이 가능하도록 만든다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알고리즘을 사용하는 클라이언트와 상관없이 독립적으로 알고리즘을 다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양하게 변경할 수 있게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사용자가 몰라야 하는 데이터를 사용하는 알고리즘이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있을때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노출하지 말아야 할 복잡한 자료 구조는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클래스에만 두면 되므로 사용자는 몰라도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Strategy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8" name="Picture 7" descr="strategy"/>
          <p:cNvPicPr>
            <a:picLocks noChangeAspect="1" noChangeArrowheads="1"/>
          </p:cNvPicPr>
          <p:nvPr/>
        </p:nvPicPr>
        <p:blipFill>
          <a:blip r:embed="rId2" cstate="print"/>
          <a:srcRect t="17586" b="31856"/>
          <a:stretch>
            <a:fillRect/>
          </a:stretch>
        </p:blipFill>
        <p:spPr bwMode="auto">
          <a:xfrm>
            <a:off x="971600" y="1772816"/>
            <a:ext cx="6910536" cy="33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Strategy: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제공하는 모든 알고리즘에 대한 공통의 연산들을 인터페이스로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Context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 정의한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통해서 실제 알고리즘을 사용한다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ConcreteStrategy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 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인터페이스를 실제 알고리즘으로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Context :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통해 구성된다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참조자를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관리하고 실제로는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서브 클래스의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턴스를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갖고 있음으로써 구체화한다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객체가 자료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접근해가는데 필요한 인터페이스를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7. Strategy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객체가 상태가 변경되면 그것을 관찰하는 다른 여러 객체들에게 그 사실이 전달되어 자동으로 특정 기능이 수행되도록 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특정 객체의 상태가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변경될때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그것과 연결된 다른 여러 객체들은 즉시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그사실을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알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특정 객체가 상태를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변경할때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그것에 관심을 갖는 다른 객체에게 그 사실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자동으로 전달되는 패턴을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패턴이라고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28</a:t>
            </a:fld>
            <a:r>
              <a:rPr lang="en-US" altLang="ko-KR" sz="1200" b="0"/>
              <a:t> -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6810375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7675" y="1772816"/>
            <a:ext cx="4886325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4427984" y="2276872"/>
            <a:ext cx="4536504" cy="129614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3140968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Observer </a:t>
            </a:r>
            <a:r>
              <a:rPr lang="ko-KR" altLang="en-US" sz="1600" dirty="0" smtClean="0">
                <a:solidFill>
                  <a:srgbClr val="FF0000"/>
                </a:solidFill>
              </a:rPr>
              <a:t>가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여러 개인 경우 </a:t>
            </a:r>
            <a:r>
              <a:rPr lang="en-US" altLang="ko-KR" sz="1600" dirty="0" smtClean="0">
                <a:solidFill>
                  <a:srgbClr val="FF0000"/>
                </a:solidFill>
              </a:rPr>
              <a:t>Observer </a:t>
            </a:r>
            <a:r>
              <a:rPr lang="ko-KR" altLang="en-US" sz="1600" dirty="0" smtClean="0">
                <a:solidFill>
                  <a:srgbClr val="FF0000"/>
                </a:solidFill>
              </a:rPr>
              <a:t>객체를 등록하거나 삭제할 수 있는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600" dirty="0" smtClean="0">
                <a:solidFill>
                  <a:srgbClr val="FF0000"/>
                </a:solidFill>
              </a:rPr>
              <a:t> 정의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355976" y="1988840"/>
            <a:ext cx="4536504" cy="21602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95728" y="12687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Observer</a:t>
            </a:r>
            <a:r>
              <a:rPr lang="ko-KR" altLang="en-US" sz="1600" dirty="0" smtClean="0">
                <a:solidFill>
                  <a:srgbClr val="FF0000"/>
                </a:solidFill>
              </a:rPr>
              <a:t>를 보관할 자료구조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076056" y="4077072"/>
            <a:ext cx="2556792" cy="576064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6256" y="465313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모든 </a:t>
            </a:r>
            <a:r>
              <a:rPr lang="en-US" altLang="ko-KR" sz="1600" dirty="0" smtClean="0">
                <a:solidFill>
                  <a:srgbClr val="FF0000"/>
                </a:solidFill>
              </a:rPr>
              <a:t>Observer</a:t>
            </a:r>
            <a:r>
              <a:rPr lang="ko-KR" altLang="en-US" sz="1600" dirty="0" smtClean="0">
                <a:solidFill>
                  <a:srgbClr val="FF0000"/>
                </a:solidFill>
              </a:rPr>
              <a:t>의 메소드</a:t>
            </a:r>
            <a:r>
              <a:rPr lang="en-US" altLang="ko-KR" sz="1600" dirty="0" smtClean="0">
                <a:solidFill>
                  <a:srgbClr val="FF0000"/>
                </a:solidFill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</a:rPr>
            </a:br>
            <a:r>
              <a:rPr lang="en-US" altLang="ko-KR" sz="1600" dirty="0" smtClean="0">
                <a:solidFill>
                  <a:srgbClr val="FF0000"/>
                </a:solidFill>
              </a:rPr>
              <a:t>       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호출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29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29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Observer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7" name="Picture 4" descr="observer"/>
          <p:cNvPicPr>
            <a:picLocks noChangeAspect="1" noChangeArrowheads="1"/>
          </p:cNvPicPr>
          <p:nvPr/>
        </p:nvPicPr>
        <p:blipFill>
          <a:blip r:embed="rId2" cstate="print"/>
          <a:srcRect t="4875" b="4875"/>
          <a:stretch>
            <a:fillRect/>
          </a:stretch>
        </p:blipFill>
        <p:spPr bwMode="auto">
          <a:xfrm>
            <a:off x="596900" y="1485900"/>
            <a:ext cx="7437438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요청 자체를 캡슐화하는 패턴을 의미한다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명령 객체를 받은 클라이언트 객체들은 명령의 내용에 따라 각기 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르게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행동할 수 있으며 명령들을 큐에 저장하거나 로그에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기록항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나중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사용할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000"/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클래스의 인터페이스를 사용자가 기대하는 다른 인터페이스로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변환하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패턴으로 호환성이 없는 인터페이스 때문에 함께 동작할 수 없는 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래스들이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함께 동작할 수 있도록 해준다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Command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subject: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감시자들을 알고 있는 주체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임의 개수의 감시자 객체는 주체를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감시할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Observer: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주체에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생긴 변화에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관심있는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객체를 갱신하는 데 필요한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페이스를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이로써 주체의 변경에 따라 변화되어야 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객체의 일관성을 유지한다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ConcreteSubject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ConcreteObserver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객체에게 알려주어야 하는 상태를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저장한다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또한 이 상태가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변경될때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감시자에게 변경을 통한다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ConcreteObserver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ConcreteSubject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 대한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참조자를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관리한다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체의 상태와 일관성을 유지해야 하는 상태를 저장한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주체의 상태와 감시자의 상태를 일관되게 유지하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데 사용하는 갱신 인터페이스를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Observer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31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31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ConcreteSubject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클래스에는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여러 개 보관할 경우 저장할 자료구조를 정의하고 그에 따라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delete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 있는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기능을 호출하여 현재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ConcreteSubject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클래스의 상태가 변했음을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notify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클래스의 종류가 여러 개인 경우 상위인터페이스를 두고 작업한다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Observer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처리부분은 동일한 메소드를 이용하여 작업한다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8. Observer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‘책임의 연쇄’라는 의미를 가진다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쉽게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말하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‘책임 떠넘기기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’라고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말할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패턴을 사용하면 요구하는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측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처리하는 측의 연결을 느슨하게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수가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또한 상황에 따라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요구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처리할 객체가 변하는 프로그램에도 대응할 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어떤 사람의 요구가 있을 경우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 사람이 그것을 처리하지 못하면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 있을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때까지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계속 다른 사람에게 넘길 수 있는데 이것이 바로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Chain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of Responsibility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책임을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떠넘기는 것을 나쁜 의미로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수도 있지만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좋게 말하면 자기가 할 수 있는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일에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최선을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것을 나타낸다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하나의 객체가 모든 것을 처리하는 것이 아니라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책임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떠넘김으로써 자신이 할 수 있는 일에 최선을 다할 수 있고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처리가 추가될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경우 쉽게 반영할 수 있다는 장점을 가지게 되는 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4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메시지를 보내는 객체와 이를 받아 처리하는 객체들 간의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결합도를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없애기 위한 패턴이다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하나의 요청에 대한 처리가 반드시 한 객체에서만 되지 않고 여러 객체에게 그 처리 기회를 주려는 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연결 고리를 따라 요청을 계속 전달할 수 있어야 하고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메시지 수신 객체를 명시할 수 없는 상황을 고려한다면 객체의 연결 고리에 존재하는 객체는 누구든지 동일한 요청을 처리할 수 있어야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이를 위해 연결 고리의 모든 객체들은 공통의 인터페이스를 가져야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54578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E39E583C-0D8C-4788-AE74-FA39DF61817F}" type="slidenum">
              <a:rPr lang="en-US" altLang="ko-KR" smtClean="0"/>
              <a:pPr>
                <a:defRPr/>
              </a:pPr>
              <a:t>34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8367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처리자 역할을 하는 클래스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126876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후속 </a:t>
            </a:r>
            <a:r>
              <a:rPr lang="ko-KR" altLang="en-US" dirty="0" err="1" smtClean="0">
                <a:solidFill>
                  <a:srgbClr val="FF0000"/>
                </a:solidFill>
              </a:rPr>
              <a:t>처리자를</a:t>
            </a:r>
            <a:r>
              <a:rPr lang="ko-KR" altLang="en-US" dirty="0" smtClean="0">
                <a:solidFill>
                  <a:srgbClr val="FF0000"/>
                </a:solidFill>
              </a:rPr>
              <a:t> 위한 연결 고리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5576" y="1340768"/>
            <a:ext cx="2592288" cy="288032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사용자는 처리를 요청하고 이 처리 요청은 실제로 그 요청을 받을 책임이 있는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ConcreteHandler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만날때까지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정의된 연결 고리를 따라서 계속 전달된다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7" name="Picture 7" descr="chain"/>
          <p:cNvPicPr>
            <a:picLocks noChangeAspect="1" noChangeArrowheads="1"/>
          </p:cNvPicPr>
          <p:nvPr/>
        </p:nvPicPr>
        <p:blipFill>
          <a:blip r:embed="rId2" cstate="print"/>
          <a:srcRect t="9373" b="5832"/>
          <a:stretch>
            <a:fillRect/>
          </a:stretch>
        </p:blipFill>
        <p:spPr bwMode="auto">
          <a:xfrm>
            <a:off x="1691680" y="2276872"/>
            <a:ext cx="6157119" cy="3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Handler: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요청을 처리하는 인터페이스를 정의하고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후속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처리자와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연결을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연결고리에 연결된 다음 객체에게 다시 메시지를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보낸다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ConcreteHandler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책임져야 할 행동이 있다면 스스로 요청을 처리하여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후속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처리자에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접근할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자신이 처리할 행동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 있으면 처리하고 그렇지 않으면 후속 처리자에 다시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처리를 요청한다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Client: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ConcreteHandler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객체에게 필요한 요청을 보낸다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객체의 연결고리의 모든 객체들은 공통의 인터페이스를 가져야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이를 위해서 하나의 클래스 계통으로 정의한다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Handler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클래스는 요청 처리에 대한 인터페이스를 정의하고 후속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처리자에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대한 정보 저장의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변수도 정의해야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Chain of Responsibility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38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54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캡슐화를 위배하지 않은 채 어떤 객체의 내부 상태를 잡아내고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실체화시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켜 둠으로써 이후 해당 객체가 그 상태로 되돌아올 수 있도록 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패턴은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다른객체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다른 말로 원본 객체가 가진 내부 상태의 스냅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샷을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저장하는 객체이다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이것을 사용하면 실행 취소 메커니즘은 원본 객체의 상태를 확인할 필요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가 있을때 원본이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메멘토에게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상태를 알려달라는 요청을 보낼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Memento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39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39</a:t>
            </a:fld>
            <a:r>
              <a:rPr lang="en-US" altLang="ko-KR" sz="1200" b="0"/>
              <a:t> -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Memento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549639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36096" y="126876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메멘토객체에</a:t>
            </a:r>
            <a:r>
              <a:rPr lang="ko-KR" altLang="en-US" dirty="0" smtClean="0">
                <a:solidFill>
                  <a:srgbClr val="FF0000"/>
                </a:solidFill>
              </a:rPr>
              <a:t> 데이터를 저장하고 복원하는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4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4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Command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5" name="Picture 7" descr="http://cfile9.uf.tistory.com/image/150B8939504DFFE6278B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5256584" cy="3496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40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40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보관자 객체는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원조본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객체를 요청한다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요청한 상태를 저장하며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받은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객체를 다시 원본 객체에게 돌려준다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Memento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8" name="Picture 6" descr="menento"/>
          <p:cNvPicPr>
            <a:picLocks noChangeAspect="1" noChangeArrowheads="1"/>
          </p:cNvPicPr>
          <p:nvPr/>
        </p:nvPicPr>
        <p:blipFill>
          <a:blip r:embed="rId2" cstate="print"/>
          <a:srcRect t="13116" b="6729"/>
          <a:stretch>
            <a:fillRect/>
          </a:stretch>
        </p:blipFill>
        <p:spPr bwMode="auto">
          <a:xfrm>
            <a:off x="1043608" y="2276872"/>
            <a:ext cx="5893916" cy="31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41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41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Memento: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원본 객체의 내부 상태를 저장한다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원본 객체의 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부 상태를 필요한 만큼 저장한다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메멘토는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원본 객체를 제외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 다른 객체는 자신에게 접근할 수 없도록 막는다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Originator: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원본 객체를 의미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생성하여 현재 객체의 상태를 저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장하고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사용하여 내부 상태를 복원한다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Caretaker :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보관을 책임지는 보관자이다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내용을 검사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하거나 그 내용을 건드리지 않는다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Memento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11560" y="4509120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구현방법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저장할 내용을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모델링한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메멘토객체를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정의한다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메멘토객체에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저장하고 복원할 수 있는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정의한다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42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42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Interpreter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패턴에서는 프로그램이 해결하려고 하는 문제를 간단한 ‘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</a:t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니언어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표현한다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구체적인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문제를 미니 언어로 쓰여진 ‘미니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램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표현한다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Microsoft Excel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과 같은 프로그램을 사용하다 보면 스크립트를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이용해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Excel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제어할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있다는 것을 알게 될 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해결해야 할 문제가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생겼을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때 이런 스크립트 언어를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제공해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주면 문제를 쉽게 해결할 수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있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이와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같이 기존의 프로그램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Excel)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은 수정하지 않고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스크립트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미니 언어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만을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이용해서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새로운 기능을 수행할 수 있다면 효과적인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로그램을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작성할 수 있을 것이다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패턴에서 문법에 정의된 규칙을 클래스로 표현하였기 때문에 문법을 변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경하거나 확장하고자 할 때는 상속을 이용하면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확장을 통해 기존의 </a:t>
            </a:r>
            <a:r>
              <a:rPr lang="ko-KR" altLang="en-US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지속적으로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수정하거나 새로운 서브클래스 정의를 통해 새로운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표현식을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정의할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spcBef>
                <a:spcPct val="20000"/>
              </a:spcBef>
            </a:pP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Interpreter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  <a:endParaRPr lang="ko-KR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43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43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11. Interpreter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  <p:pic>
        <p:nvPicPr>
          <p:cNvPr id="7" name="Picture 8" descr="2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" y="1562100"/>
            <a:ext cx="7646988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5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5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Command: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모든 명령들을 상징하며 명령이 실행되는 인터페이스인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execute()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선언한다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ConcreteCommand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실제로 수행되는 구체적인 명령이며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Command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상속받아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execute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오버라이딩하여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Invoker : Command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객체들을 받아서 명령을 실행하는 클래스이다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1. Command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6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6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표현부를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노출하지 않고 집합객체에 속한 원소들을 순차적으로 접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근할 수 있는 방법을 제공한다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List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등 집합객체들은 내부표현구조를 노출하지 않고 자신의 원소를 접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근할 수 있는 방법을 제공하는 것이 좋다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 내부 표현 방식을 모르고도 집합객체의 각 원소들에 접근하고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싶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서로 다른 집합 객체 구조에 대해서 동일한 방법으로 순회하고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싶을때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2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7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7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2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8" descr="iterator"/>
          <p:cNvPicPr>
            <a:picLocks noChangeAspect="1" noChangeArrowheads="1"/>
          </p:cNvPicPr>
          <p:nvPr/>
        </p:nvPicPr>
        <p:blipFill>
          <a:blip r:embed="rId2" cstate="print"/>
          <a:srcRect t="4379" b="13045"/>
          <a:stretch>
            <a:fillRect/>
          </a:stretch>
        </p:blipFill>
        <p:spPr bwMode="auto">
          <a:xfrm>
            <a:off x="774700" y="1536700"/>
            <a:ext cx="7181676" cy="428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8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8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원소를 접근하고 순회하는 데 필요한 인터페이스를 제공한다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ConcreteIterator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: 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에 정의된 인터페이스를 구현하는 클래스로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순회과정 중 집합객체 내에서 현재위치를 기억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Aggregate: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객체를 생성하는 인터페이스를 정의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ConcreteAggregate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해당하는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ConcreteIterator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인스턴스를 반환하는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en-US" altLang="ko-KR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생성 인터페이스를 구현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en-US" altLang="ko-KR" sz="2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kumimoji="0" lang="ko-KR" altLang="en-US" sz="2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endParaRPr kumimoji="0" lang="ko-KR" altLang="en-US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2B2ED6B7-51D5-4017-9C66-DC6D60370DBE}" type="slidenum">
              <a:rPr lang="en-US" altLang="ko-KR" sz="1200" b="0"/>
              <a:pPr algn="ctr"/>
              <a:t>9</a:t>
            </a:fld>
            <a:r>
              <a:rPr lang="en-US" altLang="ko-KR" sz="1200" b="0"/>
              <a:t> -</a:t>
            </a:r>
          </a:p>
        </p:txBody>
      </p:sp>
      <p:sp>
        <p:nvSpPr>
          <p:cNvPr id="36867" name="Slide Number Placeholder 1"/>
          <p:cNvSpPr txBox="1">
            <a:spLocks noGrp="1"/>
          </p:cNvSpPr>
          <p:nvPr/>
        </p:nvSpPr>
        <p:spPr bwMode="auto">
          <a:xfrm>
            <a:off x="3500438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200" b="0"/>
              <a:t>- </a:t>
            </a:r>
            <a:fld id="{47E239AD-4BE3-4B29-B06D-B85B55B64F7A}" type="slidenum">
              <a:rPr lang="en-US" altLang="ko-KR" sz="1200" b="0"/>
              <a:pPr algn="ctr"/>
              <a:t>9</a:t>
            </a:fld>
            <a:r>
              <a:rPr lang="en-US" altLang="ko-KR" sz="1200" b="0"/>
              <a:t> -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857250"/>
            <a:ext cx="8137525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36000"/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여러 객체들이 서로 메시지를 주고 받는 협력 행위를 특정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객체안에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캡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슐화할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그러면 객체들이 다른 객체의 존재를 모르는 상태에서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메시지를 주고받으며 협력할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특정 객체를 수정하지 않고도 협력행위만을 쉽게 변경할 수 있게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객체지향 개발 방법론에서 행동을 여러 객체에게 분산시켜 처리하도록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권하고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이러한 행동의 분산으로 객체 구조는 수많은 연결관계가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 사이에 존재하는 모습이 된다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시스템이 이 행동을 처리하기 위해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다른 모든 객체에 대한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참조자를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관리해야 하는 최악의 상황에 직면할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지도 모른다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이때 별도의 중재자 객체를 활용하면 상호작용과 관련된 행동을 하나의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객체로 모아서 이런 문제를 피해갈 수 있다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00"/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 객체가 다른 객체를 너무 많이 참조하고 너무 많은 의사소통을 수행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해서 그 객체를 재사용하기 </a:t>
            </a:r>
            <a:r>
              <a:rPr lang="ko-KR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힘들경우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457200" indent="-457200"/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Mediator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패턴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1430</Words>
  <Application>Microsoft Office PowerPoint</Application>
  <PresentationFormat>화면 슬라이드 쇼(4:3)</PresentationFormat>
  <Paragraphs>351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BSSY0919</cp:lastModifiedBy>
  <cp:revision>932</cp:revision>
  <dcterms:created xsi:type="dcterms:W3CDTF">2010-05-17T01:53:54Z</dcterms:created>
  <dcterms:modified xsi:type="dcterms:W3CDTF">2012-11-13T01:45:50Z</dcterms:modified>
</cp:coreProperties>
</file>