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2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44"/>
  </p:notesMasterIdLst>
  <p:handoutMasterIdLst>
    <p:handoutMasterId r:id="rId45"/>
  </p:handoutMasterIdLst>
  <p:sldIdLst>
    <p:sldId id="268" r:id="rId2"/>
    <p:sldId id="386" r:id="rId3"/>
    <p:sldId id="436" r:id="rId4"/>
    <p:sldId id="435" r:id="rId5"/>
    <p:sldId id="434" r:id="rId6"/>
    <p:sldId id="472" r:id="rId7"/>
    <p:sldId id="387" r:id="rId8"/>
    <p:sldId id="388" r:id="rId9"/>
    <p:sldId id="390" r:id="rId10"/>
    <p:sldId id="439" r:id="rId11"/>
    <p:sldId id="391" r:id="rId12"/>
    <p:sldId id="514" r:id="rId13"/>
    <p:sldId id="515" r:id="rId14"/>
    <p:sldId id="392" r:id="rId15"/>
    <p:sldId id="544" r:id="rId16"/>
    <p:sldId id="447" r:id="rId17"/>
    <p:sldId id="516" r:id="rId18"/>
    <p:sldId id="517" r:id="rId19"/>
    <p:sldId id="400" r:id="rId20"/>
    <p:sldId id="450" r:id="rId21"/>
    <p:sldId id="451" r:id="rId22"/>
    <p:sldId id="453" r:id="rId23"/>
    <p:sldId id="454" r:id="rId24"/>
    <p:sldId id="455" r:id="rId25"/>
    <p:sldId id="456" r:id="rId26"/>
    <p:sldId id="518" r:id="rId27"/>
    <p:sldId id="519" r:id="rId28"/>
    <p:sldId id="458" r:id="rId29"/>
    <p:sldId id="477" r:id="rId30"/>
    <p:sldId id="459" r:id="rId31"/>
    <p:sldId id="409" r:id="rId32"/>
    <p:sldId id="410" r:id="rId33"/>
    <p:sldId id="520" r:id="rId34"/>
    <p:sldId id="523" r:id="rId35"/>
    <p:sldId id="474" r:id="rId36"/>
    <p:sldId id="484" r:id="rId37"/>
    <p:sldId id="485" r:id="rId38"/>
    <p:sldId id="524" r:id="rId39"/>
    <p:sldId id="537" r:id="rId40"/>
    <p:sldId id="538" r:id="rId41"/>
    <p:sldId id="539" r:id="rId42"/>
    <p:sldId id="540" r:id="rId4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4" autoAdjust="0"/>
    <p:restoredTop sz="86907" autoAdjust="0"/>
  </p:normalViewPr>
  <p:slideViewPr>
    <p:cSldViewPr>
      <p:cViewPr varScale="1">
        <p:scale>
          <a:sx n="78" d="100"/>
          <a:sy n="78" d="100"/>
        </p:scale>
        <p:origin x="-112" y="-3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Relationship Id="rId3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52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65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60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07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40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precision, recall, f-measure [many have seen before]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41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Precision P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Recall  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  R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fn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Mention precision recall tradeoff.</a:t>
            </a: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precision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recall, f-measure [many have seen before]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041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E933F43-4F06-6E4C-A88E-635F26D155D2}" type="slidenum">
              <a:rPr lang="en-US" sz="1200"/>
              <a:pPr eaLnBrk="1" hangingPunct="1"/>
              <a:t>42</a:t>
            </a:fld>
            <a:endParaRPr 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combined measure: F-measure: weighted harmonic mean between precision and recall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[why weighted?  in some applications you may care more about P or R]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[why harmonic?  it's conservative -- lower than arith or geo mean]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[if P and R are far apart, F tends to be near lower value]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[in order to do well on F1, need to do well on BOTH P and R]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[this way, can't beat the system by being either too reluctant or too promiscuous]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Comment: when ppl say f-measure w/o specifying beta, they mean balanced, and this is by far the most common way of doing it</a:t>
            </a:r>
          </a:p>
        </p:txBody>
      </p:sp>
    </p:spTree>
    <p:extLst>
      <p:ext uri="{BB962C8B-B14F-4D97-AF65-F5344CB8AC3E}">
        <p14:creationId xmlns:p14="http://schemas.microsoft.com/office/powerpoint/2010/main" val="184809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#1: Saigon. Grey, Anthony</a:t>
            </a:r>
          </a:p>
          <a:p>
            <a:r>
              <a:rPr lang="en-US" dirty="0" smtClean="0"/>
              <a:t>#2: </a:t>
            </a:r>
            <a:r>
              <a:rPr lang="en-US" baseline="0" dirty="0" smtClean="0"/>
              <a:t> </a:t>
            </a:r>
            <a:r>
              <a:rPr lang="en-US" dirty="0" smtClean="0"/>
              <a:t>Jerusalem the Golden. Drabble, Margaret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shlomo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argamon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7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6D798-0D31-0647-AB71-9E94307BC9C4}" type="slidenum">
              <a:rPr lang="en-US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98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1FE78-3ECD-CD47-AF85-D701825482C7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9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17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68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13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30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31.wmf"/><Relationship Id="rId9" Type="http://schemas.openxmlformats.org/officeDocument/2006/relationships/oleObject" Target="../embeddings/oleObject26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amassassin.apache.org/tests_3_3_x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Task of Text Classification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7467600" cy="742950"/>
          </a:xfrm>
        </p:spPr>
        <p:txBody>
          <a:bodyPr/>
          <a:lstStyle/>
          <a:p>
            <a:r>
              <a:rPr lang="en-US" sz="3600" dirty="0"/>
              <a:t>Classification Methods:</a:t>
            </a:r>
            <a:br>
              <a:rPr lang="en-US" sz="3600" dirty="0"/>
            </a:br>
            <a:r>
              <a:rPr lang="en-US" sz="3600" dirty="0"/>
              <a:t>Supervised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latin typeface="Calibri" charset="0"/>
              </a:rPr>
              <a:t>Input: </a:t>
            </a:r>
            <a:endParaRPr lang="en-US" sz="2800" i="1" dirty="0" smtClean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a document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400" i="1" dirty="0">
                <a:latin typeface="Calibri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</a:rPr>
              <a:t>a fixed set of classes 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400" dirty="0" smtClean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  <a:endParaRPr lang="en-US" sz="1800" i="1" dirty="0" smtClean="0">
              <a:solidFill>
                <a:srgbClr val="FF0000"/>
              </a:solidFill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A training set of </a:t>
            </a:r>
            <a:r>
              <a:rPr lang="en-US" sz="2400" i="1" dirty="0" smtClean="0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 smtClean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hand-labeled documents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(d</a:t>
            </a:r>
            <a:r>
              <a:rPr lang="en-US" sz="2400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sz="2400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),....,(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</a:rPr>
              <a:t>d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)</a:t>
            </a:r>
          </a:p>
          <a:p>
            <a:r>
              <a:rPr lang="en-US" sz="2800" i="1" dirty="0">
                <a:latin typeface="Calibri" charset="0"/>
              </a:rPr>
              <a:t>Output: </a:t>
            </a:r>
            <a:endParaRPr lang="en-US" sz="2800" i="1" dirty="0" smtClean="0"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a </a:t>
            </a:r>
            <a:r>
              <a:rPr lang="en-US" sz="2400" dirty="0">
                <a:latin typeface="Calibri" charset="0"/>
              </a:rPr>
              <a:t>learned classifier </a:t>
            </a:r>
            <a:r>
              <a:rPr lang="en-US" sz="2400" i="1" dirty="0" err="1" smtClean="0">
                <a:solidFill>
                  <a:srgbClr val="FF0000"/>
                </a:solidFill>
                <a:latin typeface="Calibri" charset="0"/>
              </a:rPr>
              <a:t>γ:d</a:t>
            </a:r>
            <a:r>
              <a:rPr lang="en-US" sz="2400" i="1" dirty="0" smtClean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sym typeface="Wingdings" charset="2"/>
              </a:rPr>
              <a:t> c</a:t>
            </a:r>
            <a:endParaRPr lang="en-US" sz="2400" i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sz="3600" dirty="0" smtClean="0"/>
              <a:t>Classification Methods:</a:t>
            </a:r>
            <a:br>
              <a:rPr lang="en-US" sz="3600" dirty="0" smtClean="0"/>
            </a:br>
            <a:r>
              <a:rPr lang="en-US" sz="3600" dirty="0" smtClean="0"/>
              <a:t>Supervised Machine Learning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charset="0"/>
              </a:rPr>
              <a:t>Any kind of classifier</a:t>
            </a:r>
          </a:p>
          <a:p>
            <a:pPr lvl="1"/>
            <a:r>
              <a:rPr lang="en-US" sz="2400" dirty="0" smtClean="0">
                <a:latin typeface="Calibri" charset="0"/>
              </a:rPr>
              <a:t>Na</a:t>
            </a:r>
            <a:r>
              <a:rPr lang="fr-FR" sz="2400" dirty="0" err="1" smtClean="0">
                <a:latin typeface="Calibri" charset="0"/>
              </a:rPr>
              <a:t>ï</a:t>
            </a:r>
            <a:r>
              <a:rPr lang="en-US" sz="2400" dirty="0" err="1" smtClean="0">
                <a:latin typeface="Calibri" charset="0"/>
              </a:rPr>
              <a:t>ve</a:t>
            </a:r>
            <a:r>
              <a:rPr lang="en-US" sz="2400" dirty="0" smtClean="0">
                <a:latin typeface="Calibri" charset="0"/>
              </a:rPr>
              <a:t> Bayes</a:t>
            </a:r>
          </a:p>
          <a:p>
            <a:pPr lvl="1"/>
            <a:r>
              <a:rPr lang="en-US" sz="2400" dirty="0" smtClean="0">
                <a:latin typeface="Calibri" charset="0"/>
              </a:rPr>
              <a:t>Logistic regression</a:t>
            </a:r>
          </a:p>
          <a:p>
            <a:pPr lvl="1"/>
            <a:r>
              <a:rPr lang="en-US" sz="2400" dirty="0" smtClean="0">
                <a:latin typeface="Calibri" charset="0"/>
              </a:rPr>
              <a:t>Support-vector machines</a:t>
            </a:r>
          </a:p>
          <a:p>
            <a:pPr lvl="1"/>
            <a:r>
              <a:rPr lang="en-US" sz="2400" dirty="0">
                <a:latin typeface="Calibri" charset="0"/>
              </a:rPr>
              <a:t>k-Nearest Neighbors</a:t>
            </a:r>
          </a:p>
          <a:p>
            <a:pPr lvl="1"/>
            <a:endParaRPr lang="en-US" sz="2400" dirty="0" smtClean="0"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…</a:t>
            </a:r>
            <a:endParaRPr lang="en-US" sz="10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738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Task of Text Classification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9446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(I)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8318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Intuition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153400" cy="333375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</a:rPr>
              <a:t>Simple (“</a:t>
            </a:r>
            <a:r>
              <a:rPr lang="en-US" sz="2800" dirty="0" err="1" smtClean="0">
                <a:latin typeface="Calibri" charset="0"/>
              </a:rPr>
              <a:t>na</a:t>
            </a:r>
            <a:r>
              <a:rPr lang="fr-FR" sz="2800" dirty="0" err="1" smtClean="0">
                <a:latin typeface="Calibri" charset="0"/>
              </a:rPr>
              <a:t>ï</a:t>
            </a:r>
            <a:r>
              <a:rPr lang="en-US" sz="2800" dirty="0" err="1" smtClean="0">
                <a:latin typeface="Calibri" charset="0"/>
              </a:rPr>
              <a:t>ve</a:t>
            </a:r>
            <a:r>
              <a:rPr lang="en-US" sz="2800" dirty="0" smtClean="0">
                <a:latin typeface="Calibri" charset="0"/>
              </a:rPr>
              <a:t>”) classification method based on Bayes rule</a:t>
            </a:r>
          </a:p>
          <a:p>
            <a:r>
              <a:rPr lang="en-US" sz="2800" dirty="0" smtClean="0">
                <a:latin typeface="Calibri" charset="0"/>
              </a:rPr>
              <a:t>Relies on very simple representation of document</a:t>
            </a:r>
          </a:p>
          <a:p>
            <a:pPr lvl="1"/>
            <a:r>
              <a:rPr lang="en-US" sz="2800" dirty="0" smtClean="0">
                <a:latin typeface="Calibri" charset="0"/>
              </a:rPr>
              <a:t>Bag of words</a:t>
            </a: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9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71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56"/>
          <a:stretch/>
        </p:blipFill>
        <p:spPr>
          <a:xfrm>
            <a:off x="304800" y="666750"/>
            <a:ext cx="2496312" cy="5143500"/>
          </a:xfrm>
          <a:prstGeom prst="rect">
            <a:avLst/>
          </a:prstGeom>
        </p:spPr>
      </p:pic>
      <p:pic>
        <p:nvPicPr>
          <p:cNvPr id="6" name="Picture 5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8" r="-2024"/>
          <a:stretch/>
        </p:blipFill>
        <p:spPr>
          <a:xfrm>
            <a:off x="6690021" y="742950"/>
            <a:ext cx="2377779" cy="4533900"/>
          </a:xfrm>
          <a:prstGeom prst="rect">
            <a:avLst/>
          </a:prstGeom>
        </p:spPr>
      </p:pic>
      <p:pic>
        <p:nvPicPr>
          <p:cNvPr id="7" name="Picture 6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8" r="27127"/>
          <a:stretch/>
        </p:blipFill>
        <p:spPr>
          <a:xfrm>
            <a:off x="2895600" y="819150"/>
            <a:ext cx="3667421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95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1733550"/>
            <a:ext cx="13715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600" dirty="0" err="1" smtClean="0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0600" dirty="0" smtClean="0"/>
              <a:t>(</a:t>
            </a:r>
            <a:endParaRPr lang="en-US" sz="106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/>
              <a:t>)=c</a:t>
            </a:r>
          </a:p>
        </p:txBody>
      </p:sp>
      <p:graphicFrame>
        <p:nvGraphicFramePr>
          <p:cNvPr id="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67832"/>
              </p:ext>
            </p:extLst>
          </p:nvPr>
        </p:nvGraphicFramePr>
        <p:xfrm>
          <a:off x="1905000" y="1352550"/>
          <a:ext cx="4876800" cy="3284221"/>
        </p:xfrm>
        <a:graphic>
          <a:graphicData uri="http://schemas.openxmlformats.org/drawingml/2006/table">
            <a:tbl>
              <a:tblPr/>
              <a:tblGrid>
                <a:gridCol w="2926080"/>
                <a:gridCol w="1950720"/>
              </a:tblGrid>
              <a:tr h="426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seen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sweet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whimsical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recommend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happy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...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...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8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10" name="Picture 9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(I)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9456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Formalizing the 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Classifier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1351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Bayes’ Rule Applied to Documents and Classes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393601"/>
              </p:ext>
            </p:extLst>
          </p:nvPr>
        </p:nvGraphicFramePr>
        <p:xfrm>
          <a:off x="2479675" y="2759075"/>
          <a:ext cx="442118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3" imgW="1371600" imgH="419100" progId="Equation.3">
                  <p:embed/>
                </p:oleObj>
              </mc:Choice>
              <mc:Fallback>
                <p:oleObj name="Equation" r:id="rId3" imgW="137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759075"/>
                        <a:ext cx="4421188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04800" y="1428750"/>
            <a:ext cx="8229600" cy="2667000"/>
          </a:xfrm>
        </p:spPr>
        <p:txBody>
          <a:bodyPr/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sz="3200" dirty="0" smtClean="0"/>
              <a:t>For a document </a:t>
            </a:r>
            <a:r>
              <a:rPr lang="en-US" sz="3600" i="1" dirty="0" smtClean="0">
                <a:solidFill>
                  <a:srgbClr val="FF0000"/>
                </a:solidFill>
              </a:rPr>
              <a:t>d</a:t>
            </a:r>
            <a:r>
              <a:rPr lang="en-US" sz="4000" dirty="0" smtClean="0"/>
              <a:t> </a:t>
            </a:r>
            <a:r>
              <a:rPr lang="en-US" sz="3600" dirty="0" smtClean="0"/>
              <a:t>and a class </a:t>
            </a:r>
            <a:r>
              <a:rPr lang="en-US" sz="4000" i="1" dirty="0" smtClean="0">
                <a:solidFill>
                  <a:srgbClr val="FF0000"/>
                </a:solidFill>
              </a:rPr>
              <a:t>c</a:t>
            </a:r>
            <a:endParaRPr 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746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spam?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444713"/>
            <a:ext cx="7871720" cy="34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9710619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 (I)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637004"/>
              </p:ext>
            </p:extLst>
          </p:nvPr>
        </p:nvGraphicFramePr>
        <p:xfrm>
          <a:off x="1672596" y="1633538"/>
          <a:ext cx="407256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6" name="Equation" r:id="rId3" imgW="1371600" imgH="292100" progId="Equation.3">
                  <p:embed/>
                </p:oleObj>
              </mc:Choice>
              <mc:Fallback>
                <p:oleObj name="Equation" r:id="rId3" imgW="1371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596" y="1633538"/>
                        <a:ext cx="407256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616719"/>
              </p:ext>
            </p:extLst>
          </p:nvPr>
        </p:nvGraphicFramePr>
        <p:xfrm>
          <a:off x="2542619" y="2495550"/>
          <a:ext cx="401058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7" name="Equation" r:id="rId5" imgW="1371600" imgH="419100" progId="Equation.3">
                  <p:embed/>
                </p:oleObj>
              </mc:Choice>
              <mc:Fallback>
                <p:oleObj name="Equation" r:id="rId5" imgW="137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19" y="2495550"/>
                        <a:ext cx="4010581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638856"/>
              </p:ext>
            </p:extLst>
          </p:nvPr>
        </p:nvGraphicFramePr>
        <p:xfrm>
          <a:off x="2511425" y="3867150"/>
          <a:ext cx="388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8" name="Equation" r:id="rId7" imgW="1346200" imgH="292100" progId="Equation.3">
                  <p:embed/>
                </p:oleObj>
              </mc:Choice>
              <mc:Fallback>
                <p:oleObj name="Equation" r:id="rId7" imgW="1346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3867150"/>
                        <a:ext cx="388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248400" y="1581150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MAP is “maximum a posteriori”  = most likely class</a:t>
            </a:r>
            <a:endParaRPr lang="en-US" altLang="zh-TW" sz="1600" dirty="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934200" y="2876550"/>
            <a:ext cx="16764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Bayes Rule</a:t>
            </a:r>
            <a:endParaRPr lang="en-US" altLang="zh-TW" sz="1600" dirty="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010400" y="3943350"/>
            <a:ext cx="1676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Dropping the denominator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097180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1" grpId="0" animBg="1"/>
      <p:bldP spid="1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 (II)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248283"/>
              </p:ext>
            </p:extLst>
          </p:nvPr>
        </p:nvGraphicFramePr>
        <p:xfrm>
          <a:off x="381000" y="1581150"/>
          <a:ext cx="49006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8" name="Equation" r:id="rId3" imgW="1651000" imgH="292100" progId="Equation.3">
                  <p:embed/>
                </p:oleObj>
              </mc:Choice>
              <mc:Fallback>
                <p:oleObj name="Equation" r:id="rId3" imgW="1651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81150"/>
                        <a:ext cx="49006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239000" y="2571750"/>
            <a:ext cx="1676400" cy="1077218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Document d represented as features x1..xn</a:t>
            </a:r>
            <a:endParaRPr lang="en-US" altLang="zh-TW" sz="16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749968"/>
              </p:ext>
            </p:extLst>
          </p:nvPr>
        </p:nvGraphicFramePr>
        <p:xfrm>
          <a:off x="1295400" y="2724150"/>
          <a:ext cx="57689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9" name="Equation" r:id="rId5" imgW="1943100" imgH="292100" progId="Equation.3">
                  <p:embed/>
                </p:oleObj>
              </mc:Choice>
              <mc:Fallback>
                <p:oleObj name="Equation" r:id="rId5" imgW="19431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24150"/>
                        <a:ext cx="57689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4607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 (IV)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324600" y="2655153"/>
            <a:ext cx="2438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How often does this class occur?</a:t>
            </a:r>
            <a:endParaRPr lang="en-US" altLang="zh-TW" sz="16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591522"/>
              </p:ext>
            </p:extLst>
          </p:nvPr>
        </p:nvGraphicFramePr>
        <p:xfrm>
          <a:off x="762000" y="1504950"/>
          <a:ext cx="66373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name="Equation" r:id="rId3" imgW="2235200" imgH="292100" progId="Equation.3">
                  <p:embed/>
                </p:oleObj>
              </mc:Choice>
              <mc:Fallback>
                <p:oleObj name="Equation" r:id="rId3" imgW="2235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04950"/>
                        <a:ext cx="66373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600200" y="2602290"/>
            <a:ext cx="4343400" cy="461665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eaLnBrk="1" hangingPunct="1"/>
            <a:r>
              <a:rPr lang="en-US" dirty="0">
                <a:latin typeface="Calibri" charset="0"/>
                <a:cs typeface="Arial" charset="0"/>
              </a:rPr>
              <a:t>O(|</a:t>
            </a:r>
            <a:r>
              <a:rPr lang="en-US" i="1" dirty="0" err="1">
                <a:latin typeface="Calibri" charset="0"/>
                <a:cs typeface="Arial" charset="0"/>
              </a:rPr>
              <a:t>X</a:t>
            </a:r>
            <a:r>
              <a:rPr lang="en-US" dirty="0" err="1">
                <a:latin typeface="Calibri" charset="0"/>
                <a:cs typeface="Arial" charset="0"/>
              </a:rPr>
              <a:t>|</a:t>
            </a:r>
            <a:r>
              <a:rPr lang="en-US" i="1" baseline="30000" dirty="0" err="1">
                <a:latin typeface="Calibri" charset="0"/>
                <a:cs typeface="Arial" charset="0"/>
              </a:rPr>
              <a:t>n</a:t>
            </a:r>
            <a:r>
              <a:rPr lang="en-US" dirty="0">
                <a:latin typeface="Calibri" charset="0"/>
                <a:cs typeface="Arial" charset="0"/>
                <a:sym typeface="Symbol" charset="0"/>
              </a:rPr>
              <a:t>•|</a:t>
            </a:r>
            <a:r>
              <a:rPr lang="en-US" i="1" dirty="0">
                <a:latin typeface="Calibri" charset="0"/>
                <a:cs typeface="Arial" charset="0"/>
                <a:sym typeface="Symbol" charset="0"/>
              </a:rPr>
              <a:t>C</a:t>
            </a:r>
            <a:r>
              <a:rPr lang="en-US" dirty="0">
                <a:latin typeface="Calibri" charset="0"/>
                <a:cs typeface="Arial" charset="0"/>
                <a:sym typeface="Symbol" charset="0"/>
              </a:rPr>
              <a:t>|) </a:t>
            </a:r>
            <a:r>
              <a:rPr lang="en-US" dirty="0" smtClean="0">
                <a:latin typeface="Calibri" charset="0"/>
                <a:cs typeface="Arial" charset="0"/>
                <a:sym typeface="Symbol" charset="0"/>
              </a:rPr>
              <a:t>parameters</a:t>
            </a:r>
            <a:endParaRPr lang="en-US" dirty="0">
              <a:latin typeface="Calibri" charset="0"/>
              <a:cs typeface="Arial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400800" y="3645753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We can just count the relative frequencies in a corpus</a:t>
            </a:r>
            <a:endParaRPr lang="en-US" altLang="zh-TW" sz="1600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600200" y="3364290"/>
            <a:ext cx="4343400" cy="1569660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eaLnBrk="1" hangingPunct="1"/>
            <a:r>
              <a:rPr lang="en-US" dirty="0" smtClean="0">
                <a:latin typeface="Calibri" charset="0"/>
              </a:rPr>
              <a:t>Could </a:t>
            </a:r>
            <a:r>
              <a:rPr lang="en-US" dirty="0">
                <a:latin typeface="Calibri" charset="0"/>
              </a:rPr>
              <a:t>only be estimated if a very, very large number of training examples was available.</a:t>
            </a:r>
          </a:p>
        </p:txBody>
      </p:sp>
    </p:spTree>
    <p:extLst>
      <p:ext uri="{BB962C8B-B14F-4D97-AF65-F5344CB8AC3E}">
        <p14:creationId xmlns:p14="http://schemas.microsoft.com/office/powerpoint/2010/main" val="31487170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620000" cy="1123950"/>
          </a:xfrm>
        </p:spPr>
        <p:txBody>
          <a:bodyPr/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Independence Assumptions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151913"/>
              </p:ext>
            </p:extLst>
          </p:nvPr>
        </p:nvGraphicFramePr>
        <p:xfrm>
          <a:off x="2586038" y="1200150"/>
          <a:ext cx="320516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4" name="Equation" r:id="rId3" imgW="1079500" imgH="215900" progId="Equation.3">
                  <p:embed/>
                </p:oleObj>
              </mc:Choice>
              <mc:Fallback>
                <p:oleObj name="Equation" r:id="rId3" imgW="1079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200150"/>
                        <a:ext cx="320516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190750"/>
            <a:ext cx="8686800" cy="2590800"/>
          </a:xfrm>
        </p:spPr>
        <p:txBody>
          <a:bodyPr/>
          <a:lstStyle/>
          <a:p>
            <a:r>
              <a:rPr lang="en-US" sz="2800" b="1" dirty="0" smtClean="0">
                <a:latin typeface="Calibri" charset="0"/>
                <a:sym typeface="Symbol" charset="2"/>
              </a:rPr>
              <a:t>Bag of Words assumption</a:t>
            </a:r>
            <a:r>
              <a:rPr lang="en-US" sz="2800" dirty="0" smtClean="0">
                <a:latin typeface="Calibri" charset="0"/>
                <a:sym typeface="Symbol" charset="2"/>
              </a:rPr>
              <a:t>: Assume position doesn’t matter</a:t>
            </a:r>
          </a:p>
          <a:p>
            <a:r>
              <a:rPr lang="en-US" sz="2800" b="1" dirty="0" smtClean="0">
                <a:latin typeface="Calibri" charset="0"/>
                <a:sym typeface="Symbol" charset="2"/>
              </a:rPr>
              <a:t>Conditional Independence</a:t>
            </a:r>
            <a:r>
              <a:rPr lang="en-US" sz="2800" dirty="0" smtClean="0">
                <a:latin typeface="Calibri" charset="0"/>
                <a:sym typeface="Symbol" charset="2"/>
              </a:rPr>
              <a:t>: Assume the feature probabilities </a:t>
            </a:r>
            <a:r>
              <a:rPr lang="en-US" sz="2800" i="1" dirty="0" smtClean="0">
                <a:latin typeface="Calibri" charset="0"/>
                <a:sym typeface="Symbol" charset="2"/>
              </a:rPr>
              <a:t>P</a:t>
            </a:r>
            <a:r>
              <a:rPr lang="en-US" sz="2800" dirty="0" smtClean="0">
                <a:latin typeface="Calibri" charset="0"/>
                <a:sym typeface="Symbol" charset="2"/>
              </a:rPr>
              <a:t>(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x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i</a:t>
            </a:r>
            <a:r>
              <a:rPr lang="en-US" sz="2800" dirty="0" err="1" smtClean="0">
                <a:latin typeface="Calibri" charset="0"/>
                <a:sym typeface="Symbol" charset="2"/>
              </a:rPr>
              <a:t>|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c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j</a:t>
            </a:r>
            <a:r>
              <a:rPr lang="en-US" sz="2800" dirty="0" smtClean="0">
                <a:latin typeface="Calibri" charset="0"/>
                <a:sym typeface="Symbol" charset="2"/>
              </a:rPr>
              <a:t>) are independent given the class </a:t>
            </a:r>
            <a:r>
              <a:rPr lang="en-US" sz="2800" i="1" dirty="0" smtClean="0">
                <a:latin typeface="Calibri" charset="0"/>
                <a:sym typeface="Symbol" charset="2"/>
              </a:rPr>
              <a:t>c.</a:t>
            </a:r>
            <a:endParaRPr lang="en-US" sz="2800" i="1" dirty="0" smtClean="0">
              <a:latin typeface="Times New Roman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069037"/>
              </p:ext>
            </p:extLst>
          </p:nvPr>
        </p:nvGraphicFramePr>
        <p:xfrm>
          <a:off x="661988" y="4324350"/>
          <a:ext cx="7826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5" name="Equation" r:id="rId5" imgW="3492500" imgH="215900" progId="Equation.3">
                  <p:embed/>
                </p:oleObj>
              </mc:Choice>
              <mc:Fallback>
                <p:oleObj name="Equation" r:id="rId5" imgW="3492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324350"/>
                        <a:ext cx="78263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4898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95911"/>
              </p:ext>
            </p:extLst>
          </p:nvPr>
        </p:nvGraphicFramePr>
        <p:xfrm>
          <a:off x="762000" y="1504950"/>
          <a:ext cx="66373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4" name="Equation" r:id="rId3" imgW="2235200" imgH="292100" progId="Equation.3">
                  <p:embed/>
                </p:oleObj>
              </mc:Choice>
              <mc:Fallback>
                <p:oleObj name="Equation" r:id="rId3" imgW="2235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04950"/>
                        <a:ext cx="66373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451346"/>
              </p:ext>
            </p:extLst>
          </p:nvPr>
        </p:nvGraphicFramePr>
        <p:xfrm>
          <a:off x="914400" y="2730500"/>
          <a:ext cx="56356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5" name="Equation" r:id="rId5" imgW="1828800" imgH="368300" progId="Equation.3">
                  <p:embed/>
                </p:oleObj>
              </mc:Choice>
              <mc:Fallback>
                <p:oleObj name="Equation" r:id="rId5" imgW="1828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30500"/>
                        <a:ext cx="56356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728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 smtClean="0"/>
              <a:t>Applying Multinomial </a:t>
            </a:r>
            <a:r>
              <a:rPr lang="en-US" dirty="0"/>
              <a:t>Naive Bayes Classifiers to </a:t>
            </a:r>
            <a:r>
              <a:rPr lang="en-US" dirty="0" smtClean="0"/>
              <a:t>Text Classification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24164"/>
              </p:ext>
            </p:extLst>
          </p:nvPr>
        </p:nvGraphicFramePr>
        <p:xfrm>
          <a:off x="1524000" y="3028950"/>
          <a:ext cx="60452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2" name="Equation" r:id="rId3" imgW="2146300" imgH="393700" progId="Equation.3">
                  <p:embed/>
                </p:oleObj>
              </mc:Choice>
              <mc:Fallback>
                <p:oleObj name="Equation" r:id="rId3" imgW="2146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28950"/>
                        <a:ext cx="60452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1" y="158115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800" dirty="0">
                <a:latin typeface="Times New Roman" charset="0"/>
              </a:rPr>
              <a:t>positions </a:t>
            </a:r>
            <a:r>
              <a:rPr lang="en-US" sz="2800" dirty="0">
                <a:latin typeface="Calibri" charset="0"/>
                <a:sym typeface="Symbol" charset="0"/>
              </a:rPr>
              <a:t> all word positions in </a:t>
            </a:r>
            <a:r>
              <a:rPr lang="en-US" sz="2800" dirty="0" smtClean="0">
                <a:latin typeface="Calibri" charset="0"/>
                <a:sym typeface="Symbol" charset="0"/>
              </a:rPr>
              <a:t>test document      </a:t>
            </a:r>
            <a:r>
              <a:rPr lang="en-US" sz="2800" dirty="0">
                <a:latin typeface="Calibri" charset="0"/>
                <a:sym typeface="Symbol" charset="0"/>
              </a:rPr>
              <a:t>			</a:t>
            </a:r>
            <a:endParaRPr lang="en-US" sz="280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98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Formalizing the 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Classifier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456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Learning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456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Learning the 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Multinomial Na</a:t>
            </a:r>
            <a:r>
              <a:rPr lang="fr-FR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 Bayes Model</a:t>
            </a:r>
            <a:endParaRPr lang="en-US" sz="3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52550"/>
            <a:ext cx="8077200" cy="1447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First attempt: maximum likelihood estimates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</a:rPr>
              <a:t>simply use the frequencies in the data</a:t>
            </a:r>
          </a:p>
        </p:txBody>
      </p:sp>
      <p:sp>
        <p:nvSpPr>
          <p:cNvPr id="41990" name="TextBox 20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180986"/>
              </p:ext>
            </p:extLst>
          </p:nvPr>
        </p:nvGraphicFramePr>
        <p:xfrm>
          <a:off x="2530031" y="3666504"/>
          <a:ext cx="3870769" cy="129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6" name="Equation" r:id="rId3" imgW="1739900" imgH="584200" progId="Equation.3">
                  <p:embed/>
                </p:oleObj>
              </mc:Choice>
              <mc:Fallback>
                <p:oleObj name="Equation" r:id="rId3" imgW="1739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031" y="3666504"/>
                        <a:ext cx="3870769" cy="1292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214483"/>
              </p:ext>
            </p:extLst>
          </p:nvPr>
        </p:nvGraphicFramePr>
        <p:xfrm>
          <a:off x="3009519" y="2592954"/>
          <a:ext cx="3524249" cy="9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7" name="Equation" r:id="rId5" imgW="1587500" imgH="444500" progId="Equation.3">
                  <p:embed/>
                </p:oleObj>
              </mc:Choice>
              <mc:Fallback>
                <p:oleObj name="Equation" r:id="rId5" imgW="1587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519" y="2592954"/>
                        <a:ext cx="3524249" cy="980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2977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028950"/>
            <a:ext cx="83058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Create </a:t>
            </a:r>
            <a:r>
              <a:rPr lang="en-US" dirty="0">
                <a:ea typeface="ＭＳ Ｐゴシック" charset="0"/>
                <a:cs typeface="Calibri"/>
              </a:rPr>
              <a:t>mega-document for topic </a:t>
            </a:r>
            <a:r>
              <a:rPr lang="en-US" i="1" dirty="0">
                <a:ea typeface="ＭＳ Ｐゴシック" charset="0"/>
                <a:cs typeface="Calibri"/>
              </a:rPr>
              <a:t>j</a:t>
            </a:r>
            <a:r>
              <a:rPr lang="en-US" dirty="0">
                <a:ea typeface="ＭＳ Ｐゴシック" charset="0"/>
                <a:cs typeface="Calibri"/>
              </a:rPr>
              <a:t> by concatenating all docs in this topic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Calibri"/>
              </a:rPr>
              <a:t>Use frequency of </a:t>
            </a:r>
            <a:r>
              <a:rPr lang="en-US" sz="2400" i="1" dirty="0">
                <a:ea typeface="ＭＳ Ｐゴシック" charset="0"/>
                <a:cs typeface="Calibri"/>
              </a:rPr>
              <a:t>w</a:t>
            </a:r>
            <a:r>
              <a:rPr lang="en-US" sz="2400" dirty="0">
                <a:ea typeface="ＭＳ Ｐゴシック" charset="0"/>
                <a:cs typeface="Calibri"/>
              </a:rPr>
              <a:t> in mega-</a:t>
            </a:r>
            <a:r>
              <a:rPr lang="en-US" sz="2400" dirty="0" smtClean="0">
                <a:ea typeface="ＭＳ Ｐゴシック" charset="0"/>
                <a:cs typeface="Calibri"/>
              </a:rPr>
              <a:t>document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Parameter estimation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3657600" y="1733550"/>
            <a:ext cx="525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Calibri"/>
                <a:cs typeface="Calibri"/>
              </a:rPr>
              <a:t>fraction of times </a:t>
            </a:r>
            <a:r>
              <a:rPr lang="en-US" dirty="0" smtClean="0">
                <a:latin typeface="Calibri"/>
                <a:cs typeface="Calibri"/>
              </a:rPr>
              <a:t>word </a:t>
            </a:r>
            <a:r>
              <a:rPr lang="en-US" i="1" dirty="0" err="1" smtClean="0">
                <a:latin typeface="Calibri"/>
                <a:cs typeface="Calibri"/>
              </a:rPr>
              <a:t>w</a:t>
            </a:r>
            <a:r>
              <a:rPr lang="en-US" i="1" baseline="-25000" dirty="0" err="1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appears </a:t>
            </a:r>
            <a:endParaRPr lang="en-US" dirty="0" smtClean="0">
              <a:latin typeface="Calibri"/>
              <a:cs typeface="Calibri"/>
            </a:endParaRPr>
          </a:p>
          <a:p>
            <a:pPr algn="ctr"/>
            <a:r>
              <a:rPr lang="en-US" dirty="0" smtClean="0">
                <a:latin typeface="Calibri"/>
                <a:cs typeface="Calibri"/>
              </a:rPr>
              <a:t>among all words </a:t>
            </a:r>
            <a:r>
              <a:rPr lang="en-US" dirty="0">
                <a:latin typeface="Calibri"/>
                <a:cs typeface="Calibri"/>
              </a:rPr>
              <a:t>in documents of topic </a:t>
            </a:r>
            <a:r>
              <a:rPr lang="en-US" i="1" dirty="0" err="1">
                <a:latin typeface="Calibri"/>
                <a:cs typeface="Calibri"/>
              </a:rPr>
              <a:t>c</a:t>
            </a:r>
            <a:r>
              <a:rPr lang="en-US" i="1" baseline="-25000" dirty="0" err="1">
                <a:latin typeface="Calibri"/>
                <a:cs typeface="Calibri"/>
              </a:rPr>
              <a:t>j</a:t>
            </a:r>
            <a:endParaRPr lang="en-US" i="1" baseline="-25000" dirty="0">
              <a:latin typeface="Calibri"/>
              <a:cs typeface="Calibri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023520"/>
              </p:ext>
            </p:extLst>
          </p:nvPr>
        </p:nvGraphicFramePr>
        <p:xfrm>
          <a:off x="304800" y="1733550"/>
          <a:ext cx="3192462" cy="106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1" name="Equation" r:id="rId3" imgW="1739900" imgH="584200" progId="Equation.3">
                  <p:embed/>
                </p:oleObj>
              </mc:Choice>
              <mc:Fallback>
                <p:oleObj name="Equation" r:id="rId3" imgW="1739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33550"/>
                        <a:ext cx="3192462" cy="1066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686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50"/>
            <a:ext cx="7772400" cy="857250"/>
          </a:xfrm>
        </p:spPr>
        <p:txBody>
          <a:bodyPr/>
          <a:lstStyle/>
          <a:p>
            <a:r>
              <a:rPr lang="en-US" dirty="0" smtClean="0"/>
              <a:t>Who wrote which Federalist papers?</a:t>
            </a:r>
            <a:endParaRPr lang="en-US" dirty="0"/>
          </a:p>
        </p:txBody>
      </p:sp>
      <p:sp>
        <p:nvSpPr>
          <p:cNvPr id="1359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52550"/>
            <a:ext cx="7162800" cy="30861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 smtClean="0"/>
              <a:t>1787-8: anonymous essays try to convince New York to ratify U.S Constitution: </a:t>
            </a:r>
            <a:r>
              <a:rPr lang="en-US" dirty="0"/>
              <a:t> </a:t>
            </a:r>
            <a:r>
              <a:rPr lang="en-US" dirty="0" smtClean="0"/>
              <a:t>Jay, Madison, Hamilton.  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 smtClean="0"/>
              <a:t>Authorship of 12 of the letters in dispute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 smtClean="0"/>
              <a:t>1963: solved by </a:t>
            </a:r>
            <a:r>
              <a:rPr lang="en-US" dirty="0" err="1" smtClean="0"/>
              <a:t>Mosteller</a:t>
            </a:r>
            <a:r>
              <a:rPr lang="en-US" dirty="0" smtClean="0"/>
              <a:t> and Wallace using Bayesian methods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pic>
        <p:nvPicPr>
          <p:cNvPr id="12" name="Picture 11" descr="370px-Federa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00" y="133350"/>
            <a:ext cx="1270000" cy="2059459"/>
          </a:xfrm>
          <a:prstGeom prst="rect">
            <a:avLst/>
          </a:prstGeom>
        </p:spPr>
      </p:pic>
      <p:pic>
        <p:nvPicPr>
          <p:cNvPr id="2" name="Picture 1" descr="220px-James_Madis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3" y="3714750"/>
            <a:ext cx="907007" cy="1104900"/>
          </a:xfrm>
          <a:prstGeom prst="rect">
            <a:avLst/>
          </a:prstGeom>
        </p:spPr>
      </p:pic>
      <p:pic>
        <p:nvPicPr>
          <p:cNvPr id="3" name="Picture 2" descr="220px-Alexander_Hamilton_portrait_by_John_Trumbull_180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18" y="3657600"/>
            <a:ext cx="947391" cy="1123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4774168"/>
            <a:ext cx="162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James Madison</a:t>
            </a:r>
            <a:endParaRPr 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4793218"/>
            <a:ext cx="20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Alexander Hamilton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57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Problem with Maximum Likelihood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428750"/>
            <a:ext cx="8077200" cy="1771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if we have seen no training documents with the word 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fantastic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classified in the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topic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positive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thumbs-up)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6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Zero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probabilities cannot be conditioned away, no matter the other evidence!</a:t>
            </a:r>
          </a:p>
        </p:txBody>
      </p:sp>
      <p:graphicFrame>
        <p:nvGraphicFramePr>
          <p:cNvPr id="43011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28936193"/>
              </p:ext>
            </p:extLst>
          </p:nvPr>
        </p:nvGraphicFramePr>
        <p:xfrm>
          <a:off x="1828800" y="2370138"/>
          <a:ext cx="55086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2" name="Equation" r:id="rId3" imgW="3683000" imgH="571500" progId="Equation.3">
                  <p:embed/>
                </p:oleObj>
              </mc:Choice>
              <mc:Fallback>
                <p:oleObj name="Equation" r:id="rId3" imgW="3683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70138"/>
                        <a:ext cx="55086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14982"/>
              </p:ext>
            </p:extLst>
          </p:nvPr>
        </p:nvGraphicFramePr>
        <p:xfrm>
          <a:off x="2195513" y="4248150"/>
          <a:ext cx="41941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3" name="Equation" r:id="rId5" imgW="1968500" imgH="292100" progId="Equation.3">
                  <p:embed/>
                </p:oleObj>
              </mc:Choice>
              <mc:Fallback>
                <p:oleObj name="Equation" r:id="rId5" imgW="19685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48150"/>
                        <a:ext cx="41941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Box 24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</p:spTree>
    <p:extLst>
      <p:ext uri="{BB962C8B-B14F-4D97-AF65-F5344CB8AC3E}">
        <p14:creationId xmlns:p14="http://schemas.microsoft.com/office/powerpoint/2010/main" val="38382832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dirty="0" smtClean="0"/>
              <a:t>Laplace (add-1) smoothing for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682244"/>
              </p:ext>
            </p:extLst>
          </p:nvPr>
        </p:nvGraphicFramePr>
        <p:xfrm>
          <a:off x="1306513" y="1581150"/>
          <a:ext cx="4505325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" name="Equation" r:id="rId3" imgW="1905000" imgH="571500" progId="Equation.3">
                  <p:embed/>
                </p:oleObj>
              </mc:Choice>
              <mc:Fallback>
                <p:oleObj name="Equation" r:id="rId3" imgW="1905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581150"/>
                        <a:ext cx="4505325" cy="1350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567934"/>
              </p:ext>
            </p:extLst>
          </p:nvPr>
        </p:nvGraphicFramePr>
        <p:xfrm>
          <a:off x="2508250" y="3176588"/>
          <a:ext cx="38163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4" name="Equation" r:id="rId5" imgW="1612900" imgH="711200" progId="Equation.3">
                  <p:embed/>
                </p:oleObj>
              </mc:Choice>
              <mc:Fallback>
                <p:oleObj name="Equation" r:id="rId5" imgW="1612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176588"/>
                        <a:ext cx="3816350" cy="1681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791014"/>
              </p:ext>
            </p:extLst>
          </p:nvPr>
        </p:nvGraphicFramePr>
        <p:xfrm>
          <a:off x="1311720" y="1579109"/>
          <a:ext cx="4084638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5" name="Equation" r:id="rId7" imgW="1727200" imgH="571500" progId="Equation.3">
                  <p:embed/>
                </p:oleObj>
              </mc:Choice>
              <mc:Fallback>
                <p:oleObj name="Equation" r:id="rId7" imgW="1727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720" y="1579109"/>
                        <a:ext cx="4084638" cy="1350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38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772400" cy="857250"/>
          </a:xfrm>
        </p:spPr>
        <p:txBody>
          <a:bodyPr/>
          <a:lstStyle/>
          <a:p>
            <a:r>
              <a:rPr lang="en-US" dirty="0" smtClean="0"/>
              <a:t>Multinomial 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2132543"/>
            <a:ext cx="4572000" cy="2649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For each </a:t>
            </a:r>
            <a:r>
              <a:rPr lang="en-US" sz="2000" i="1" dirty="0" err="1" smtClean="0">
                <a:latin typeface="Calibri"/>
                <a:cs typeface="Calibri"/>
              </a:rPr>
              <a:t>c</a:t>
            </a:r>
            <a:r>
              <a:rPr lang="en-US" sz="2000" i="1" baseline="-25000" dirty="0" err="1" smtClean="0">
                <a:latin typeface="Calibri"/>
                <a:cs typeface="Calibri"/>
              </a:rPr>
              <a:t>j</a:t>
            </a:r>
            <a:r>
              <a:rPr lang="en-US" sz="2000" i="1" baseline="-25000" dirty="0" smtClean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in </a:t>
            </a:r>
            <a:r>
              <a:rPr lang="en-US" sz="2000" i="1" dirty="0" smtClean="0">
                <a:latin typeface="Calibri"/>
                <a:cs typeface="Calibri"/>
              </a:rPr>
              <a:t>C</a:t>
            </a:r>
            <a:r>
              <a:rPr lang="en-US" sz="2000" dirty="0" smtClean="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i="1" dirty="0" err="1" smtClean="0">
                <a:latin typeface="Calibri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</a:t>
            </a:r>
            <a:r>
              <a:rPr lang="en-US" i="1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dirty="0" err="1" smtClean="0">
                <a:latin typeface="Calibri"/>
                <a:cs typeface="Calibri"/>
              </a:rPr>
              <a:t>c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endParaRPr lang="en-US" i="1" baseline="-25000" dirty="0" smtClean="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 dirty="0" smtClean="0">
              <a:latin typeface="Calibri"/>
              <a:cs typeface="Calibri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552574"/>
              </p:ext>
            </p:extLst>
          </p:nvPr>
        </p:nvGraphicFramePr>
        <p:xfrm>
          <a:off x="5233147" y="3486150"/>
          <a:ext cx="3606053" cy="78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1" name="Equation" r:id="rId3" imgW="1981200" imgH="431800" progId="Equation.3">
                  <p:embed/>
                </p:oleObj>
              </mc:Choice>
              <mc:Fallback>
                <p:oleObj name="Equation" r:id="rId3" imgW="1981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147" y="3486150"/>
                        <a:ext cx="3606053" cy="7859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097549"/>
              </p:ext>
            </p:extLst>
          </p:nvPr>
        </p:nvGraphicFramePr>
        <p:xfrm>
          <a:off x="1066800" y="32575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" name="Equation" r:id="rId5" imgW="1752600" imgH="406400" progId="Equation.3">
                  <p:embed/>
                </p:oleObj>
              </mc:Choice>
              <mc:Fallback>
                <p:oleObj name="Equation" r:id="rId5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57550"/>
                        <a:ext cx="3200400" cy="7421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038600" y="2114550"/>
            <a:ext cx="5791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w</a:t>
            </a:r>
            <a:r>
              <a:rPr lang="en-US" sz="2200" i="1" baseline="-25000" dirty="0" err="1" smtClean="0">
                <a:latin typeface="Calibri"/>
                <a:cs typeface="Calibri"/>
              </a:rPr>
              <a:t>k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|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spcBef>
                <a:spcPts val="0"/>
              </a:spcBef>
            </a:pP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Text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  <a:sym typeface="Symbol" charset="2"/>
              </a:rPr>
              <a:t> single doc containing all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endParaRPr lang="en-US" i="1" baseline="-25000" dirty="0" smtClean="0">
              <a:latin typeface="Calibri"/>
              <a:ea typeface="ＭＳ Ｐゴシック" charset="-128"/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For</a:t>
            </a:r>
            <a:r>
              <a:rPr lang="en-US" i="1" baseline="-25000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each word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w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in 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Vocabulary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  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n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  <a:sym typeface="Symbol" charset="2"/>
              </a:rPr>
              <a:t> # of occurrences of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  <a:sym typeface="Symbol" charset="2"/>
              </a:rPr>
              <a:t>w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in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Text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endParaRPr lang="en-US" i="1" baseline="-25000" dirty="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581150"/>
            <a:ext cx="541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From training corpus, extract </a:t>
            </a:r>
            <a:r>
              <a:rPr lang="en-US" sz="2200" i="1" dirty="0">
                <a:latin typeface="Times New Roman" charset="0"/>
              </a:rPr>
              <a:t>Vocabulary</a:t>
            </a:r>
            <a:endParaRPr lang="en-US" sz="2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39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Learning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7131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Multinomial 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A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orked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xample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2109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257800" y="226695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Choosing a class:</a:t>
            </a:r>
          </a:p>
          <a:p>
            <a:r>
              <a:rPr lang="en-US" sz="1800" dirty="0" smtClean="0">
                <a:latin typeface="+mn-lt"/>
              </a:rPr>
              <a:t>P(c|d5) </a:t>
            </a:r>
          </a:p>
          <a:p>
            <a:endParaRPr lang="en-US" sz="1800" dirty="0" smtClean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P(j|d5) 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 smtClean="0">
              <a:latin typeface="+mn-lt"/>
            </a:endParaRPr>
          </a:p>
          <a:p>
            <a:endParaRPr lang="en-US" sz="1800" dirty="0" smtClean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7400" y="3663374"/>
            <a:ext cx="21586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1/4 * (2/9)</a:t>
            </a:r>
            <a:r>
              <a:rPr lang="en-US" altLang="zh-TW" sz="1600" baseline="30000" dirty="0">
                <a:latin typeface="Calibri" charset="0"/>
                <a:ea typeface="Arial" charset="0"/>
                <a:cs typeface="Arial" charset="0"/>
              </a:rPr>
              <a:t>3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 * 2/9 * 2/9 </a:t>
            </a:r>
            <a:r>
              <a:rPr lang="en-US" altLang="zh-TW" sz="1600" dirty="0">
                <a:latin typeface="Calibri" charset="0"/>
              </a:rPr>
              <a:t>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	≈ 0.0001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673228"/>
              </p:ext>
            </p:extLst>
          </p:nvPr>
        </p:nvGraphicFramePr>
        <p:xfrm>
          <a:off x="2895600" y="133350"/>
          <a:ext cx="5867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63"/>
                <a:gridCol w="523874"/>
                <a:gridCol w="3586163"/>
                <a:gridCol w="762000"/>
              </a:tblGrid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Doc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Words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Training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</a:t>
                      </a:r>
                      <a:r>
                        <a:rPr lang="en-US" sz="1600" baseline="0" dirty="0" smtClean="0"/>
                        <a:t> Beijing Chinese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Chinese Shanghai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Macao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Tokyo Japan Chinese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Chinese Chinese Tokyo</a:t>
                      </a:r>
                      <a:r>
                        <a:rPr lang="en-US" sz="1600" baseline="0" dirty="0" smtClean="0"/>
                        <a:t> Japan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3028950"/>
            <a:ext cx="26091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Conditional Probabilities: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Chinese|</a:t>
            </a:r>
            <a:r>
              <a:rPr lang="en-US" sz="1800" i="1" dirty="0" err="1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Tokyo|</a:t>
            </a:r>
            <a:r>
              <a:rPr lang="en-US" sz="1800" i="1" dirty="0" err="1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   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Japan|</a:t>
            </a:r>
            <a:r>
              <a:rPr lang="en-US" sz="1800" i="1" dirty="0" err="1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    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Chinese|</a:t>
            </a:r>
            <a:r>
              <a:rPr lang="en-US" sz="1800" i="1" dirty="0" err="1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Tokyo|</a:t>
            </a:r>
            <a:r>
              <a:rPr lang="en-US" sz="1800" i="1" dirty="0" err="1" smtClean="0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    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Japan|</a:t>
            </a:r>
            <a:r>
              <a:rPr lang="en-US" sz="1800" i="1" dirty="0" err="1" smtClean="0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     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34574"/>
            <a:ext cx="838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Priors:</a:t>
            </a:r>
          </a:p>
          <a:p>
            <a:r>
              <a:rPr lang="en-US" sz="1800" i="1" dirty="0" smtClean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(</a:t>
            </a:r>
            <a:r>
              <a:rPr lang="en-US" sz="1800" i="1" dirty="0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)= </a:t>
            </a:r>
          </a:p>
          <a:p>
            <a:endParaRPr lang="en-US" sz="200" i="1" dirty="0" smtClean="0">
              <a:latin typeface="+mn-lt"/>
            </a:endParaRPr>
          </a:p>
          <a:p>
            <a:r>
              <a:rPr lang="en-US" sz="1800" i="1" dirty="0" smtClean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(</a:t>
            </a:r>
            <a:r>
              <a:rPr lang="en-US" sz="1800" i="1" dirty="0" smtClean="0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)=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2087998"/>
            <a:ext cx="3315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3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231259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4</a:t>
            </a:r>
            <a:endParaRPr lang="en-US" sz="1600" dirty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96472" y="2388790"/>
            <a:ext cx="17796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1600" y="2291774"/>
            <a:ext cx="3315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1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1600" y="251636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4</a:t>
            </a:r>
            <a:endParaRPr lang="en-US" sz="1600" dirty="0">
              <a:latin typeface="+mn-lt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1425072" y="2592566"/>
            <a:ext cx="17796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358750"/>
              </p:ext>
            </p:extLst>
          </p:nvPr>
        </p:nvGraphicFramePr>
        <p:xfrm>
          <a:off x="228600" y="1123951"/>
          <a:ext cx="249371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7" name="Equation" r:id="rId3" imgW="1524000" imgH="419100" progId="Equation.3">
                  <p:embed/>
                </p:oleObj>
              </mc:Choice>
              <mc:Fallback>
                <p:oleObj name="Equation" r:id="rId3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23951"/>
                        <a:ext cx="2493718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775752"/>
              </p:ext>
            </p:extLst>
          </p:nvPr>
        </p:nvGraphicFramePr>
        <p:xfrm>
          <a:off x="1524000" y="306388"/>
          <a:ext cx="10795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8" name="Equation" r:id="rId5" imgW="660400" imgH="393700" progId="Equation.3">
                  <p:embed/>
                </p:oleObj>
              </mc:Choice>
              <mc:Fallback>
                <p:oleObj name="Equation" r:id="rId5" imgW="660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6388"/>
                        <a:ext cx="1079500" cy="644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438400" y="3293646"/>
            <a:ext cx="255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(5+1) / (8+6) = 6/14 = 3/7</a:t>
            </a:r>
            <a:endParaRPr lang="en-US" sz="18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38400" y="356235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(0+1) / (8+6) = 1/14</a:t>
            </a:r>
            <a:endParaRPr lang="en-US" sz="18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8400" y="4145214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Calibri" charset="0"/>
              </a:rPr>
              <a:t>(1</a:t>
            </a:r>
            <a:r>
              <a:rPr lang="en-US" altLang="zh-TW" sz="1800" dirty="0">
                <a:latin typeface="Calibri" charset="0"/>
              </a:rPr>
              <a:t>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0" y="385208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(0+1) / (8+6) = 1/14</a:t>
            </a:r>
            <a:endParaRPr lang="en-US" sz="180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38400" y="4412218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Calibri" charset="0"/>
              </a:rPr>
              <a:t>(1</a:t>
            </a:r>
            <a:r>
              <a:rPr lang="en-US" altLang="zh-TW" sz="1800" dirty="0">
                <a:latin typeface="Calibri" charset="0"/>
              </a:rPr>
              <a:t>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44848" y="4669254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Calibri" charset="0"/>
              </a:rPr>
              <a:t>(1</a:t>
            </a:r>
            <a:r>
              <a:rPr lang="en-US" altLang="zh-TW" sz="1800" dirty="0">
                <a:latin typeface="Calibri" charset="0"/>
              </a:rPr>
              <a:t>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62947" y="2585118"/>
            <a:ext cx="23666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3/4 * (3/7)</a:t>
            </a:r>
            <a:r>
              <a:rPr lang="en-US" altLang="zh-TW" sz="1600" baseline="30000" dirty="0">
                <a:latin typeface="Calibri" charset="0"/>
              </a:rPr>
              <a:t>3</a:t>
            </a:r>
            <a:r>
              <a:rPr lang="en-US" altLang="zh-TW" sz="1600" dirty="0">
                <a:latin typeface="Calibri" charset="0"/>
              </a:rPr>
              <a:t> * 1/14 * 1/14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 smtClean="0">
                <a:latin typeface="Calibri" charset="0"/>
                <a:ea typeface="Arial" charset="0"/>
                <a:cs typeface="Arial" charset="0"/>
              </a:rPr>
              <a:t>	≈ 0.0003</a:t>
            </a:r>
            <a:endParaRPr lang="en-US" altLang="zh-TW" sz="1600" dirty="0">
              <a:latin typeface="Calibri" charset="0"/>
              <a:ea typeface="Arial" charset="0"/>
              <a:cs typeface="Arial" charset="0"/>
            </a:endParaRPr>
          </a:p>
        </p:txBody>
      </p:sp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907398"/>
              </p:ext>
            </p:extLst>
          </p:nvPr>
        </p:nvGraphicFramePr>
        <p:xfrm>
          <a:off x="6158832" y="2701422"/>
          <a:ext cx="223838" cy="14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9" name="Equation" r:id="rId7" imgW="152280" imgH="126720" progId="Equation.3">
                  <p:embed/>
                </p:oleObj>
              </mc:Choice>
              <mc:Fallback>
                <p:oleObj name="Equation" r:id="rId7" imgW="1522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832" y="2701422"/>
                        <a:ext cx="223838" cy="14049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29764"/>
              </p:ext>
            </p:extLst>
          </p:nvPr>
        </p:nvGraphicFramePr>
        <p:xfrm>
          <a:off x="6096000" y="3768222"/>
          <a:ext cx="223838" cy="14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0" name="Equation" r:id="rId9" imgW="152280" imgH="126720" progId="Equation.3">
                  <p:embed/>
                </p:oleObj>
              </mc:Choice>
              <mc:Fallback>
                <p:oleObj name="Equation" r:id="rId9" imgW="1522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68222"/>
                        <a:ext cx="223838" cy="14049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1"/>
      <p:bldP spid="7" grpId="0"/>
      <p:bldP spid="8" grpId="0" build="allAtOnce"/>
      <p:bldP spid="13" grpId="0"/>
      <p:bldP spid="24" grpId="0"/>
      <p:bldP spid="29" grpId="0"/>
      <p:bldP spid="30" grpId="0"/>
      <p:bldP spid="32" grpId="0"/>
      <p:bldP spid="33" grpId="0"/>
      <p:bldP spid="34" grpId="0"/>
      <p:bldP spid="35" grpId="0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</a:t>
            </a:r>
            <a:r>
              <a:rPr lang="fr-FR" dirty="0" err="1" smtClean="0"/>
              <a:t>ï</a:t>
            </a:r>
            <a:r>
              <a:rPr lang="en-GB" dirty="0" err="1" smtClean="0"/>
              <a:t>ve</a:t>
            </a:r>
            <a:r>
              <a:rPr lang="en-GB" dirty="0" smtClean="0"/>
              <a:t> Bayes in Spam Filtering</a:t>
            </a:r>
            <a:endParaRPr lang="en-US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SpamAssassin</a:t>
            </a:r>
            <a:r>
              <a:rPr lang="en-US" dirty="0" smtClean="0">
                <a:latin typeface="Calibri" charset="0"/>
              </a:rPr>
              <a:t> Features:</a:t>
            </a:r>
          </a:p>
          <a:p>
            <a:pPr lvl="1"/>
            <a:r>
              <a:rPr lang="en-US" sz="1600" dirty="0"/>
              <a:t>Mentions Generic Viagra</a:t>
            </a:r>
          </a:p>
          <a:p>
            <a:pPr lvl="1"/>
            <a:r>
              <a:rPr lang="en-US" sz="1600" dirty="0"/>
              <a:t>Online Pharmacy</a:t>
            </a:r>
          </a:p>
          <a:p>
            <a:pPr lvl="1"/>
            <a:r>
              <a:rPr lang="en-US" sz="1600" dirty="0" smtClean="0"/>
              <a:t>Mentions </a:t>
            </a:r>
            <a:r>
              <a:rPr lang="en-US" sz="1600" dirty="0"/>
              <a:t>millions of (dollar) ((dollar) NN,NNN,NNN.NN)</a:t>
            </a:r>
          </a:p>
          <a:p>
            <a:pPr lvl="1"/>
            <a:r>
              <a:rPr lang="en-US" sz="1600" dirty="0" smtClean="0"/>
              <a:t>Phrase</a:t>
            </a:r>
            <a:r>
              <a:rPr lang="en-US" sz="1600" dirty="0"/>
              <a:t>: impress ... girl</a:t>
            </a:r>
          </a:p>
          <a:p>
            <a:pPr lvl="1"/>
            <a:r>
              <a:rPr lang="en-US" sz="1600" dirty="0"/>
              <a:t>From: starts with many numbers</a:t>
            </a:r>
          </a:p>
          <a:p>
            <a:pPr lvl="1"/>
            <a:r>
              <a:rPr lang="en-US" sz="1600" dirty="0" smtClean="0"/>
              <a:t>Subject </a:t>
            </a:r>
            <a:r>
              <a:rPr lang="en-US" sz="1600" dirty="0"/>
              <a:t>is all capitals</a:t>
            </a:r>
          </a:p>
          <a:p>
            <a:pPr lvl="1"/>
            <a:r>
              <a:rPr lang="en-US" sz="1600" dirty="0"/>
              <a:t>HTML has a low ratio of text to image area</a:t>
            </a:r>
          </a:p>
          <a:p>
            <a:pPr lvl="1"/>
            <a:r>
              <a:rPr lang="en-US" sz="1600" dirty="0"/>
              <a:t>One hundred percent guaranteed</a:t>
            </a:r>
          </a:p>
          <a:p>
            <a:pPr lvl="1"/>
            <a:r>
              <a:rPr lang="en-US" sz="1600" dirty="0"/>
              <a:t>Claims you can be removed from the list</a:t>
            </a:r>
          </a:p>
          <a:p>
            <a:pPr lvl="1"/>
            <a:r>
              <a:rPr lang="en-US" sz="1600" dirty="0"/>
              <a:t>'Prestigious Non-Accredited Universities'		</a:t>
            </a:r>
          </a:p>
          <a:p>
            <a:pPr lvl="1"/>
            <a:r>
              <a:rPr lang="en-US" sz="1600" dirty="0">
                <a:hlinkClick r:id="rId2"/>
              </a:rPr>
              <a:t>http://spamassassin.apache.org/</a:t>
            </a:r>
            <a:r>
              <a:rPr lang="en-US" sz="1600" dirty="0" smtClean="0">
                <a:hlinkClick r:id="rId2"/>
              </a:rPr>
              <a:t>tests_3_3_x.html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45714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Summary: Naive Bayes is Not So Naive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763000" cy="3771900"/>
          </a:xfrm>
        </p:spPr>
        <p:txBody>
          <a:bodyPr/>
          <a:lstStyle/>
          <a:p>
            <a:pPr marL="228600" indent="-228600"/>
            <a:r>
              <a:rPr lang="en-US" dirty="0" smtClean="0">
                <a:latin typeface="Calibri" charset="0"/>
              </a:rPr>
              <a:t>Very </a:t>
            </a:r>
            <a:r>
              <a:rPr lang="en-US" dirty="0">
                <a:latin typeface="Calibri" charset="0"/>
              </a:rPr>
              <a:t>Fast, low storage requirements</a:t>
            </a:r>
          </a:p>
          <a:p>
            <a:pPr marL="228600" indent="-228600"/>
            <a:r>
              <a:rPr lang="en-US" dirty="0" smtClean="0">
                <a:latin typeface="Calibri" charset="0"/>
              </a:rPr>
              <a:t>Robust to Irrelevant Features</a:t>
            </a:r>
          </a:p>
          <a:p>
            <a:pPr marL="571500" lvl="1" indent="-165100">
              <a:lnSpc>
                <a:spcPct val="90000"/>
              </a:lnSpc>
              <a:buFont typeface="Wingdings" charset="2"/>
              <a:buNone/>
            </a:pPr>
            <a:r>
              <a:rPr lang="en-US" dirty="0" smtClean="0">
                <a:latin typeface="Calibri" charset="0"/>
              </a:rPr>
              <a:t>	</a:t>
            </a:r>
            <a:r>
              <a:rPr lang="en-US" sz="1800" dirty="0" smtClean="0">
                <a:latin typeface="Calibri" charset="0"/>
              </a:rPr>
              <a:t>Irrelevant Features cancel each other without affecting results</a:t>
            </a:r>
          </a:p>
          <a:p>
            <a:pPr marL="228600" indent="-228600"/>
            <a:r>
              <a:rPr lang="en-US" dirty="0" smtClean="0">
                <a:latin typeface="Calibri" charset="0"/>
              </a:rPr>
              <a:t>Very good in domains with many equally important features</a:t>
            </a:r>
          </a:p>
          <a:p>
            <a:pPr marL="571500" lvl="1" indent="-165100">
              <a:buFont typeface="Wingdings" charset="2"/>
              <a:buNone/>
            </a:pPr>
            <a:r>
              <a:rPr lang="en-US" dirty="0" smtClean="0">
                <a:latin typeface="Calibri" charset="0"/>
              </a:rPr>
              <a:t>	</a:t>
            </a:r>
            <a:r>
              <a:rPr lang="en-US" sz="1800" dirty="0" smtClean="0">
                <a:latin typeface="Calibri" charset="0"/>
              </a:rPr>
              <a:t>Decision Trees suffer from </a:t>
            </a:r>
            <a:r>
              <a:rPr lang="en-US" sz="1800" i="1" dirty="0" smtClean="0">
                <a:latin typeface="Calibri" charset="0"/>
              </a:rPr>
              <a:t>fragmentation</a:t>
            </a:r>
            <a:r>
              <a:rPr lang="en-US" sz="1800" dirty="0" smtClean="0">
                <a:latin typeface="Calibri" charset="0"/>
              </a:rPr>
              <a:t> in such cases – especially if little data</a:t>
            </a:r>
          </a:p>
          <a:p>
            <a:pPr marL="228600" indent="-228600"/>
            <a:r>
              <a:rPr lang="en-US" dirty="0" smtClean="0">
                <a:latin typeface="Calibri" charset="0"/>
              </a:rPr>
              <a:t>Optimal if the independence </a:t>
            </a:r>
            <a:r>
              <a:rPr lang="en-US" dirty="0">
                <a:latin typeface="Calibri" charset="0"/>
              </a:rPr>
              <a:t>a</a:t>
            </a:r>
            <a:r>
              <a:rPr lang="en-US" dirty="0" smtClean="0">
                <a:latin typeface="Calibri" charset="0"/>
              </a:rPr>
              <a:t>ssumptions hold: </a:t>
            </a:r>
            <a:r>
              <a:rPr lang="en-US" sz="2000" dirty="0" smtClean="0">
                <a:latin typeface="Calibri" charset="0"/>
              </a:rPr>
              <a:t>If assumed independence is correct, then it is the Bayes Optimal Classifier for problem</a:t>
            </a:r>
            <a:endParaRPr lang="en-US" dirty="0" smtClean="0">
              <a:latin typeface="Calibri" charset="0"/>
            </a:endParaRPr>
          </a:p>
          <a:p>
            <a:pPr marL="228600" indent="-228600"/>
            <a:r>
              <a:rPr lang="en-US" dirty="0" smtClean="0">
                <a:latin typeface="Calibri" charset="0"/>
              </a:rPr>
              <a:t>A </a:t>
            </a:r>
            <a:r>
              <a:rPr lang="en-US" dirty="0">
                <a:latin typeface="Calibri" charset="0"/>
              </a:rPr>
              <a:t>good dependable baseline for text </a:t>
            </a:r>
            <a:r>
              <a:rPr lang="en-US" dirty="0" smtClean="0">
                <a:latin typeface="Calibri" charset="0"/>
              </a:rPr>
              <a:t>classification</a:t>
            </a:r>
          </a:p>
          <a:p>
            <a:pPr marL="571500" lvl="1"/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ut we will see other classifiers that give better accuracy</a:t>
            </a:r>
            <a:endParaRPr lang="en-US" sz="2400" b="1" dirty="0">
              <a:solidFill>
                <a:srgbClr val="FF0000"/>
              </a:solidFill>
              <a:latin typeface="Calibri" charset="0"/>
            </a:endParaRPr>
          </a:p>
          <a:p>
            <a:pPr marL="228600" indent="-228600"/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26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Multinomial 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A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orked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xample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616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95936" y="438150"/>
            <a:ext cx="4680520" cy="13716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Text Classification and Na</a:t>
            </a:r>
            <a:r>
              <a:rPr lang="fr-FR" sz="4000" dirty="0" err="1">
                <a:latin typeface="Calibri (Headings)"/>
                <a:cs typeface="Calibri (Headings)"/>
              </a:rPr>
              <a:t>ï</a:t>
            </a:r>
            <a:r>
              <a:rPr lang="en-US" sz="4000" dirty="0" err="1">
                <a:latin typeface="Calibri (Headings)"/>
                <a:cs typeface="Calibri (Headings)"/>
              </a:rPr>
              <a:t>ve</a:t>
            </a:r>
            <a:r>
              <a:rPr lang="en-US" sz="4000" dirty="0">
                <a:latin typeface="Calibri (Headings)"/>
                <a:cs typeface="Calibri (Headings)"/>
              </a:rPr>
              <a:t> Bayes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Precision, Recall, and the F measure</a:t>
            </a:r>
            <a:endParaRPr lang="en-US" sz="3200" dirty="0">
              <a:solidFill>
                <a:srgbClr val="A4001D"/>
              </a:solidFill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680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 smtClean="0"/>
              <a:t>Male or female author?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By </a:t>
            </a:r>
            <a:r>
              <a:rPr lang="en-US" dirty="0"/>
              <a:t>1925 present-day Vietnam was divided into three parts under French colonial rule. The </a:t>
            </a:r>
            <a:r>
              <a:rPr lang="en-US" dirty="0" smtClean="0"/>
              <a:t>southern </a:t>
            </a:r>
            <a:r>
              <a:rPr lang="en-US" dirty="0"/>
              <a:t>region embracing Saigon and the Mekong delta was the colony of Cochin-China; the </a:t>
            </a:r>
            <a:r>
              <a:rPr lang="en-US" dirty="0" smtClean="0"/>
              <a:t>central </a:t>
            </a:r>
            <a:r>
              <a:rPr lang="en-US" dirty="0"/>
              <a:t>area with its imperial capital at Hue was the protectorate of </a:t>
            </a:r>
            <a:r>
              <a:rPr lang="en-US" dirty="0" smtClean="0"/>
              <a:t>Annam…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Clara </a:t>
            </a:r>
            <a:r>
              <a:rPr lang="en-US" dirty="0"/>
              <a:t>never failed to be astonished by the extraordinary felicity of her own name. She found it </a:t>
            </a:r>
            <a:r>
              <a:rPr lang="en-US" dirty="0" smtClean="0"/>
              <a:t>hard </a:t>
            </a:r>
            <a:r>
              <a:rPr lang="en-US" dirty="0"/>
              <a:t>to trust herself to the mercy of fate, which had managed over the years to convert </a:t>
            </a:r>
            <a:r>
              <a:rPr lang="en-US" dirty="0" smtClean="0"/>
              <a:t>her greatest </a:t>
            </a:r>
            <a:r>
              <a:rPr lang="en-US" dirty="0"/>
              <a:t>shame into one of her greatest </a:t>
            </a:r>
            <a:r>
              <a:rPr lang="en-US" dirty="0" smtClean="0"/>
              <a:t>assets…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6412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S. </a:t>
            </a:r>
            <a:r>
              <a:rPr lang="en-US" sz="1200" dirty="0" err="1">
                <a:latin typeface="+mn-lt"/>
              </a:rPr>
              <a:t>Argamon</a:t>
            </a:r>
            <a:r>
              <a:rPr lang="en-US" sz="1200" dirty="0">
                <a:latin typeface="+mn-lt"/>
              </a:rPr>
              <a:t>, M. Koppel, J. Fine, A. R. </a:t>
            </a:r>
            <a:r>
              <a:rPr lang="en-US" sz="1200" dirty="0" err="1">
                <a:latin typeface="+mn-lt"/>
              </a:rPr>
              <a:t>Shimoni</a:t>
            </a:r>
            <a:r>
              <a:rPr lang="en-US" sz="1200" dirty="0">
                <a:latin typeface="+mn-lt"/>
              </a:rPr>
              <a:t>, 2003. “Gender, Genre, and Writing Style in Formal Written Texts,” Text, volume 23, number 3, pp. 321–346</a:t>
            </a:r>
          </a:p>
        </p:txBody>
      </p:sp>
    </p:spTree>
    <p:extLst>
      <p:ext uri="{BB962C8B-B14F-4D97-AF65-F5344CB8AC3E}">
        <p14:creationId xmlns:p14="http://schemas.microsoft.com/office/powerpoint/2010/main" val="262424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 2-by-2 contingency table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69005"/>
              </p:ext>
            </p:extLst>
          </p:nvPr>
        </p:nvGraphicFramePr>
        <p:xfrm>
          <a:off x="1447800" y="1504950"/>
          <a:ext cx="6172200" cy="130302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794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Precision and recall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Precision</a:t>
            </a:r>
            <a:r>
              <a:rPr lang="en-US" dirty="0">
                <a:ea typeface="ＭＳ Ｐゴシック" charset="0"/>
                <a:cs typeface="ＭＳ Ｐゴシック" charset="0"/>
              </a:rPr>
              <a:t>: % of selected items that are correct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b="1" dirty="0" smtClean="0">
                <a:ea typeface="ＭＳ Ｐゴシック" charset="0"/>
                <a:cs typeface="ＭＳ Ｐゴシック" charset="0"/>
              </a:rPr>
              <a:t>Recall</a:t>
            </a:r>
            <a:r>
              <a:rPr lang="en-US" dirty="0">
                <a:ea typeface="ＭＳ Ｐゴシック" charset="0"/>
                <a:cs typeface="ＭＳ Ｐゴシック" charset="0"/>
              </a:rPr>
              <a:t>: % of correct items that are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selected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60762"/>
              </p:ext>
            </p:extLst>
          </p:nvPr>
        </p:nvGraphicFramePr>
        <p:xfrm>
          <a:off x="1447800" y="3695700"/>
          <a:ext cx="6172200" cy="112014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80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combined measure: F</a:t>
            </a:r>
            <a:endParaRPr lang="en-US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combined measure that assesses the P/R tradeoff is F measure (weighted harmonic mean):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harmonic mean is a very conservative average; see </a:t>
            </a:r>
            <a:r>
              <a:rPr lang="en-US" i="1" dirty="0" smtClean="0"/>
              <a:t>IIR</a:t>
            </a:r>
            <a:r>
              <a:rPr lang="en-US" dirty="0" smtClean="0"/>
              <a:t> § 8.3</a:t>
            </a:r>
          </a:p>
          <a:p>
            <a:r>
              <a:rPr lang="en-US" dirty="0" smtClean="0"/>
              <a:t>People usually use balanced F1 measure</a:t>
            </a:r>
          </a:p>
          <a:p>
            <a:pPr lvl="1"/>
            <a:r>
              <a:rPr lang="en-US" dirty="0" smtClean="0"/>
              <a:t>  i.e., with </a:t>
            </a:r>
            <a:r>
              <a:rPr lang="en-US" dirty="0" smtClean="0">
                <a:sym typeface="Symbol" charset="0"/>
              </a:rPr>
              <a:t></a:t>
            </a:r>
            <a:r>
              <a:rPr lang="en-US" dirty="0" smtClean="0"/>
              <a:t> = 1 (that is, </a:t>
            </a:r>
            <a:r>
              <a:rPr lang="en-US" dirty="0" smtClean="0">
                <a:sym typeface="Symbol" charset="0"/>
              </a:rPr>
              <a:t> = ½):   		     </a:t>
            </a:r>
            <a:r>
              <a:rPr lang="en-US" i="1" dirty="0" smtClean="0">
                <a:sym typeface="Symbol" charset="0"/>
              </a:rPr>
              <a:t>F</a:t>
            </a:r>
            <a:r>
              <a:rPr lang="en-US" dirty="0" smtClean="0">
                <a:sym typeface="Symbol" charset="0"/>
              </a:rPr>
              <a:t> = 2</a:t>
            </a:r>
            <a:r>
              <a:rPr lang="en-US" i="1" dirty="0" smtClean="0">
                <a:sym typeface="Symbol" charset="0"/>
              </a:rPr>
              <a:t>PR</a:t>
            </a:r>
            <a:r>
              <a:rPr lang="en-US" dirty="0" smtClean="0">
                <a:sym typeface="Symbol" charset="0"/>
              </a:rPr>
              <a:t>/(</a:t>
            </a:r>
            <a:r>
              <a:rPr lang="en-US" i="1" dirty="0" smtClean="0">
                <a:sym typeface="Symbol" charset="0"/>
              </a:rPr>
              <a:t>P</a:t>
            </a:r>
            <a:r>
              <a:rPr lang="en-US" dirty="0" smtClean="0">
                <a:sym typeface="Symbol" charset="0"/>
              </a:rPr>
              <a:t>+</a:t>
            </a:r>
            <a:r>
              <a:rPr lang="en-US" i="1" dirty="0" smtClean="0">
                <a:sym typeface="Symbol" charset="0"/>
              </a:rPr>
              <a:t>R</a:t>
            </a:r>
            <a:r>
              <a:rPr lang="en-US" dirty="0" smtClean="0">
                <a:sym typeface="Symbol" charset="0"/>
              </a:rPr>
              <a:t>)</a:t>
            </a:r>
            <a:endParaRPr lang="en-US" dirty="0" smtClean="0"/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514945"/>
              </p:ext>
            </p:extLst>
          </p:nvPr>
        </p:nvGraphicFramePr>
        <p:xfrm>
          <a:off x="2057400" y="2190750"/>
          <a:ext cx="4191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Equation" r:id="rId4" imgW="2084400" imgH="594000" progId="Equation.3">
                  <p:embed/>
                </p:oleObj>
              </mc:Choice>
              <mc:Fallback>
                <p:oleObj name="Equation" r:id="rId4" imgW="2084400" imgH="59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90750"/>
                        <a:ext cx="4191000" cy="1219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7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negative movie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3333750"/>
          </a:xfrm>
        </p:spPr>
        <p:txBody>
          <a:bodyPr/>
          <a:lstStyle/>
          <a:p>
            <a:r>
              <a:rPr lang="en-US" dirty="0" smtClean="0"/>
              <a:t>unbelievably </a:t>
            </a:r>
            <a:r>
              <a:rPr lang="en-US" dirty="0"/>
              <a:t>disappointing </a:t>
            </a:r>
            <a:endParaRPr lang="en-US" dirty="0" smtClean="0"/>
          </a:p>
          <a:p>
            <a:r>
              <a:rPr lang="en-US" dirty="0" smtClean="0"/>
              <a:t>Full of </a:t>
            </a:r>
            <a:r>
              <a:rPr lang="en-US" dirty="0"/>
              <a:t>zany characters and richly applied satire, and some great plot </a:t>
            </a:r>
            <a:r>
              <a:rPr lang="en-US" dirty="0" smtClean="0"/>
              <a:t>twists</a:t>
            </a:r>
          </a:p>
          <a:p>
            <a:r>
              <a:rPr lang="en-US" dirty="0"/>
              <a:t> this is the greatest screwball comedy ever </a:t>
            </a:r>
            <a:r>
              <a:rPr lang="en-US" dirty="0" smtClean="0"/>
              <a:t>filmed</a:t>
            </a:r>
          </a:p>
          <a:p>
            <a:r>
              <a:rPr lang="en-US" dirty="0"/>
              <a:t> It was pathetic. The worst part about it was the boxing scenes.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81350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59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525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955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 bwMode="auto">
          <a:xfrm>
            <a:off x="3124200" y="2571750"/>
            <a:ext cx="1219200" cy="106680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67600" cy="895350"/>
          </a:xfrm>
        </p:spPr>
        <p:txBody>
          <a:bodyPr/>
          <a:lstStyle/>
          <a:p>
            <a:r>
              <a:rPr lang="en-US" dirty="0" smtClean="0"/>
              <a:t>What is the subject of this article?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752600"/>
            <a:ext cx="3810000" cy="3333750"/>
          </a:xfrm>
        </p:spPr>
        <p:txBody>
          <a:bodyPr/>
          <a:lstStyle/>
          <a:p>
            <a:r>
              <a:rPr lang="en-US" dirty="0" err="1" smtClean="0"/>
              <a:t>Antogonists</a:t>
            </a:r>
            <a:r>
              <a:rPr lang="en-US" dirty="0" smtClean="0"/>
              <a:t> and Inhibitors</a:t>
            </a:r>
          </a:p>
          <a:p>
            <a:r>
              <a:rPr lang="en-US" dirty="0" smtClean="0"/>
              <a:t>Blood Supply</a:t>
            </a:r>
          </a:p>
          <a:p>
            <a:r>
              <a:rPr lang="en-US" dirty="0" smtClean="0"/>
              <a:t>Chemistry</a:t>
            </a:r>
          </a:p>
          <a:p>
            <a:r>
              <a:rPr lang="en-US" dirty="0" smtClean="0"/>
              <a:t>Drug Therapy</a:t>
            </a:r>
          </a:p>
          <a:p>
            <a:r>
              <a:rPr lang="en-US" dirty="0" smtClean="0"/>
              <a:t>Embryology</a:t>
            </a:r>
          </a:p>
          <a:p>
            <a:r>
              <a:rPr lang="en-US" dirty="0" smtClean="0"/>
              <a:t>Epidemiology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45141" y="1276350"/>
            <a:ext cx="5198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+mn-lt"/>
              </a:rPr>
              <a:t>MeSH</a:t>
            </a:r>
            <a:r>
              <a:rPr lang="en-US" sz="2800" b="1" dirty="0" smtClean="0">
                <a:latin typeface="+mn-lt"/>
              </a:rPr>
              <a:t> Subject Category Hierarchy</a:t>
            </a:r>
            <a:endParaRPr lang="en-US" sz="28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1" y="272415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n-lt"/>
              </a:rPr>
              <a:t>?</a:t>
            </a:r>
            <a:endParaRPr lang="en-US" sz="3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3525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Sans" pitchFamily="-65" charset="0"/>
              </a:rPr>
              <a:t>MEDLINE Article</a:t>
            </a:r>
            <a:endParaRPr lang="en-US" sz="1800" dirty="0">
              <a:latin typeface="Lucida Sans" pitchFamily="-65" charset="0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10" name="Picture 9" descr="medlin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09750"/>
            <a:ext cx="2009622" cy="2673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497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Text 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28750"/>
            <a:ext cx="7467600" cy="371475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Assigning subject categories, topics, or genres</a:t>
            </a:r>
          </a:p>
          <a:p>
            <a:r>
              <a:rPr lang="en-US" sz="2800" dirty="0" smtClean="0">
                <a:latin typeface="Calibri" charset="0"/>
              </a:rPr>
              <a:t>Spam detection</a:t>
            </a:r>
          </a:p>
          <a:p>
            <a:r>
              <a:rPr lang="en-US" sz="2800" dirty="0" smtClean="0">
                <a:latin typeface="Calibri" charset="0"/>
              </a:rPr>
              <a:t>Authorship </a:t>
            </a:r>
            <a:r>
              <a:rPr lang="en-US" sz="2800" dirty="0">
                <a:latin typeface="Calibri" charset="0"/>
              </a:rPr>
              <a:t>identification</a:t>
            </a:r>
          </a:p>
          <a:p>
            <a:r>
              <a:rPr lang="en-US" sz="2800" dirty="0">
                <a:latin typeface="Calibri" charset="0"/>
              </a:rPr>
              <a:t>Age/gender identification</a:t>
            </a:r>
          </a:p>
          <a:p>
            <a:r>
              <a:rPr lang="en-US" sz="2800" dirty="0">
                <a:latin typeface="Calibri" charset="0"/>
              </a:rPr>
              <a:t>Language </a:t>
            </a:r>
            <a:r>
              <a:rPr lang="en-US" sz="2800" dirty="0" smtClean="0">
                <a:latin typeface="Calibri" charset="0"/>
              </a:rPr>
              <a:t>Identification</a:t>
            </a:r>
          </a:p>
          <a:p>
            <a:r>
              <a:rPr lang="en-US" sz="2800" dirty="0" smtClean="0">
                <a:latin typeface="Calibri" charset="0"/>
              </a:rPr>
              <a:t>Sentiment analysis</a:t>
            </a:r>
          </a:p>
          <a:p>
            <a:r>
              <a:rPr lang="en-US" sz="2800" dirty="0" smtClean="0">
                <a:latin typeface="Calibri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30965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Classification: definition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i="1" dirty="0" smtClean="0">
                <a:latin typeface="Calibri" charset="0"/>
              </a:rPr>
              <a:t>Input</a:t>
            </a:r>
            <a:r>
              <a:rPr lang="en-US" sz="3200" dirty="0" smtClean="0">
                <a:latin typeface="Calibri" charset="0"/>
              </a:rPr>
              <a:t>:</a:t>
            </a:r>
          </a:p>
          <a:p>
            <a:pPr lvl="1"/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a document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800" i="1" dirty="0" smtClean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a </a:t>
            </a:r>
            <a:r>
              <a:rPr lang="en-US" sz="2800" dirty="0">
                <a:latin typeface="Calibri" charset="0"/>
                <a:ea typeface="ＭＳ Ｐゴシック" charset="0"/>
              </a:rPr>
              <a:t>fixed set of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classes 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8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</a:p>
          <a:p>
            <a:pPr lvl="1"/>
            <a:endParaRPr lang="en-US" sz="2800" i="1" dirty="0">
              <a:latin typeface="Calibri" charset="0"/>
            </a:endParaRPr>
          </a:p>
          <a:p>
            <a:r>
              <a:rPr lang="en-US" sz="3200" i="1" dirty="0">
                <a:latin typeface="Calibri" charset="0"/>
              </a:rPr>
              <a:t>Output</a:t>
            </a:r>
            <a:r>
              <a:rPr lang="en-US" sz="3200" dirty="0">
                <a:latin typeface="Calibri" charset="0"/>
              </a:rPr>
              <a:t>: a predicted class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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endParaRPr lang="en-US" sz="3200" i="1" baseline="-25000" dirty="0">
              <a:solidFill>
                <a:srgbClr val="FF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5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Classification Methods: </a:t>
            </a:r>
            <a:br>
              <a:rPr lang="en-US" sz="3600" dirty="0" smtClean="0"/>
            </a:br>
            <a:r>
              <a:rPr lang="en-US" sz="3600" dirty="0" smtClean="0"/>
              <a:t>Hand-coded rules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Rules based on combinations of words or other features</a:t>
            </a:r>
          </a:p>
          <a:p>
            <a:pPr lvl="1"/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spam: black-list-address OR (“dollars” </a:t>
            </a:r>
            <a:r>
              <a:rPr lang="en-US" dirty="0" err="1" smtClean="0">
                <a:latin typeface="Calibri" charset="0"/>
              </a:rPr>
              <a:t>AND“have</a:t>
            </a:r>
            <a:r>
              <a:rPr lang="en-US" dirty="0" smtClean="0">
                <a:latin typeface="Calibri" charset="0"/>
              </a:rPr>
              <a:t> been selected”)</a:t>
            </a:r>
          </a:p>
          <a:p>
            <a:r>
              <a:rPr lang="en-US" dirty="0" smtClean="0">
                <a:latin typeface="Calibri" charset="0"/>
              </a:rPr>
              <a:t>Accuracy can be high</a:t>
            </a:r>
          </a:p>
          <a:p>
            <a:pPr lvl="1"/>
            <a:r>
              <a:rPr lang="en-US" dirty="0" smtClean="0">
                <a:latin typeface="Calibri" charset="0"/>
              </a:rPr>
              <a:t>If rules carefully refined by expert</a:t>
            </a:r>
          </a:p>
          <a:p>
            <a:r>
              <a:rPr lang="en-US" dirty="0" smtClean="0">
                <a:latin typeface="Calibri" charset="0"/>
              </a:rPr>
              <a:t>But building and maintaining these rules is expensive</a:t>
            </a:r>
          </a:p>
        </p:txBody>
      </p:sp>
    </p:spTree>
    <p:extLst>
      <p:ext uri="{BB962C8B-B14F-4D97-AF65-F5344CB8AC3E}">
        <p14:creationId xmlns:p14="http://schemas.microsoft.com/office/powerpoint/2010/main" val="19033137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11408</TotalTime>
  <Words>1899</Words>
  <Application>Microsoft Macintosh PowerPoint</Application>
  <PresentationFormat>全屏显示(16:9)</PresentationFormat>
  <Paragraphs>315</Paragraphs>
  <Slides>42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NLP-jurafsky</vt:lpstr>
      <vt:lpstr>Equation</vt:lpstr>
      <vt:lpstr>Text Classification and Naïve Bayes</vt:lpstr>
      <vt:lpstr>Is this spam?</vt:lpstr>
      <vt:lpstr>Who wrote which Federalist papers?</vt:lpstr>
      <vt:lpstr>Male or female author?</vt:lpstr>
      <vt:lpstr>Positive or negative movie review?</vt:lpstr>
      <vt:lpstr>What is the subject of this article?</vt:lpstr>
      <vt:lpstr>Text Classification</vt:lpstr>
      <vt:lpstr>Text Classification: definition</vt:lpstr>
      <vt:lpstr>Classification Methods:  Hand-coded rules</vt:lpstr>
      <vt:lpstr>Classification Methods: Supervised Machine Learning</vt:lpstr>
      <vt:lpstr>Classification Methods: Supervised Machine Learning</vt:lpstr>
      <vt:lpstr>Text Classification and Naïve Bayes</vt:lpstr>
      <vt:lpstr>Text Classification and Naïve Bayes</vt:lpstr>
      <vt:lpstr>Naïve Bayes Intuition</vt:lpstr>
      <vt:lpstr>The Bag of Words Representation</vt:lpstr>
      <vt:lpstr>The bag of words representation</vt:lpstr>
      <vt:lpstr>Text Classification and Naïve Bayes</vt:lpstr>
      <vt:lpstr>Text Classification and Naïve Bayes</vt:lpstr>
      <vt:lpstr>Bayes’ Rule Applied to Documents and Classes</vt:lpstr>
      <vt:lpstr>Naïve Bayes Classifier (I)</vt:lpstr>
      <vt:lpstr>Naïve Bayes Classifier (II)</vt:lpstr>
      <vt:lpstr>Naïve Bayes Classifier (IV)</vt:lpstr>
      <vt:lpstr>Multinomial Naïve Bayes Independence Assumptions</vt:lpstr>
      <vt:lpstr>Multinomial Naïve Bayes Classifier</vt:lpstr>
      <vt:lpstr>Applying Multinomial Naive Bayes Classifiers to Text Classification</vt:lpstr>
      <vt:lpstr>Text Classification and Naïve Bayes</vt:lpstr>
      <vt:lpstr>Text Classification and Naïve Bayes</vt:lpstr>
      <vt:lpstr>Learning the Multinomial Naïve Bayes Model</vt:lpstr>
      <vt:lpstr>Parameter estimation</vt:lpstr>
      <vt:lpstr>Problem with Maximum Likelihood</vt:lpstr>
      <vt:lpstr>Laplace (add-1) smoothing for Naïve Bayes</vt:lpstr>
      <vt:lpstr>Multinomial Naïve Bayes: Learning</vt:lpstr>
      <vt:lpstr>Text Classification and Naïve Bayes</vt:lpstr>
      <vt:lpstr>Text Classification and Naïve Bayes</vt:lpstr>
      <vt:lpstr>PowerPoint 演示文稿</vt:lpstr>
      <vt:lpstr>Naïve Bayes in Spam Filtering</vt:lpstr>
      <vt:lpstr>Summary: Naive Bayes is Not So Naive</vt:lpstr>
      <vt:lpstr>Text Classification and Naïve Bayes</vt:lpstr>
      <vt:lpstr>Text Classification and Naïve Bayes</vt:lpstr>
      <vt:lpstr>The 2-by-2 contingency table</vt:lpstr>
      <vt:lpstr>Precision and recall</vt:lpstr>
      <vt:lpstr>A combined measure: F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qq 李</cp:lastModifiedBy>
  <cp:revision>225</cp:revision>
  <cp:lastPrinted>2012-03-27T19:39:52Z</cp:lastPrinted>
  <dcterms:created xsi:type="dcterms:W3CDTF">2010-04-19T15:31:24Z</dcterms:created>
  <dcterms:modified xsi:type="dcterms:W3CDTF">2018-03-16T07:02:16Z</dcterms:modified>
</cp:coreProperties>
</file>