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7"/>
  </p:notesMasterIdLst>
  <p:sldIdLst>
    <p:sldId id="347" r:id="rId2"/>
    <p:sldId id="266" r:id="rId3"/>
    <p:sldId id="295" r:id="rId4"/>
    <p:sldId id="348" r:id="rId5"/>
    <p:sldId id="349" r:id="rId6"/>
    <p:sldId id="350" r:id="rId7"/>
    <p:sldId id="351" r:id="rId8"/>
    <p:sldId id="352" r:id="rId9"/>
    <p:sldId id="353" r:id="rId10"/>
    <p:sldId id="355" r:id="rId11"/>
    <p:sldId id="370" r:id="rId12"/>
    <p:sldId id="356" r:id="rId13"/>
    <p:sldId id="357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21" r:id="rId26"/>
  </p:sldIdLst>
  <p:sldSz cx="12190413" cy="6859588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3B7"/>
    <a:srgbClr val="131E41"/>
    <a:srgbClr val="18D2A6"/>
    <a:srgbClr val="03A6AF"/>
    <a:srgbClr val="0374AF"/>
    <a:srgbClr val="14B28B"/>
    <a:srgbClr val="01ACBE"/>
    <a:srgbClr val="0170C1"/>
    <a:srgbClr val="EB5145"/>
    <a:srgbClr val="EB5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60" y="5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5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2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35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2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9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700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161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797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7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9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6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5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6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8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3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8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st/mnbvv/883ffc321537853cc9612ad217741524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7718" y="1961377"/>
            <a:ext cx="10361851" cy="14700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會計師查核報告資訊內涵</a:t>
            </a:r>
            <a:endParaRPr lang="en-US" altLang="zh-TW" sz="68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6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6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以金融業為例</a:t>
            </a:r>
            <a:endParaRPr lang="zh-CN" altLang="en-US" sz="6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_副标题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33702" y="3943814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報告同學：李東霖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　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        謝佳芳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           林雅涵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32" name="Group 38"/>
          <p:cNvGrpSpPr/>
          <p:nvPr/>
        </p:nvGrpSpPr>
        <p:grpSpPr>
          <a:xfrm flipH="1">
            <a:off x="5390680" y="5890640"/>
            <a:ext cx="1575060" cy="160804"/>
            <a:chOff x="5548426" y="3343939"/>
            <a:chExt cx="833173" cy="85061"/>
          </a:xfrm>
          <a:solidFill>
            <a:srgbClr val="1983B7"/>
          </a:solidFill>
        </p:grpSpPr>
        <p:sp>
          <p:nvSpPr>
            <p:cNvPr id="33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4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5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6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7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8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  <p:sp>
        <p:nvSpPr>
          <p:cNvPr id="12" name="PA_副标题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911999" y="5120964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指導教授：盧佳琪教授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            蔡芸琤教授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algn="ctr">
              <a:buNone/>
            </a:pP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4199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build="p"/>
      <p:bldP spid="1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13574" y="560331"/>
              <a:ext cx="5202378" cy="538601"/>
              <a:chOff x="4268224" y="515938"/>
              <a:chExt cx="520237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892123" y="515938"/>
                <a:ext cx="4578479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CN" altLang="en-US" sz="29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問題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探討</a:t>
                </a: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-</a:t>
                </a:r>
                <a:r>
                  <a:rPr lang="zh-TW" altLang="en-US" sz="20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證券業、保險業、銀行業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268224" y="569913"/>
                <a:ext cx="263526" cy="395411"/>
                <a:chOff x="-628853" y="0"/>
                <a:chExt cx="213757" cy="427636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628852" y="0"/>
                  <a:ext cx="213756" cy="213818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628853" y="213818"/>
                  <a:ext cx="213756" cy="213818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610655" y="2435147"/>
            <a:ext cx="11084576" cy="3503500"/>
            <a:chOff x="684213" y="1392350"/>
            <a:chExt cx="7772400" cy="2456621"/>
          </a:xfrm>
        </p:grpSpPr>
        <p:sp>
          <p:nvSpPr>
            <p:cNvPr id="13" name="Freeform 5"/>
            <p:cNvSpPr/>
            <p:nvPr/>
          </p:nvSpPr>
          <p:spPr bwMode="auto">
            <a:xfrm>
              <a:off x="922338" y="1392350"/>
              <a:ext cx="2228850" cy="1595930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6227763" y="1392350"/>
              <a:ext cx="2228850" cy="1595930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3578225" y="1392350"/>
              <a:ext cx="2228850" cy="1595930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684213" y="1608316"/>
              <a:ext cx="392112" cy="393822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F8F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ea typeface="微軟正黑體" panose="020B0604030504040204" pitchFamily="34" charset="-120"/>
                </a:rPr>
                <a:t>01</a:t>
              </a:r>
              <a:endParaRPr lang="zh-CN" altLang="en-US" sz="1600" dirty="0">
                <a:solidFill>
                  <a:schemeClr val="bg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7" name="Oval 18" descr="0x786"/>
            <p:cNvSpPr>
              <a:spLocks noChangeArrowheads="1"/>
            </p:cNvSpPr>
            <p:nvPr/>
          </p:nvSpPr>
          <p:spPr bwMode="auto">
            <a:xfrm>
              <a:off x="777875" y="3134376"/>
              <a:ext cx="712789" cy="7145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3348038" y="1608316"/>
              <a:ext cx="392112" cy="3938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rgbClr val="F8F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dirty="0">
                  <a:solidFill>
                    <a:schemeClr val="bg1"/>
                  </a:solidFill>
                  <a:ea typeface="微軟正黑體" panose="020B0604030504040204" pitchFamily="34" charset="-120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9" name="Oval 26" descr="0115mvtps00039"/>
            <p:cNvSpPr>
              <a:spLocks noChangeArrowheads="1"/>
            </p:cNvSpPr>
            <p:nvPr/>
          </p:nvSpPr>
          <p:spPr bwMode="auto">
            <a:xfrm>
              <a:off x="3433764" y="3134376"/>
              <a:ext cx="714375" cy="7145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6011863" y="1608316"/>
              <a:ext cx="392112" cy="393822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F8F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dirty="0">
                  <a:solidFill>
                    <a:schemeClr val="bg1"/>
                  </a:solidFill>
                  <a:ea typeface="微軟正黑體" panose="020B0604030504040204" pitchFamily="34" charset="-120"/>
                </a:rPr>
                <a:t>03</a:t>
              </a:r>
            </a:p>
            <a:p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" name="Oval 34" descr="u=290065061,2920051158&amp;fm=15&amp;gp=0"/>
            <p:cNvSpPr>
              <a:spLocks noChangeArrowheads="1"/>
            </p:cNvSpPr>
            <p:nvPr/>
          </p:nvSpPr>
          <p:spPr bwMode="auto">
            <a:xfrm>
              <a:off x="6091239" y="3134376"/>
              <a:ext cx="714375" cy="7145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1227139" y="1654735"/>
              <a:ext cx="1728787" cy="86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TW" altLang="en-US" sz="20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證券業、保險業、銀行業會計師查核報告中關鍵查核事項是否具有共通點</a:t>
              </a:r>
              <a:r>
                <a:rPr lang="en-US" altLang="zh-TW" sz="20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id-ID" altLang="zh-TW" sz="2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3904362" y="1746472"/>
              <a:ext cx="1728787" cy="43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TW" altLang="zh-TW" sz="20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證券業、保險業、銀行業是否具有相關性</a:t>
              </a:r>
              <a:endParaRPr lang="id-ID" altLang="zh-TW" sz="2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573839" y="1746472"/>
              <a:ext cx="1728787" cy="647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TW" altLang="zh-TW" sz="20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瞭解證券業、保險業、銀行業財務報表中重要的財務比率</a:t>
              </a:r>
              <a:endParaRPr lang="id-ID" altLang="zh-TW" sz="2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813919" y="52297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文字雲</a:t>
            </a:r>
            <a:endParaRPr lang="zh-CN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00799" y="5135093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相關性分析</a:t>
            </a:r>
            <a:endParaRPr lang="zh-CN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1026" y="513509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財務報表比率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531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3413574" y="560331"/>
              <a:ext cx="5202378" cy="538601"/>
              <a:chOff x="4268224" y="515938"/>
              <a:chExt cx="5202378" cy="538601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892123" y="515938"/>
                <a:ext cx="4578479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樣本選取</a:t>
                </a: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-</a:t>
                </a:r>
                <a:r>
                  <a:rPr lang="zh-TW" altLang="en-US" sz="20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證券業、保險業、銀行業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4268224" y="569913"/>
                <a:ext cx="263526" cy="395411"/>
                <a:chOff x="-628853" y="0"/>
                <a:chExt cx="213757" cy="427636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628852" y="0"/>
                  <a:ext cx="213756" cy="213818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628853" y="213818"/>
                  <a:ext cx="213756" cy="213818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71" y="2686206"/>
            <a:ext cx="1425115" cy="142511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7" y="2782875"/>
            <a:ext cx="1425115" cy="14251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98" y="2618403"/>
            <a:ext cx="1589587" cy="158958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388444" y="1910024"/>
            <a:ext cx="587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TEJ  105,106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年度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所有公司合併財務報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</a:p>
        </p:txBody>
      </p:sp>
      <p:sp>
        <p:nvSpPr>
          <p:cNvPr id="13" name="圆角矩形 21"/>
          <p:cNvSpPr/>
          <p:nvPr/>
        </p:nvSpPr>
        <p:spPr>
          <a:xfrm>
            <a:off x="5075979" y="4467724"/>
            <a:ext cx="2009424" cy="1800000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保險業</a:t>
            </a:r>
            <a:endParaRPr lang="en-US" altLang="zh-TW" sz="2000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pitchFamily="34" charset="-122"/>
              </a:rPr>
              <a:t>21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25"/>
          <p:cNvSpPr/>
          <p:nvPr/>
        </p:nvSpPr>
        <p:spPr>
          <a:xfrm>
            <a:off x="1168784" y="4467724"/>
            <a:ext cx="2008800" cy="180000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0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證券業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kern="0" dirty="0">
                <a:solidFill>
                  <a:srgbClr val="FFFFFF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10</a:t>
            </a:r>
            <a:r>
              <a:rPr lang="zh-TW" altLang="en-US" sz="20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圆角矩形 23"/>
          <p:cNvSpPr/>
          <p:nvPr/>
        </p:nvSpPr>
        <p:spPr>
          <a:xfrm>
            <a:off x="9153514" y="4467724"/>
            <a:ext cx="2008800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銀行業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36</a:t>
            </a:r>
            <a:r>
              <a:rPr lang="zh-TW" altLang="en-US" sz="20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3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2845" y="531303"/>
            <a:ext cx="8195166" cy="759009"/>
            <a:chOff x="1902845" y="560331"/>
            <a:chExt cx="8195166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902845" y="560331"/>
              <a:ext cx="8195166" cy="584767"/>
              <a:chOff x="2757495" y="515938"/>
              <a:chExt cx="8195166" cy="584767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3381376" y="515938"/>
                <a:ext cx="757128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32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證券業、保險業、</a:t>
                </a:r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銀行業之文字雲與頻率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2757495" y="569913"/>
                <a:ext cx="263527" cy="395413"/>
                <a:chOff x="-1854261" y="0"/>
                <a:chExt cx="213757" cy="42763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1854261" y="0"/>
                  <a:ext cx="213756" cy="21381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1854260" y="213819"/>
                  <a:ext cx="213756" cy="21381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47728" r="5198" b="4503"/>
          <a:stretch/>
        </p:blipFill>
        <p:spPr>
          <a:xfrm>
            <a:off x="5806660" y="1938132"/>
            <a:ext cx="6077883" cy="4361623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1" t="6318" r="20650" b="54534"/>
          <a:stretch/>
        </p:blipFill>
        <p:spPr>
          <a:xfrm>
            <a:off x="683591" y="1938132"/>
            <a:ext cx="4566319" cy="43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8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44625" y="560331"/>
              <a:ext cx="4912215" cy="584767"/>
              <a:chOff x="4099275" y="515938"/>
              <a:chExt cx="4912215" cy="584767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723155" y="515938"/>
                <a:ext cx="428833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保險業之文字雲與頻率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099275" y="569913"/>
                <a:ext cx="263527" cy="395505"/>
                <a:chOff x="-765891" y="0"/>
                <a:chExt cx="213757" cy="427730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765891" y="0"/>
                  <a:ext cx="213756" cy="21386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765890" y="213865"/>
                  <a:ext cx="213756" cy="21386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4" t="6917" r="8806" b="57015"/>
          <a:stretch/>
        </p:blipFill>
        <p:spPr>
          <a:xfrm>
            <a:off x="4818580" y="2187324"/>
            <a:ext cx="7217721" cy="371004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9" t="6917" r="60476" b="66914"/>
          <a:stretch/>
        </p:blipFill>
        <p:spPr>
          <a:xfrm>
            <a:off x="393157" y="2187324"/>
            <a:ext cx="3855081" cy="37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78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44625" y="560331"/>
              <a:ext cx="4912215" cy="584767"/>
              <a:chOff x="4099275" y="515938"/>
              <a:chExt cx="4912215" cy="584767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723155" y="515938"/>
                <a:ext cx="428833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32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證券</a:t>
                </a:r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業之文字雲與頻率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099275" y="569913"/>
                <a:ext cx="263527" cy="395505"/>
                <a:chOff x="-765891" y="0"/>
                <a:chExt cx="213757" cy="427730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765891" y="0"/>
                  <a:ext cx="213756" cy="21386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765890" y="213865"/>
                  <a:ext cx="213756" cy="21386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3" t="34195" r="8373" b="26820"/>
          <a:stretch/>
        </p:blipFill>
        <p:spPr>
          <a:xfrm>
            <a:off x="4671391" y="1967948"/>
            <a:ext cx="7291296" cy="389613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3" t="34195" r="60546" b="38113"/>
          <a:stretch/>
        </p:blipFill>
        <p:spPr>
          <a:xfrm>
            <a:off x="546652" y="1967948"/>
            <a:ext cx="3498574" cy="38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52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602429" y="560331"/>
              <a:ext cx="4912219" cy="584767"/>
              <a:chOff x="4457079" y="515938"/>
              <a:chExt cx="4912219" cy="584767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080963" y="515938"/>
                <a:ext cx="428833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/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銀</a:t>
                </a:r>
                <a:r>
                  <a:rPr lang="zh-TW" altLang="en-US" sz="32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行</a:t>
                </a:r>
                <a:r>
                  <a:rPr lang="zh-TW" alt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業之文字雲與頻率</a:t>
                </a:r>
                <a:endPara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457079" y="569913"/>
                <a:ext cx="263527" cy="395533"/>
                <a:chOff x="-475659" y="0"/>
                <a:chExt cx="213757" cy="4277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475659" y="0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475658" y="21387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3" t="60935" r="8511"/>
          <a:stretch/>
        </p:blipFill>
        <p:spPr>
          <a:xfrm>
            <a:off x="4808688" y="1977886"/>
            <a:ext cx="7040399" cy="378680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7" t="60935" r="60091" b="11397"/>
          <a:stretch/>
        </p:blipFill>
        <p:spPr>
          <a:xfrm>
            <a:off x="660863" y="1977885"/>
            <a:ext cx="3764269" cy="3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4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7448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問題解決與分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7448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析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77448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70" name="矩形 70"/>
          <p:cNvSpPr>
            <a:spLocks noChangeArrowheads="1"/>
          </p:cNvSpPr>
          <p:nvPr/>
        </p:nvSpPr>
        <p:spPr bwMode="auto">
          <a:xfrm>
            <a:off x="1317717" y="4720142"/>
            <a:ext cx="95704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證券業、保險業、銀行業是否具有</a:t>
            </a:r>
            <a:r>
              <a:rPr kumimoji="0" lang="zh-TW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相關性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極端異常值的深入探討，產業可注意的財報比率</a:t>
            </a:r>
            <a:endParaRPr kumimoji="0" lang="id-ID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39" y="1150348"/>
            <a:ext cx="5664660" cy="5602992"/>
          </a:xfrm>
          <a:prstGeom prst="rect">
            <a:avLst/>
          </a:prstGeom>
        </p:spPr>
      </p:pic>
      <p:grpSp>
        <p:nvGrpSpPr>
          <p:cNvPr id="2" name="组合 2"/>
          <p:cNvGrpSpPr/>
          <p:nvPr/>
        </p:nvGrpSpPr>
        <p:grpSpPr>
          <a:xfrm>
            <a:off x="2320698" y="525422"/>
            <a:ext cx="7719020" cy="764890"/>
            <a:chOff x="2320698" y="554450"/>
            <a:chExt cx="7719020" cy="764890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2876872" y="554450"/>
              <a:ext cx="7162846" cy="584767"/>
              <a:chOff x="3731522" y="510057"/>
              <a:chExt cx="7162846" cy="584767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554189" y="510057"/>
                <a:ext cx="6340179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銀行、保險及證券業之相關性分析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15" name="圆角矩形 21"/>
          <p:cNvSpPr/>
          <p:nvPr/>
        </p:nvSpPr>
        <p:spPr>
          <a:xfrm>
            <a:off x="4028767" y="6097743"/>
            <a:ext cx="1516056" cy="515633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保險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 25"/>
          <p:cNvSpPr/>
          <p:nvPr/>
        </p:nvSpPr>
        <p:spPr>
          <a:xfrm>
            <a:off x="5520580" y="6097742"/>
            <a:ext cx="1516056" cy="515633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證券業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23"/>
          <p:cNvSpPr/>
          <p:nvPr/>
        </p:nvSpPr>
        <p:spPr>
          <a:xfrm>
            <a:off x="7036636" y="6097742"/>
            <a:ext cx="1516056" cy="515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銀行業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圆角矩形 21"/>
          <p:cNvSpPr/>
          <p:nvPr/>
        </p:nvSpPr>
        <p:spPr>
          <a:xfrm rot="5400000">
            <a:off x="3067444" y="2225233"/>
            <a:ext cx="1516056" cy="515633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保險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25"/>
          <p:cNvSpPr/>
          <p:nvPr/>
        </p:nvSpPr>
        <p:spPr>
          <a:xfrm rot="5400000">
            <a:off x="3067444" y="3694028"/>
            <a:ext cx="1516056" cy="515633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證券業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圆角矩形 23"/>
          <p:cNvSpPr/>
          <p:nvPr/>
        </p:nvSpPr>
        <p:spPr>
          <a:xfrm rot="5400000">
            <a:off x="3076993" y="5099268"/>
            <a:ext cx="1516056" cy="515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銀行業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20698" y="525422"/>
            <a:ext cx="7519988" cy="764890"/>
            <a:chOff x="2320698" y="554450"/>
            <a:chExt cx="7519988" cy="764890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2876872" y="554450"/>
              <a:ext cx="6545690" cy="584767"/>
              <a:chOff x="3731522" y="510057"/>
              <a:chExt cx="6545690" cy="584767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554189" y="510057"/>
                <a:ext cx="5723023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銀行、保險及證券業之</a:t>
                </a:r>
                <a:r>
                  <a:rPr kumimoji="0" lang="en-US" altLang="zh-TW" sz="3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kmeans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pic>
        <p:nvPicPr>
          <p:cNvPr id="1026" name="Picture 2" descr="擷取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b="-1"/>
          <a:stretch/>
        </p:blipFill>
        <p:spPr bwMode="auto">
          <a:xfrm>
            <a:off x="1368294" y="2171238"/>
            <a:ext cx="6129954" cy="358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r="2005"/>
          <a:stretch/>
        </p:blipFill>
        <p:spPr bwMode="auto">
          <a:xfrm>
            <a:off x="343505" y="2167898"/>
            <a:ext cx="7766825" cy="357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2876872" y="3646407"/>
            <a:ext cx="4152210" cy="1820115"/>
          </a:xfrm>
          <a:prstGeom prst="ellipse">
            <a:avLst/>
          </a:prstGeom>
          <a:noFill/>
          <a:ln w="57150">
            <a:solidFill>
              <a:srgbClr val="EB53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152939" y="3964904"/>
            <a:ext cx="2145790" cy="868151"/>
          </a:xfrm>
          <a:prstGeom prst="ellipse">
            <a:avLst/>
          </a:prstGeom>
          <a:noFill/>
          <a:ln w="57150">
            <a:solidFill>
              <a:srgbClr val="EB53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10330" y="2058568"/>
            <a:ext cx="4080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銀行業和保險業呈現顯著負</a:t>
            </a:r>
            <a:r>
              <a:rPr kumimoji="0" lang="zh-TW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相關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證券</a:t>
            </a:r>
            <a:r>
              <a:rPr kumimoji="0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業則和其他兩業有</a:t>
            </a:r>
            <a:r>
              <a:rPr kumimoji="0" lang="zh-TW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相關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但較偏向保險業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原因：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保險：保險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負債，自留賠款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準備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2 .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銀行：收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放款，以及帳款回收率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3 .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證券：經紀手續費收入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4 .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三業均會拿錢去投資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→金融工具的評價與減損評估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圆角矩形 21"/>
          <p:cNvSpPr/>
          <p:nvPr/>
        </p:nvSpPr>
        <p:spPr>
          <a:xfrm>
            <a:off x="6505637" y="2843461"/>
            <a:ext cx="1516056" cy="515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保險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圆角矩形 25"/>
          <p:cNvSpPr/>
          <p:nvPr/>
        </p:nvSpPr>
        <p:spPr>
          <a:xfrm>
            <a:off x="6505637" y="2247863"/>
            <a:ext cx="1516056" cy="515633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證券業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 23"/>
          <p:cNvSpPr/>
          <p:nvPr/>
        </p:nvSpPr>
        <p:spPr>
          <a:xfrm>
            <a:off x="6505637" y="3449271"/>
            <a:ext cx="1516056" cy="515633"/>
          </a:xfrm>
          <a:prstGeom prst="roundRect">
            <a:avLst/>
          </a:prstGeom>
          <a:solidFill>
            <a:srgbClr val="0374A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銀行業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43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4148" y="3672365"/>
            <a:ext cx="8700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hlinkClick r:id="rId2"/>
              </a:rPr>
              <a:t>https://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hlinkClick r:id="rId2"/>
              </a:rPr>
              <a:t>nbviewer.jupyter.org/gist/mnbvv/883ffc321537853cc9612ad217741524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20698" y="525422"/>
            <a:ext cx="7519988" cy="764890"/>
            <a:chOff x="2320698" y="554450"/>
            <a:chExt cx="7519988" cy="764890"/>
          </a:xfrm>
        </p:grpSpPr>
        <p:sp>
          <p:nvSpPr>
            <p:cNvPr id="4" name="矩形 3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2876872" y="554450"/>
              <a:ext cx="5793882" cy="584767"/>
              <a:chOff x="3731522" y="510057"/>
              <a:chExt cx="5793882" cy="584767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4554189" y="510057"/>
                <a:ext cx="4971215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金融業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Kmeans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和三度空間</a:t>
                </a:r>
              </a:p>
            </p:txBody>
          </p:sp>
          <p:grpSp>
            <p:nvGrpSpPr>
              <p:cNvPr id="7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8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918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731437" y="3669216"/>
            <a:ext cx="3793579" cy="592932"/>
            <a:chOff x="5180762" y="1341138"/>
            <a:chExt cx="3793579" cy="592932"/>
          </a:xfrm>
          <a:solidFill>
            <a:schemeClr val="accent3"/>
          </a:solidFill>
        </p:grpSpPr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5303349" y="1341138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5180762" y="1407814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5367617" y="1341139"/>
              <a:ext cx="540333" cy="553640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TextBox 105"/>
            <p:cNvSpPr txBox="1">
              <a:spLocks noChangeArrowheads="1"/>
            </p:cNvSpPr>
            <p:nvPr/>
          </p:nvSpPr>
          <p:spPr bwMode="auto">
            <a:xfrm>
              <a:off x="6065051" y="1454247"/>
              <a:ext cx="754016" cy="438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前言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TextBox 106"/>
            <p:cNvSpPr txBox="1">
              <a:spLocks noChangeArrowheads="1"/>
            </p:cNvSpPr>
            <p:nvPr/>
          </p:nvSpPr>
          <p:spPr bwMode="auto">
            <a:xfrm>
              <a:off x="5448548" y="1373285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731437" y="4793124"/>
            <a:ext cx="3793579" cy="592931"/>
            <a:chOff x="5694561" y="2088852"/>
            <a:chExt cx="3793579" cy="592931"/>
          </a:xfrm>
          <a:solidFill>
            <a:schemeClr val="accent2"/>
          </a:solidFill>
        </p:grpSpPr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5817148" y="2088852"/>
              <a:ext cx="668870" cy="84535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5694561" y="2155527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5881416" y="2088852"/>
              <a:ext cx="540333" cy="553641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TextBox 108"/>
            <p:cNvSpPr txBox="1">
              <a:spLocks noChangeArrowheads="1"/>
            </p:cNvSpPr>
            <p:nvPr/>
          </p:nvSpPr>
          <p:spPr bwMode="auto">
            <a:xfrm>
              <a:off x="6578850" y="2224583"/>
              <a:ext cx="1369569" cy="438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問題探討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TextBox 109"/>
            <p:cNvSpPr txBox="1">
              <a:spLocks noChangeArrowheads="1"/>
            </p:cNvSpPr>
            <p:nvPr/>
          </p:nvSpPr>
          <p:spPr bwMode="auto">
            <a:xfrm>
              <a:off x="5962347" y="2104330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62329" y="3666278"/>
            <a:ext cx="3793579" cy="591741"/>
            <a:chOff x="5862527" y="3014841"/>
            <a:chExt cx="3793579" cy="591741"/>
          </a:xfrm>
          <a:solidFill>
            <a:schemeClr val="accent4"/>
          </a:solidFill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5985114" y="3014841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5862527" y="3080326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6049382" y="3014842"/>
              <a:ext cx="540333" cy="553640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Box 115"/>
            <p:cNvSpPr txBox="1">
              <a:spLocks noChangeArrowheads="1"/>
            </p:cNvSpPr>
            <p:nvPr/>
          </p:nvSpPr>
          <p:spPr bwMode="auto">
            <a:xfrm>
              <a:off x="6746816" y="3110091"/>
              <a:ext cx="2292899" cy="438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問題解決與分析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TextBox 116"/>
            <p:cNvSpPr txBox="1">
              <a:spLocks noChangeArrowheads="1"/>
            </p:cNvSpPr>
            <p:nvPr/>
          </p:nvSpPr>
          <p:spPr bwMode="auto">
            <a:xfrm>
              <a:off x="6130313" y="3029129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262329" y="4793124"/>
            <a:ext cx="3793579" cy="591741"/>
            <a:chOff x="5677148" y="3848257"/>
            <a:chExt cx="3793579" cy="591741"/>
          </a:xfrm>
          <a:solidFill>
            <a:schemeClr val="accent1">
              <a:lumMod val="75000"/>
            </a:schemeClr>
          </a:solidFill>
        </p:grpSpPr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5787035" y="3848257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677148" y="3913742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5864003" y="3848258"/>
              <a:ext cx="540333" cy="5536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TextBox 117"/>
            <p:cNvSpPr txBox="1">
              <a:spLocks noChangeArrowheads="1"/>
            </p:cNvSpPr>
            <p:nvPr/>
          </p:nvSpPr>
          <p:spPr bwMode="auto">
            <a:xfrm>
              <a:off x="6561437" y="3951841"/>
              <a:ext cx="1677346" cy="438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結論與限制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TextBox 118"/>
            <p:cNvSpPr txBox="1">
              <a:spLocks noChangeArrowheads="1"/>
            </p:cNvSpPr>
            <p:nvPr/>
          </p:nvSpPr>
          <p:spPr bwMode="auto">
            <a:xfrm>
              <a:off x="5944934" y="3870879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731945" y="644955"/>
            <a:ext cx="2270571" cy="2270569"/>
            <a:chOff x="3535099" y="1592978"/>
            <a:chExt cx="1182749" cy="1182749"/>
          </a:xfrm>
          <a:effectLst/>
        </p:grpSpPr>
        <p:sp>
          <p:nvSpPr>
            <p:cNvPr id="109" name="椭圆 108"/>
            <p:cNvSpPr/>
            <p:nvPr/>
          </p:nvSpPr>
          <p:spPr>
            <a:xfrm>
              <a:off x="3535099" y="1592978"/>
              <a:ext cx="1182749" cy="1182749"/>
            </a:xfrm>
            <a:prstGeom prst="ellipse">
              <a:avLst/>
            </a:prstGeom>
            <a:solidFill>
              <a:schemeClr val="accent3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0" name="文本框 1"/>
            <p:cNvSpPr txBox="1"/>
            <p:nvPr/>
          </p:nvSpPr>
          <p:spPr>
            <a:xfrm>
              <a:off x="3718007" y="1919472"/>
              <a:ext cx="817642" cy="4809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目</a:t>
              </a:r>
              <a:r>
                <a:rPr lang="zh-TW" altLang="en-US" sz="5400" b="1" dirty="0" smtClean="0"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錄</a:t>
              </a:r>
              <a:endParaRPr lang="zh-CN" altLang="en-US" sz="5400" b="1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82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20698" y="525422"/>
            <a:ext cx="7519988" cy="764890"/>
            <a:chOff x="2320698" y="554450"/>
            <a:chExt cx="7519988" cy="764890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2876872" y="554450"/>
              <a:ext cx="4700634" cy="584767"/>
              <a:chOff x="3731522" y="510057"/>
              <a:chExt cx="4700634" cy="584767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554189" y="510057"/>
                <a:ext cx="3877967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異常極端值深入探討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9" name="文字方塊 8"/>
          <p:cNvSpPr txBox="1"/>
          <p:nvPr/>
        </p:nvSpPr>
        <p:spPr>
          <a:xfrm>
            <a:off x="417443" y="1600200"/>
            <a:ext cx="3786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1065838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華南商銀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6" y="2603679"/>
            <a:ext cx="7096647" cy="2741304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>
            <a:off x="7459440" y="3974331"/>
            <a:ext cx="685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627165" y="2614279"/>
            <a:ext cx="3409122" cy="274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145240" y="3015435"/>
            <a:ext cx="4045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106/12/29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金管會裁罰華南商銀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原因：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慶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富聯貸案，金管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會核有未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建立及未確實執行相關內部控制制度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缺失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違反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銀行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法，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核處新臺幣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萬元罰鍰裁罰</a:t>
            </a:r>
          </a:p>
        </p:txBody>
      </p:sp>
    </p:spTree>
    <p:extLst>
      <p:ext uri="{BB962C8B-B14F-4D97-AF65-F5344CB8AC3E}">
        <p14:creationId xmlns:p14="http://schemas.microsoft.com/office/powerpoint/2010/main" val="4645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20698" y="525422"/>
            <a:ext cx="7519988" cy="764890"/>
            <a:chOff x="2320698" y="554450"/>
            <a:chExt cx="7519988" cy="764890"/>
          </a:xfrm>
        </p:grpSpPr>
        <p:sp>
          <p:nvSpPr>
            <p:cNvPr id="3" name="矩形 2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2876872" y="554450"/>
              <a:ext cx="5247258" cy="584767"/>
              <a:chOff x="3731522" y="510057"/>
              <a:chExt cx="5247258" cy="584767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4554189" y="510057"/>
                <a:ext cx="4424591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技術應用</a:t>
                </a:r>
                <a:r>
                  <a:rPr kumimoji="0" lang="en-US" altLang="zh-TW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-</a:t>
                </a: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財報比率分</a:t>
                </a:r>
                <a:r>
                  <a:rPr kumimoji="0" lang="zh-TW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析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6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7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55" name="椭圆 11"/>
          <p:cNvSpPr/>
          <p:nvPr/>
        </p:nvSpPr>
        <p:spPr>
          <a:xfrm>
            <a:off x="1209184" y="1826880"/>
            <a:ext cx="2164977" cy="21649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12"/>
          <p:cNvSpPr/>
          <p:nvPr/>
        </p:nvSpPr>
        <p:spPr>
          <a:xfrm>
            <a:off x="5163712" y="1826880"/>
            <a:ext cx="2164977" cy="21649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13"/>
          <p:cNvSpPr/>
          <p:nvPr/>
        </p:nvSpPr>
        <p:spPr>
          <a:xfrm>
            <a:off x="8975668" y="1826880"/>
            <a:ext cx="2164977" cy="21649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文本框 30"/>
          <p:cNvSpPr txBox="1"/>
          <p:nvPr/>
        </p:nvSpPr>
        <p:spPr>
          <a:xfrm>
            <a:off x="1271224" y="2394127"/>
            <a:ext cx="151836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證券業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9" name="文本框 31"/>
          <p:cNvSpPr txBox="1"/>
          <p:nvPr/>
        </p:nvSpPr>
        <p:spPr>
          <a:xfrm>
            <a:off x="5167932" y="2255061"/>
            <a:ext cx="160172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保險業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0" name="文本框 32"/>
          <p:cNvSpPr txBox="1"/>
          <p:nvPr/>
        </p:nvSpPr>
        <p:spPr>
          <a:xfrm>
            <a:off x="9230218" y="2321941"/>
            <a:ext cx="141577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銀行業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1" name="文本框 34"/>
          <p:cNvSpPr txBox="1"/>
          <p:nvPr/>
        </p:nvSpPr>
        <p:spPr>
          <a:xfrm>
            <a:off x="1370179" y="2963160"/>
            <a:ext cx="198002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經紀手續費收入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2" name="文本框 35"/>
          <p:cNvSpPr txBox="1"/>
          <p:nvPr/>
        </p:nvSpPr>
        <p:spPr>
          <a:xfrm>
            <a:off x="5408060" y="2809272"/>
            <a:ext cx="172354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保險負債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自留賠款準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備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3" name="文本框 36"/>
          <p:cNvSpPr txBox="1"/>
          <p:nvPr/>
        </p:nvSpPr>
        <p:spPr>
          <a:xfrm>
            <a:off x="9252263" y="2850234"/>
            <a:ext cx="146706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收放款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帳款回收率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6" name="文本框 40"/>
          <p:cNvSpPr txBox="1"/>
          <p:nvPr/>
        </p:nvSpPr>
        <p:spPr>
          <a:xfrm>
            <a:off x="5118179" y="4443754"/>
            <a:ext cx="3005951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負債比率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長期資金占固定資產比率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營業現金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負債比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盈餘再投資比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7" name="文本框 40"/>
          <p:cNvSpPr txBox="1"/>
          <p:nvPr/>
        </p:nvSpPr>
        <p:spPr>
          <a:xfrm>
            <a:off x="8754058" y="4439384"/>
            <a:ext cx="3005951" cy="163121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負債比率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長期資金占固定資產比率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營業現金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對負債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比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營業現金流對流動負債比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盈餘再投資比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8" name="文本框 40"/>
          <p:cNvSpPr txBox="1"/>
          <p:nvPr/>
        </p:nvSpPr>
        <p:spPr>
          <a:xfrm>
            <a:off x="1209184" y="4439384"/>
            <a:ext cx="1980029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股東權益報酬率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資產報酬率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營業利益率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毛利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率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1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6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4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BF53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結論與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BF53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限制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BF53">
                  <a:lumMod val="7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9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37483" y="2770869"/>
            <a:ext cx="8323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幫助投資人在未了解該公司財報的情況下，知道金融產業應注意的特定科目→特定財務比率而得以協助其作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即使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中未提到該科目，投資人因了解此一金融產業知識而得以注意到潛在的風險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49" y="3496276"/>
            <a:ext cx="1166376" cy="11663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6" y="2466873"/>
            <a:ext cx="940746" cy="9407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6" y="3496276"/>
            <a:ext cx="1213585" cy="1213585"/>
          </a:xfrm>
          <a:prstGeom prst="rect">
            <a:avLst/>
          </a:prstGeom>
        </p:spPr>
      </p:pic>
      <p:grpSp>
        <p:nvGrpSpPr>
          <p:cNvPr id="6" name="组合 2"/>
          <p:cNvGrpSpPr/>
          <p:nvPr/>
        </p:nvGrpSpPr>
        <p:grpSpPr>
          <a:xfrm>
            <a:off x="3537483" y="507100"/>
            <a:ext cx="4457789" cy="733517"/>
            <a:chOff x="2320698" y="585823"/>
            <a:chExt cx="7519988" cy="73351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1"/>
            <p:cNvGrpSpPr/>
            <p:nvPr/>
          </p:nvGrpSpPr>
          <p:grpSpPr>
            <a:xfrm>
              <a:off x="2876872" y="585823"/>
              <a:ext cx="4566181" cy="584767"/>
              <a:chOff x="3731522" y="541430"/>
              <a:chExt cx="4566181" cy="584767"/>
            </a:xfrm>
          </p:grpSpPr>
          <p:sp>
            <p:nvSpPr>
              <p:cNvPr id="9" name="矩形 3"/>
              <p:cNvSpPr/>
              <p:nvPr/>
            </p:nvSpPr>
            <p:spPr>
              <a:xfrm>
                <a:off x="6230852" y="541430"/>
                <a:ext cx="2066851" cy="58476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結論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10" name="组合 26"/>
              <p:cNvGrpSpPr/>
              <p:nvPr/>
            </p:nvGrpSpPr>
            <p:grpSpPr>
              <a:xfrm>
                <a:off x="3731522" y="627630"/>
                <a:ext cx="263527" cy="395535"/>
                <a:chOff x="-1064187" y="62419"/>
                <a:chExt cx="213757" cy="427760"/>
              </a:xfrm>
            </p:grpSpPr>
            <p:sp>
              <p:nvSpPr>
                <p:cNvPr id="11" name="直接连接符 27"/>
                <p:cNvSpPr/>
                <p:nvPr/>
              </p:nvSpPr>
              <p:spPr>
                <a:xfrm>
                  <a:off x="-1064187" y="62419"/>
                  <a:ext cx="213756" cy="2138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直接连接符 28"/>
                <p:cNvSpPr/>
                <p:nvPr/>
              </p:nvSpPr>
              <p:spPr>
                <a:xfrm flipH="1">
                  <a:off x="-1064186" y="276299"/>
                  <a:ext cx="213756" cy="213880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980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3411812" cy="538601"/>
              <a:chOff x="5043488" y="515938"/>
              <a:chExt cx="341181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2787925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技術</a:t>
                </a:r>
                <a:r>
                  <a:rPr kumimoji="0" lang="en-US" altLang="zh-TW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SWOT</a:t>
                </a:r>
                <a:r>
                  <a:rPr kumimoji="0" lang="zh-TW" altLang="en-US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  <a:cs typeface="+mn-cs"/>
                    <a:sym typeface="Arial" pitchFamily="34" charset="0"/>
                  </a:rPr>
                  <a:t>分析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+mn-cs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4" name="群組 3"/>
          <p:cNvGrpSpPr/>
          <p:nvPr/>
        </p:nvGrpSpPr>
        <p:grpSpPr>
          <a:xfrm>
            <a:off x="2320698" y="1548458"/>
            <a:ext cx="8433440" cy="4526253"/>
            <a:chOff x="1311805" y="2199041"/>
            <a:chExt cx="6646581" cy="3716337"/>
          </a:xfrm>
        </p:grpSpPr>
        <p:sp>
          <p:nvSpPr>
            <p:cNvPr id="12" name="Rectangle 25"/>
            <p:cNvSpPr/>
            <p:nvPr/>
          </p:nvSpPr>
          <p:spPr>
            <a:xfrm>
              <a:off x="1311805" y="2199041"/>
              <a:ext cx="3200400" cy="182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Strength</a:t>
              </a: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優勢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快速篩出文本中的關鍵字詞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迅速判斷產業間的關係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快速檢視異常極端值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26"/>
            <p:cNvSpPr/>
            <p:nvPr/>
          </p:nvSpPr>
          <p:spPr>
            <a:xfrm>
              <a:off x="4569354" y="2199041"/>
              <a:ext cx="3389032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Weakness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劣勢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斷</a:t>
              </a: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詞的定義有時不精確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詞庫與停止詞建立耗時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KAM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文本較短，需大量</a:t>
              </a: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才足夠跑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文字雲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27"/>
            <p:cNvSpPr/>
            <p:nvPr/>
          </p:nvSpPr>
          <p:spPr>
            <a:xfrm>
              <a:off x="1311805" y="4086578"/>
              <a:ext cx="3200400" cy="182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Opportunity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機會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了解產業特性→財務比率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有助於公司治理與投資人決策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28"/>
            <p:cNvSpPr/>
            <p:nvPr/>
          </p:nvSpPr>
          <p:spPr>
            <a:xfrm>
              <a:off x="4569355" y="4086578"/>
              <a:ext cx="3389031" cy="1828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marR="0" lvl="0" indent="-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Threat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威脅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專業之間若溝通不良可能導致誤會</a:t>
              </a: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產生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240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未來人工智慧取代的可能</a:t>
              </a:r>
              <a:endPara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電腦當機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圆角矩形 21"/>
          <p:cNvSpPr/>
          <p:nvPr/>
        </p:nvSpPr>
        <p:spPr>
          <a:xfrm rot="5400000">
            <a:off x="914342" y="2410376"/>
            <a:ext cx="1516056" cy="515633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內部</a:t>
            </a:r>
            <a:r>
              <a:rPr lang="zh-TW" altLang="en-US" sz="2000" kern="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25"/>
          <p:cNvSpPr/>
          <p:nvPr/>
        </p:nvSpPr>
        <p:spPr>
          <a:xfrm rot="5400000">
            <a:off x="912060" y="4767456"/>
            <a:ext cx="1516056" cy="515633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外部原因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圆角矩形 25"/>
          <p:cNvSpPr/>
          <p:nvPr/>
        </p:nvSpPr>
        <p:spPr>
          <a:xfrm>
            <a:off x="3562572" y="6237414"/>
            <a:ext cx="1516056" cy="515633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23"/>
          <p:cNvSpPr/>
          <p:nvPr/>
        </p:nvSpPr>
        <p:spPr>
          <a:xfrm>
            <a:off x="7689970" y="6237413"/>
            <a:ext cx="1516056" cy="515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負面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07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7718" y="2796266"/>
            <a:ext cx="10361851" cy="14700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  <a:r>
              <a:rPr lang="en-US" altLang="zh-TW" sz="6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TW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6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lang="en-US" altLang="zh-TW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6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en-US" altLang="zh-TW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TW" altLang="en-US" sz="6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38"/>
          <p:cNvGrpSpPr/>
          <p:nvPr/>
        </p:nvGrpSpPr>
        <p:grpSpPr>
          <a:xfrm flipH="1">
            <a:off x="5142202" y="4727762"/>
            <a:ext cx="1575060" cy="160804"/>
            <a:chOff x="5548426" y="3343939"/>
            <a:chExt cx="833173" cy="85061"/>
          </a:xfrm>
          <a:solidFill>
            <a:srgbClr val="1983B7"/>
          </a:solidFill>
        </p:grpSpPr>
        <p:sp>
          <p:nvSpPr>
            <p:cNvPr id="27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8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9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0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1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2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106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3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8000" b="1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TW" altLang="en-US" sz="48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</a:t>
            </a:r>
            <a:r>
              <a:rPr lang="zh-TW" altLang="en-US" sz="48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言</a:t>
            </a:r>
            <a:endParaRPr lang="en-US" altLang="zh-CN" sz="48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0" name="矩形 70"/>
          <p:cNvSpPr>
            <a:spLocks noChangeArrowheads="1"/>
          </p:cNvSpPr>
          <p:nvPr/>
        </p:nvSpPr>
        <p:spPr bwMode="auto">
          <a:xfrm>
            <a:off x="1317717" y="4720142"/>
            <a:ext cx="957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TW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會計師查核報告是否可以帶給投資人資訊呢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2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0942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3105" y="560331"/>
              <a:ext cx="4546732" cy="538601"/>
              <a:chOff x="4347755" y="515938"/>
              <a:chExt cx="454673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529481" y="515938"/>
                <a:ext cx="336500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ctr" eaLnBrk="1" hangingPunct="1">
                  <a:buNone/>
                </a:pP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投資人 </a:t>
                </a:r>
                <a:r>
                  <a:rPr lang="en-US" altLang="zh-TW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vs.</a:t>
                </a: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財務報表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347755" y="569913"/>
                <a:ext cx="263527" cy="395333"/>
                <a:chOff x="-564341" y="0"/>
                <a:chExt cx="213757" cy="4275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564340" y="0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564341" y="213779"/>
                  <a:ext cx="213756" cy="2137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4" name="群組 13"/>
          <p:cNvGrpSpPr/>
          <p:nvPr/>
        </p:nvGrpSpPr>
        <p:grpSpPr>
          <a:xfrm>
            <a:off x="1727040" y="2358887"/>
            <a:ext cx="2986292" cy="3581159"/>
            <a:chOff x="1727040" y="2358887"/>
            <a:chExt cx="2986292" cy="358115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40" y="2358887"/>
              <a:ext cx="2986292" cy="2986292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2604900" y="5416826"/>
              <a:ext cx="1796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</a:t>
              </a: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83" y="2311801"/>
            <a:ext cx="3033378" cy="3033378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8025042" y="5416826"/>
            <a:ext cx="179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管理階層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29" y="1949726"/>
            <a:ext cx="3804614" cy="3804614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4999384" y="3480297"/>
            <a:ext cx="193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代理問題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943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0942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3105" y="560331"/>
              <a:ext cx="4546732" cy="538601"/>
              <a:chOff x="4347755" y="515938"/>
              <a:chExt cx="454673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529481" y="515938"/>
                <a:ext cx="336500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ctr" eaLnBrk="1" hangingPunct="1">
                  <a:buNone/>
                </a:pP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投資人 </a:t>
                </a:r>
                <a:r>
                  <a:rPr lang="en-US" altLang="zh-TW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vs.</a:t>
                </a: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財務報表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347755" y="569913"/>
                <a:ext cx="263527" cy="395333"/>
                <a:chOff x="-564341" y="0"/>
                <a:chExt cx="213757" cy="4275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564340" y="0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564341" y="213779"/>
                  <a:ext cx="213756" cy="2137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" name="群組 3"/>
          <p:cNvGrpSpPr/>
          <p:nvPr/>
        </p:nvGrpSpPr>
        <p:grpSpPr>
          <a:xfrm>
            <a:off x="1558500" y="2093140"/>
            <a:ext cx="2864413" cy="3521111"/>
            <a:chOff x="7243683" y="2311801"/>
            <a:chExt cx="3033378" cy="3556598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683" y="2311801"/>
              <a:ext cx="3033378" cy="3033378"/>
            </a:xfrm>
            <a:prstGeom prst="rect">
              <a:avLst/>
            </a:prstGeom>
          </p:spPr>
        </p:pic>
        <p:sp>
          <p:nvSpPr>
            <p:cNvPr id="29" name="文字方塊 28"/>
            <p:cNvSpPr txBox="1"/>
            <p:nvPr/>
          </p:nvSpPr>
          <p:spPr>
            <a:xfrm>
              <a:off x="7862228" y="5345179"/>
              <a:ext cx="1796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管理階層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57" y="3379304"/>
            <a:ext cx="1816787" cy="1816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61" y="1988000"/>
            <a:ext cx="3108252" cy="3108252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8556642" y="5096252"/>
            <a:ext cx="169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師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4089966" y="4114800"/>
            <a:ext cx="681672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flipH="1">
            <a:off x="6811516" y="4114800"/>
            <a:ext cx="1030458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36297" y="3697356"/>
            <a:ext cx="168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簽證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48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0942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3105" y="560331"/>
              <a:ext cx="4546732" cy="538601"/>
              <a:chOff x="4347755" y="515938"/>
              <a:chExt cx="454673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529481" y="515938"/>
                <a:ext cx="336500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ctr" eaLnBrk="1" hangingPunct="1">
                  <a:buNone/>
                </a:pP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投資人 </a:t>
                </a:r>
                <a:r>
                  <a:rPr lang="en-US" altLang="zh-TW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vs.</a:t>
                </a: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財務報表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347755" y="569913"/>
                <a:ext cx="263527" cy="395333"/>
                <a:chOff x="-564341" y="0"/>
                <a:chExt cx="213757" cy="4275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564340" y="0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564341" y="213779"/>
                  <a:ext cx="213756" cy="2137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9" name="群組 18"/>
          <p:cNvGrpSpPr/>
          <p:nvPr/>
        </p:nvGrpSpPr>
        <p:grpSpPr>
          <a:xfrm>
            <a:off x="4450362" y="2806148"/>
            <a:ext cx="2986292" cy="3581159"/>
            <a:chOff x="1727040" y="2358887"/>
            <a:chExt cx="2986292" cy="3581159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40" y="2358887"/>
              <a:ext cx="2986292" cy="2986292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2604900" y="5416826"/>
              <a:ext cx="1796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</a:t>
              </a: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49" y="1619524"/>
            <a:ext cx="1208103" cy="120810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2428">
            <a:off x="3747701" y="3469793"/>
            <a:ext cx="832266" cy="83226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639">
            <a:off x="5453666" y="1845399"/>
            <a:ext cx="679284" cy="67928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0034" flipV="1">
            <a:off x="6907784" y="1870651"/>
            <a:ext cx="1057740" cy="105774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8633" flipV="1">
            <a:off x="7178020" y="3511823"/>
            <a:ext cx="495854" cy="49585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613751" y="2525657"/>
            <a:ext cx="3130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交易愈趨複雜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重要資料不易取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156972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0942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3105" y="560331"/>
              <a:ext cx="4546732" cy="538601"/>
              <a:chOff x="4347755" y="515938"/>
              <a:chExt cx="454673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529481" y="515938"/>
                <a:ext cx="336500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ctr" eaLnBrk="1" hangingPunct="1">
                  <a:buNone/>
                </a:pP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投資人 </a:t>
                </a:r>
                <a:r>
                  <a:rPr lang="en-US" altLang="zh-TW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vs.</a:t>
                </a: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財務報表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347755" y="569913"/>
                <a:ext cx="263527" cy="395333"/>
                <a:chOff x="-564341" y="0"/>
                <a:chExt cx="213757" cy="4275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564340" y="0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564341" y="213779"/>
                  <a:ext cx="213756" cy="2137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9" name="群組 18"/>
          <p:cNvGrpSpPr/>
          <p:nvPr/>
        </p:nvGrpSpPr>
        <p:grpSpPr>
          <a:xfrm>
            <a:off x="4450362" y="2806148"/>
            <a:ext cx="2986292" cy="3581159"/>
            <a:chOff x="1727040" y="2358887"/>
            <a:chExt cx="2986292" cy="3581159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40" y="2358887"/>
              <a:ext cx="2986292" cy="2986292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2604900" y="5416826"/>
              <a:ext cx="1796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</a:t>
              </a: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49" y="1619524"/>
            <a:ext cx="1208103" cy="120810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2428">
            <a:off x="3747701" y="3469793"/>
            <a:ext cx="832266" cy="83226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639">
            <a:off x="5453666" y="1845399"/>
            <a:ext cx="679284" cy="67928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0034" flipV="1">
            <a:off x="6907784" y="1870651"/>
            <a:ext cx="1057740" cy="105774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8633" flipV="1">
            <a:off x="7178020" y="3511823"/>
            <a:ext cx="495854" cy="49585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613751" y="2525657"/>
            <a:ext cx="3130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交易愈趨複雜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重要資料不易取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401032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0942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493105" y="560331"/>
              <a:ext cx="5104579" cy="538601"/>
              <a:chOff x="4347755" y="515938"/>
              <a:chExt cx="5104579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971638" y="515938"/>
                <a:ext cx="4480696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ctr" eaLnBrk="1" hangingPunct="1">
                  <a:buNone/>
                </a:pP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投資人 </a:t>
                </a:r>
                <a:r>
                  <a:rPr lang="en-US" altLang="zh-TW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vs.</a:t>
                </a:r>
                <a:r>
                  <a:rPr lang="zh-TW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會計師查核報告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4347755" y="569913"/>
                <a:ext cx="263527" cy="395333"/>
                <a:chOff x="-564341" y="0"/>
                <a:chExt cx="213757" cy="427558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564340" y="0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564341" y="213779"/>
                  <a:ext cx="213756" cy="213779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" name="矩形 3"/>
          <p:cNvSpPr/>
          <p:nvPr/>
        </p:nvSpPr>
        <p:spPr>
          <a:xfrm>
            <a:off x="1759479" y="1672470"/>
            <a:ext cx="8712642" cy="4652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一、報告名稱，名稱應為「會計師查核報告」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二、報告收受者，應依案件之情況（依法令或委任條款）載明報告收受者。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、查核意見（段（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））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、查核意見之基礎（段）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、關鍵查核事項（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、管理階層對財務報表之責任（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七、會計師查核財務報表之責任（段）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八、會計師之簽名及蓋章，應有主辦會計師之簽名及蓋章。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九、會計師事務所之名稱及地址，應載明會計師事務所之名稱及地址。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、查核報告日。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6904" y="3498574"/>
            <a:ext cx="8945217" cy="500109"/>
          </a:xfrm>
          <a:prstGeom prst="rect">
            <a:avLst/>
          </a:prstGeom>
          <a:noFill/>
          <a:ln>
            <a:solidFill>
              <a:srgbClr val="1983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633792" y="2793250"/>
            <a:ext cx="3442252" cy="646331"/>
          </a:xfrm>
          <a:prstGeom prst="rect">
            <a:avLst/>
          </a:prstGeom>
          <a:ln w="28575">
            <a:solidFill>
              <a:srgbClr val="1983B7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在會計師的專業判斷下，對本期財務報表之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查核最為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重要之事項</a:t>
            </a:r>
          </a:p>
        </p:txBody>
      </p:sp>
    </p:spTree>
    <p:extLst>
      <p:ext uri="{BB962C8B-B14F-4D97-AF65-F5344CB8AC3E}">
        <p14:creationId xmlns:p14="http://schemas.microsoft.com/office/powerpoint/2010/main" val="1494008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2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8000" b="1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TW" altLang="en-US" sz="4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問題探討</a:t>
            </a:r>
            <a:endParaRPr lang="en-US" altLang="zh-CN" sz="4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0" name="矩形 70"/>
          <p:cNvSpPr>
            <a:spLocks noChangeArrowheads="1"/>
          </p:cNvSpPr>
          <p:nvPr/>
        </p:nvSpPr>
        <p:spPr bwMode="auto">
          <a:xfrm>
            <a:off x="1317717" y="4720142"/>
            <a:ext cx="957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會計師查核報告是否可以帶給投資人資訊呢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06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824</Words>
  <Application>Microsoft Office PowerPoint</Application>
  <PresentationFormat>自訂</PresentationFormat>
  <Paragraphs>182</Paragraphs>
  <Slides>25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等线</vt:lpstr>
      <vt:lpstr>ITC Avant Garde Std Bk</vt:lpstr>
      <vt:lpstr>微软雅黑</vt:lpstr>
      <vt:lpstr>宋体</vt:lpstr>
      <vt:lpstr>微軟正黑體</vt:lpstr>
      <vt:lpstr>微軟正黑體 Light</vt:lpstr>
      <vt:lpstr>新細明體</vt:lpstr>
      <vt:lpstr>Arial</vt:lpstr>
      <vt:lpstr>Broadway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Hannah</dc:creator>
  <cp:keywords>http:/www.ypppt.com</cp:keywords>
  <dc:description>http://www.ypppt.com/</dc:description>
  <cp:lastModifiedBy>User</cp:lastModifiedBy>
  <cp:revision>1003</cp:revision>
  <dcterms:created xsi:type="dcterms:W3CDTF">2015-12-01T09:06:39Z</dcterms:created>
  <dcterms:modified xsi:type="dcterms:W3CDTF">2018-11-13T06:39:07Z</dcterms:modified>
</cp:coreProperties>
</file>