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Roboto"/>
      <p:regular r:id="rId51"/>
      <p:bold r:id="rId52"/>
      <p:italic r:id="rId53"/>
      <p:boldItalic r:id="rId54"/>
    </p:embeddedFont>
    <p:embeddedFont>
      <p:font typeface="Roboto Medium"/>
      <p:regular r:id="rId55"/>
      <p:bold r:id="rId56"/>
      <p:italic r:id="rId57"/>
      <p:boldItalic r:id="rId58"/>
    </p:embeddedFont>
    <p:embeddedFont>
      <p:font typeface="Nunito"/>
      <p:regular r:id="rId59"/>
      <p:bold r:id="rId60"/>
      <p:italic r:id="rId61"/>
      <p:boldItalic r:id="rId62"/>
    </p:embeddedFont>
    <p:embeddedFont>
      <p:font typeface="Old Standard TT"/>
      <p:regular r:id="rId63"/>
      <p:bold r:id="rId64"/>
      <p:italic r:id="rId65"/>
    </p:embeddedFont>
    <p:embeddedFont>
      <p:font typeface="Merriweather"/>
      <p:regular r:id="rId66"/>
      <p:bold r:id="rId67"/>
      <p:italic r:id="rId68"/>
      <p:boldItalic r:id="rId69"/>
    </p:embeddedFont>
    <p:embeddedFont>
      <p:font typeface="Nunito Black"/>
      <p:bold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A5D6C3-98EB-4927-9638-93601C16141E}">
  <a:tblStyle styleId="{6DA5D6C3-98EB-4927-9638-93601C1614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NunitoBlack-boldItalic.fntdata"/><Relationship Id="rId70" Type="http://schemas.openxmlformats.org/officeDocument/2006/relationships/font" Target="fonts/NunitoBlack-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3.xml"/><Relationship Id="rId64" Type="http://schemas.openxmlformats.org/officeDocument/2006/relationships/font" Target="fonts/OldStandardTT-bold.fntdata"/><Relationship Id="rId63" Type="http://schemas.openxmlformats.org/officeDocument/2006/relationships/font" Target="fonts/OldStandardTT-regular.fntdata"/><Relationship Id="rId22" Type="http://schemas.openxmlformats.org/officeDocument/2006/relationships/slide" Target="slides/slide15.xml"/><Relationship Id="rId66" Type="http://schemas.openxmlformats.org/officeDocument/2006/relationships/font" Target="fonts/Merriweather-regular.fntdata"/><Relationship Id="rId21" Type="http://schemas.openxmlformats.org/officeDocument/2006/relationships/slide" Target="slides/slide14.xml"/><Relationship Id="rId65" Type="http://schemas.openxmlformats.org/officeDocument/2006/relationships/font" Target="fonts/OldStandardTT-italic.fntdata"/><Relationship Id="rId24" Type="http://schemas.openxmlformats.org/officeDocument/2006/relationships/slide" Target="slides/slide17.xml"/><Relationship Id="rId68" Type="http://schemas.openxmlformats.org/officeDocument/2006/relationships/font" Target="fonts/Merriweather-italic.fntdata"/><Relationship Id="rId23" Type="http://schemas.openxmlformats.org/officeDocument/2006/relationships/slide" Target="slides/slide16.xml"/><Relationship Id="rId67" Type="http://schemas.openxmlformats.org/officeDocument/2006/relationships/font" Target="fonts/Merriweather-bold.fntdata"/><Relationship Id="rId60" Type="http://schemas.openxmlformats.org/officeDocument/2006/relationships/font" Target="fonts/Nunito-bold.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Merriweather-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regular.fntdata"/><Relationship Id="rId50" Type="http://schemas.openxmlformats.org/officeDocument/2006/relationships/slide" Target="slides/slide43.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4.xml"/><Relationship Id="rId55" Type="http://schemas.openxmlformats.org/officeDocument/2006/relationships/font" Target="fonts/RobotoMedium-regular.fntdata"/><Relationship Id="rId10" Type="http://schemas.openxmlformats.org/officeDocument/2006/relationships/slide" Target="slides/slide3.xml"/><Relationship Id="rId54" Type="http://schemas.openxmlformats.org/officeDocument/2006/relationships/font" Target="fonts/Roboto-boldItalic.fntdata"/><Relationship Id="rId13" Type="http://schemas.openxmlformats.org/officeDocument/2006/relationships/slide" Target="slides/slide6.xml"/><Relationship Id="rId57" Type="http://schemas.openxmlformats.org/officeDocument/2006/relationships/font" Target="fonts/RobotoMedium-italic.fntdata"/><Relationship Id="rId12" Type="http://schemas.openxmlformats.org/officeDocument/2006/relationships/slide" Target="slides/slide5.xml"/><Relationship Id="rId56" Type="http://schemas.openxmlformats.org/officeDocument/2006/relationships/font" Target="fonts/RobotoMedium-bold.fntdata"/><Relationship Id="rId15" Type="http://schemas.openxmlformats.org/officeDocument/2006/relationships/slide" Target="slides/slide8.xml"/><Relationship Id="rId59" Type="http://schemas.openxmlformats.org/officeDocument/2006/relationships/font" Target="fonts/Nunito-regular.fntdata"/><Relationship Id="rId14" Type="http://schemas.openxmlformats.org/officeDocument/2006/relationships/slide" Target="slides/slide7.xml"/><Relationship Id="rId58" Type="http://schemas.openxmlformats.org/officeDocument/2006/relationships/font" Target="fonts/RobotoMedium-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a44108305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a44108305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f47d27cf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f47d27cf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bd19dfb7d3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bd19dfb7d3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a440e71a2_1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a440e71a2_1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6f8c1fd940111c8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f8c1fd940111c8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a44108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a44108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a44108305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a44108305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a440e71a2_1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a440e71a2_1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ca62c31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ca62c31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ca62c31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ca62c31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a440e71a2_1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a440e71a2_1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a0feb3a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a0feb3a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a440e71a2_1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a440e71a2_1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a440e71a2_1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a440e71a2_1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a440e71a2_1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a440e71a2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a440e71a2_1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a440e71a2_1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a440e71a2_4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a440e71a2_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a440e71a2_4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6a440e71a2_4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6f826976dff4da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6f826976dff4da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ce8535c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ce8535c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ce8535cb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ce8535cb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ced9816b5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ced9816b5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a440e71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a440e71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ce8535cb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ce8535cb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ced9816b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ced9816b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ced9816b5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ced9816b5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ced9816b5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ced9816b5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ced9816b5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ced9816b5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f5ed9b3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f5ed9b3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6f8c1fd940111c8f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f8c1fd940111c8f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6f7f762b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6f7f762b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6f7f762b2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6f7f762b2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6f7f762b2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6f7f762b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df0b35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df0b35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cfebd0a2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cfebd0a2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cfebd0a26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cfebd0a26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6a4410830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6a4410830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6a44108305_2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6a44108305_2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a0feb3ae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a0feb3a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a440e71a2_14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a440e71a2_14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a440e71a2_14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a440e71a2_14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a440e71a2_14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a440e71a2_14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f47d27cf4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f47d27cf4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sp>
        <p:nvSpPr>
          <p:cNvPr id="60" name="Google Shape;60;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4" name="Shape 64"/>
        <p:cNvGrpSpPr/>
        <p:nvPr/>
      </p:nvGrpSpPr>
      <p:grpSpPr>
        <a:xfrm>
          <a:off x="0" y="0"/>
          <a:ext cx="0" cy="0"/>
          <a:chOff x="0" y="0"/>
          <a:chExt cx="0" cy="0"/>
        </a:xfrm>
      </p:grpSpPr>
      <p:sp>
        <p:nvSpPr>
          <p:cNvPr id="65" name="Google Shape;65;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6" name="Google Shape;66;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7" name="Google Shape;67;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72" name="Google Shape;72;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3" name="Google Shape;7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9" name="Google Shape;79;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0" name="Google Shape;80;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5" name="Google Shape;8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9" name="Google Shape;89;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90" name="Google Shape;9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1" name="Shape 91"/>
        <p:cNvGrpSpPr/>
        <p:nvPr/>
      </p:nvGrpSpPr>
      <p:grpSpPr>
        <a:xfrm>
          <a:off x="0" y="0"/>
          <a:ext cx="0" cy="0"/>
          <a:chOff x="0" y="0"/>
          <a:chExt cx="0" cy="0"/>
        </a:xfrm>
      </p:grpSpPr>
      <p:sp>
        <p:nvSpPr>
          <p:cNvPr id="92" name="Google Shape;92;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3" name="Google Shape;9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7" name="Google Shape;97;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8" name="Google Shape;98;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3" name="Google Shape;10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4" name="Shape 104"/>
        <p:cNvGrpSpPr/>
        <p:nvPr/>
      </p:nvGrpSpPr>
      <p:grpSpPr>
        <a:xfrm>
          <a:off x="0" y="0"/>
          <a:ext cx="0" cy="0"/>
          <a:chOff x="0" y="0"/>
          <a:chExt cx="0" cy="0"/>
        </a:xfrm>
      </p:grpSpPr>
      <p:sp>
        <p:nvSpPr>
          <p:cNvPr id="105" name="Google Shape;105;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6" name="Google Shape;106;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7" name="Google Shape;10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8" name="Google Shape;5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en.wikipedia.org/wiki/World_Health_Organization" TargetMode="External"/><Relationship Id="rId5" Type="http://schemas.openxmlformats.org/officeDocument/2006/relationships/hyperlink" Target="https://en.wikipedia.org/wiki/World_Health_Organization" TargetMode="External"/><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9.png"/><Relationship Id="rId6"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21.png"/><Relationship Id="rId6"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28.png"/><Relationship Id="rId6"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4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8.png"/><Relationship Id="rId4" Type="http://schemas.openxmlformats.org/officeDocument/2006/relationships/image" Target="../media/image1.png"/><Relationship Id="rId5" Type="http://schemas.openxmlformats.org/officeDocument/2006/relationships/image" Target="../media/image4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4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2.jp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jp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1" Type="http://schemas.openxmlformats.org/officeDocument/2006/relationships/hyperlink" Target="https://en.wikipedia.org/wiki/PMC_(identifier)" TargetMode="External"/><Relationship Id="rId10" Type="http://schemas.openxmlformats.org/officeDocument/2006/relationships/hyperlink" Target="https://www.worldcat.org/issn/2476-762X" TargetMode="External"/><Relationship Id="rId13" Type="http://schemas.openxmlformats.org/officeDocument/2006/relationships/hyperlink" Target="https://www.ncbi.nlm.nih.gov/pmc/articles/PMC5648391" TargetMode="External"/><Relationship Id="rId12" Type="http://schemas.openxmlformats.org/officeDocument/2006/relationships/hyperlink" Target="https://en.wikipedia.org/wiki/PMC_(identifier)" TargetMode="External"/><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www.ncbi.nlm.nih.gov/pmc/articles/PMC5648391" TargetMode="External"/><Relationship Id="rId4" Type="http://schemas.openxmlformats.org/officeDocument/2006/relationships/hyperlink" Target="https://www.ncbi.nlm.nih.gov/pmc/articles/PMC5648391" TargetMode="External"/><Relationship Id="rId9" Type="http://schemas.openxmlformats.org/officeDocument/2006/relationships/hyperlink" Target="https://en.wikipedia.org/wiki/ISSN_(identifier)" TargetMode="External"/><Relationship Id="rId15" Type="http://schemas.openxmlformats.org/officeDocument/2006/relationships/hyperlink" Target="https://en.wikipedia.org/wiki/PMID_(identifier)" TargetMode="External"/><Relationship Id="rId14" Type="http://schemas.openxmlformats.org/officeDocument/2006/relationships/hyperlink" Target="https://en.wikipedia.org/wiki/PMID_(identifier)" TargetMode="External"/><Relationship Id="rId17" Type="http://schemas.openxmlformats.org/officeDocument/2006/relationships/hyperlink" Target="https://kaggle.com/competitions/playground-series-s3e24" TargetMode="External"/><Relationship Id="rId16" Type="http://schemas.openxmlformats.org/officeDocument/2006/relationships/hyperlink" Target="https://pubmed.ncbi.nlm.nih.gov/28749122" TargetMode="External"/><Relationship Id="rId5" Type="http://schemas.openxmlformats.org/officeDocument/2006/relationships/hyperlink" Target="https://en.wikipedia.org/wiki/Doi_(identifier)" TargetMode="External"/><Relationship Id="rId6" Type="http://schemas.openxmlformats.org/officeDocument/2006/relationships/hyperlink" Target="https://en.wikipedia.org/wiki/Doi_(identifier)" TargetMode="External"/><Relationship Id="rId18" Type="http://schemas.openxmlformats.org/officeDocument/2006/relationships/image" Target="../media/image1.png"/><Relationship Id="rId7" Type="http://schemas.openxmlformats.org/officeDocument/2006/relationships/hyperlink" Target="https://doi.org/10.22034%2FAPJCP.2017.18.7.1861" TargetMode="External"/><Relationship Id="rId8" Type="http://schemas.openxmlformats.org/officeDocument/2006/relationships/hyperlink" Target="https://en.wikipedia.org/wiki/ISSN_(identifie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type="ctrTitle"/>
          </p:nvPr>
        </p:nvSpPr>
        <p:spPr>
          <a:xfrm>
            <a:off x="311700" y="224500"/>
            <a:ext cx="8832600" cy="1282500"/>
          </a:xfrm>
          <a:prstGeom prst="rect">
            <a:avLst/>
          </a:prstGeom>
        </p:spPr>
        <p:txBody>
          <a:bodyPr anchorCtr="0" anchor="t" bIns="91425" lIns="91425" spcFirstLastPara="1" rIns="91425" wrap="square" tIns="91425">
            <a:normAutofit/>
          </a:bodyPr>
          <a:lstStyle/>
          <a:p>
            <a:pPr indent="0" lvl="0" marL="0" rtl="0" algn="ctr">
              <a:lnSpc>
                <a:spcPct val="122222"/>
              </a:lnSpc>
              <a:spcBef>
                <a:spcPts val="0"/>
              </a:spcBef>
              <a:spcAft>
                <a:spcPts val="0"/>
              </a:spcAft>
              <a:buNone/>
            </a:pPr>
            <a:r>
              <a:rPr b="1" lang="en" sz="2700">
                <a:solidFill>
                  <a:srgbClr val="134F5C"/>
                </a:solidFill>
                <a:highlight>
                  <a:schemeClr val="lt1"/>
                </a:highlight>
                <a:latin typeface="Arial"/>
                <a:ea typeface="Arial"/>
                <a:cs typeface="Arial"/>
                <a:sym typeface="Arial"/>
              </a:rPr>
              <a:t>Binary Prediction of Smoker Status using  Bio-Signals</a:t>
            </a:r>
            <a:endParaRPr>
              <a:solidFill>
                <a:srgbClr val="134F5C"/>
              </a:solidFill>
              <a:highlight>
                <a:schemeClr val="lt1"/>
              </a:highlight>
            </a:endParaRPr>
          </a:p>
        </p:txBody>
      </p:sp>
      <p:sp>
        <p:nvSpPr>
          <p:cNvPr id="115" name="Google Shape;115;p25"/>
          <p:cNvSpPr txBox="1"/>
          <p:nvPr>
            <p:ph idx="1" type="subTitle"/>
          </p:nvPr>
        </p:nvSpPr>
        <p:spPr>
          <a:xfrm>
            <a:off x="88725" y="1987235"/>
            <a:ext cx="4242600" cy="738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2000">
                <a:solidFill>
                  <a:srgbClr val="134F5C"/>
                </a:solidFill>
                <a:latin typeface="Calibri"/>
                <a:ea typeface="Calibri"/>
                <a:cs typeface="Calibri"/>
                <a:sym typeface="Calibri"/>
              </a:rPr>
              <a:t> </a:t>
            </a:r>
            <a:r>
              <a:rPr lang="en" sz="2400">
                <a:solidFill>
                  <a:srgbClr val="134F5C"/>
                </a:solidFill>
                <a:latin typeface="Calibri"/>
                <a:ea typeface="Calibri"/>
                <a:cs typeface="Calibri"/>
                <a:sym typeface="Calibri"/>
              </a:rPr>
              <a:t> </a:t>
            </a:r>
            <a:r>
              <a:rPr b="1" lang="en" sz="2400">
                <a:solidFill>
                  <a:srgbClr val="134F5C"/>
                </a:solidFill>
                <a:latin typeface="Calibri"/>
                <a:ea typeface="Calibri"/>
                <a:cs typeface="Calibri"/>
                <a:sym typeface="Calibri"/>
              </a:rPr>
              <a:t> </a:t>
            </a:r>
            <a:r>
              <a:rPr b="1" lang="en" sz="7357">
                <a:solidFill>
                  <a:schemeClr val="dk1"/>
                </a:solidFill>
                <a:highlight>
                  <a:schemeClr val="lt1"/>
                </a:highlight>
                <a:latin typeface="Calibri"/>
                <a:ea typeface="Calibri"/>
                <a:cs typeface="Calibri"/>
                <a:sym typeface="Calibri"/>
              </a:rPr>
              <a:t>Presented By:</a:t>
            </a:r>
            <a:endParaRPr b="1" sz="7357">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6557">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 sz="6957">
                <a:solidFill>
                  <a:schemeClr val="dk1"/>
                </a:solidFill>
                <a:highlight>
                  <a:schemeClr val="lt1"/>
                </a:highlight>
                <a:latin typeface="Calibri"/>
                <a:ea typeface="Calibri"/>
                <a:cs typeface="Calibri"/>
                <a:sym typeface="Calibri"/>
              </a:rPr>
              <a:t>          </a:t>
            </a:r>
            <a:r>
              <a:rPr lang="en" sz="6657">
                <a:solidFill>
                  <a:schemeClr val="dk1"/>
                </a:solidFill>
                <a:highlight>
                  <a:schemeClr val="lt1"/>
                </a:highlight>
                <a:latin typeface="Calibri"/>
                <a:ea typeface="Calibri"/>
                <a:cs typeface="Calibri"/>
                <a:sym typeface="Calibri"/>
              </a:rPr>
              <a:t>Om Khangat - IIT2021218</a:t>
            </a:r>
            <a:endParaRPr sz="6657">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 sz="6657">
                <a:solidFill>
                  <a:schemeClr val="dk1"/>
                </a:solidFill>
                <a:highlight>
                  <a:schemeClr val="lt1"/>
                </a:highlight>
                <a:latin typeface="Calibri"/>
                <a:ea typeface="Calibri"/>
                <a:cs typeface="Calibri"/>
                <a:sym typeface="Calibri"/>
              </a:rPr>
              <a:t>          Bharat Bhushan Sangh - IIT2021273</a:t>
            </a:r>
            <a:endParaRPr sz="6657">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 sz="6657">
                <a:solidFill>
                  <a:schemeClr val="dk1"/>
                </a:solidFill>
                <a:highlight>
                  <a:schemeClr val="lt1"/>
                </a:highlight>
                <a:latin typeface="Calibri"/>
                <a:ea typeface="Calibri"/>
                <a:cs typeface="Calibri"/>
                <a:sym typeface="Calibri"/>
              </a:rPr>
              <a:t>          Ashutosh Shah - IIT2021501</a:t>
            </a:r>
            <a:endParaRPr sz="6657">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 sz="6657">
                <a:solidFill>
                  <a:schemeClr val="dk1"/>
                </a:solidFill>
                <a:highlight>
                  <a:schemeClr val="lt1"/>
                </a:highlight>
                <a:latin typeface="Calibri"/>
                <a:ea typeface="Calibri"/>
                <a:cs typeface="Calibri"/>
                <a:sym typeface="Calibri"/>
              </a:rPr>
              <a:t>          Shivani Pal - IIT2021504</a:t>
            </a:r>
            <a:endParaRPr sz="6657">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 sz="6657">
                <a:solidFill>
                  <a:schemeClr val="dk1"/>
                </a:solidFill>
                <a:highlight>
                  <a:schemeClr val="lt1"/>
                </a:highlight>
                <a:latin typeface="Calibri"/>
                <a:ea typeface="Calibri"/>
                <a:cs typeface="Calibri"/>
                <a:sym typeface="Calibri"/>
              </a:rPr>
              <a:t>          Naman Suhane - IIB2021501</a:t>
            </a:r>
            <a:endParaRPr sz="6557">
              <a:solidFill>
                <a:schemeClr val="dk1"/>
              </a:solidFill>
              <a:highlight>
                <a:schemeClr val="lt1"/>
              </a:highlight>
              <a:latin typeface="Calibri"/>
              <a:ea typeface="Calibri"/>
              <a:cs typeface="Calibri"/>
              <a:sym typeface="Calibri"/>
            </a:endParaRPr>
          </a:p>
        </p:txBody>
      </p:sp>
      <p:sp>
        <p:nvSpPr>
          <p:cNvPr id="116" name="Google Shape;116;p25"/>
          <p:cNvSpPr/>
          <p:nvPr/>
        </p:nvSpPr>
        <p:spPr>
          <a:xfrm flipH="1" rot="10800000">
            <a:off x="820012" y="414396"/>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117" name="Google Shape;117;p25"/>
          <p:cNvPicPr preferRelativeResize="0"/>
          <p:nvPr/>
        </p:nvPicPr>
        <p:blipFill>
          <a:blip r:embed="rId3">
            <a:alphaModFix/>
          </a:blip>
          <a:stretch>
            <a:fillRect/>
          </a:stretch>
        </p:blipFill>
        <p:spPr>
          <a:xfrm>
            <a:off x="5242900" y="1795025"/>
            <a:ext cx="3436699" cy="1991275"/>
          </a:xfrm>
          <a:prstGeom prst="rect">
            <a:avLst/>
          </a:prstGeom>
          <a:noFill/>
          <a:ln>
            <a:noFill/>
          </a:ln>
        </p:spPr>
      </p:pic>
      <p:sp>
        <p:nvSpPr>
          <p:cNvPr id="118" name="Google Shape;118;p25"/>
          <p:cNvSpPr txBox="1"/>
          <p:nvPr/>
        </p:nvSpPr>
        <p:spPr>
          <a:xfrm>
            <a:off x="4825800" y="3974875"/>
            <a:ext cx="3853800" cy="91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300">
                <a:solidFill>
                  <a:srgbClr val="00FF00"/>
                </a:solidFill>
              </a:rPr>
              <a:t> </a:t>
            </a:r>
            <a:r>
              <a:rPr lang="en" sz="2000">
                <a:solidFill>
                  <a:srgbClr val="00FF00"/>
                </a:solidFill>
              </a:rPr>
              <a:t>Under Guidance of</a:t>
            </a:r>
            <a:endParaRPr sz="2000">
              <a:solidFill>
                <a:srgbClr val="00FF00"/>
              </a:solidFill>
            </a:endParaRPr>
          </a:p>
          <a:p>
            <a:pPr indent="0" lvl="0" marL="0" rtl="0" algn="ctr">
              <a:lnSpc>
                <a:spcPct val="115000"/>
              </a:lnSpc>
              <a:spcBef>
                <a:spcPts val="0"/>
              </a:spcBef>
              <a:spcAft>
                <a:spcPts val="0"/>
              </a:spcAft>
              <a:buNone/>
            </a:pPr>
            <a:r>
              <a:rPr b="1" lang="en" sz="2100">
                <a:solidFill>
                  <a:srgbClr val="00FF00"/>
                </a:solidFill>
              </a:rPr>
              <a:t> Prof. Pritish Varadwaj</a:t>
            </a:r>
            <a:endParaRPr b="1" sz="2100">
              <a:solidFill>
                <a:srgbClr val="00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648375" y="233575"/>
            <a:ext cx="3936000" cy="9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800">
                <a:solidFill>
                  <a:srgbClr val="333399"/>
                </a:solidFill>
                <a:latin typeface="Calibri"/>
                <a:ea typeface="Calibri"/>
                <a:cs typeface="Calibri"/>
                <a:sym typeface="Calibri"/>
              </a:rPr>
              <a:t>Blood Biochemistry Analysis to Detect Smoking Status and Quantify Accelerated Aging in Smokers</a:t>
            </a:r>
            <a:r>
              <a:rPr b="1" lang="en" sz="1800">
                <a:solidFill>
                  <a:srgbClr val="333399"/>
                </a:solidFill>
                <a:latin typeface="Calibri"/>
                <a:ea typeface="Calibri"/>
                <a:cs typeface="Calibri"/>
                <a:sym typeface="Calibri"/>
              </a:rPr>
              <a:t>[6]</a:t>
            </a:r>
            <a:endParaRPr b="1" sz="1800">
              <a:solidFill>
                <a:srgbClr val="333399"/>
              </a:solidFill>
              <a:latin typeface="Calibri"/>
              <a:ea typeface="Calibri"/>
              <a:cs typeface="Calibri"/>
              <a:sym typeface="Calibri"/>
            </a:endParaRPr>
          </a:p>
        </p:txBody>
      </p:sp>
      <p:pic>
        <p:nvPicPr>
          <p:cNvPr id="233" name="Google Shape;233;p34"/>
          <p:cNvPicPr preferRelativeResize="0"/>
          <p:nvPr/>
        </p:nvPicPr>
        <p:blipFill>
          <a:blip r:embed="rId3">
            <a:alphaModFix/>
          </a:blip>
          <a:stretch>
            <a:fillRect/>
          </a:stretch>
        </p:blipFill>
        <p:spPr>
          <a:xfrm>
            <a:off x="141025" y="477587"/>
            <a:ext cx="507351" cy="479775"/>
          </a:xfrm>
          <a:prstGeom prst="rect">
            <a:avLst/>
          </a:prstGeom>
          <a:noFill/>
          <a:ln>
            <a:noFill/>
          </a:ln>
        </p:spPr>
      </p:pic>
      <p:sp>
        <p:nvSpPr>
          <p:cNvPr id="234" name="Google Shape;234;p34"/>
          <p:cNvSpPr/>
          <p:nvPr/>
        </p:nvSpPr>
        <p:spPr>
          <a:xfrm flipH="1" rot="10800000">
            <a:off x="38802" y="233575"/>
            <a:ext cx="4260152" cy="9678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34"/>
          <p:cNvSpPr txBox="1"/>
          <p:nvPr/>
        </p:nvSpPr>
        <p:spPr>
          <a:xfrm>
            <a:off x="4813200" y="364075"/>
            <a:ext cx="3889800" cy="3198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80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The aim was to demonstrate the use of blood biochemistry and cell count results, along with artificial intelligence techniques, to predict smoking status and quantify the acceleration of biological aging in smokers compared to nonsmokers. </a:t>
            </a:r>
            <a:endParaRPr b="1"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The dataset was split into training and test sets at an 80/20 ratio. This means that 80% of the data was used for training the deep neural network models, while the remaining 20% was reserved for testing the performance of the trained models.</a:t>
            </a:r>
            <a:endParaRPr b="1" sz="1300">
              <a:solidFill>
                <a:schemeClr val="dk1"/>
              </a:solidFill>
              <a:latin typeface="Calibri"/>
              <a:ea typeface="Calibri"/>
              <a:cs typeface="Calibri"/>
              <a:sym typeface="Calibri"/>
            </a:endParaRPr>
          </a:p>
          <a:p>
            <a:pPr indent="0" lvl="0" marL="0" rtl="0" algn="l">
              <a:lnSpc>
                <a:spcPct val="115000"/>
              </a:lnSpc>
              <a:spcBef>
                <a:spcPts val="1800"/>
              </a:spcBef>
              <a:spcAft>
                <a:spcPts val="0"/>
              </a:spcAft>
              <a:buNone/>
            </a:pPr>
            <a:r>
              <a:t/>
            </a:r>
            <a:endParaRPr b="1" sz="1300">
              <a:solidFill>
                <a:schemeClr val="dk1"/>
              </a:solidFill>
              <a:latin typeface="Calibri"/>
              <a:ea typeface="Calibri"/>
              <a:cs typeface="Calibri"/>
              <a:sym typeface="Calibri"/>
            </a:endParaRPr>
          </a:p>
          <a:p>
            <a:pPr indent="0" lvl="0" marL="457200" rtl="0" algn="l">
              <a:lnSpc>
                <a:spcPct val="115000"/>
              </a:lnSpc>
              <a:spcBef>
                <a:spcPts val="1800"/>
              </a:spcBef>
              <a:spcAft>
                <a:spcPts val="1800"/>
              </a:spcAft>
              <a:buNone/>
            </a:pPr>
            <a:r>
              <a:t/>
            </a:r>
            <a:endParaRPr b="1" sz="1300">
              <a:solidFill>
                <a:schemeClr val="dk1"/>
              </a:solidFill>
              <a:latin typeface="Calibri"/>
              <a:ea typeface="Calibri"/>
              <a:cs typeface="Calibri"/>
              <a:sym typeface="Calibri"/>
            </a:endParaRPr>
          </a:p>
        </p:txBody>
      </p:sp>
      <p:sp>
        <p:nvSpPr>
          <p:cNvPr id="236" name="Google Shape;236;p34"/>
          <p:cNvSpPr txBox="1"/>
          <p:nvPr/>
        </p:nvSpPr>
        <p:spPr>
          <a:xfrm>
            <a:off x="141025" y="1946500"/>
            <a:ext cx="4537200" cy="27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Dataset Used</a:t>
            </a:r>
            <a:r>
              <a:rPr b="1" lang="en" sz="1300">
                <a:solidFill>
                  <a:schemeClr val="dk1"/>
                </a:solidFill>
                <a:latin typeface="Calibri"/>
                <a:ea typeface="Calibri"/>
                <a:cs typeface="Calibri"/>
                <a:sym typeface="Calibri"/>
              </a:rPr>
              <a:t> </a:t>
            </a:r>
            <a:r>
              <a:rPr b="1" lang="en" sz="1300" u="sng">
                <a:solidFill>
                  <a:schemeClr val="dk1"/>
                </a:solidFill>
                <a:latin typeface="Calibri"/>
                <a:ea typeface="Calibri"/>
                <a:cs typeface="Calibri"/>
                <a:sym typeface="Calibri"/>
              </a:rPr>
              <a:t>:</a:t>
            </a:r>
            <a:r>
              <a:rPr b="1" lang="en" sz="1300">
                <a:solidFill>
                  <a:schemeClr val="dk1"/>
                </a:solidFill>
                <a:latin typeface="Calibri"/>
                <a:ea typeface="Calibri"/>
                <a:cs typeface="Calibri"/>
                <a:sym typeface="Calibri"/>
              </a:rPr>
              <a:t> </a:t>
            </a:r>
            <a:r>
              <a:rPr b="1" lang="en" sz="1300">
                <a:solidFill>
                  <a:schemeClr val="dk1"/>
                </a:solidFill>
                <a:latin typeface="Calibri"/>
                <a:ea typeface="Calibri"/>
                <a:cs typeface="Calibri"/>
                <a:sym typeface="Calibri"/>
              </a:rPr>
              <a:t>dataset consisting of fully anonymized records for 149,000 adult subjects</a:t>
            </a:r>
            <a:r>
              <a:rPr b="1" lang="en" sz="1300">
                <a:solidFill>
                  <a:schemeClr val="dk1"/>
                </a:solidFill>
                <a:latin typeface="Calibri"/>
                <a:ea typeface="Calibri"/>
                <a:cs typeface="Calibri"/>
                <a:sym typeface="Calibri"/>
              </a:rPr>
              <a:t>. </a:t>
            </a:r>
            <a:r>
              <a:rPr b="1" lang="en" sz="1300">
                <a:solidFill>
                  <a:schemeClr val="dk1"/>
                </a:solidFill>
                <a:latin typeface="Calibri"/>
                <a:ea typeface="Calibri"/>
                <a:cs typeface="Calibri"/>
                <a:sym typeface="Calibri"/>
              </a:rPr>
              <a:t>The dataset included information on smoking status, sex, age, and up to 66 blood biochemistry and hematology markers.</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Models Used</a:t>
            </a:r>
            <a:r>
              <a:rPr b="1" lang="en" sz="1300">
                <a:solidFill>
                  <a:schemeClr val="dk1"/>
                </a:solidFill>
                <a:latin typeface="Calibri"/>
                <a:ea typeface="Calibri"/>
                <a:cs typeface="Calibri"/>
                <a:sym typeface="Calibri"/>
              </a:rPr>
              <a:t> : </a:t>
            </a:r>
            <a:r>
              <a:rPr b="1" lang="en" sz="1300">
                <a:solidFill>
                  <a:schemeClr val="dk1"/>
                </a:solidFill>
                <a:latin typeface="Calibri"/>
                <a:ea typeface="Calibri"/>
                <a:cs typeface="Calibri"/>
                <a:sym typeface="Calibri"/>
              </a:rPr>
              <a:t>supervised feed-forward deep neural networks (DNNs) as the primary models and he study employed random forest (RF) models for feature importance evaluation and permutation feature importance ranking.</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Results: Obtained Accuray of </a:t>
            </a:r>
            <a:r>
              <a:rPr b="1" lang="en" sz="1300">
                <a:solidFill>
                  <a:schemeClr val="dk1"/>
                </a:solidFill>
                <a:latin typeface="Calibri"/>
                <a:ea typeface="Calibri"/>
                <a:cs typeface="Calibri"/>
                <a:sym typeface="Calibri"/>
              </a:rPr>
              <a:t>0.829, Precision of 0.754, Recall of 0.606 and F1 score as 0.673.</a:t>
            </a:r>
            <a:endParaRPr b="1" sz="1300">
              <a:solidFill>
                <a:schemeClr val="dk1"/>
              </a:solidFill>
              <a:latin typeface="Roboto"/>
              <a:ea typeface="Roboto"/>
              <a:cs typeface="Roboto"/>
              <a:sym typeface="Roboto"/>
            </a:endParaRPr>
          </a:p>
        </p:txBody>
      </p:sp>
      <p:sp>
        <p:nvSpPr>
          <p:cNvPr id="237" name="Google Shape;237;p34"/>
          <p:cNvSpPr txBox="1"/>
          <p:nvPr/>
        </p:nvSpPr>
        <p:spPr>
          <a:xfrm>
            <a:off x="4901450" y="3396575"/>
            <a:ext cx="4071900" cy="13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Research Gaps: </a:t>
            </a:r>
            <a:r>
              <a:rPr lang="en" sz="1300">
                <a:solidFill>
                  <a:schemeClr val="dk1"/>
                </a:solidFill>
                <a:latin typeface="Roboto"/>
                <a:ea typeface="Roboto"/>
                <a:cs typeface="Roboto"/>
                <a:sym typeface="Roboto"/>
              </a:rPr>
              <a:t>The study focused on a specific dataset of adult subjects with anonymized records. Further research could explore the generalizability of the deep learning models to diverse populations with varying demographic characteristics and health conditions.</a:t>
            </a:r>
            <a:endParaRPr sz="1300">
              <a:solidFill>
                <a:schemeClr val="dk1"/>
              </a:solidFill>
              <a:latin typeface="Roboto"/>
              <a:ea typeface="Roboto"/>
              <a:cs typeface="Roboto"/>
              <a:sym typeface="Roboto"/>
            </a:endParaRPr>
          </a:p>
        </p:txBody>
      </p:sp>
      <p:sp>
        <p:nvSpPr>
          <p:cNvPr id="238" name="Google Shape;238;p34"/>
          <p:cNvSpPr txBox="1"/>
          <p:nvPr/>
        </p:nvSpPr>
        <p:spPr>
          <a:xfrm>
            <a:off x="141025" y="1252900"/>
            <a:ext cx="4443300" cy="6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Calibri"/>
                <a:ea typeface="Calibri"/>
                <a:cs typeface="Calibri"/>
                <a:sym typeface="Calibri"/>
              </a:rPr>
              <a:t>Authors:  </a:t>
            </a:r>
            <a:r>
              <a:rPr b="1" lang="en" sz="1300">
                <a:solidFill>
                  <a:schemeClr val="dk1"/>
                </a:solidFill>
                <a:latin typeface="Calibri"/>
                <a:ea typeface="Calibri"/>
                <a:cs typeface="Calibri"/>
                <a:sym typeface="Calibri"/>
              </a:rPr>
              <a:t>Polina Mamoshina, Kirill Kochetov, Franco Cortese, Anna Kovalchuk, Alexander Aliper, Evgeny Putin, Morten Scheibye-Knudsen, Charles R. Cantor, Neil M. Skjodt, Olga Kovalchuk &amp; Alex Zhavoronkov</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Year of Publication: 2019</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p:txBody>
      </p:sp>
      <p:sp>
        <p:nvSpPr>
          <p:cNvPr id="239" name="Google Shape;239;p34"/>
          <p:cNvSpPr/>
          <p:nvPr/>
        </p:nvSpPr>
        <p:spPr>
          <a:xfrm flipH="1" rot="-5400000">
            <a:off x="2602531" y="2075694"/>
            <a:ext cx="5054089"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66175" y="538000"/>
            <a:ext cx="4674600" cy="7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9FD9"/>
                </a:solidFill>
              </a:rPr>
              <a:t>      </a:t>
            </a:r>
            <a:r>
              <a:rPr b="1" lang="en" sz="3466">
                <a:solidFill>
                  <a:srgbClr val="333399"/>
                </a:solidFill>
                <a:latin typeface="Calibri"/>
                <a:ea typeface="Calibri"/>
                <a:cs typeface="Calibri"/>
                <a:sym typeface="Calibri"/>
              </a:rPr>
              <a:t>Timeline Of The Project</a:t>
            </a:r>
            <a:endParaRPr b="1" sz="3466">
              <a:solidFill>
                <a:srgbClr val="333399"/>
              </a:solidFill>
              <a:latin typeface="Calibri"/>
              <a:ea typeface="Calibri"/>
              <a:cs typeface="Calibri"/>
              <a:sym typeface="Calibri"/>
            </a:endParaRPr>
          </a:p>
          <a:p>
            <a:pPr indent="0" lvl="0" marL="0" rtl="0" algn="ctr">
              <a:spcBef>
                <a:spcPts val="0"/>
              </a:spcBef>
              <a:spcAft>
                <a:spcPts val="0"/>
              </a:spcAft>
              <a:buClr>
                <a:schemeClr val="dk1"/>
              </a:buClr>
              <a:buSzPct val="35106"/>
              <a:buFont typeface="Arial"/>
              <a:buNone/>
            </a:pPr>
            <a:r>
              <a:t/>
            </a:r>
            <a:endParaRPr b="1" sz="3133">
              <a:solidFill>
                <a:srgbClr val="009FD9"/>
              </a:solidFill>
              <a:latin typeface="Calibri"/>
              <a:ea typeface="Calibri"/>
              <a:cs typeface="Calibri"/>
              <a:sym typeface="Calibri"/>
            </a:endParaRPr>
          </a:p>
        </p:txBody>
      </p:sp>
      <p:pic>
        <p:nvPicPr>
          <p:cNvPr id="245" name="Google Shape;245;p35"/>
          <p:cNvPicPr preferRelativeResize="0"/>
          <p:nvPr/>
        </p:nvPicPr>
        <p:blipFill>
          <a:blip r:embed="rId3">
            <a:alphaModFix/>
          </a:blip>
          <a:stretch>
            <a:fillRect/>
          </a:stretch>
        </p:blipFill>
        <p:spPr>
          <a:xfrm>
            <a:off x="511600" y="685262"/>
            <a:ext cx="507351" cy="479775"/>
          </a:xfrm>
          <a:prstGeom prst="rect">
            <a:avLst/>
          </a:prstGeom>
          <a:noFill/>
          <a:ln>
            <a:noFill/>
          </a:ln>
        </p:spPr>
      </p:pic>
      <p:sp>
        <p:nvSpPr>
          <p:cNvPr id="246" name="Google Shape;246;p35"/>
          <p:cNvSpPr/>
          <p:nvPr/>
        </p:nvSpPr>
        <p:spPr>
          <a:xfrm flipH="1" rot="10800000">
            <a:off x="404250" y="538000"/>
            <a:ext cx="7184165" cy="9399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35"/>
          <p:cNvSpPr txBox="1"/>
          <p:nvPr/>
        </p:nvSpPr>
        <p:spPr>
          <a:xfrm>
            <a:off x="6363575" y="243575"/>
            <a:ext cx="1435500" cy="10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grpSp>
        <p:nvGrpSpPr>
          <p:cNvPr id="248" name="Google Shape;248;p35"/>
          <p:cNvGrpSpPr/>
          <p:nvPr/>
        </p:nvGrpSpPr>
        <p:grpSpPr>
          <a:xfrm>
            <a:off x="96693" y="2138626"/>
            <a:ext cx="2253428" cy="1574703"/>
            <a:chOff x="159020" y="2193788"/>
            <a:chExt cx="2278261" cy="1393666"/>
          </a:xfrm>
        </p:grpSpPr>
        <p:sp>
          <p:nvSpPr>
            <p:cNvPr id="249" name="Google Shape;249;p35"/>
            <p:cNvSpPr/>
            <p:nvPr/>
          </p:nvSpPr>
          <p:spPr>
            <a:xfrm>
              <a:off x="902781" y="3080265"/>
              <a:ext cx="1534500" cy="133500"/>
            </a:xfrm>
            <a:prstGeom prst="rect">
              <a:avLst/>
            </a:prstGeom>
            <a:solidFill>
              <a:srgbClr val="E11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5"/>
            <p:cNvSpPr txBox="1"/>
            <p:nvPr/>
          </p:nvSpPr>
          <p:spPr>
            <a:xfrm>
              <a:off x="466173" y="3216054"/>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nvGrpSpPr>
            <p:cNvPr id="251" name="Google Shape;251;p35"/>
            <p:cNvGrpSpPr/>
            <p:nvPr/>
          </p:nvGrpSpPr>
          <p:grpSpPr>
            <a:xfrm>
              <a:off x="851208" y="2800855"/>
              <a:ext cx="92400" cy="411825"/>
              <a:chOff x="845575" y="2563700"/>
              <a:chExt cx="92400" cy="411825"/>
            </a:xfrm>
          </p:grpSpPr>
          <p:cxnSp>
            <p:nvCxnSpPr>
              <p:cNvPr id="252" name="Google Shape;252;p3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53" name="Google Shape;253;p3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5"/>
            <p:cNvSpPr txBox="1"/>
            <p:nvPr/>
          </p:nvSpPr>
          <p:spPr>
            <a:xfrm>
              <a:off x="159020" y="2193788"/>
              <a:ext cx="1781700" cy="9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300">
                  <a:latin typeface="Roboto"/>
                  <a:ea typeface="Roboto"/>
                  <a:cs typeface="Roboto"/>
                  <a:sym typeface="Roboto"/>
                </a:rPr>
                <a:t>Literature Review and Gaps</a:t>
              </a:r>
              <a:endParaRPr b="1" sz="1300">
                <a:latin typeface="Roboto"/>
                <a:ea typeface="Roboto"/>
                <a:cs typeface="Roboto"/>
                <a:sym typeface="Roboto"/>
              </a:endParaRPr>
            </a:p>
          </p:txBody>
        </p:sp>
      </p:grpSp>
      <p:grpSp>
        <p:nvGrpSpPr>
          <p:cNvPr id="255" name="Google Shape;255;p35"/>
          <p:cNvGrpSpPr/>
          <p:nvPr/>
        </p:nvGrpSpPr>
        <p:grpSpPr>
          <a:xfrm>
            <a:off x="1594495" y="2714422"/>
            <a:ext cx="2273400" cy="1958257"/>
            <a:chOff x="1673327" y="2703387"/>
            <a:chExt cx="2298453" cy="1733124"/>
          </a:xfrm>
        </p:grpSpPr>
        <p:sp>
          <p:nvSpPr>
            <p:cNvPr id="256" name="Google Shape;256;p35"/>
            <p:cNvSpPr/>
            <p:nvPr/>
          </p:nvSpPr>
          <p:spPr>
            <a:xfrm>
              <a:off x="2437281" y="3080265"/>
              <a:ext cx="1534500" cy="1335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1673327" y="3492711"/>
              <a:ext cx="1781700" cy="9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300">
                  <a:latin typeface="Roboto"/>
                  <a:ea typeface="Roboto"/>
                  <a:cs typeface="Roboto"/>
                  <a:sym typeface="Roboto"/>
                </a:rPr>
                <a:t>Exploratory Data Analysis</a:t>
              </a:r>
              <a:endParaRPr b="1" sz="1300">
                <a:latin typeface="Roboto"/>
                <a:ea typeface="Roboto"/>
                <a:cs typeface="Roboto"/>
                <a:sym typeface="Roboto"/>
              </a:endParaRPr>
            </a:p>
          </p:txBody>
        </p:sp>
        <p:sp>
          <p:nvSpPr>
            <p:cNvPr id="258" name="Google Shape;258;p35"/>
            <p:cNvSpPr txBox="1"/>
            <p:nvPr/>
          </p:nvSpPr>
          <p:spPr>
            <a:xfrm>
              <a:off x="2071705" y="2703387"/>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nvGrpSpPr>
            <p:cNvPr id="259" name="Google Shape;259;p35"/>
            <p:cNvGrpSpPr/>
            <p:nvPr/>
          </p:nvGrpSpPr>
          <p:grpSpPr>
            <a:xfrm rot="10800000">
              <a:off x="2395183" y="3080258"/>
              <a:ext cx="92400" cy="411825"/>
              <a:chOff x="2070100" y="2563700"/>
              <a:chExt cx="92400" cy="411825"/>
            </a:xfrm>
          </p:grpSpPr>
          <p:cxnSp>
            <p:nvCxnSpPr>
              <p:cNvPr id="260" name="Google Shape;260;p3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61" name="Google Shape;261;p3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35"/>
          <p:cNvGrpSpPr/>
          <p:nvPr/>
        </p:nvGrpSpPr>
        <p:grpSpPr>
          <a:xfrm>
            <a:off x="3011041" y="1955427"/>
            <a:ext cx="2374625" cy="1757891"/>
            <a:chOff x="3105484" y="2031650"/>
            <a:chExt cx="2400794" cy="1555793"/>
          </a:xfrm>
        </p:grpSpPr>
        <p:sp>
          <p:nvSpPr>
            <p:cNvPr id="263" name="Google Shape;263;p35"/>
            <p:cNvSpPr/>
            <p:nvPr/>
          </p:nvSpPr>
          <p:spPr>
            <a:xfrm>
              <a:off x="3971778" y="3080265"/>
              <a:ext cx="1534500" cy="133500"/>
            </a:xfrm>
            <a:prstGeom prst="rect">
              <a:avLst/>
            </a:prstGeom>
            <a:solidFill>
              <a:srgbClr val="E11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35"/>
            <p:cNvGrpSpPr/>
            <p:nvPr/>
          </p:nvGrpSpPr>
          <p:grpSpPr>
            <a:xfrm>
              <a:off x="3924544" y="2800855"/>
              <a:ext cx="92400" cy="411825"/>
              <a:chOff x="845575" y="2563700"/>
              <a:chExt cx="92400" cy="411825"/>
            </a:xfrm>
          </p:grpSpPr>
          <p:cxnSp>
            <p:nvCxnSpPr>
              <p:cNvPr id="265" name="Google Shape;265;p3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66" name="Google Shape;266;p3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5"/>
            <p:cNvSpPr txBox="1"/>
            <p:nvPr/>
          </p:nvSpPr>
          <p:spPr>
            <a:xfrm>
              <a:off x="3642907" y="321604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268" name="Google Shape;268;p35"/>
            <p:cNvSpPr txBox="1"/>
            <p:nvPr/>
          </p:nvSpPr>
          <p:spPr>
            <a:xfrm>
              <a:off x="3105484" y="2031650"/>
              <a:ext cx="1781700" cy="9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Data Preprocessing and  Feature Selection</a:t>
              </a:r>
              <a:endParaRPr b="1" sz="1300">
                <a:solidFill>
                  <a:schemeClr val="dk1"/>
                </a:solidFill>
                <a:latin typeface="Roboto"/>
                <a:ea typeface="Roboto"/>
                <a:cs typeface="Roboto"/>
                <a:sym typeface="Roboto"/>
              </a:endParaRPr>
            </a:p>
            <a:p>
              <a:pPr indent="0" lvl="0" marL="0" rtl="0" algn="ctr">
                <a:spcBef>
                  <a:spcPts val="1600"/>
                </a:spcBef>
                <a:spcAft>
                  <a:spcPts val="1600"/>
                </a:spcAft>
                <a:buNone/>
              </a:pPr>
              <a:r>
                <a:t/>
              </a:r>
              <a:endParaRPr b="1" sz="1300">
                <a:latin typeface="Roboto"/>
                <a:ea typeface="Roboto"/>
                <a:cs typeface="Roboto"/>
                <a:sym typeface="Roboto"/>
              </a:endParaRPr>
            </a:p>
          </p:txBody>
        </p:sp>
      </p:grpSp>
      <p:grpSp>
        <p:nvGrpSpPr>
          <p:cNvPr id="269" name="Google Shape;269;p35"/>
          <p:cNvGrpSpPr/>
          <p:nvPr/>
        </p:nvGrpSpPr>
        <p:grpSpPr>
          <a:xfrm>
            <a:off x="4589238" y="2714422"/>
            <a:ext cx="2314200" cy="1957551"/>
            <a:chOff x="4701073" y="2703387"/>
            <a:chExt cx="2339703" cy="1732499"/>
          </a:xfrm>
        </p:grpSpPr>
        <p:sp>
          <p:nvSpPr>
            <p:cNvPr id="270" name="Google Shape;270;p35"/>
            <p:cNvSpPr/>
            <p:nvPr/>
          </p:nvSpPr>
          <p:spPr>
            <a:xfrm>
              <a:off x="5506276" y="3080265"/>
              <a:ext cx="1534500" cy="1335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35"/>
            <p:cNvGrpSpPr/>
            <p:nvPr/>
          </p:nvGrpSpPr>
          <p:grpSpPr>
            <a:xfrm rot="10800000">
              <a:off x="5455515" y="3080258"/>
              <a:ext cx="92400" cy="411825"/>
              <a:chOff x="2070100" y="2563700"/>
              <a:chExt cx="92400" cy="411825"/>
            </a:xfrm>
          </p:grpSpPr>
          <p:cxnSp>
            <p:nvCxnSpPr>
              <p:cNvPr id="272" name="Google Shape;272;p3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73" name="Google Shape;273;p3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5"/>
            <p:cNvSpPr txBox="1"/>
            <p:nvPr/>
          </p:nvSpPr>
          <p:spPr>
            <a:xfrm>
              <a:off x="5131289" y="2703387"/>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275" name="Google Shape;275;p35"/>
            <p:cNvSpPr txBox="1"/>
            <p:nvPr/>
          </p:nvSpPr>
          <p:spPr>
            <a:xfrm>
              <a:off x="4701073" y="3492086"/>
              <a:ext cx="1781700" cy="9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Training of Model on various forms of datasets</a:t>
              </a:r>
              <a:endParaRPr b="1" sz="1300">
                <a:solidFill>
                  <a:schemeClr val="dk1"/>
                </a:solidFill>
                <a:latin typeface="Roboto"/>
                <a:ea typeface="Roboto"/>
                <a:cs typeface="Roboto"/>
                <a:sym typeface="Roboto"/>
              </a:endParaRPr>
            </a:p>
            <a:p>
              <a:pPr indent="0" lvl="0" marL="0" rtl="0" algn="ctr">
                <a:spcBef>
                  <a:spcPts val="1600"/>
                </a:spcBef>
                <a:spcAft>
                  <a:spcPts val="1600"/>
                </a:spcAft>
                <a:buNone/>
              </a:pPr>
              <a:r>
                <a:t/>
              </a:r>
              <a:endParaRPr b="1" sz="1300">
                <a:latin typeface="Roboto"/>
                <a:ea typeface="Roboto"/>
                <a:cs typeface="Roboto"/>
                <a:sym typeface="Roboto"/>
              </a:endParaRPr>
            </a:p>
          </p:txBody>
        </p:sp>
      </p:grpSp>
      <p:grpSp>
        <p:nvGrpSpPr>
          <p:cNvPr id="276" name="Google Shape;276;p35"/>
          <p:cNvGrpSpPr/>
          <p:nvPr/>
        </p:nvGrpSpPr>
        <p:grpSpPr>
          <a:xfrm>
            <a:off x="6046579" y="2032486"/>
            <a:ext cx="1762279" cy="1680832"/>
            <a:chOff x="6174474" y="2099850"/>
            <a:chExt cx="1781700" cy="1487593"/>
          </a:xfrm>
        </p:grpSpPr>
        <p:grpSp>
          <p:nvGrpSpPr>
            <p:cNvPr id="277" name="Google Shape;277;p35"/>
            <p:cNvGrpSpPr/>
            <p:nvPr/>
          </p:nvGrpSpPr>
          <p:grpSpPr>
            <a:xfrm>
              <a:off x="6994658" y="2800855"/>
              <a:ext cx="92400" cy="411825"/>
              <a:chOff x="845575" y="2563700"/>
              <a:chExt cx="92400" cy="411825"/>
            </a:xfrm>
          </p:grpSpPr>
          <p:cxnSp>
            <p:nvCxnSpPr>
              <p:cNvPr id="278" name="Google Shape;278;p3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79" name="Google Shape;279;p3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35"/>
            <p:cNvSpPr txBox="1"/>
            <p:nvPr/>
          </p:nvSpPr>
          <p:spPr>
            <a:xfrm>
              <a:off x="6671021" y="3216043"/>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281" name="Google Shape;281;p35"/>
            <p:cNvSpPr txBox="1"/>
            <p:nvPr/>
          </p:nvSpPr>
          <p:spPr>
            <a:xfrm>
              <a:off x="6174474" y="2099850"/>
              <a:ext cx="1781700" cy="9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Best Model Selection for Binary Prediction of Smoking Status</a:t>
              </a:r>
              <a:endParaRPr b="1" sz="1300">
                <a:solidFill>
                  <a:schemeClr val="dk1"/>
                </a:solidFill>
                <a:latin typeface="Roboto"/>
                <a:ea typeface="Roboto"/>
                <a:cs typeface="Roboto"/>
                <a:sym typeface="Roboto"/>
              </a:endParaRPr>
            </a:p>
            <a:p>
              <a:pPr indent="0" lvl="0" marL="0" rtl="0" algn="ctr">
                <a:spcBef>
                  <a:spcPts val="1600"/>
                </a:spcBef>
                <a:spcAft>
                  <a:spcPts val="1600"/>
                </a:spcAft>
                <a:buNone/>
              </a:pPr>
              <a:r>
                <a:t/>
              </a:r>
              <a:endParaRPr b="1" sz="1300">
                <a:latin typeface="Roboto"/>
                <a:ea typeface="Roboto"/>
                <a:cs typeface="Roboto"/>
                <a:sym typeface="Roboto"/>
              </a:endParaRPr>
            </a:p>
          </p:txBody>
        </p:sp>
      </p:grpSp>
      <p:sp>
        <p:nvSpPr>
          <p:cNvPr id="282" name="Google Shape;282;p35"/>
          <p:cNvSpPr/>
          <p:nvPr/>
        </p:nvSpPr>
        <p:spPr>
          <a:xfrm>
            <a:off x="6903783" y="3148215"/>
            <a:ext cx="1518000" cy="144000"/>
          </a:xfrm>
          <a:prstGeom prst="rect">
            <a:avLst/>
          </a:prstGeom>
          <a:solidFill>
            <a:srgbClr val="E11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rot="10800000">
            <a:off x="8376275" y="3450013"/>
            <a:ext cx="91200" cy="104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35"/>
          <p:cNvCxnSpPr/>
          <p:nvPr/>
        </p:nvCxnSpPr>
        <p:spPr>
          <a:xfrm rot="10800000">
            <a:off x="8421754" y="3148203"/>
            <a:ext cx="0" cy="406200"/>
          </a:xfrm>
          <a:prstGeom prst="straightConnector1">
            <a:avLst/>
          </a:prstGeom>
          <a:noFill/>
          <a:ln cap="flat" cmpd="sng" w="9525">
            <a:solidFill>
              <a:srgbClr val="000000"/>
            </a:solidFill>
            <a:prstDash val="solid"/>
            <a:round/>
            <a:headEnd len="sm" w="sm" type="none"/>
            <a:tailEnd len="sm" w="sm" type="none"/>
          </a:ln>
        </p:spPr>
      </p:cxnSp>
      <p:sp>
        <p:nvSpPr>
          <p:cNvPr id="285" name="Google Shape;285;p35"/>
          <p:cNvSpPr txBox="1"/>
          <p:nvPr/>
        </p:nvSpPr>
        <p:spPr>
          <a:xfrm>
            <a:off x="7447428" y="3606164"/>
            <a:ext cx="1680600" cy="10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300">
                <a:solidFill>
                  <a:schemeClr val="dk1"/>
                </a:solidFill>
                <a:latin typeface="Roboto"/>
                <a:ea typeface="Roboto"/>
                <a:cs typeface="Roboto"/>
                <a:sym typeface="Roboto"/>
              </a:rPr>
              <a:t>Predict extent of smoking for a person</a:t>
            </a:r>
            <a:endParaRPr b="1" sz="13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66750" y="383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solidFill>
                  <a:srgbClr val="333399"/>
                </a:solidFill>
                <a:latin typeface="Nunito"/>
                <a:ea typeface="Nunito"/>
                <a:cs typeface="Nunito"/>
                <a:sym typeface="Nunito"/>
              </a:rPr>
              <a:t>      </a:t>
            </a:r>
            <a:r>
              <a:rPr b="1" lang="en" sz="2900">
                <a:solidFill>
                  <a:srgbClr val="333399"/>
                </a:solidFill>
                <a:latin typeface="Nunito"/>
                <a:ea typeface="Nunito"/>
                <a:cs typeface="Nunito"/>
                <a:sym typeface="Nunito"/>
              </a:rPr>
              <a:t>Methodology </a:t>
            </a:r>
            <a:r>
              <a:rPr b="1" lang="en" sz="2900">
                <a:solidFill>
                  <a:srgbClr val="333399"/>
                </a:solidFill>
                <a:latin typeface="Nunito"/>
                <a:ea typeface="Nunito"/>
                <a:cs typeface="Nunito"/>
                <a:sym typeface="Nunito"/>
              </a:rPr>
              <a:t>Followed</a:t>
            </a:r>
            <a:endParaRPr b="1" sz="2900">
              <a:solidFill>
                <a:srgbClr val="333399"/>
              </a:solidFill>
              <a:latin typeface="Nunito"/>
              <a:ea typeface="Nunito"/>
              <a:cs typeface="Nunito"/>
              <a:sym typeface="Nunito"/>
            </a:endParaRPr>
          </a:p>
        </p:txBody>
      </p:sp>
      <p:sp>
        <p:nvSpPr>
          <p:cNvPr id="291" name="Google Shape;291;p36"/>
          <p:cNvSpPr txBox="1"/>
          <p:nvPr/>
        </p:nvSpPr>
        <p:spPr>
          <a:xfrm>
            <a:off x="166750" y="1460850"/>
            <a:ext cx="8772000" cy="3522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b="1" lang="en" sz="1500">
                <a:solidFill>
                  <a:schemeClr val="dk1"/>
                </a:solidFill>
                <a:latin typeface="Nunito"/>
                <a:ea typeface="Nunito"/>
                <a:cs typeface="Nunito"/>
                <a:sym typeface="Nunito"/>
              </a:rPr>
              <a:t>Data Collection </a:t>
            </a:r>
            <a:r>
              <a:rPr lang="en" sz="1500">
                <a:solidFill>
                  <a:schemeClr val="dk1"/>
                </a:solidFill>
                <a:latin typeface="Nunito"/>
                <a:ea typeface="Nunito"/>
                <a:cs typeface="Nunito"/>
                <a:sym typeface="Nunito"/>
              </a:rPr>
              <a:t>:- Select the relevant, large and </a:t>
            </a:r>
            <a:r>
              <a:rPr lang="en" sz="1500">
                <a:solidFill>
                  <a:schemeClr val="dk1"/>
                </a:solidFill>
                <a:latin typeface="Nunito"/>
                <a:ea typeface="Nunito"/>
                <a:cs typeface="Nunito"/>
                <a:sym typeface="Nunito"/>
              </a:rPr>
              <a:t>diverse</a:t>
            </a:r>
            <a:r>
              <a:rPr lang="en" sz="1500">
                <a:solidFill>
                  <a:schemeClr val="dk1"/>
                </a:solidFill>
                <a:latin typeface="Nunito"/>
                <a:ea typeface="Nunito"/>
                <a:cs typeface="Nunito"/>
                <a:sym typeface="Nunito"/>
              </a:rPr>
              <a:t> dataset that best best fits according to the objective.</a:t>
            </a:r>
            <a:endParaRPr sz="1500">
              <a:solidFill>
                <a:schemeClr val="dk1"/>
              </a:solidFill>
              <a:latin typeface="Nunito"/>
              <a:ea typeface="Nunito"/>
              <a:cs typeface="Nunito"/>
              <a:sym typeface="Nunito"/>
            </a:endParaRPr>
          </a:p>
          <a:p>
            <a:pPr indent="0" lvl="0" marL="457200" rtl="0" algn="l">
              <a:spcBef>
                <a:spcPts val="0"/>
              </a:spcBef>
              <a:spcAft>
                <a:spcPts val="0"/>
              </a:spcAft>
              <a:buNone/>
            </a:pPr>
            <a:r>
              <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Nunito"/>
                <a:ea typeface="Nunito"/>
                <a:cs typeface="Nunito"/>
                <a:sym typeface="Nunito"/>
              </a:rPr>
              <a:t>Exploratory Data Analysis</a:t>
            </a:r>
            <a:r>
              <a:rPr lang="en" sz="1500">
                <a:solidFill>
                  <a:schemeClr val="dk1"/>
                </a:solidFill>
                <a:latin typeface="Nunito"/>
                <a:ea typeface="Nunito"/>
                <a:cs typeface="Nunito"/>
                <a:sym typeface="Nunito"/>
              </a:rPr>
              <a:t> :- Visually and statistically analyzing the dataset to gain insights, understand patterns, and inform feature selection, helping in better model design and performance.</a:t>
            </a:r>
            <a:endParaRPr sz="1500">
              <a:solidFill>
                <a:schemeClr val="dk1"/>
              </a:solidFill>
              <a:latin typeface="Nunito"/>
              <a:ea typeface="Nunito"/>
              <a:cs typeface="Nunito"/>
              <a:sym typeface="Nunito"/>
            </a:endParaRPr>
          </a:p>
          <a:p>
            <a:pPr indent="0" lvl="0" marL="457200" rtl="0" algn="l">
              <a:spcBef>
                <a:spcPts val="0"/>
              </a:spcBef>
              <a:spcAft>
                <a:spcPts val="0"/>
              </a:spcAft>
              <a:buNone/>
            </a:pPr>
            <a:r>
              <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Nunito"/>
                <a:ea typeface="Nunito"/>
                <a:cs typeface="Nunito"/>
                <a:sym typeface="Nunito"/>
              </a:rPr>
              <a:t>Data Pre-Processing</a:t>
            </a:r>
            <a:r>
              <a:rPr lang="en" sz="1500">
                <a:solidFill>
                  <a:schemeClr val="dk1"/>
                </a:solidFill>
                <a:latin typeface="Nunito"/>
                <a:ea typeface="Nunito"/>
                <a:cs typeface="Nunito"/>
                <a:sym typeface="Nunito"/>
              </a:rPr>
              <a:t> :- Transform dataset into a format suitable for model training, addressing issues like missing values, NULL values, outlier detection, normalization and standardization.</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Nunito"/>
                <a:ea typeface="Nunito"/>
                <a:cs typeface="Nunito"/>
                <a:sym typeface="Nunito"/>
              </a:rPr>
              <a:t>Model Selection</a:t>
            </a:r>
            <a:r>
              <a:rPr lang="en" sz="1500">
                <a:solidFill>
                  <a:schemeClr val="dk1"/>
                </a:solidFill>
                <a:latin typeface="Nunito"/>
                <a:ea typeface="Nunito"/>
                <a:cs typeface="Nunito"/>
                <a:sym typeface="Nunito"/>
              </a:rPr>
              <a:t> :- Choose </a:t>
            </a:r>
            <a:r>
              <a:rPr lang="en" sz="1500">
                <a:solidFill>
                  <a:schemeClr val="dk1"/>
                </a:solidFill>
                <a:latin typeface="Nunito"/>
                <a:ea typeface="Nunito"/>
                <a:cs typeface="Nunito"/>
                <a:sym typeface="Nunito"/>
              </a:rPr>
              <a:t>the appropriate models that can be used according to the problem statement or objective to see which model can be used to get the most optimal results.</a:t>
            </a:r>
            <a:endParaRPr sz="1500">
              <a:solidFill>
                <a:schemeClr val="dk1"/>
              </a:solidFill>
              <a:latin typeface="Nunito"/>
              <a:ea typeface="Nunito"/>
              <a:cs typeface="Nunito"/>
              <a:sym typeface="Nunito"/>
            </a:endParaRPr>
          </a:p>
          <a:p>
            <a:pPr indent="0" lvl="0" marL="0" rtl="0" algn="l">
              <a:spcBef>
                <a:spcPts val="0"/>
              </a:spcBef>
              <a:spcAft>
                <a:spcPts val="0"/>
              </a:spcAft>
              <a:buNone/>
            </a:pPr>
            <a:r>
              <a:rPr lang="en" sz="1500">
                <a:solidFill>
                  <a:schemeClr val="dk1"/>
                </a:solidFill>
                <a:latin typeface="Nunito"/>
                <a:ea typeface="Nunito"/>
                <a:cs typeface="Nunito"/>
                <a:sym typeface="Nunito"/>
              </a:rPr>
              <a:t>. </a:t>
            </a:r>
            <a:endParaRPr sz="1500">
              <a:solidFill>
                <a:schemeClr val="dk1"/>
              </a:solidFill>
              <a:latin typeface="Nunito"/>
              <a:ea typeface="Nunito"/>
              <a:cs typeface="Nunito"/>
              <a:sym typeface="Nunito"/>
            </a:endParaRPr>
          </a:p>
        </p:txBody>
      </p:sp>
      <p:sp>
        <p:nvSpPr>
          <p:cNvPr id="292" name="Google Shape;292;p36"/>
          <p:cNvSpPr/>
          <p:nvPr/>
        </p:nvSpPr>
        <p:spPr>
          <a:xfrm flipH="1" rot="10800000">
            <a:off x="284698" y="238350"/>
            <a:ext cx="8791404"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293" name="Google Shape;293;p36"/>
          <p:cNvPicPr preferRelativeResize="0"/>
          <p:nvPr/>
        </p:nvPicPr>
        <p:blipFill>
          <a:blip r:embed="rId3">
            <a:alphaModFix/>
          </a:blip>
          <a:stretch>
            <a:fillRect/>
          </a:stretch>
        </p:blipFill>
        <p:spPr>
          <a:xfrm>
            <a:off x="166750" y="516537"/>
            <a:ext cx="507351" cy="47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166750" y="383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solidFill>
                  <a:srgbClr val="333399"/>
                </a:solidFill>
                <a:latin typeface="Nunito"/>
                <a:ea typeface="Nunito"/>
                <a:cs typeface="Nunito"/>
                <a:sym typeface="Nunito"/>
              </a:rPr>
              <a:t>      Methodology Followed</a:t>
            </a:r>
            <a:endParaRPr b="1" sz="2900">
              <a:solidFill>
                <a:srgbClr val="333399"/>
              </a:solidFill>
              <a:latin typeface="Nunito"/>
              <a:ea typeface="Nunito"/>
              <a:cs typeface="Nunito"/>
              <a:sym typeface="Nunito"/>
            </a:endParaRPr>
          </a:p>
        </p:txBody>
      </p:sp>
      <p:sp>
        <p:nvSpPr>
          <p:cNvPr id="299" name="Google Shape;299;p37"/>
          <p:cNvSpPr txBox="1"/>
          <p:nvPr/>
        </p:nvSpPr>
        <p:spPr>
          <a:xfrm>
            <a:off x="166750" y="1460850"/>
            <a:ext cx="8772000" cy="3522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b="1" lang="en" sz="1500">
                <a:solidFill>
                  <a:schemeClr val="dk1"/>
                </a:solidFill>
                <a:latin typeface="Nunito"/>
                <a:ea typeface="Nunito"/>
                <a:cs typeface="Nunito"/>
                <a:sym typeface="Nunito"/>
              </a:rPr>
              <a:t>Training and Testing</a:t>
            </a:r>
            <a:r>
              <a:rPr lang="en" sz="1500">
                <a:solidFill>
                  <a:schemeClr val="dk1"/>
                </a:solidFill>
                <a:latin typeface="Nunito"/>
                <a:ea typeface="Nunito"/>
                <a:cs typeface="Nunito"/>
                <a:sym typeface="Nunito"/>
              </a:rPr>
              <a:t> :- Train and Test the datasets (original dataset and pre-processed dataset)    using different algorithms - Logistic Regression, Random Forest, LightGBM and ANN (Artificial Neural Network).</a:t>
            </a:r>
            <a:endParaRPr sz="1500">
              <a:solidFill>
                <a:schemeClr val="dk1"/>
              </a:solidFill>
              <a:latin typeface="Nunito"/>
              <a:ea typeface="Nunito"/>
              <a:cs typeface="Nunito"/>
              <a:sym typeface="Nunito"/>
            </a:endParaRPr>
          </a:p>
          <a:p>
            <a:pPr indent="0" lvl="0" marL="457200" rtl="0" algn="l">
              <a:spcBef>
                <a:spcPts val="0"/>
              </a:spcBef>
              <a:spcAft>
                <a:spcPts val="0"/>
              </a:spcAft>
              <a:buNone/>
            </a:pPr>
            <a:r>
              <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Nunito"/>
                <a:ea typeface="Nunito"/>
                <a:cs typeface="Nunito"/>
                <a:sym typeface="Nunito"/>
              </a:rPr>
              <a:t>Best Model Selection </a:t>
            </a:r>
            <a:r>
              <a:rPr lang="en" sz="1500">
                <a:solidFill>
                  <a:schemeClr val="dk1"/>
                </a:solidFill>
                <a:latin typeface="Nunito"/>
                <a:ea typeface="Nunito"/>
                <a:cs typeface="Nunito"/>
                <a:sym typeface="Nunito"/>
              </a:rPr>
              <a:t>:- </a:t>
            </a:r>
            <a:r>
              <a:rPr lang="en" sz="1500">
                <a:solidFill>
                  <a:schemeClr val="dk1"/>
                </a:solidFill>
                <a:latin typeface="Nunito"/>
                <a:ea typeface="Nunito"/>
                <a:cs typeface="Nunito"/>
                <a:sym typeface="Nunito"/>
              </a:rPr>
              <a:t>Now, select the best model on the basis of several performance score like accuracy, precision, recall, ROC-AUC, F1-Score, etc.</a:t>
            </a:r>
            <a:endParaRPr sz="1500">
              <a:solidFill>
                <a:schemeClr val="dk1"/>
              </a:solidFill>
              <a:latin typeface="Nunito"/>
              <a:ea typeface="Nunito"/>
              <a:cs typeface="Nunito"/>
              <a:sym typeface="Nunito"/>
            </a:endParaRPr>
          </a:p>
          <a:p>
            <a:pPr indent="0" lvl="0" marL="457200" rtl="0" algn="l">
              <a:spcBef>
                <a:spcPts val="0"/>
              </a:spcBef>
              <a:spcAft>
                <a:spcPts val="0"/>
              </a:spcAft>
              <a:buNone/>
            </a:pPr>
            <a:r>
              <a:t/>
            </a:r>
            <a:endParaRPr sz="1500">
              <a:solidFill>
                <a:schemeClr val="dk1"/>
              </a:solidFill>
              <a:latin typeface="Nunito"/>
              <a:ea typeface="Nunito"/>
              <a:cs typeface="Nunito"/>
              <a:sym typeface="Nunito"/>
            </a:endParaRPr>
          </a:p>
          <a:p>
            <a:pPr indent="0" lvl="0" marL="0" rtl="0" algn="l">
              <a:spcBef>
                <a:spcPts val="0"/>
              </a:spcBef>
              <a:spcAft>
                <a:spcPts val="0"/>
              </a:spcAft>
              <a:buNone/>
            </a:pPr>
            <a:r>
              <a:rPr lang="en" sz="1500">
                <a:solidFill>
                  <a:schemeClr val="dk1"/>
                </a:solidFill>
                <a:latin typeface="Nunito"/>
                <a:ea typeface="Nunito"/>
                <a:cs typeface="Nunito"/>
                <a:sym typeface="Nunito"/>
              </a:rPr>
              <a:t> By following the above steps, we have achieved our 1st objective, i.e. to classify person as “Smoker” and “Non-Smoker”. </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a:p>
            <a:pPr indent="0" lvl="0" marL="0" rtl="0" algn="l">
              <a:spcBef>
                <a:spcPts val="0"/>
              </a:spcBef>
              <a:spcAft>
                <a:spcPts val="0"/>
              </a:spcAft>
              <a:buNone/>
            </a:pPr>
            <a:r>
              <a:rPr lang="en" sz="1500">
                <a:solidFill>
                  <a:schemeClr val="dk1"/>
                </a:solidFill>
                <a:latin typeface="Nunito"/>
                <a:ea typeface="Nunito"/>
                <a:cs typeface="Nunito"/>
                <a:sym typeface="Nunito"/>
              </a:rPr>
              <a:t>Now further, for achieving our 2nd objective, we have classified the smoker as “Light Smoker”, “Moderate Smoker” and “Heavy Smoker” using the suitable clustering algorithm that were based on the results(output file for test data) achieved using the best selected model.</a:t>
            </a:r>
            <a:endParaRPr sz="1500">
              <a:solidFill>
                <a:schemeClr val="dk1"/>
              </a:solidFill>
              <a:latin typeface="Nunito"/>
              <a:ea typeface="Nunito"/>
              <a:cs typeface="Nunito"/>
              <a:sym typeface="Nunito"/>
            </a:endParaRPr>
          </a:p>
        </p:txBody>
      </p:sp>
      <p:sp>
        <p:nvSpPr>
          <p:cNvPr id="300" name="Google Shape;300;p37"/>
          <p:cNvSpPr/>
          <p:nvPr/>
        </p:nvSpPr>
        <p:spPr>
          <a:xfrm flipH="1" rot="10800000">
            <a:off x="284698" y="238350"/>
            <a:ext cx="8791404"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301" name="Google Shape;301;p37"/>
          <p:cNvPicPr preferRelativeResize="0"/>
          <p:nvPr/>
        </p:nvPicPr>
        <p:blipFill>
          <a:blip r:embed="rId3">
            <a:alphaModFix/>
          </a:blip>
          <a:stretch>
            <a:fillRect/>
          </a:stretch>
        </p:blipFill>
        <p:spPr>
          <a:xfrm>
            <a:off x="166750" y="516537"/>
            <a:ext cx="507351" cy="47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269075" y="43465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555">
                <a:latin typeface="Nunito"/>
                <a:ea typeface="Nunito"/>
                <a:cs typeface="Nunito"/>
                <a:sym typeface="Nunito"/>
              </a:rPr>
              <a:t>     </a:t>
            </a:r>
            <a:r>
              <a:rPr b="1" lang="en" sz="3555">
                <a:solidFill>
                  <a:srgbClr val="333399"/>
                </a:solidFill>
                <a:latin typeface="Nunito"/>
                <a:ea typeface="Nunito"/>
                <a:cs typeface="Nunito"/>
                <a:sym typeface="Nunito"/>
              </a:rPr>
              <a:t>Data Collection</a:t>
            </a:r>
            <a:r>
              <a:rPr lang="en">
                <a:solidFill>
                  <a:srgbClr val="333399"/>
                </a:solidFill>
                <a:latin typeface="Nunito"/>
                <a:ea typeface="Nunito"/>
                <a:cs typeface="Nunito"/>
                <a:sym typeface="Nunito"/>
              </a:rPr>
              <a:t> </a:t>
            </a:r>
            <a:endParaRPr>
              <a:solidFill>
                <a:srgbClr val="333399"/>
              </a:solidFill>
              <a:latin typeface="Nunito"/>
              <a:ea typeface="Nunito"/>
              <a:cs typeface="Nunito"/>
              <a:sym typeface="Nunito"/>
            </a:endParaRPr>
          </a:p>
        </p:txBody>
      </p:sp>
      <p:sp>
        <p:nvSpPr>
          <p:cNvPr id="307" name="Google Shape;307;p38"/>
          <p:cNvSpPr txBox="1"/>
          <p:nvPr/>
        </p:nvSpPr>
        <p:spPr>
          <a:xfrm>
            <a:off x="131525" y="1418725"/>
            <a:ext cx="8795700" cy="3476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Nunito"/>
              <a:buChar char="●"/>
            </a:pPr>
            <a:r>
              <a:rPr lang="en" sz="1600">
                <a:solidFill>
                  <a:srgbClr val="424242"/>
                </a:solidFill>
                <a:latin typeface="Nunito"/>
                <a:ea typeface="Nunito"/>
                <a:cs typeface="Nunito"/>
                <a:sym typeface="Nunito"/>
              </a:rPr>
              <a:t>Dataset[7] has been taken from Kaggle containing around 1,60,000 training data and </a:t>
            </a:r>
            <a:r>
              <a:rPr lang="en" sz="1600">
                <a:solidFill>
                  <a:srgbClr val="424242"/>
                </a:solidFill>
                <a:latin typeface="Nunito"/>
                <a:ea typeface="Nunito"/>
                <a:cs typeface="Nunito"/>
                <a:sym typeface="Nunito"/>
              </a:rPr>
              <a:t>approx</a:t>
            </a:r>
            <a:r>
              <a:rPr lang="en" sz="1600">
                <a:solidFill>
                  <a:srgbClr val="424242"/>
                </a:solidFill>
                <a:latin typeface="Nunito"/>
                <a:ea typeface="Nunito"/>
                <a:cs typeface="Nunito"/>
                <a:sym typeface="Nunito"/>
              </a:rPr>
              <a:t>. 1,06,000 testing dataset.</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Contains 23 features describing different bio signals used for predicting smoking status.</a:t>
            </a:r>
            <a:endParaRPr sz="1600">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t/>
            </a:r>
            <a:endParaRPr sz="1600">
              <a:solidFill>
                <a:srgbClr val="424242"/>
              </a:solidFill>
              <a:latin typeface="Nunito"/>
              <a:ea typeface="Nunito"/>
              <a:cs typeface="Nunito"/>
              <a:sym typeface="Nunito"/>
            </a:endParaRPr>
          </a:p>
          <a:p>
            <a:pPr indent="-349250" lvl="0" marL="457200" rtl="0" algn="l">
              <a:lnSpc>
                <a:spcPct val="115000"/>
              </a:lnSpc>
              <a:spcBef>
                <a:spcPts val="0"/>
              </a:spcBef>
              <a:spcAft>
                <a:spcPts val="0"/>
              </a:spcAft>
              <a:buClr>
                <a:srgbClr val="424242"/>
              </a:buClr>
              <a:buSzPts val="1900"/>
              <a:buFont typeface="Nunito"/>
              <a:buChar char="-"/>
            </a:pPr>
            <a:r>
              <a:rPr b="1" lang="en" sz="1900">
                <a:solidFill>
                  <a:srgbClr val="424242"/>
                </a:solidFill>
                <a:latin typeface="Nunito"/>
                <a:ea typeface="Nunito"/>
                <a:cs typeface="Nunito"/>
                <a:sym typeface="Nunito"/>
              </a:rPr>
              <a:t>Why this dataset ?</a:t>
            </a:r>
            <a:endParaRPr b="1" sz="19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This is the latest dataset available related to “Smoking Status Detection”.</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Since this dataset consists of many varied features it allows us to perform smoke detection </a:t>
            </a:r>
            <a:r>
              <a:rPr lang="en" sz="1600">
                <a:solidFill>
                  <a:srgbClr val="424242"/>
                </a:solidFill>
                <a:latin typeface="Nunito"/>
                <a:ea typeface="Nunito"/>
                <a:cs typeface="Nunito"/>
                <a:sym typeface="Nunito"/>
              </a:rPr>
              <a:t>based on all these </a:t>
            </a:r>
            <a:r>
              <a:rPr lang="en" sz="1600">
                <a:solidFill>
                  <a:srgbClr val="424242"/>
                </a:solidFill>
                <a:latin typeface="Nunito"/>
                <a:ea typeface="Nunito"/>
                <a:cs typeface="Nunito"/>
                <a:sym typeface="Nunito"/>
              </a:rPr>
              <a:t>dimensions, hence increasing the accuracy of our model.</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858585"/>
              </a:buClr>
              <a:buSzPts val="1600"/>
              <a:buFont typeface="Nunito"/>
              <a:buChar char="●"/>
            </a:pPr>
            <a:r>
              <a:rPr lang="en" sz="1700">
                <a:solidFill>
                  <a:srgbClr val="424242"/>
                </a:solidFill>
                <a:highlight>
                  <a:schemeClr val="accent1"/>
                </a:highlight>
                <a:latin typeface="Nunito"/>
                <a:ea typeface="Nunito"/>
                <a:cs typeface="Nunito"/>
                <a:sym typeface="Nunito"/>
              </a:rPr>
              <a:t>This dataset comprises diverse data sourced from various regions across the globe,</a:t>
            </a:r>
            <a:endParaRPr sz="1700">
              <a:solidFill>
                <a:srgbClr val="424242"/>
              </a:solidFill>
              <a:highlight>
                <a:schemeClr val="accent1"/>
              </a:highlight>
              <a:latin typeface="Nunito"/>
              <a:ea typeface="Nunito"/>
              <a:cs typeface="Nunito"/>
              <a:sym typeface="Nunito"/>
            </a:endParaRPr>
          </a:p>
          <a:p>
            <a:pPr indent="0" lvl="0" marL="457200" rtl="0" algn="l">
              <a:lnSpc>
                <a:spcPct val="115000"/>
              </a:lnSpc>
              <a:spcBef>
                <a:spcPts val="0"/>
              </a:spcBef>
              <a:spcAft>
                <a:spcPts val="0"/>
              </a:spcAft>
              <a:buNone/>
            </a:pPr>
            <a:r>
              <a:rPr lang="en" sz="1700">
                <a:solidFill>
                  <a:srgbClr val="424242"/>
                </a:solidFill>
                <a:highlight>
                  <a:schemeClr val="accent1"/>
                </a:highlight>
                <a:latin typeface="Nunito"/>
                <a:ea typeface="Nunito"/>
                <a:cs typeface="Nunito"/>
                <a:sym typeface="Nunito"/>
              </a:rPr>
              <a:t>offering a comprehensive representation of global phenomena.</a:t>
            </a:r>
            <a:endParaRPr sz="2300">
              <a:solidFill>
                <a:srgbClr val="424242"/>
              </a:solidFill>
              <a:highlight>
                <a:schemeClr val="accent1"/>
              </a:highlight>
              <a:latin typeface="Nunito"/>
              <a:ea typeface="Nunito"/>
              <a:cs typeface="Nunito"/>
              <a:sym typeface="Nunito"/>
            </a:endParaRPr>
          </a:p>
          <a:p>
            <a:pPr indent="0" lvl="0" marL="457200" rtl="0" algn="l">
              <a:lnSpc>
                <a:spcPct val="115000"/>
              </a:lnSpc>
              <a:spcBef>
                <a:spcPts val="0"/>
              </a:spcBef>
              <a:spcAft>
                <a:spcPts val="0"/>
              </a:spcAft>
              <a:buNone/>
            </a:pPr>
            <a:r>
              <a:rPr lang="en" sz="2100">
                <a:solidFill>
                  <a:srgbClr val="858585"/>
                </a:solidFill>
                <a:highlight>
                  <a:schemeClr val="accent1"/>
                </a:highlight>
                <a:latin typeface="Nunito"/>
                <a:ea typeface="Nunito"/>
                <a:cs typeface="Nunito"/>
                <a:sym typeface="Nunito"/>
              </a:rPr>
              <a:t> </a:t>
            </a:r>
            <a:endParaRPr sz="2100">
              <a:solidFill>
                <a:srgbClr val="858585"/>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br>
              <a:rPr lang="en" sz="1200">
                <a:solidFill>
                  <a:schemeClr val="dk2"/>
                </a:solidFill>
                <a:latin typeface="Nunito"/>
                <a:ea typeface="Nunito"/>
                <a:cs typeface="Nunito"/>
                <a:sym typeface="Nunito"/>
              </a:rPr>
            </a:br>
            <a:endParaRPr sz="1200">
              <a:solidFill>
                <a:schemeClr val="dk2"/>
              </a:solidFill>
              <a:latin typeface="Nunito"/>
              <a:ea typeface="Nunito"/>
              <a:cs typeface="Nunito"/>
              <a:sym typeface="Nunito"/>
            </a:endParaRPr>
          </a:p>
        </p:txBody>
      </p:sp>
      <p:sp>
        <p:nvSpPr>
          <p:cNvPr id="308" name="Google Shape;308;p38"/>
          <p:cNvSpPr txBox="1"/>
          <p:nvPr/>
        </p:nvSpPr>
        <p:spPr>
          <a:xfrm>
            <a:off x="11197175" y="-519050"/>
            <a:ext cx="423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309" name="Google Shape;309;p38"/>
          <p:cNvSpPr/>
          <p:nvPr/>
        </p:nvSpPr>
        <p:spPr>
          <a:xfrm flipH="1" rot="10800000">
            <a:off x="269087" y="210271"/>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310" name="Google Shape;310;p38"/>
          <p:cNvPicPr preferRelativeResize="0"/>
          <p:nvPr/>
        </p:nvPicPr>
        <p:blipFill>
          <a:blip r:embed="rId3">
            <a:alphaModFix/>
          </a:blip>
          <a:stretch>
            <a:fillRect/>
          </a:stretch>
        </p:blipFill>
        <p:spPr>
          <a:xfrm>
            <a:off x="269075" y="578587"/>
            <a:ext cx="507351" cy="479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142575"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33399"/>
                </a:solidFill>
                <a:latin typeface="Nunito"/>
                <a:ea typeface="Nunito"/>
                <a:cs typeface="Nunito"/>
                <a:sym typeface="Nunito"/>
              </a:rPr>
              <a:t>      </a:t>
            </a:r>
            <a:r>
              <a:rPr b="1" lang="en">
                <a:solidFill>
                  <a:srgbClr val="333399"/>
                </a:solidFill>
                <a:latin typeface="Nunito"/>
                <a:ea typeface="Nunito"/>
                <a:cs typeface="Nunito"/>
                <a:sym typeface="Nunito"/>
              </a:rPr>
              <a:t>Features of the Dataset</a:t>
            </a:r>
            <a:endParaRPr b="1">
              <a:solidFill>
                <a:srgbClr val="333399"/>
              </a:solidFill>
              <a:latin typeface="Nunito"/>
              <a:ea typeface="Nunito"/>
              <a:cs typeface="Nunito"/>
              <a:sym typeface="Nunito"/>
            </a:endParaRPr>
          </a:p>
        </p:txBody>
      </p:sp>
      <p:graphicFrame>
        <p:nvGraphicFramePr>
          <p:cNvPr id="316" name="Google Shape;316;p39"/>
          <p:cNvGraphicFramePr/>
          <p:nvPr/>
        </p:nvGraphicFramePr>
        <p:xfrm>
          <a:off x="29350" y="1606900"/>
          <a:ext cx="3000000" cy="3000000"/>
        </p:xfrm>
        <a:graphic>
          <a:graphicData uri="http://schemas.openxmlformats.org/drawingml/2006/table">
            <a:tbl>
              <a:tblPr>
                <a:noFill/>
                <a:tableStyleId>{6DA5D6C3-98EB-4927-9638-93601C16141E}</a:tableStyleId>
              </a:tblPr>
              <a:tblGrid>
                <a:gridCol w="1485050"/>
                <a:gridCol w="1374250"/>
                <a:gridCol w="1797100"/>
                <a:gridCol w="1272125"/>
                <a:gridCol w="1903575"/>
                <a:gridCol w="1253200"/>
              </a:tblGrid>
              <a:tr h="305550">
                <a:tc>
                  <a:txBody>
                    <a:bodyPr/>
                    <a:lstStyle/>
                    <a:p>
                      <a:pPr indent="0" lvl="0" marL="0" rtl="0" algn="l">
                        <a:spcBef>
                          <a:spcPts val="0"/>
                        </a:spcBef>
                        <a:spcAft>
                          <a:spcPts val="0"/>
                        </a:spcAft>
                        <a:buNone/>
                      </a:pPr>
                      <a:r>
                        <a:rPr b="1" lang="en"/>
                        <a:t>Features</a:t>
                      </a:r>
                      <a:endParaRPr b="1"/>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Eyesight (left)</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Systolic blood pressure</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Triglyceride</a:t>
                      </a:r>
                      <a:endParaRPr/>
                    </a:p>
                  </a:txBody>
                  <a:tcPr marT="91425" marB="91425" marR="91425" marL="91425"/>
                </a:tc>
                <a:tc>
                  <a:txBody>
                    <a:bodyPr/>
                    <a:lstStyle/>
                    <a:p>
                      <a:pPr indent="0" lvl="0" marL="0" rtl="0" algn="l">
                        <a:lnSpc>
                          <a:spcPct val="115000"/>
                        </a:lnSpc>
                        <a:spcBef>
                          <a:spcPts val="1200"/>
                        </a:spcBef>
                        <a:spcAft>
                          <a:spcPts val="0"/>
                        </a:spcAft>
                        <a:buNone/>
                      </a:pPr>
                      <a:r>
                        <a:rPr lang="en" sz="1050">
                          <a:solidFill>
                            <a:srgbClr val="3C4043"/>
                          </a:solidFill>
                        </a:rPr>
                        <a:t>Urine protein</a:t>
                      </a:r>
                      <a:endParaRPr sz="1050">
                        <a:solidFill>
                          <a:srgbClr val="3C4043"/>
                        </a:solidFill>
                      </a:endParaRPr>
                    </a:p>
                    <a:p>
                      <a:pPr indent="0" lvl="0" marL="0" rtl="0" algn="l">
                        <a:spcBef>
                          <a:spcPts val="1500"/>
                        </a:spcBef>
                        <a:spcAft>
                          <a:spcPts val="0"/>
                        </a:spcAft>
                        <a:buNone/>
                      </a:pPr>
                      <a:r>
                        <a:t/>
                      </a:r>
                      <a:endParaRPr/>
                    </a:p>
                  </a:txBody>
                  <a:tcPr marT="91425" marB="91425" marR="91425" marL="91425"/>
                </a:tc>
                <a:tc>
                  <a:txBody>
                    <a:bodyPr/>
                    <a:lstStyle/>
                    <a:p>
                      <a:pPr indent="0" lvl="0" marL="0" rtl="0" algn="l">
                        <a:lnSpc>
                          <a:spcPct val="115000"/>
                        </a:lnSpc>
                        <a:spcBef>
                          <a:spcPts val="1200"/>
                        </a:spcBef>
                        <a:spcAft>
                          <a:spcPts val="0"/>
                        </a:spcAft>
                        <a:buNone/>
                      </a:pPr>
                      <a:r>
                        <a:rPr lang="en" sz="1050">
                          <a:solidFill>
                            <a:srgbClr val="3C4043"/>
                          </a:solidFill>
                        </a:rPr>
                        <a:t>GTP (γ-GTP)</a:t>
                      </a:r>
                      <a:endParaRPr sz="1050">
                        <a:solidFill>
                          <a:srgbClr val="3C4043"/>
                        </a:solidFill>
                      </a:endParaRPr>
                    </a:p>
                    <a:p>
                      <a:pPr indent="0" lvl="0" marL="0" rtl="0" algn="l">
                        <a:spcBef>
                          <a:spcPts val="1500"/>
                        </a:spcBef>
                        <a:spcAft>
                          <a:spcPts val="0"/>
                        </a:spcAft>
                        <a:buNone/>
                      </a:pPr>
                      <a:r>
                        <a:t/>
                      </a:r>
                      <a:endParaRPr/>
                    </a:p>
                  </a:txBody>
                  <a:tcPr marT="91425" marB="91425" marR="91425" marL="91425"/>
                </a:tc>
              </a:tr>
              <a:tr h="305550">
                <a:tc>
                  <a:txBody>
                    <a:bodyPr/>
                    <a:lstStyle/>
                    <a:p>
                      <a:pPr indent="0" lvl="0" marL="0" rtl="0" algn="l">
                        <a:lnSpc>
                          <a:spcPct val="115000"/>
                        </a:lnSpc>
                        <a:spcBef>
                          <a:spcPts val="1200"/>
                        </a:spcBef>
                        <a:spcAft>
                          <a:spcPts val="1500"/>
                        </a:spcAft>
                        <a:buNone/>
                      </a:pPr>
                      <a:r>
                        <a:rPr lang="en" sz="1050">
                          <a:solidFill>
                            <a:srgbClr val="3C4043"/>
                          </a:solidFill>
                        </a:rPr>
                        <a:t>Height (cm)</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Eyesight (right)</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Diastolic blood pressure (relaxation)</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HDL cholesterol</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Serum creatinine</a:t>
                      </a:r>
                      <a:endParaRPr/>
                    </a:p>
                  </a:txBody>
                  <a:tcPr marT="91425" marB="91425" marR="91425" marL="91425"/>
                </a:tc>
                <a:tc>
                  <a:txBody>
                    <a:bodyPr/>
                    <a:lstStyle/>
                    <a:p>
                      <a:pPr indent="0" lvl="0" marL="0" rtl="0" algn="l">
                        <a:lnSpc>
                          <a:spcPct val="115000"/>
                        </a:lnSpc>
                        <a:spcBef>
                          <a:spcPts val="1200"/>
                        </a:spcBef>
                        <a:spcAft>
                          <a:spcPts val="0"/>
                        </a:spcAft>
                        <a:buNone/>
                      </a:pPr>
                      <a:r>
                        <a:rPr lang="en" sz="1050">
                          <a:solidFill>
                            <a:srgbClr val="3C4043"/>
                          </a:solidFill>
                        </a:rPr>
                        <a:t>Dental caries</a:t>
                      </a:r>
                      <a:endParaRPr sz="1050">
                        <a:solidFill>
                          <a:srgbClr val="3C4043"/>
                        </a:solidFill>
                      </a:endParaRPr>
                    </a:p>
                    <a:p>
                      <a:pPr indent="0" lvl="0" marL="0" rtl="0" algn="l">
                        <a:spcBef>
                          <a:spcPts val="1500"/>
                        </a:spcBef>
                        <a:spcAft>
                          <a:spcPts val="0"/>
                        </a:spcAft>
                        <a:buNone/>
                      </a:pPr>
                      <a:r>
                        <a:t/>
                      </a:r>
                      <a:endParaRPr/>
                    </a:p>
                  </a:txBody>
                  <a:tcPr marT="91425" marB="91425" marR="91425" marL="91425"/>
                </a:tc>
              </a:tr>
              <a:tr h="378500">
                <a:tc>
                  <a:txBody>
                    <a:bodyPr/>
                    <a:lstStyle/>
                    <a:p>
                      <a:pPr indent="0" lvl="0" marL="0" rtl="0" algn="l">
                        <a:lnSpc>
                          <a:spcPct val="115000"/>
                        </a:lnSpc>
                        <a:spcBef>
                          <a:spcPts val="1200"/>
                        </a:spcBef>
                        <a:spcAft>
                          <a:spcPts val="1500"/>
                        </a:spcAft>
                        <a:buNone/>
                      </a:pPr>
                      <a:r>
                        <a:rPr lang="en" sz="1050">
                          <a:solidFill>
                            <a:srgbClr val="3C4043"/>
                          </a:solidFill>
                        </a:rPr>
                        <a:t>Weight (kg)</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Hearing (left)</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Fasting blood sugar</a:t>
                      </a:r>
                      <a:endParaRPr/>
                    </a:p>
                  </a:txBody>
                  <a:tcPr marT="91425" marB="91425" marR="91425" marL="91425"/>
                </a:tc>
                <a:tc>
                  <a:txBody>
                    <a:bodyPr/>
                    <a:lstStyle/>
                    <a:p>
                      <a:pPr indent="0" lvl="0" marL="0" rtl="0" algn="l">
                        <a:lnSpc>
                          <a:spcPct val="115000"/>
                        </a:lnSpc>
                        <a:spcBef>
                          <a:spcPts val="1200"/>
                        </a:spcBef>
                        <a:spcAft>
                          <a:spcPts val="0"/>
                        </a:spcAft>
                        <a:buNone/>
                      </a:pPr>
                      <a:r>
                        <a:rPr lang="en" sz="1050">
                          <a:solidFill>
                            <a:srgbClr val="3C4043"/>
                          </a:solidFill>
                        </a:rPr>
                        <a:t>LDL cholesterol</a:t>
                      </a:r>
                      <a:endParaRPr sz="1050">
                        <a:solidFill>
                          <a:srgbClr val="3C4043"/>
                        </a:solidFill>
                      </a:endParaRPr>
                    </a:p>
                    <a:p>
                      <a:pPr indent="0" lvl="0" marL="0" rtl="0" algn="l">
                        <a:spcBef>
                          <a:spcPts val="1500"/>
                        </a:spcBef>
                        <a:spcAft>
                          <a:spcPts val="0"/>
                        </a:spcAft>
                        <a:buNone/>
                      </a:pPr>
                      <a:r>
                        <a:t/>
                      </a:r>
                      <a:endParaRPr/>
                    </a:p>
                  </a:txBody>
                  <a:tcPr marT="91425" marB="91425" marR="91425" marL="91425"/>
                </a:tc>
                <a:tc>
                  <a:txBody>
                    <a:bodyPr/>
                    <a:lstStyle/>
                    <a:p>
                      <a:pPr indent="0" lvl="0" marL="0" rtl="0" algn="l">
                        <a:lnSpc>
                          <a:spcPct val="115000"/>
                        </a:lnSpc>
                        <a:spcBef>
                          <a:spcPts val="1200"/>
                        </a:spcBef>
                        <a:spcAft>
                          <a:spcPts val="0"/>
                        </a:spcAft>
                        <a:buNone/>
                      </a:pPr>
                      <a:r>
                        <a:rPr lang="en" sz="1050">
                          <a:solidFill>
                            <a:srgbClr val="3C4043"/>
                          </a:solidFill>
                        </a:rPr>
                        <a:t>AST (glutamic oxaloacetic transaminase)</a:t>
                      </a:r>
                      <a:endParaRPr sz="1050">
                        <a:solidFill>
                          <a:srgbClr val="3C4043"/>
                        </a:solidFill>
                      </a:endParaRPr>
                    </a:p>
                    <a:p>
                      <a:pPr indent="0" lvl="0" marL="0" rtl="0" algn="l">
                        <a:spcBef>
                          <a:spcPts val="1500"/>
                        </a:spcBef>
                        <a:spcAft>
                          <a:spcPts val="0"/>
                        </a:spcAft>
                        <a:buNone/>
                      </a:pPr>
                      <a:r>
                        <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Smoking status</a:t>
                      </a:r>
                      <a:endParaRPr/>
                    </a:p>
                  </a:txBody>
                  <a:tcPr marT="91425" marB="91425" marR="91425" marL="91425"/>
                </a:tc>
              </a:tr>
              <a:tr h="305550">
                <a:tc>
                  <a:txBody>
                    <a:bodyPr/>
                    <a:lstStyle/>
                    <a:p>
                      <a:pPr indent="0" lvl="0" marL="0" rtl="0" algn="l">
                        <a:lnSpc>
                          <a:spcPct val="115000"/>
                        </a:lnSpc>
                        <a:spcBef>
                          <a:spcPts val="1200"/>
                        </a:spcBef>
                        <a:spcAft>
                          <a:spcPts val="1500"/>
                        </a:spcAft>
                        <a:buNone/>
                      </a:pPr>
                      <a:r>
                        <a:rPr lang="en" sz="1050">
                          <a:solidFill>
                            <a:srgbClr val="3C4043"/>
                          </a:solidFill>
                        </a:rPr>
                        <a:t>Waist circumference (cm)</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Hearing (right)</a:t>
                      </a:r>
                      <a:endParaRPr/>
                    </a:p>
                  </a:txBody>
                  <a:tcPr marT="91425" marB="91425" marR="91425" marL="91425"/>
                </a:tc>
                <a:tc>
                  <a:txBody>
                    <a:bodyPr/>
                    <a:lstStyle/>
                    <a:p>
                      <a:pPr indent="0" lvl="0" marL="0" rtl="0" algn="l">
                        <a:lnSpc>
                          <a:spcPct val="115000"/>
                        </a:lnSpc>
                        <a:spcBef>
                          <a:spcPts val="1200"/>
                        </a:spcBef>
                        <a:spcAft>
                          <a:spcPts val="0"/>
                        </a:spcAft>
                        <a:buNone/>
                      </a:pPr>
                      <a:r>
                        <a:rPr lang="en" sz="1050">
                          <a:solidFill>
                            <a:srgbClr val="3C4043"/>
                          </a:solidFill>
                        </a:rPr>
                        <a:t>Total Cholesterol</a:t>
                      </a:r>
                      <a:endParaRPr sz="1050">
                        <a:solidFill>
                          <a:srgbClr val="3C4043"/>
                        </a:solidFill>
                      </a:endParaRPr>
                    </a:p>
                    <a:p>
                      <a:pPr indent="0" lvl="0" marL="0" rtl="0" algn="l">
                        <a:spcBef>
                          <a:spcPts val="1500"/>
                        </a:spcBef>
                        <a:spcAft>
                          <a:spcPts val="0"/>
                        </a:spcAft>
                        <a:buNone/>
                      </a:pPr>
                      <a:r>
                        <a:t/>
                      </a:r>
                      <a:endParaRPr/>
                    </a:p>
                  </a:txBody>
                  <a:tcPr marT="91425" marB="91425" marR="91425" marL="91425"/>
                </a:tc>
                <a:tc>
                  <a:txBody>
                    <a:bodyPr/>
                    <a:lstStyle/>
                    <a:p>
                      <a:pPr indent="0" lvl="0" marL="0" rtl="0" algn="l">
                        <a:lnSpc>
                          <a:spcPct val="115000"/>
                        </a:lnSpc>
                        <a:spcBef>
                          <a:spcPts val="1200"/>
                        </a:spcBef>
                        <a:spcAft>
                          <a:spcPts val="0"/>
                        </a:spcAft>
                        <a:buNone/>
                      </a:pPr>
                      <a:r>
                        <a:rPr lang="en" sz="1050">
                          <a:solidFill>
                            <a:srgbClr val="3C4043"/>
                          </a:solidFill>
                        </a:rPr>
                        <a:t>Hemoglobin</a:t>
                      </a:r>
                      <a:endParaRPr sz="1050">
                        <a:solidFill>
                          <a:srgbClr val="3C4043"/>
                        </a:solidFill>
                      </a:endParaRPr>
                    </a:p>
                    <a:p>
                      <a:pPr indent="0" lvl="0" marL="0" rtl="0" algn="l">
                        <a:spcBef>
                          <a:spcPts val="1500"/>
                        </a:spcBef>
                        <a:spcAft>
                          <a:spcPts val="0"/>
                        </a:spcAft>
                        <a:buNone/>
                      </a:pPr>
                      <a:r>
                        <a:t/>
                      </a:r>
                      <a:endParaRPr/>
                    </a:p>
                  </a:txBody>
                  <a:tcPr marT="91425" marB="91425" marR="91425" marL="91425"/>
                </a:tc>
                <a:tc>
                  <a:txBody>
                    <a:bodyPr/>
                    <a:lstStyle/>
                    <a:p>
                      <a:pPr indent="0" lvl="0" marL="0" rtl="0" algn="l">
                        <a:lnSpc>
                          <a:spcPct val="115000"/>
                        </a:lnSpc>
                        <a:spcBef>
                          <a:spcPts val="1200"/>
                        </a:spcBef>
                        <a:spcAft>
                          <a:spcPts val="1500"/>
                        </a:spcAft>
                        <a:buNone/>
                      </a:pPr>
                      <a:r>
                        <a:rPr lang="en" sz="1050">
                          <a:solidFill>
                            <a:srgbClr val="3C4043"/>
                          </a:solidFill>
                        </a:rPr>
                        <a:t>ALT (glutamic oxaloacetic transaminase)</a:t>
                      </a:r>
                      <a:endParaRPr/>
                    </a:p>
                  </a:txBody>
                  <a:tcPr marT="91425" marB="91425" marR="91425" marL="91425"/>
                </a:tc>
                <a:tc>
                  <a:txBody>
                    <a:bodyPr/>
                    <a:lstStyle/>
                    <a:p>
                      <a:pPr indent="0" lvl="0" marL="0" rtl="0" algn="l">
                        <a:spcBef>
                          <a:spcPts val="0"/>
                        </a:spcBef>
                        <a:spcAft>
                          <a:spcPts val="0"/>
                        </a:spcAft>
                        <a:buNone/>
                      </a:pPr>
                      <a:r>
                        <a:rPr lang="en" sz="1050">
                          <a:solidFill>
                            <a:srgbClr val="3C4043"/>
                          </a:solidFill>
                          <a:highlight>
                            <a:srgbClr val="FFFFFF"/>
                          </a:highlight>
                        </a:rPr>
                        <a:t>Age</a:t>
                      </a:r>
                      <a:endParaRPr/>
                    </a:p>
                  </a:txBody>
                  <a:tcPr marT="91425" marB="91425" marR="91425" marL="91425"/>
                </a:tc>
              </a:tr>
            </a:tbl>
          </a:graphicData>
        </a:graphic>
      </p:graphicFrame>
      <p:sp>
        <p:nvSpPr>
          <p:cNvPr id="317" name="Google Shape;317;p39"/>
          <p:cNvSpPr/>
          <p:nvPr/>
        </p:nvSpPr>
        <p:spPr>
          <a:xfrm flipH="1" rot="10800000">
            <a:off x="269073" y="210275"/>
            <a:ext cx="8772039"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318" name="Google Shape;318;p39"/>
          <p:cNvPicPr preferRelativeResize="0"/>
          <p:nvPr/>
        </p:nvPicPr>
        <p:blipFill>
          <a:blip r:embed="rId3">
            <a:alphaModFix/>
          </a:blip>
          <a:stretch>
            <a:fillRect/>
          </a:stretch>
        </p:blipFill>
        <p:spPr>
          <a:xfrm>
            <a:off x="142575" y="511749"/>
            <a:ext cx="507351" cy="479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236850" y="422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33399"/>
                </a:solidFill>
                <a:latin typeface="Nunito"/>
                <a:ea typeface="Nunito"/>
                <a:cs typeface="Nunito"/>
                <a:sym typeface="Nunito"/>
              </a:rPr>
              <a:t>     </a:t>
            </a:r>
            <a:r>
              <a:rPr b="1" lang="en" sz="3000">
                <a:solidFill>
                  <a:srgbClr val="333399"/>
                </a:solidFill>
                <a:latin typeface="Nunito"/>
                <a:ea typeface="Nunito"/>
                <a:cs typeface="Nunito"/>
                <a:sym typeface="Nunito"/>
              </a:rPr>
              <a:t>Exploratory Data Analysis (EDA)</a:t>
            </a:r>
            <a:endParaRPr b="1" sz="3000">
              <a:solidFill>
                <a:srgbClr val="333399"/>
              </a:solidFill>
              <a:latin typeface="Nunito"/>
              <a:ea typeface="Nunito"/>
              <a:cs typeface="Nunito"/>
              <a:sym typeface="Nunito"/>
            </a:endParaRPr>
          </a:p>
          <a:p>
            <a:pPr indent="0" lvl="0" marL="0" rtl="0" algn="l">
              <a:spcBef>
                <a:spcPts val="0"/>
              </a:spcBef>
              <a:spcAft>
                <a:spcPts val="0"/>
              </a:spcAft>
              <a:buNone/>
            </a:pPr>
            <a:r>
              <a:t/>
            </a:r>
            <a:endParaRPr b="1" sz="3133">
              <a:solidFill>
                <a:srgbClr val="009FD9"/>
              </a:solidFill>
              <a:latin typeface="Nunito"/>
              <a:ea typeface="Nunito"/>
              <a:cs typeface="Nunito"/>
              <a:sym typeface="Nunito"/>
            </a:endParaRPr>
          </a:p>
        </p:txBody>
      </p:sp>
      <p:sp>
        <p:nvSpPr>
          <p:cNvPr id="324" name="Google Shape;324;p40"/>
          <p:cNvSpPr txBox="1"/>
          <p:nvPr/>
        </p:nvSpPr>
        <p:spPr>
          <a:xfrm>
            <a:off x="480650" y="1276625"/>
            <a:ext cx="7927200" cy="3490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Roboto"/>
              <a:buAutoNum type="arabicParenR"/>
            </a:pPr>
            <a:r>
              <a:rPr b="1" lang="en" sz="1300">
                <a:solidFill>
                  <a:schemeClr val="dk1"/>
                </a:solidFill>
                <a:latin typeface="Nunito"/>
                <a:ea typeface="Nunito"/>
                <a:cs typeface="Nunito"/>
                <a:sym typeface="Nunito"/>
              </a:rPr>
              <a:t>Viewing and Analysing Data:</a:t>
            </a:r>
            <a:br>
              <a:rPr b="1" lang="en" sz="1300">
                <a:solidFill>
                  <a:schemeClr val="dk1"/>
                </a:solidFill>
                <a:latin typeface="Nunito"/>
                <a:ea typeface="Nunito"/>
                <a:cs typeface="Nunito"/>
                <a:sym typeface="Nunito"/>
              </a:rPr>
            </a:br>
            <a:r>
              <a:rPr lang="en" sz="1300">
                <a:solidFill>
                  <a:schemeClr val="dk1"/>
                </a:solidFill>
                <a:latin typeface="Nunito"/>
                <a:ea typeface="Nunito"/>
                <a:cs typeface="Nunito"/>
                <a:sym typeface="Nunito"/>
              </a:rPr>
              <a:t>A carefully curated dataset has been collected, which consists of 23 features having different relevant values. Examples include - Age, Height, Cholesterol etc., and all these data </a:t>
            </a:r>
            <a:r>
              <a:rPr lang="en" sz="1300">
                <a:solidFill>
                  <a:schemeClr val="dk1"/>
                </a:solidFill>
                <a:latin typeface="Nunito"/>
                <a:ea typeface="Nunito"/>
                <a:cs typeface="Nunito"/>
                <a:sym typeface="Nunito"/>
              </a:rPr>
              <a:t>types are either float or int type. </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Roboto"/>
              <a:buAutoNum type="arabicParenR"/>
            </a:pPr>
            <a:r>
              <a:rPr b="1" lang="en" sz="1300">
                <a:solidFill>
                  <a:schemeClr val="dk1"/>
                </a:solidFill>
                <a:latin typeface="Nunito"/>
                <a:ea typeface="Nunito"/>
                <a:cs typeface="Nunito"/>
                <a:sym typeface="Nunito"/>
              </a:rPr>
              <a:t>Absence of NULL and duplicate data:</a:t>
            </a:r>
            <a:br>
              <a:rPr b="1" lang="en" sz="1300">
                <a:solidFill>
                  <a:schemeClr val="dk1"/>
                </a:solidFill>
                <a:latin typeface="Nunito"/>
                <a:ea typeface="Nunito"/>
                <a:cs typeface="Nunito"/>
                <a:sym typeface="Nunito"/>
              </a:rPr>
            </a:br>
            <a:r>
              <a:rPr lang="en" sz="1300">
                <a:solidFill>
                  <a:schemeClr val="dk1"/>
                </a:solidFill>
                <a:latin typeface="Nunito"/>
                <a:ea typeface="Nunito"/>
                <a:cs typeface="Nunito"/>
                <a:sym typeface="Nunito"/>
              </a:rPr>
              <a:t>The dataset doesn’t consist of any NULL or duplicate data. Hence, there is no need of any removal or deletion operations.</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Roboto"/>
              <a:buAutoNum type="arabicParenR"/>
            </a:pPr>
            <a:r>
              <a:rPr b="1" lang="en" sz="1300">
                <a:solidFill>
                  <a:schemeClr val="dk1"/>
                </a:solidFill>
                <a:latin typeface="Nunito"/>
                <a:ea typeface="Nunito"/>
                <a:cs typeface="Nunito"/>
                <a:sym typeface="Nunito"/>
              </a:rPr>
              <a:t>Measuring Skewness:</a:t>
            </a:r>
            <a:br>
              <a:rPr b="1" lang="en" sz="1300">
                <a:solidFill>
                  <a:schemeClr val="dk1"/>
                </a:solidFill>
                <a:latin typeface="Nunito"/>
                <a:ea typeface="Nunito"/>
                <a:cs typeface="Nunito"/>
                <a:sym typeface="Nunito"/>
              </a:rPr>
            </a:br>
            <a:r>
              <a:rPr lang="en" sz="1300">
                <a:solidFill>
                  <a:schemeClr val="dk1"/>
                </a:solidFill>
                <a:highlight>
                  <a:schemeClr val="accent1"/>
                </a:highlight>
                <a:latin typeface="Nunito"/>
                <a:ea typeface="Nunito"/>
                <a:cs typeface="Nunito"/>
                <a:sym typeface="Nunito"/>
              </a:rPr>
              <a:t>Positive skewness means the distribution skews towards the right, negative skewness means the distribution skews towards the left, and zero skewness means the distribution is perfectly symmetric. All the features have their respective skewness, some examples have been illustrated in the slides attached herewith.</a:t>
            </a:r>
            <a:endParaRPr sz="1300">
              <a:solidFill>
                <a:schemeClr val="dk1"/>
              </a:solidFill>
              <a:highlight>
                <a:schemeClr val="accent1"/>
              </a:highlight>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Roboto"/>
              <a:buAutoNum type="arabicParenR"/>
            </a:pPr>
            <a:r>
              <a:rPr b="1" lang="en" sz="1300">
                <a:solidFill>
                  <a:schemeClr val="dk1"/>
                </a:solidFill>
                <a:latin typeface="Nunito"/>
                <a:ea typeface="Nunito"/>
                <a:cs typeface="Nunito"/>
                <a:sym typeface="Nunito"/>
              </a:rPr>
              <a:t>Uni-Variate Analysis:</a:t>
            </a:r>
            <a:br>
              <a:rPr b="1" lang="en" sz="1300">
                <a:solidFill>
                  <a:schemeClr val="dk1"/>
                </a:solidFill>
                <a:latin typeface="Nunito"/>
                <a:ea typeface="Nunito"/>
                <a:cs typeface="Nunito"/>
                <a:sym typeface="Nunito"/>
              </a:rPr>
            </a:br>
            <a:r>
              <a:rPr lang="en" sz="1300">
                <a:solidFill>
                  <a:schemeClr val="dk1"/>
                </a:solidFill>
                <a:latin typeface="Nunito"/>
                <a:ea typeface="Nunito"/>
                <a:cs typeface="Nunito"/>
                <a:sym typeface="Nunito"/>
              </a:rPr>
              <a:t>We will realise the distribution trends of all the respective features in the dataset, by performing a univariate analysis.</a:t>
            </a:r>
            <a:br>
              <a:rPr b="1" lang="en" sz="1300">
                <a:solidFill>
                  <a:schemeClr val="dk2"/>
                </a:solidFill>
                <a:latin typeface="Nunito"/>
                <a:ea typeface="Nunito"/>
                <a:cs typeface="Nunito"/>
                <a:sym typeface="Nunito"/>
              </a:rPr>
            </a:br>
            <a:br>
              <a:rPr b="1" lang="en" sz="1300">
                <a:solidFill>
                  <a:schemeClr val="dk2"/>
                </a:solidFill>
                <a:latin typeface="Nunito"/>
                <a:ea typeface="Nunito"/>
                <a:cs typeface="Nunito"/>
                <a:sym typeface="Nunito"/>
              </a:rPr>
            </a:br>
            <a:br>
              <a:rPr b="1" lang="en" sz="1300">
                <a:solidFill>
                  <a:schemeClr val="dk2"/>
                </a:solidFill>
                <a:latin typeface="Nunito"/>
                <a:ea typeface="Nunito"/>
                <a:cs typeface="Nunito"/>
                <a:sym typeface="Nunito"/>
              </a:rPr>
            </a:br>
            <a:br>
              <a:rPr b="1" lang="en" sz="1300">
                <a:solidFill>
                  <a:schemeClr val="dk2"/>
                </a:solidFill>
                <a:latin typeface="Nunito"/>
                <a:ea typeface="Nunito"/>
                <a:cs typeface="Nunito"/>
                <a:sym typeface="Nunito"/>
              </a:rPr>
            </a:br>
            <a:endParaRPr b="1" sz="1300">
              <a:solidFill>
                <a:schemeClr val="dk2"/>
              </a:solidFill>
              <a:latin typeface="Nunito"/>
              <a:ea typeface="Nunito"/>
              <a:cs typeface="Nunito"/>
              <a:sym typeface="Nunito"/>
            </a:endParaRPr>
          </a:p>
        </p:txBody>
      </p:sp>
      <p:sp>
        <p:nvSpPr>
          <p:cNvPr id="325" name="Google Shape;325;p40"/>
          <p:cNvSpPr/>
          <p:nvPr/>
        </p:nvSpPr>
        <p:spPr>
          <a:xfrm flipH="1" rot="10800000">
            <a:off x="384087" y="143921"/>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326" name="Google Shape;326;p40"/>
          <p:cNvPicPr preferRelativeResize="0"/>
          <p:nvPr/>
        </p:nvPicPr>
        <p:blipFill>
          <a:blip r:embed="rId3">
            <a:alphaModFix/>
          </a:blip>
          <a:stretch>
            <a:fillRect/>
          </a:stretch>
        </p:blipFill>
        <p:spPr>
          <a:xfrm>
            <a:off x="142575" y="511749"/>
            <a:ext cx="507351" cy="479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1"/>
          <p:cNvPicPr preferRelativeResize="0"/>
          <p:nvPr/>
        </p:nvPicPr>
        <p:blipFill>
          <a:blip r:embed="rId3">
            <a:alphaModFix/>
          </a:blip>
          <a:stretch>
            <a:fillRect/>
          </a:stretch>
        </p:blipFill>
        <p:spPr>
          <a:xfrm>
            <a:off x="152400" y="152400"/>
            <a:ext cx="8839198" cy="2350575"/>
          </a:xfrm>
          <a:prstGeom prst="rect">
            <a:avLst/>
          </a:prstGeom>
          <a:noFill/>
          <a:ln>
            <a:noFill/>
          </a:ln>
        </p:spPr>
      </p:pic>
      <p:pic>
        <p:nvPicPr>
          <p:cNvPr id="332" name="Google Shape;332;p41"/>
          <p:cNvPicPr preferRelativeResize="0"/>
          <p:nvPr/>
        </p:nvPicPr>
        <p:blipFill>
          <a:blip r:embed="rId4">
            <a:alphaModFix/>
          </a:blip>
          <a:stretch>
            <a:fillRect/>
          </a:stretch>
        </p:blipFill>
        <p:spPr>
          <a:xfrm>
            <a:off x="152400" y="2502975"/>
            <a:ext cx="8627176" cy="2293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2"/>
          <p:cNvPicPr preferRelativeResize="0"/>
          <p:nvPr/>
        </p:nvPicPr>
        <p:blipFill>
          <a:blip r:embed="rId3">
            <a:alphaModFix/>
          </a:blip>
          <a:stretch>
            <a:fillRect/>
          </a:stretch>
        </p:blipFill>
        <p:spPr>
          <a:xfrm>
            <a:off x="190850" y="75525"/>
            <a:ext cx="8396524" cy="1736875"/>
          </a:xfrm>
          <a:prstGeom prst="rect">
            <a:avLst/>
          </a:prstGeom>
          <a:noFill/>
          <a:ln>
            <a:noFill/>
          </a:ln>
        </p:spPr>
      </p:pic>
      <p:pic>
        <p:nvPicPr>
          <p:cNvPr id="338" name="Google Shape;338;p42"/>
          <p:cNvPicPr preferRelativeResize="0"/>
          <p:nvPr/>
        </p:nvPicPr>
        <p:blipFill>
          <a:blip r:embed="rId4">
            <a:alphaModFix/>
          </a:blip>
          <a:stretch>
            <a:fillRect/>
          </a:stretch>
        </p:blipFill>
        <p:spPr>
          <a:xfrm>
            <a:off x="190850" y="1812400"/>
            <a:ext cx="8434976" cy="1621125"/>
          </a:xfrm>
          <a:prstGeom prst="rect">
            <a:avLst/>
          </a:prstGeom>
          <a:noFill/>
          <a:ln>
            <a:noFill/>
          </a:ln>
        </p:spPr>
      </p:pic>
      <p:pic>
        <p:nvPicPr>
          <p:cNvPr id="339" name="Google Shape;339;p42"/>
          <p:cNvPicPr preferRelativeResize="0"/>
          <p:nvPr/>
        </p:nvPicPr>
        <p:blipFill>
          <a:blip r:embed="rId5">
            <a:alphaModFix/>
          </a:blip>
          <a:stretch>
            <a:fillRect/>
          </a:stretch>
        </p:blipFill>
        <p:spPr>
          <a:xfrm>
            <a:off x="190850" y="3447150"/>
            <a:ext cx="8434976" cy="1621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236850" y="3035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Nunito"/>
                <a:ea typeface="Nunito"/>
                <a:cs typeface="Nunito"/>
                <a:sym typeface="Nunito"/>
              </a:rPr>
              <a:t>    </a:t>
            </a:r>
            <a:r>
              <a:rPr b="1" lang="en" sz="3400">
                <a:solidFill>
                  <a:srgbClr val="333399"/>
                </a:solidFill>
                <a:latin typeface="Nunito"/>
                <a:ea typeface="Nunito"/>
                <a:cs typeface="Nunito"/>
                <a:sym typeface="Nunito"/>
              </a:rPr>
              <a:t>Outlier Detection</a:t>
            </a:r>
            <a:endParaRPr b="1" sz="3400">
              <a:solidFill>
                <a:srgbClr val="333399"/>
              </a:solidFill>
              <a:latin typeface="Nunito"/>
              <a:ea typeface="Nunito"/>
              <a:cs typeface="Nunito"/>
              <a:sym typeface="Nunito"/>
            </a:endParaRPr>
          </a:p>
        </p:txBody>
      </p:sp>
      <p:sp>
        <p:nvSpPr>
          <p:cNvPr id="345" name="Google Shape;345;p43"/>
          <p:cNvSpPr txBox="1"/>
          <p:nvPr/>
        </p:nvSpPr>
        <p:spPr>
          <a:xfrm>
            <a:off x="384600" y="1310500"/>
            <a:ext cx="8374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Nunito"/>
              <a:buAutoNum type="arabicParenR"/>
            </a:pPr>
            <a:r>
              <a:rPr lang="en">
                <a:solidFill>
                  <a:schemeClr val="dk1"/>
                </a:solidFill>
                <a:highlight>
                  <a:schemeClr val="accent1"/>
                </a:highlight>
                <a:latin typeface="Nunito"/>
                <a:ea typeface="Nunito"/>
                <a:cs typeface="Nunito"/>
                <a:sym typeface="Nunito"/>
              </a:rPr>
              <a:t>By using the Interquartile Range (IQR) method, outliers were identified by calculating the upper and lower limits for each feature in the dataset, and subsequently these outliers are removed.</a:t>
            </a:r>
            <a:endParaRPr>
              <a:solidFill>
                <a:schemeClr val="dk1"/>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a:solidFill>
                <a:schemeClr val="dk1"/>
              </a:solidFill>
              <a:highlight>
                <a:schemeClr val="accent1"/>
              </a:highlight>
              <a:latin typeface="Nunito"/>
              <a:ea typeface="Nunito"/>
              <a:cs typeface="Nunito"/>
              <a:sym typeface="Nunito"/>
            </a:endParaRPr>
          </a:p>
          <a:p>
            <a:pPr indent="-317500" lvl="0" marL="457200" rtl="0" algn="l">
              <a:spcBef>
                <a:spcPts val="0"/>
              </a:spcBef>
              <a:spcAft>
                <a:spcPts val="0"/>
              </a:spcAft>
              <a:buClr>
                <a:schemeClr val="dk1"/>
              </a:buClr>
              <a:buSzPts val="1400"/>
              <a:buFont typeface="Nunito"/>
              <a:buAutoNum type="arabicParenR"/>
            </a:pPr>
            <a:r>
              <a:rPr lang="en">
                <a:solidFill>
                  <a:schemeClr val="dk1"/>
                </a:solidFill>
                <a:highlight>
                  <a:schemeClr val="accent1"/>
                </a:highlight>
                <a:latin typeface="Nunito"/>
                <a:ea typeface="Nunito"/>
                <a:cs typeface="Nunito"/>
                <a:sym typeface="Nunito"/>
              </a:rPr>
              <a:t>The effects of outlier removal were visualized through comparison plots, illustrating the distribution of features before and after outlier removal, showcasing the impact of data cleaning on data distribution.</a:t>
            </a:r>
            <a:endParaRPr>
              <a:solidFill>
                <a:schemeClr val="dk1"/>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a:solidFill>
                <a:srgbClr val="0D0D0D"/>
              </a:solidFill>
              <a:highlight>
                <a:srgbClr val="FFFFFF"/>
              </a:highlight>
              <a:latin typeface="Nunito"/>
              <a:ea typeface="Nunito"/>
              <a:cs typeface="Nunito"/>
              <a:sym typeface="Nunito"/>
            </a:endParaRPr>
          </a:p>
        </p:txBody>
      </p:sp>
      <p:sp>
        <p:nvSpPr>
          <p:cNvPr id="346" name="Google Shape;346;p43"/>
          <p:cNvSpPr txBox="1"/>
          <p:nvPr/>
        </p:nvSpPr>
        <p:spPr>
          <a:xfrm>
            <a:off x="450700" y="961588"/>
            <a:ext cx="518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unito"/>
                <a:ea typeface="Nunito"/>
                <a:cs typeface="Nunito"/>
                <a:sym typeface="Nunito"/>
              </a:rPr>
              <a:t>Following steps were followed to remove outliers:</a:t>
            </a:r>
            <a:endParaRPr sz="1600">
              <a:solidFill>
                <a:schemeClr val="dk1"/>
              </a:solidFill>
              <a:latin typeface="Nunito"/>
              <a:ea typeface="Nunito"/>
              <a:cs typeface="Nunito"/>
              <a:sym typeface="Nunito"/>
            </a:endParaRPr>
          </a:p>
        </p:txBody>
      </p:sp>
      <p:pic>
        <p:nvPicPr>
          <p:cNvPr id="347" name="Google Shape;347;p43"/>
          <p:cNvPicPr preferRelativeResize="0"/>
          <p:nvPr/>
        </p:nvPicPr>
        <p:blipFill>
          <a:blip r:embed="rId3">
            <a:alphaModFix/>
          </a:blip>
          <a:stretch>
            <a:fillRect/>
          </a:stretch>
        </p:blipFill>
        <p:spPr>
          <a:xfrm>
            <a:off x="386763" y="2692625"/>
            <a:ext cx="8220775" cy="2128625"/>
          </a:xfrm>
          <a:prstGeom prst="rect">
            <a:avLst/>
          </a:prstGeom>
          <a:noFill/>
          <a:ln>
            <a:noFill/>
          </a:ln>
        </p:spPr>
      </p:pic>
      <p:sp>
        <p:nvSpPr>
          <p:cNvPr id="348" name="Google Shape;348;p43"/>
          <p:cNvSpPr/>
          <p:nvPr/>
        </p:nvSpPr>
        <p:spPr>
          <a:xfrm flipH="1" rot="10800000">
            <a:off x="384612" y="58896"/>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349" name="Google Shape;349;p43"/>
          <p:cNvPicPr preferRelativeResize="0"/>
          <p:nvPr/>
        </p:nvPicPr>
        <p:blipFill>
          <a:blip r:embed="rId4">
            <a:alphaModFix/>
          </a:blip>
          <a:stretch>
            <a:fillRect/>
          </a:stretch>
        </p:blipFill>
        <p:spPr>
          <a:xfrm>
            <a:off x="93150" y="447499"/>
            <a:ext cx="507351" cy="479775"/>
          </a:xfrm>
          <a:prstGeom prst="rect">
            <a:avLst/>
          </a:prstGeom>
          <a:noFill/>
          <a:ln>
            <a:noFill/>
          </a:ln>
        </p:spPr>
      </p:pic>
      <p:sp>
        <p:nvSpPr>
          <p:cNvPr id="350" name="Google Shape;350;p43"/>
          <p:cNvSpPr txBox="1"/>
          <p:nvPr/>
        </p:nvSpPr>
        <p:spPr>
          <a:xfrm>
            <a:off x="600500" y="4764725"/>
            <a:ext cx="3184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E.g., </a:t>
            </a:r>
            <a:r>
              <a:rPr lang="en" sz="1200">
                <a:latin typeface="Calibri"/>
                <a:ea typeface="Calibri"/>
                <a:cs typeface="Calibri"/>
                <a:sym typeface="Calibri"/>
              </a:rPr>
              <a:t>Lower Limit: 17.5, Upper Limit: 77.5</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902963" y="500663"/>
            <a:ext cx="3706500" cy="8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33">
                <a:solidFill>
                  <a:srgbClr val="333399"/>
                </a:solidFill>
                <a:latin typeface="Nunito"/>
                <a:ea typeface="Nunito"/>
                <a:cs typeface="Nunito"/>
                <a:sym typeface="Nunito"/>
              </a:rPr>
              <a:t>Introduction</a:t>
            </a:r>
            <a:endParaRPr sz="3333">
              <a:solidFill>
                <a:srgbClr val="333399"/>
              </a:solidFill>
              <a:latin typeface="Nunito"/>
              <a:ea typeface="Nunito"/>
              <a:cs typeface="Nunito"/>
              <a:sym typeface="Nunito"/>
            </a:endParaRPr>
          </a:p>
        </p:txBody>
      </p:sp>
      <p:pic>
        <p:nvPicPr>
          <p:cNvPr id="124" name="Google Shape;124;p26"/>
          <p:cNvPicPr preferRelativeResize="0"/>
          <p:nvPr/>
        </p:nvPicPr>
        <p:blipFill>
          <a:blip r:embed="rId3">
            <a:alphaModFix/>
          </a:blip>
          <a:stretch>
            <a:fillRect/>
          </a:stretch>
        </p:blipFill>
        <p:spPr>
          <a:xfrm>
            <a:off x="311700" y="626274"/>
            <a:ext cx="507351" cy="479775"/>
          </a:xfrm>
          <a:prstGeom prst="rect">
            <a:avLst/>
          </a:prstGeom>
          <a:noFill/>
          <a:ln>
            <a:noFill/>
          </a:ln>
        </p:spPr>
      </p:pic>
      <p:sp>
        <p:nvSpPr>
          <p:cNvPr id="125" name="Google Shape;125;p26"/>
          <p:cNvSpPr/>
          <p:nvPr/>
        </p:nvSpPr>
        <p:spPr>
          <a:xfrm flipH="1" rot="10800000">
            <a:off x="458637" y="280021"/>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26"/>
          <p:cNvSpPr txBox="1"/>
          <p:nvPr/>
        </p:nvSpPr>
        <p:spPr>
          <a:xfrm>
            <a:off x="4693375" y="1138200"/>
            <a:ext cx="3889800" cy="3652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800"/>
              </a:spcBef>
              <a:spcAft>
                <a:spcPts val="0"/>
              </a:spcAft>
              <a:buClr>
                <a:schemeClr val="dk1"/>
              </a:buClr>
              <a:buSzPts val="1100"/>
              <a:buFont typeface="Calibri"/>
              <a:buChar char="●"/>
            </a:pPr>
            <a:r>
              <a:rPr b="1" lang="en" sz="1100">
                <a:solidFill>
                  <a:schemeClr val="dk1"/>
                </a:solidFill>
                <a:latin typeface="Nunito"/>
                <a:ea typeface="Nunito"/>
                <a:cs typeface="Nunito"/>
                <a:sym typeface="Nunito"/>
              </a:rPr>
              <a:t>Smoking has very adverse effects on the current population.According to the</a:t>
            </a:r>
            <a:r>
              <a:rPr b="1" lang="en" sz="1100">
                <a:solidFill>
                  <a:schemeClr val="dk1"/>
                </a:solidFill>
                <a:uFill>
                  <a:noFill/>
                </a:uFill>
                <a:latin typeface="Nunito"/>
                <a:ea typeface="Nunito"/>
                <a:cs typeface="Nunito"/>
                <a:sym typeface="Nunito"/>
                <a:hlinkClick r:id="rId4">
                  <a:extLst>
                    <a:ext uri="{A12FA001-AC4F-418D-AE19-62706E023703}">
                      <ahyp:hlinkClr val="tx"/>
                    </a:ext>
                  </a:extLst>
                </a:hlinkClick>
              </a:rPr>
              <a:t> </a:t>
            </a:r>
            <a:r>
              <a:rPr b="1" lang="en" sz="1100" u="sng">
                <a:solidFill>
                  <a:schemeClr val="hlink"/>
                </a:solidFill>
                <a:latin typeface="Nunito"/>
                <a:ea typeface="Nunito"/>
                <a:cs typeface="Nunito"/>
                <a:sym typeface="Nunito"/>
                <a:hlinkClick r:id="rId5"/>
              </a:rPr>
              <a:t>World Health Organization</a:t>
            </a:r>
            <a:r>
              <a:rPr b="1" lang="en" sz="1100">
                <a:solidFill>
                  <a:schemeClr val="dk1"/>
                </a:solidFill>
                <a:latin typeface="Nunito"/>
                <a:ea typeface="Nunito"/>
                <a:cs typeface="Nunito"/>
                <a:sym typeface="Nunito"/>
              </a:rPr>
              <a:t> (WHO), India is home to 12% of the world’s smokers with more than 1 million die due to tobacco in India[2] and over 8 million deaths annually worldwide. This includes both direct tobacco use and exposure to secondhand smoke.</a:t>
            </a:r>
            <a:endParaRPr b="1" sz="1100">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b="1" lang="en" sz="1100">
                <a:solidFill>
                  <a:srgbClr val="0D0D0D"/>
                </a:solidFill>
                <a:highlight>
                  <a:schemeClr val="accent1"/>
                </a:highlight>
                <a:latin typeface="Nunito"/>
                <a:ea typeface="Nunito"/>
                <a:cs typeface="Nunito"/>
                <a:sym typeface="Nunito"/>
              </a:rPr>
              <a:t>Multiple factors, such as nicotine dependence, CO concentration, daily cigarette consumption, have been proposed to predict smoking cessation. However, relying on individual factors for prediction can lead to ambiguous outcomes, complicating interpretation and application for physicians and patients.</a:t>
            </a:r>
            <a:endParaRPr b="1" sz="1100">
              <a:solidFill>
                <a:schemeClr val="dk1"/>
              </a:solidFill>
              <a:highlight>
                <a:schemeClr val="accent1"/>
              </a:highlight>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b="1" lang="en" sz="1100">
                <a:solidFill>
                  <a:schemeClr val="dk1"/>
                </a:solidFill>
                <a:latin typeface="Nunito"/>
                <a:ea typeface="Nunito"/>
                <a:cs typeface="Nunito"/>
                <a:sym typeface="Nunito"/>
              </a:rPr>
              <a:t>This project aims to address these concerns by building a binary prediction model for smoker status using biosignals.</a:t>
            </a:r>
            <a:endParaRPr b="1" sz="1100">
              <a:solidFill>
                <a:schemeClr val="dk1"/>
              </a:solidFill>
              <a:latin typeface="Nunito"/>
              <a:ea typeface="Nunito"/>
              <a:cs typeface="Nunito"/>
              <a:sym typeface="Nunito"/>
            </a:endParaRPr>
          </a:p>
        </p:txBody>
      </p:sp>
      <p:sp>
        <p:nvSpPr>
          <p:cNvPr id="127" name="Google Shape;127;p26"/>
          <p:cNvSpPr txBox="1"/>
          <p:nvPr/>
        </p:nvSpPr>
        <p:spPr>
          <a:xfrm>
            <a:off x="268850" y="3810000"/>
            <a:ext cx="4340700" cy="11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Roboto"/>
                <a:ea typeface="Roboto"/>
                <a:cs typeface="Roboto"/>
                <a:sym typeface="Roboto"/>
              </a:rPr>
              <a:t>More than 4,000 different chemicals have been found in tobacco and tobacco smoke. More than 60 of these chemicals are known to cause cancer (carcinogens)[1]</a:t>
            </a:r>
            <a:endParaRPr b="1" i="1" sz="1000">
              <a:solidFill>
                <a:schemeClr val="dk1"/>
              </a:solidFill>
              <a:latin typeface="Roboto"/>
              <a:ea typeface="Roboto"/>
              <a:cs typeface="Roboto"/>
              <a:sym typeface="Roboto"/>
            </a:endParaRPr>
          </a:p>
          <a:p>
            <a:pPr indent="0" lvl="0" marL="0" rtl="0" algn="l">
              <a:spcBef>
                <a:spcPts val="0"/>
              </a:spcBef>
              <a:spcAft>
                <a:spcPts val="0"/>
              </a:spcAft>
              <a:buNone/>
            </a:pPr>
            <a:r>
              <a:t/>
            </a:r>
            <a:endParaRPr b="1" i="1" sz="1000">
              <a:solidFill>
                <a:schemeClr val="dk1"/>
              </a:solidFill>
              <a:latin typeface="Roboto"/>
              <a:ea typeface="Roboto"/>
              <a:cs typeface="Roboto"/>
              <a:sym typeface="Roboto"/>
            </a:endParaRPr>
          </a:p>
        </p:txBody>
      </p:sp>
      <p:pic>
        <p:nvPicPr>
          <p:cNvPr id="128" name="Google Shape;128;p26"/>
          <p:cNvPicPr preferRelativeResize="0"/>
          <p:nvPr/>
        </p:nvPicPr>
        <p:blipFill>
          <a:blip r:embed="rId6">
            <a:alphaModFix/>
          </a:blip>
          <a:stretch>
            <a:fillRect/>
          </a:stretch>
        </p:blipFill>
        <p:spPr>
          <a:xfrm>
            <a:off x="268850" y="1472549"/>
            <a:ext cx="4433619" cy="22469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44"/>
          <p:cNvPicPr preferRelativeResize="0"/>
          <p:nvPr/>
        </p:nvPicPr>
        <p:blipFill>
          <a:blip r:embed="rId3">
            <a:alphaModFix/>
          </a:blip>
          <a:stretch>
            <a:fillRect/>
          </a:stretch>
        </p:blipFill>
        <p:spPr>
          <a:xfrm>
            <a:off x="156825" y="243200"/>
            <a:ext cx="8903799" cy="4566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5"/>
          <p:cNvPicPr preferRelativeResize="0"/>
          <p:nvPr/>
        </p:nvPicPr>
        <p:blipFill>
          <a:blip r:embed="rId3">
            <a:alphaModFix/>
          </a:blip>
          <a:stretch>
            <a:fillRect/>
          </a:stretch>
        </p:blipFill>
        <p:spPr>
          <a:xfrm>
            <a:off x="152400" y="152400"/>
            <a:ext cx="8933249" cy="492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type="title"/>
          </p:nvPr>
        </p:nvSpPr>
        <p:spPr>
          <a:xfrm>
            <a:off x="220600" y="95075"/>
            <a:ext cx="3706500" cy="75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33399"/>
                </a:solidFill>
                <a:latin typeface="Calibri"/>
                <a:ea typeface="Calibri"/>
                <a:cs typeface="Calibri"/>
                <a:sym typeface="Calibri"/>
              </a:rPr>
              <a:t>   Finding Correlation</a:t>
            </a:r>
            <a:endParaRPr>
              <a:solidFill>
                <a:srgbClr val="333399"/>
              </a:solidFill>
              <a:latin typeface="Calibri"/>
              <a:ea typeface="Calibri"/>
              <a:cs typeface="Calibri"/>
              <a:sym typeface="Calibri"/>
            </a:endParaRPr>
          </a:p>
          <a:p>
            <a:pPr indent="0" lvl="0" marL="0" rtl="0" algn="l">
              <a:spcBef>
                <a:spcPts val="0"/>
              </a:spcBef>
              <a:spcAft>
                <a:spcPts val="0"/>
              </a:spcAft>
              <a:buNone/>
            </a:pPr>
            <a:r>
              <a:t/>
            </a:r>
            <a:endParaRPr/>
          </a:p>
        </p:txBody>
      </p:sp>
      <p:sp>
        <p:nvSpPr>
          <p:cNvPr id="366" name="Google Shape;366;p46"/>
          <p:cNvSpPr txBox="1"/>
          <p:nvPr>
            <p:ph idx="1" type="body"/>
          </p:nvPr>
        </p:nvSpPr>
        <p:spPr>
          <a:xfrm>
            <a:off x="5028425" y="95075"/>
            <a:ext cx="4168800" cy="4736100"/>
          </a:xfrm>
          <a:prstGeom prst="rect">
            <a:avLst/>
          </a:prstGeom>
        </p:spPr>
        <p:txBody>
          <a:bodyPr anchorCtr="0" anchor="t" bIns="91425" lIns="91425" spcFirstLastPara="1" rIns="91425" wrap="square" tIns="91425">
            <a:noAutofit/>
          </a:bodyPr>
          <a:lstStyle/>
          <a:p>
            <a:pPr indent="-323250" lvl="0" marL="457200" rtl="0" algn="l">
              <a:lnSpc>
                <a:spcPct val="95000"/>
              </a:lnSpc>
              <a:spcBef>
                <a:spcPts val="0"/>
              </a:spcBef>
              <a:spcAft>
                <a:spcPts val="0"/>
              </a:spcAft>
              <a:buClr>
                <a:srgbClr val="383838"/>
              </a:buClr>
              <a:buSzPts val="1491"/>
              <a:buFont typeface="Calibri"/>
              <a:buChar char="➔"/>
            </a:pPr>
            <a:r>
              <a:rPr b="1" lang="en" sz="1490">
                <a:solidFill>
                  <a:srgbClr val="383838"/>
                </a:solidFill>
                <a:highlight>
                  <a:schemeClr val="accent1"/>
                </a:highlight>
                <a:latin typeface="Nunito"/>
                <a:ea typeface="Nunito"/>
                <a:cs typeface="Nunito"/>
                <a:sym typeface="Nunito"/>
              </a:rPr>
              <a:t>Strong Positive -</a:t>
            </a:r>
            <a:br>
              <a:rPr b="1" lang="en" sz="1490">
                <a:solidFill>
                  <a:srgbClr val="383838"/>
                </a:solidFill>
                <a:highlight>
                  <a:schemeClr val="accent1"/>
                </a:highlight>
                <a:latin typeface="Nunito"/>
                <a:ea typeface="Nunito"/>
                <a:cs typeface="Nunito"/>
                <a:sym typeface="Nunito"/>
              </a:rPr>
            </a:br>
            <a:r>
              <a:rPr lang="en" sz="1490">
                <a:solidFill>
                  <a:srgbClr val="383838"/>
                </a:solidFill>
                <a:highlight>
                  <a:schemeClr val="accent1"/>
                </a:highlight>
                <a:latin typeface="Nunito"/>
                <a:ea typeface="Nunito"/>
                <a:cs typeface="Nunito"/>
                <a:sym typeface="Nunito"/>
              </a:rPr>
              <a:t>Given below are some examples of highly correlated features and their respective values:</a:t>
            </a:r>
            <a:br>
              <a:rPr lang="en" sz="1490">
                <a:solidFill>
                  <a:srgbClr val="383838"/>
                </a:solidFill>
                <a:highlight>
                  <a:schemeClr val="accent1"/>
                </a:highlight>
                <a:latin typeface="Nunito"/>
                <a:ea typeface="Nunito"/>
                <a:cs typeface="Nunito"/>
                <a:sym typeface="Nunito"/>
              </a:rPr>
            </a:br>
            <a:r>
              <a:rPr lang="en" sz="1490">
                <a:solidFill>
                  <a:srgbClr val="383838"/>
                </a:solidFill>
                <a:highlight>
                  <a:schemeClr val="accent1"/>
                </a:highlight>
                <a:latin typeface="Nunito"/>
                <a:ea typeface="Nunito"/>
                <a:cs typeface="Nunito"/>
                <a:sym typeface="Nunito"/>
              </a:rPr>
              <a:t>1)Cholesterol and LDL -&gt; 0.81</a:t>
            </a:r>
            <a:br>
              <a:rPr lang="en" sz="1490">
                <a:solidFill>
                  <a:srgbClr val="383838"/>
                </a:solidFill>
                <a:highlight>
                  <a:schemeClr val="accent1"/>
                </a:highlight>
                <a:latin typeface="Nunito"/>
                <a:ea typeface="Nunito"/>
                <a:cs typeface="Nunito"/>
                <a:sym typeface="Nunito"/>
              </a:rPr>
            </a:br>
            <a:r>
              <a:rPr lang="en" sz="1490">
                <a:solidFill>
                  <a:srgbClr val="383838"/>
                </a:solidFill>
                <a:highlight>
                  <a:schemeClr val="accent1"/>
                </a:highlight>
                <a:latin typeface="Nunito"/>
                <a:ea typeface="Nunito"/>
                <a:cs typeface="Nunito"/>
                <a:sym typeface="Nunito"/>
              </a:rPr>
              <a:t>2)Systolic and Relaxation -&gt; 0.75</a:t>
            </a:r>
            <a:endParaRPr sz="1490">
              <a:solidFill>
                <a:srgbClr val="383838"/>
              </a:solidFill>
              <a:highlight>
                <a:schemeClr val="accent1"/>
              </a:highlight>
              <a:latin typeface="Nunito"/>
              <a:ea typeface="Nunito"/>
              <a:cs typeface="Nunito"/>
              <a:sym typeface="Nunito"/>
            </a:endParaRPr>
          </a:p>
          <a:p>
            <a:pPr indent="-323250" lvl="0" marL="457200" rtl="0" algn="l">
              <a:lnSpc>
                <a:spcPct val="95000"/>
              </a:lnSpc>
              <a:spcBef>
                <a:spcPts val="0"/>
              </a:spcBef>
              <a:spcAft>
                <a:spcPts val="0"/>
              </a:spcAft>
              <a:buClr>
                <a:srgbClr val="383838"/>
              </a:buClr>
              <a:buSzPts val="1491"/>
              <a:buFont typeface="Calibri"/>
              <a:buChar char="➔"/>
            </a:pPr>
            <a:r>
              <a:rPr b="1" lang="en" sz="1490">
                <a:solidFill>
                  <a:srgbClr val="383838"/>
                </a:solidFill>
                <a:highlight>
                  <a:schemeClr val="accent1"/>
                </a:highlight>
                <a:latin typeface="Nunito"/>
                <a:ea typeface="Nunito"/>
                <a:cs typeface="Nunito"/>
                <a:sym typeface="Nunito"/>
              </a:rPr>
              <a:t>Strong Negative-</a:t>
            </a:r>
            <a:br>
              <a:rPr b="1" lang="en" sz="1490">
                <a:solidFill>
                  <a:srgbClr val="383838"/>
                </a:solidFill>
                <a:highlight>
                  <a:schemeClr val="accent1"/>
                </a:highlight>
                <a:latin typeface="Nunito"/>
                <a:ea typeface="Nunito"/>
                <a:cs typeface="Nunito"/>
                <a:sym typeface="Nunito"/>
              </a:rPr>
            </a:br>
            <a:r>
              <a:rPr lang="en" sz="1490">
                <a:solidFill>
                  <a:srgbClr val="383838"/>
                </a:solidFill>
                <a:highlight>
                  <a:schemeClr val="accent1"/>
                </a:highlight>
                <a:latin typeface="Nunito"/>
                <a:ea typeface="Nunito"/>
                <a:cs typeface="Nunito"/>
                <a:sym typeface="Nunito"/>
              </a:rPr>
              <a:t>Age, HDL and GTP are some of the features that aren’t very strongly correlated with any of the other features in the heatmap.</a:t>
            </a:r>
            <a:endParaRPr sz="1490">
              <a:solidFill>
                <a:srgbClr val="383838"/>
              </a:solidFill>
              <a:highlight>
                <a:schemeClr val="accent1"/>
              </a:highlight>
              <a:latin typeface="Nunito"/>
              <a:ea typeface="Nunito"/>
              <a:cs typeface="Nunito"/>
              <a:sym typeface="Nunito"/>
            </a:endParaRPr>
          </a:p>
          <a:p>
            <a:pPr indent="-323250" lvl="0" marL="457200" rtl="0" algn="l">
              <a:lnSpc>
                <a:spcPct val="95000"/>
              </a:lnSpc>
              <a:spcBef>
                <a:spcPts val="0"/>
              </a:spcBef>
              <a:spcAft>
                <a:spcPts val="0"/>
              </a:spcAft>
              <a:buClr>
                <a:srgbClr val="383838"/>
              </a:buClr>
              <a:buSzPts val="1491"/>
              <a:buFont typeface="Calibri"/>
              <a:buChar char="➔"/>
            </a:pPr>
            <a:r>
              <a:rPr lang="en" sz="1490">
                <a:solidFill>
                  <a:srgbClr val="383838"/>
                </a:solidFill>
                <a:highlight>
                  <a:schemeClr val="accent1"/>
                </a:highlight>
                <a:latin typeface="Nunito"/>
                <a:ea typeface="Nunito"/>
                <a:cs typeface="Nunito"/>
                <a:sym typeface="Nunito"/>
              </a:rPr>
              <a:t>Multicollinearity can affect the model’s </a:t>
            </a:r>
            <a:r>
              <a:rPr lang="en" sz="1490">
                <a:solidFill>
                  <a:srgbClr val="383838"/>
                </a:solidFill>
                <a:highlight>
                  <a:schemeClr val="accent1"/>
                </a:highlight>
                <a:latin typeface="Nunito"/>
                <a:ea typeface="Nunito"/>
                <a:cs typeface="Nunito"/>
                <a:sym typeface="Nunito"/>
              </a:rPr>
              <a:t>accuracy</a:t>
            </a:r>
            <a:r>
              <a:rPr b="1" lang="en" sz="1490">
                <a:solidFill>
                  <a:srgbClr val="383838"/>
                </a:solidFill>
                <a:highlight>
                  <a:schemeClr val="accent1"/>
                </a:highlight>
                <a:latin typeface="Nunito"/>
                <a:ea typeface="Nunito"/>
                <a:cs typeface="Nunito"/>
                <a:sym typeface="Nunito"/>
              </a:rPr>
              <a:t>-</a:t>
            </a:r>
            <a:br>
              <a:rPr b="1" lang="en" sz="1490">
                <a:solidFill>
                  <a:srgbClr val="383838"/>
                </a:solidFill>
                <a:highlight>
                  <a:schemeClr val="accent1"/>
                </a:highlight>
                <a:latin typeface="Nunito"/>
                <a:ea typeface="Nunito"/>
                <a:cs typeface="Nunito"/>
                <a:sym typeface="Nunito"/>
              </a:rPr>
            </a:br>
            <a:r>
              <a:rPr lang="en" sz="1490">
                <a:solidFill>
                  <a:srgbClr val="383838"/>
                </a:solidFill>
                <a:highlight>
                  <a:schemeClr val="accent1"/>
                </a:highlight>
                <a:latin typeface="Nunito"/>
                <a:ea typeface="Nunito"/>
                <a:cs typeface="Nunito"/>
                <a:sym typeface="Nunito"/>
              </a:rPr>
              <a:t>Whenever two features are highly correlated(&gt;0.7~0.8), </a:t>
            </a:r>
            <a:r>
              <a:rPr lang="en" sz="1490">
                <a:solidFill>
                  <a:srgbClr val="383838"/>
                </a:solidFill>
                <a:highlight>
                  <a:schemeClr val="accent1"/>
                </a:highlight>
                <a:latin typeface="Nunito"/>
                <a:ea typeface="Nunito"/>
                <a:cs typeface="Nunito"/>
                <a:sym typeface="Nunito"/>
              </a:rPr>
              <a:t>triggering</a:t>
            </a:r>
            <a:r>
              <a:rPr lang="en" sz="1490">
                <a:solidFill>
                  <a:srgbClr val="383838"/>
                </a:solidFill>
                <a:highlight>
                  <a:schemeClr val="accent1"/>
                </a:highlight>
                <a:latin typeface="Nunito"/>
                <a:ea typeface="Nunito"/>
                <a:cs typeface="Nunito"/>
                <a:sym typeface="Nunito"/>
              </a:rPr>
              <a:t> any </a:t>
            </a:r>
            <a:r>
              <a:rPr lang="en" sz="1490">
                <a:solidFill>
                  <a:srgbClr val="383838"/>
                </a:solidFill>
                <a:highlight>
                  <a:schemeClr val="accent1"/>
                </a:highlight>
                <a:latin typeface="Nunito"/>
                <a:ea typeface="Nunito"/>
                <a:cs typeface="Nunito"/>
                <a:sym typeface="Nunito"/>
              </a:rPr>
              <a:t>other feature, would lead to falsities in the model. This suggests, the strong positive column to be dropped out of the dataset, in order to improve the overall accuracy. (This is mostly checked for Regression Models.)</a:t>
            </a:r>
            <a:endParaRPr sz="1490">
              <a:solidFill>
                <a:srgbClr val="383838"/>
              </a:solidFill>
              <a:highlight>
                <a:schemeClr val="accent1"/>
              </a:highlight>
              <a:latin typeface="Nunito"/>
              <a:ea typeface="Nunito"/>
              <a:cs typeface="Nunito"/>
              <a:sym typeface="Nunito"/>
            </a:endParaRPr>
          </a:p>
          <a:p>
            <a:pPr indent="-323532" lvl="0" marL="457200" rtl="0" algn="l">
              <a:lnSpc>
                <a:spcPct val="130000"/>
              </a:lnSpc>
              <a:spcBef>
                <a:spcPts val="0"/>
              </a:spcBef>
              <a:spcAft>
                <a:spcPts val="0"/>
              </a:spcAft>
              <a:buClr>
                <a:srgbClr val="383838"/>
              </a:buClr>
              <a:buSzPts val="1495"/>
              <a:buFont typeface="Nunito"/>
              <a:buChar char="➔"/>
            </a:pPr>
            <a:r>
              <a:rPr lang="en" sz="1495">
                <a:solidFill>
                  <a:srgbClr val="383838"/>
                </a:solidFill>
                <a:highlight>
                  <a:schemeClr val="accent1"/>
                </a:highlight>
                <a:latin typeface="Nunito"/>
                <a:ea typeface="Nunito"/>
                <a:cs typeface="Nunito"/>
                <a:sym typeface="Nunito"/>
              </a:rPr>
              <a:t>Dark color represents a positive correlation,</a:t>
            </a:r>
            <a:endParaRPr sz="1495">
              <a:solidFill>
                <a:srgbClr val="383838"/>
              </a:solidFill>
              <a:highlight>
                <a:schemeClr val="accent1"/>
              </a:highlight>
              <a:latin typeface="Nunito"/>
              <a:ea typeface="Nunito"/>
              <a:cs typeface="Nunito"/>
              <a:sym typeface="Nunito"/>
            </a:endParaRPr>
          </a:p>
          <a:p>
            <a:pPr indent="-310832" lvl="0" marL="457200" rtl="0" algn="l">
              <a:lnSpc>
                <a:spcPct val="95000"/>
              </a:lnSpc>
              <a:spcBef>
                <a:spcPts val="0"/>
              </a:spcBef>
              <a:spcAft>
                <a:spcPts val="0"/>
              </a:spcAft>
              <a:buClr>
                <a:srgbClr val="383838"/>
              </a:buClr>
              <a:buSzPts val="1295"/>
              <a:buFont typeface="Calibri"/>
              <a:buChar char="➔"/>
            </a:pPr>
            <a:r>
              <a:rPr lang="en" sz="1495">
                <a:solidFill>
                  <a:srgbClr val="383838"/>
                </a:solidFill>
                <a:highlight>
                  <a:schemeClr val="accent1"/>
                </a:highlight>
                <a:latin typeface="Nunito"/>
                <a:ea typeface="Nunito"/>
                <a:cs typeface="Nunito"/>
                <a:sym typeface="Nunito"/>
              </a:rPr>
              <a:t>Light color/ white is a towards the negative correlation.</a:t>
            </a:r>
            <a:br>
              <a:rPr b="1" lang="en" sz="1490">
                <a:solidFill>
                  <a:srgbClr val="383838"/>
                </a:solidFill>
                <a:highlight>
                  <a:srgbClr val="FFFFFF"/>
                </a:highlight>
                <a:latin typeface="Nunito"/>
                <a:ea typeface="Nunito"/>
                <a:cs typeface="Nunito"/>
                <a:sym typeface="Nunito"/>
              </a:rPr>
            </a:br>
            <a:endParaRPr b="1" sz="1490">
              <a:solidFill>
                <a:srgbClr val="383838"/>
              </a:solidFill>
              <a:highlight>
                <a:srgbClr val="FFFFFF"/>
              </a:highlight>
              <a:latin typeface="Nunito"/>
              <a:ea typeface="Nunito"/>
              <a:cs typeface="Nunito"/>
              <a:sym typeface="Nunito"/>
            </a:endParaRPr>
          </a:p>
        </p:txBody>
      </p:sp>
      <p:pic>
        <p:nvPicPr>
          <p:cNvPr id="367" name="Google Shape;367;p46"/>
          <p:cNvPicPr preferRelativeResize="0"/>
          <p:nvPr/>
        </p:nvPicPr>
        <p:blipFill>
          <a:blip r:embed="rId3">
            <a:alphaModFix/>
          </a:blip>
          <a:stretch>
            <a:fillRect/>
          </a:stretch>
        </p:blipFill>
        <p:spPr>
          <a:xfrm>
            <a:off x="0" y="710100"/>
            <a:ext cx="4981452" cy="4180424"/>
          </a:xfrm>
          <a:prstGeom prst="rect">
            <a:avLst/>
          </a:prstGeom>
          <a:noFill/>
          <a:ln>
            <a:noFill/>
          </a:ln>
        </p:spPr>
      </p:pic>
      <p:sp>
        <p:nvSpPr>
          <p:cNvPr id="368" name="Google Shape;368;p46"/>
          <p:cNvSpPr/>
          <p:nvPr/>
        </p:nvSpPr>
        <p:spPr>
          <a:xfrm flipH="1" rot="-5400000">
            <a:off x="3028163" y="2049175"/>
            <a:ext cx="5034724"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46"/>
          <p:cNvSpPr/>
          <p:nvPr/>
        </p:nvSpPr>
        <p:spPr>
          <a:xfrm flipH="1" rot="10800000">
            <a:off x="82275" y="-192600"/>
            <a:ext cx="4782988"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370" name="Google Shape;370;p46"/>
          <p:cNvPicPr preferRelativeResize="0"/>
          <p:nvPr/>
        </p:nvPicPr>
        <p:blipFill>
          <a:blip r:embed="rId4">
            <a:alphaModFix/>
          </a:blip>
          <a:stretch>
            <a:fillRect/>
          </a:stretch>
        </p:blipFill>
        <p:spPr>
          <a:xfrm>
            <a:off x="0" y="158074"/>
            <a:ext cx="507351" cy="479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298175" y="1034225"/>
            <a:ext cx="37065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Feature Selection</a:t>
            </a:r>
            <a:endParaRPr/>
          </a:p>
          <a:p>
            <a:pPr indent="0" lvl="0" marL="0" rtl="0" algn="l">
              <a:spcBef>
                <a:spcPts val="0"/>
              </a:spcBef>
              <a:spcAft>
                <a:spcPts val="0"/>
              </a:spcAft>
              <a:buNone/>
            </a:pPr>
            <a:r>
              <a:t/>
            </a:r>
            <a:endParaRPr>
              <a:solidFill>
                <a:srgbClr val="0D0D0D"/>
              </a:solidFill>
            </a:endParaRPr>
          </a:p>
        </p:txBody>
      </p:sp>
      <p:sp>
        <p:nvSpPr>
          <p:cNvPr id="376" name="Google Shape;376;p47"/>
          <p:cNvSpPr txBox="1"/>
          <p:nvPr>
            <p:ph idx="1" type="body"/>
          </p:nvPr>
        </p:nvSpPr>
        <p:spPr>
          <a:xfrm>
            <a:off x="311700" y="11550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rgbClr val="0D0D0D"/>
              </a:solidFill>
              <a:highlight>
                <a:srgbClr val="FFFFFF"/>
              </a:highlight>
              <a:latin typeface="Calibri"/>
              <a:ea typeface="Calibri"/>
              <a:cs typeface="Calibri"/>
              <a:sym typeface="Calibri"/>
            </a:endParaRPr>
          </a:p>
          <a:p>
            <a:pPr indent="0" lvl="0" marL="457200" rtl="0" algn="l">
              <a:spcBef>
                <a:spcPts val="1500"/>
              </a:spcBef>
              <a:spcAft>
                <a:spcPts val="0"/>
              </a:spcAft>
              <a:buNone/>
            </a:pPr>
            <a:r>
              <a:t/>
            </a:r>
            <a:endParaRPr sz="1500">
              <a:solidFill>
                <a:srgbClr val="0D0D0D"/>
              </a:solidFill>
              <a:highlight>
                <a:srgbClr val="FFFFFF"/>
              </a:highlight>
              <a:latin typeface="Calibri"/>
              <a:ea typeface="Calibri"/>
              <a:cs typeface="Calibri"/>
              <a:sym typeface="Calibri"/>
            </a:endParaRPr>
          </a:p>
          <a:p>
            <a:pPr indent="0" lvl="0" marL="0" rtl="0" algn="l">
              <a:spcBef>
                <a:spcPts val="1500"/>
              </a:spcBef>
              <a:spcAft>
                <a:spcPts val="1200"/>
              </a:spcAft>
              <a:buNone/>
            </a:pPr>
            <a:r>
              <a:t/>
            </a:r>
            <a:endParaRPr/>
          </a:p>
        </p:txBody>
      </p:sp>
      <p:sp>
        <p:nvSpPr>
          <p:cNvPr id="377" name="Google Shape;377;p47"/>
          <p:cNvSpPr txBox="1"/>
          <p:nvPr/>
        </p:nvSpPr>
        <p:spPr>
          <a:xfrm>
            <a:off x="163900" y="68575"/>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Nunito"/>
                <a:ea typeface="Nunito"/>
                <a:cs typeface="Nunito"/>
                <a:sym typeface="Nunito"/>
              </a:rPr>
              <a:t>    </a:t>
            </a:r>
            <a:r>
              <a:rPr b="1" lang="en" sz="2800">
                <a:solidFill>
                  <a:srgbClr val="333399"/>
                </a:solidFill>
                <a:latin typeface="Nunito"/>
                <a:ea typeface="Nunito"/>
                <a:cs typeface="Nunito"/>
                <a:sym typeface="Nunito"/>
              </a:rPr>
              <a:t>Data Preprocessing</a:t>
            </a:r>
            <a:endParaRPr b="1" sz="1300">
              <a:solidFill>
                <a:srgbClr val="333399"/>
              </a:solidFill>
              <a:latin typeface="Nunito"/>
              <a:ea typeface="Nunito"/>
              <a:cs typeface="Nunito"/>
              <a:sym typeface="Nunito"/>
            </a:endParaRPr>
          </a:p>
        </p:txBody>
      </p:sp>
      <p:pic>
        <p:nvPicPr>
          <p:cNvPr id="378" name="Google Shape;378;p47"/>
          <p:cNvPicPr preferRelativeResize="0"/>
          <p:nvPr/>
        </p:nvPicPr>
        <p:blipFill>
          <a:blip r:embed="rId3">
            <a:alphaModFix/>
          </a:blip>
          <a:stretch>
            <a:fillRect/>
          </a:stretch>
        </p:blipFill>
        <p:spPr>
          <a:xfrm>
            <a:off x="3947950" y="718375"/>
            <a:ext cx="5143599" cy="4187949"/>
          </a:xfrm>
          <a:prstGeom prst="rect">
            <a:avLst/>
          </a:prstGeom>
          <a:noFill/>
          <a:ln>
            <a:noFill/>
          </a:ln>
        </p:spPr>
      </p:pic>
      <p:sp>
        <p:nvSpPr>
          <p:cNvPr id="379" name="Google Shape;379;p47"/>
          <p:cNvSpPr txBox="1"/>
          <p:nvPr/>
        </p:nvSpPr>
        <p:spPr>
          <a:xfrm>
            <a:off x="241450" y="1649825"/>
            <a:ext cx="3706500" cy="3256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We have used Extra Tree Classifier method, where each Decision Tree in the this is constructed from the original training sample, selecting a random subset of features at each test node for optimal data division, resulting in diverse and de-correlated decision trees.</a:t>
            </a:r>
            <a:endParaRPr sz="1500">
              <a:solidFill>
                <a:schemeClr val="dk1"/>
              </a:solidFill>
              <a:latin typeface="Nunito"/>
              <a:ea typeface="Nunito"/>
              <a:cs typeface="Nunito"/>
              <a:sym typeface="Nunito"/>
            </a:endParaRPr>
          </a:p>
          <a:p>
            <a:pPr indent="0" lvl="0" marL="457200" rtl="0" algn="l">
              <a:spcBef>
                <a:spcPts val="0"/>
              </a:spcBef>
              <a:spcAft>
                <a:spcPts val="0"/>
              </a:spcAft>
              <a:buNone/>
            </a:pPr>
            <a:r>
              <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Then, for normalised reduction we use Gini index, which gives feature selection during forest construction for each feature.</a:t>
            </a:r>
            <a:endParaRPr sz="1500">
              <a:solidFill>
                <a:schemeClr val="dk1"/>
              </a:solidFill>
              <a:latin typeface="Nunito"/>
              <a:ea typeface="Nunito"/>
              <a:cs typeface="Nunito"/>
              <a:sym typeface="Nunito"/>
            </a:endParaRPr>
          </a:p>
        </p:txBody>
      </p:sp>
      <p:sp>
        <p:nvSpPr>
          <p:cNvPr id="380" name="Google Shape;380;p47"/>
          <p:cNvSpPr/>
          <p:nvPr/>
        </p:nvSpPr>
        <p:spPr>
          <a:xfrm flipH="1" rot="10800000">
            <a:off x="298187" y="-1843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381" name="Google Shape;381;p47"/>
          <p:cNvPicPr preferRelativeResize="0"/>
          <p:nvPr/>
        </p:nvPicPr>
        <p:blipFill>
          <a:blip r:embed="rId4">
            <a:alphaModFix/>
          </a:blip>
          <a:stretch>
            <a:fillRect/>
          </a:stretch>
        </p:blipFill>
        <p:spPr>
          <a:xfrm>
            <a:off x="58000" y="136499"/>
            <a:ext cx="507351" cy="47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8"/>
          <p:cNvSpPr txBox="1"/>
          <p:nvPr>
            <p:ph type="title"/>
          </p:nvPr>
        </p:nvSpPr>
        <p:spPr>
          <a:xfrm>
            <a:off x="56550" y="218200"/>
            <a:ext cx="4515600" cy="15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rgbClr val="333399"/>
                </a:solidFill>
                <a:latin typeface="Nunito"/>
                <a:ea typeface="Nunito"/>
                <a:cs typeface="Nunito"/>
                <a:sym typeface="Nunito"/>
              </a:rPr>
              <a:t>   </a:t>
            </a:r>
            <a:r>
              <a:rPr b="1" lang="en" sz="4000">
                <a:solidFill>
                  <a:srgbClr val="333399"/>
                </a:solidFill>
                <a:latin typeface="Nunito"/>
                <a:ea typeface="Nunito"/>
                <a:cs typeface="Nunito"/>
                <a:sym typeface="Nunito"/>
              </a:rPr>
              <a:t>Data Preprocessing</a:t>
            </a:r>
            <a:endParaRPr b="1" sz="4000">
              <a:solidFill>
                <a:srgbClr val="333399"/>
              </a:solidFill>
              <a:latin typeface="Nunito"/>
              <a:ea typeface="Nunito"/>
              <a:cs typeface="Nunito"/>
              <a:sym typeface="Nunito"/>
            </a:endParaRPr>
          </a:p>
          <a:p>
            <a:pPr indent="0" lvl="0" marL="0" rtl="0" algn="ctr">
              <a:spcBef>
                <a:spcPts val="0"/>
              </a:spcBef>
              <a:spcAft>
                <a:spcPts val="0"/>
              </a:spcAft>
              <a:buNone/>
            </a:pPr>
            <a:r>
              <a:t/>
            </a:r>
            <a:endParaRPr>
              <a:solidFill>
                <a:srgbClr val="009FD9"/>
              </a:solidFill>
              <a:latin typeface="Nunito"/>
              <a:ea typeface="Nunito"/>
              <a:cs typeface="Nunito"/>
              <a:sym typeface="Nunito"/>
            </a:endParaRPr>
          </a:p>
          <a:p>
            <a:pPr indent="0" lvl="0" marL="0" rtl="0" algn="ctr">
              <a:spcBef>
                <a:spcPts val="0"/>
              </a:spcBef>
              <a:spcAft>
                <a:spcPts val="0"/>
              </a:spcAft>
              <a:buNone/>
            </a:pPr>
            <a:r>
              <a:rPr b="1" lang="en">
                <a:latin typeface="Nunito"/>
                <a:ea typeface="Nunito"/>
                <a:cs typeface="Nunito"/>
                <a:sym typeface="Nunito"/>
              </a:rPr>
              <a:t>Normalization Of Data</a:t>
            </a:r>
            <a:endParaRPr b="1">
              <a:latin typeface="Nunito"/>
              <a:ea typeface="Nunito"/>
              <a:cs typeface="Nunito"/>
              <a:sym typeface="Nunito"/>
            </a:endParaRPr>
          </a:p>
        </p:txBody>
      </p:sp>
      <p:sp>
        <p:nvSpPr>
          <p:cNvPr id="387" name="Google Shape;387;p48"/>
          <p:cNvSpPr txBox="1"/>
          <p:nvPr>
            <p:ph idx="1" type="body"/>
          </p:nvPr>
        </p:nvSpPr>
        <p:spPr>
          <a:xfrm>
            <a:off x="4673500" y="74125"/>
            <a:ext cx="4285200" cy="4777200"/>
          </a:xfrm>
          <a:prstGeom prst="rect">
            <a:avLst/>
          </a:prstGeom>
        </p:spPr>
        <p:txBody>
          <a:bodyPr anchorCtr="0" anchor="t" bIns="91425" lIns="91425" spcFirstLastPara="1" rIns="91425" wrap="square" tIns="91425">
            <a:noAutofit/>
          </a:bodyPr>
          <a:lstStyle/>
          <a:p>
            <a:pPr indent="-313095" lvl="0" marL="457200" rtl="0" algn="l">
              <a:spcBef>
                <a:spcPts val="0"/>
              </a:spcBef>
              <a:spcAft>
                <a:spcPts val="0"/>
              </a:spcAft>
              <a:buSzPts val="1331"/>
              <a:buFont typeface="Nunito"/>
              <a:buChar char="●"/>
            </a:pPr>
            <a:r>
              <a:rPr lang="en" sz="1330">
                <a:highlight>
                  <a:schemeClr val="accent1"/>
                </a:highlight>
                <a:latin typeface="Nunito"/>
                <a:ea typeface="Nunito"/>
                <a:cs typeface="Nunito"/>
                <a:sym typeface="Nunito"/>
              </a:rPr>
              <a:t>Dataset normalization is the process of transforming raw data to a standard scale or distribution. </a:t>
            </a:r>
            <a:endParaRPr sz="1330">
              <a:highlight>
                <a:schemeClr val="accent1"/>
              </a:highlight>
              <a:latin typeface="Nunito"/>
              <a:ea typeface="Nunito"/>
              <a:cs typeface="Nunito"/>
              <a:sym typeface="Nunito"/>
            </a:endParaRPr>
          </a:p>
          <a:p>
            <a:pPr indent="-313095" lvl="0" marL="457200" rtl="0" algn="l">
              <a:spcBef>
                <a:spcPts val="0"/>
              </a:spcBef>
              <a:spcAft>
                <a:spcPts val="0"/>
              </a:spcAft>
              <a:buSzPts val="1331"/>
              <a:buFont typeface="Nunito"/>
              <a:buChar char="●"/>
            </a:pPr>
            <a:r>
              <a:rPr lang="en" sz="1330">
                <a:highlight>
                  <a:schemeClr val="accent1"/>
                </a:highlight>
                <a:latin typeface="Nunito"/>
                <a:ea typeface="Nunito"/>
                <a:cs typeface="Nunito"/>
                <a:sym typeface="Nunito"/>
              </a:rPr>
              <a:t>The goal is to bring all features or variables to a common scale, enabling the machine learning model to learn more efficiently.</a:t>
            </a:r>
            <a:endParaRPr sz="1330">
              <a:highlight>
                <a:schemeClr val="accent1"/>
              </a:highlight>
              <a:latin typeface="Nunito"/>
              <a:ea typeface="Nunito"/>
              <a:cs typeface="Nunito"/>
              <a:sym typeface="Nunito"/>
            </a:endParaRPr>
          </a:p>
          <a:p>
            <a:pPr indent="-318940" lvl="0" marL="457200" rtl="0" algn="l">
              <a:spcBef>
                <a:spcPts val="0"/>
              </a:spcBef>
              <a:spcAft>
                <a:spcPts val="0"/>
              </a:spcAft>
              <a:buSzPts val="1423"/>
              <a:buFont typeface="Nunito"/>
              <a:buChar char="●"/>
            </a:pPr>
            <a:r>
              <a:rPr b="1" lang="en" sz="1422">
                <a:highlight>
                  <a:schemeClr val="accent1"/>
                </a:highlight>
                <a:latin typeface="Nunito"/>
                <a:ea typeface="Nunito"/>
                <a:cs typeface="Nunito"/>
                <a:sym typeface="Nunito"/>
              </a:rPr>
              <a:t>Need for Normalization:</a:t>
            </a:r>
            <a:endParaRPr b="1" sz="1422">
              <a:highlight>
                <a:schemeClr val="accent1"/>
              </a:highlight>
              <a:latin typeface="Nunito"/>
              <a:ea typeface="Nunito"/>
              <a:cs typeface="Nunito"/>
              <a:sym typeface="Nunito"/>
            </a:endParaRPr>
          </a:p>
          <a:p>
            <a:pPr indent="0" lvl="0" marL="457200" rtl="0" algn="l">
              <a:spcBef>
                <a:spcPts val="1500"/>
              </a:spcBef>
              <a:spcAft>
                <a:spcPts val="0"/>
              </a:spcAft>
              <a:buSzPts val="770"/>
              <a:buNone/>
            </a:pPr>
            <a:r>
              <a:rPr b="1" lang="en" sz="1240">
                <a:highlight>
                  <a:schemeClr val="accent1"/>
                </a:highlight>
                <a:latin typeface="Nunito"/>
                <a:ea typeface="Nunito"/>
                <a:cs typeface="Nunito"/>
                <a:sym typeface="Nunito"/>
              </a:rPr>
              <a:t>Consistent Scale:</a:t>
            </a:r>
            <a:r>
              <a:rPr lang="en" sz="1240">
                <a:highlight>
                  <a:schemeClr val="accent1"/>
                </a:highlight>
                <a:latin typeface="Nunito"/>
                <a:ea typeface="Nunito"/>
                <a:cs typeface="Nunito"/>
                <a:sym typeface="Nunito"/>
              </a:rPr>
              <a:t> Data may come in different units or scales. Normalization ensures uniformity, preventing features with larger scales from dominating the learning process. </a:t>
            </a:r>
            <a:endParaRPr sz="1240">
              <a:highlight>
                <a:schemeClr val="accent1"/>
              </a:highlight>
              <a:latin typeface="Nunito"/>
              <a:ea typeface="Nunito"/>
              <a:cs typeface="Nunito"/>
              <a:sym typeface="Nunito"/>
            </a:endParaRPr>
          </a:p>
          <a:p>
            <a:pPr indent="0" lvl="0" marL="457200" rtl="0" algn="l">
              <a:spcBef>
                <a:spcPts val="1500"/>
              </a:spcBef>
              <a:spcAft>
                <a:spcPts val="0"/>
              </a:spcAft>
              <a:buSzPts val="770"/>
              <a:buNone/>
            </a:pPr>
            <a:r>
              <a:rPr b="1" lang="en" sz="1240">
                <a:highlight>
                  <a:schemeClr val="accent1"/>
                </a:highlight>
                <a:latin typeface="Nunito"/>
                <a:ea typeface="Nunito"/>
                <a:cs typeface="Nunito"/>
                <a:sym typeface="Nunito"/>
              </a:rPr>
              <a:t>Gradient Descent:</a:t>
            </a:r>
            <a:r>
              <a:rPr lang="en" sz="1240">
                <a:highlight>
                  <a:schemeClr val="accent1"/>
                </a:highlight>
                <a:latin typeface="Nunito"/>
                <a:ea typeface="Nunito"/>
                <a:cs typeface="Nunito"/>
                <a:sym typeface="Nunito"/>
              </a:rPr>
              <a:t> Many machine learning algorithms, especially those using gradient descent, perform better when features are on a similar scale. This aids faster convergence during training. </a:t>
            </a:r>
            <a:endParaRPr sz="1240">
              <a:highlight>
                <a:schemeClr val="accent1"/>
              </a:highlight>
              <a:latin typeface="Nunito"/>
              <a:ea typeface="Nunito"/>
              <a:cs typeface="Nunito"/>
              <a:sym typeface="Nunito"/>
            </a:endParaRPr>
          </a:p>
          <a:p>
            <a:pPr indent="0" lvl="0" marL="457200" rtl="0" algn="l">
              <a:spcBef>
                <a:spcPts val="1500"/>
              </a:spcBef>
              <a:spcAft>
                <a:spcPts val="0"/>
              </a:spcAft>
              <a:buSzPts val="770"/>
              <a:buNone/>
            </a:pPr>
            <a:r>
              <a:rPr b="1" lang="en" sz="1240">
                <a:highlight>
                  <a:schemeClr val="accent1"/>
                </a:highlight>
                <a:latin typeface="Nunito"/>
                <a:ea typeface="Nunito"/>
                <a:cs typeface="Nunito"/>
                <a:sym typeface="Nunito"/>
              </a:rPr>
              <a:t>Model Sensitivity:</a:t>
            </a:r>
            <a:r>
              <a:rPr lang="en" sz="1240">
                <a:highlight>
                  <a:schemeClr val="accent1"/>
                </a:highlight>
                <a:latin typeface="Nunito"/>
                <a:ea typeface="Nunito"/>
                <a:cs typeface="Nunito"/>
                <a:sym typeface="Nunito"/>
              </a:rPr>
              <a:t> Normalization helps in reducing the sensitivity of the model to the scale of input features, making it more robust and generalizable.</a:t>
            </a:r>
            <a:endParaRPr sz="1240">
              <a:highlight>
                <a:schemeClr val="accent1"/>
              </a:highlight>
              <a:latin typeface="Nunito"/>
              <a:ea typeface="Nunito"/>
              <a:cs typeface="Nunito"/>
              <a:sym typeface="Nunito"/>
            </a:endParaRPr>
          </a:p>
          <a:p>
            <a:pPr indent="0" lvl="0" marL="0" rtl="0" algn="l">
              <a:spcBef>
                <a:spcPts val="1500"/>
              </a:spcBef>
              <a:spcAft>
                <a:spcPts val="1200"/>
              </a:spcAft>
              <a:buSzPts val="770"/>
              <a:buNone/>
            </a:pPr>
            <a:r>
              <a:t/>
            </a:r>
            <a:endParaRPr sz="1360">
              <a:latin typeface="Nunito"/>
              <a:ea typeface="Nunito"/>
              <a:cs typeface="Nunito"/>
              <a:sym typeface="Nunito"/>
            </a:endParaRPr>
          </a:p>
        </p:txBody>
      </p:sp>
      <p:sp>
        <p:nvSpPr>
          <p:cNvPr id="388" name="Google Shape;388;p48"/>
          <p:cNvSpPr txBox="1"/>
          <p:nvPr/>
        </p:nvSpPr>
        <p:spPr>
          <a:xfrm>
            <a:off x="862400" y="1976925"/>
            <a:ext cx="3120900" cy="2490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MIN-MAX Normalization</a:t>
            </a:r>
            <a:endParaRPr sz="1500">
              <a:solidFill>
                <a:schemeClr val="dk1"/>
              </a:solidFill>
              <a:latin typeface="Roboto"/>
              <a:ea typeface="Roboto"/>
              <a:cs typeface="Roboto"/>
              <a:sym typeface="Roboto"/>
            </a:endParaRPr>
          </a:p>
          <a:p>
            <a:pPr indent="0" lvl="0" marL="0" rtl="0" algn="ctr">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Z-score (Standardization)</a:t>
            </a:r>
            <a:endParaRPr sz="1500">
              <a:solidFill>
                <a:schemeClr val="dk1"/>
              </a:solidFill>
              <a:latin typeface="Roboto"/>
              <a:ea typeface="Roboto"/>
              <a:cs typeface="Roboto"/>
              <a:sym typeface="Roboto"/>
            </a:endParaRPr>
          </a:p>
        </p:txBody>
      </p:sp>
      <p:pic>
        <p:nvPicPr>
          <p:cNvPr id="389" name="Google Shape;389;p48"/>
          <p:cNvPicPr preferRelativeResize="0"/>
          <p:nvPr/>
        </p:nvPicPr>
        <p:blipFill>
          <a:blip r:embed="rId3">
            <a:alphaModFix/>
          </a:blip>
          <a:stretch>
            <a:fillRect/>
          </a:stretch>
        </p:blipFill>
        <p:spPr>
          <a:xfrm>
            <a:off x="56550" y="381049"/>
            <a:ext cx="507351" cy="47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311725" y="218200"/>
            <a:ext cx="3706500" cy="108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33399"/>
                </a:solidFill>
                <a:latin typeface="Nunito"/>
                <a:ea typeface="Nunito"/>
                <a:cs typeface="Nunito"/>
                <a:sym typeface="Nunito"/>
              </a:rPr>
              <a:t>    </a:t>
            </a:r>
            <a:r>
              <a:rPr lang="en" sz="2300">
                <a:solidFill>
                  <a:srgbClr val="333399"/>
                </a:solidFill>
                <a:latin typeface="Nunito"/>
                <a:ea typeface="Nunito"/>
                <a:cs typeface="Nunito"/>
                <a:sym typeface="Nunito"/>
              </a:rPr>
              <a:t>  </a:t>
            </a:r>
            <a:r>
              <a:rPr b="1" lang="en" sz="2300">
                <a:solidFill>
                  <a:srgbClr val="333399"/>
                </a:solidFill>
                <a:latin typeface="Nunito"/>
                <a:ea typeface="Nunito"/>
                <a:cs typeface="Nunito"/>
                <a:sym typeface="Nunito"/>
              </a:rPr>
              <a:t>   </a:t>
            </a:r>
            <a:r>
              <a:rPr b="1" lang="en" sz="2633">
                <a:solidFill>
                  <a:srgbClr val="333399"/>
                </a:solidFill>
                <a:latin typeface="Nunito"/>
                <a:ea typeface="Nunito"/>
                <a:cs typeface="Nunito"/>
                <a:sym typeface="Nunito"/>
              </a:rPr>
              <a:t>MIN-MAX</a:t>
            </a:r>
            <a:r>
              <a:rPr b="1" lang="en" sz="2300">
                <a:solidFill>
                  <a:srgbClr val="333399"/>
                </a:solidFill>
                <a:latin typeface="Nunito"/>
                <a:ea typeface="Nunito"/>
                <a:cs typeface="Nunito"/>
                <a:sym typeface="Nunito"/>
              </a:rPr>
              <a:t> </a:t>
            </a:r>
            <a:endParaRPr b="1" sz="2300">
              <a:solidFill>
                <a:srgbClr val="333399"/>
              </a:solidFill>
              <a:latin typeface="Nunito"/>
              <a:ea typeface="Nunito"/>
              <a:cs typeface="Nunito"/>
              <a:sym typeface="Nunito"/>
            </a:endParaRPr>
          </a:p>
          <a:p>
            <a:pPr indent="0" lvl="0" marL="0" rtl="0" algn="l">
              <a:spcBef>
                <a:spcPts val="0"/>
              </a:spcBef>
              <a:spcAft>
                <a:spcPts val="0"/>
              </a:spcAft>
              <a:buNone/>
            </a:pPr>
            <a:r>
              <a:rPr b="1" lang="en">
                <a:solidFill>
                  <a:srgbClr val="333399"/>
                </a:solidFill>
                <a:latin typeface="Nunito"/>
                <a:ea typeface="Nunito"/>
                <a:cs typeface="Nunito"/>
                <a:sym typeface="Nunito"/>
              </a:rPr>
              <a:t>     Normalization</a:t>
            </a:r>
            <a:endParaRPr b="1">
              <a:solidFill>
                <a:srgbClr val="333399"/>
              </a:solidFill>
              <a:latin typeface="Nunito"/>
              <a:ea typeface="Nunito"/>
              <a:cs typeface="Nunito"/>
              <a:sym typeface="Nunito"/>
            </a:endParaRPr>
          </a:p>
        </p:txBody>
      </p:sp>
      <p:sp>
        <p:nvSpPr>
          <p:cNvPr id="395" name="Google Shape;395;p49"/>
          <p:cNvSpPr txBox="1"/>
          <p:nvPr>
            <p:ph idx="1" type="body"/>
          </p:nvPr>
        </p:nvSpPr>
        <p:spPr>
          <a:xfrm>
            <a:off x="4644675" y="0"/>
            <a:ext cx="4285200" cy="4995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29">
              <a:solidFill>
                <a:srgbClr val="0D0D0D"/>
              </a:solidFill>
              <a:highlight>
                <a:srgbClr val="FFFFFF"/>
              </a:highlight>
              <a:latin typeface="Calibri"/>
              <a:ea typeface="Calibri"/>
              <a:cs typeface="Calibri"/>
              <a:sym typeface="Calibri"/>
            </a:endParaRPr>
          </a:p>
          <a:p>
            <a:pPr indent="0" lvl="0" marL="0" rtl="0" algn="l">
              <a:spcBef>
                <a:spcPts val="1500"/>
              </a:spcBef>
              <a:spcAft>
                <a:spcPts val="1200"/>
              </a:spcAft>
              <a:buNone/>
            </a:pPr>
            <a:r>
              <a:t/>
            </a:r>
            <a:endParaRPr/>
          </a:p>
        </p:txBody>
      </p:sp>
      <p:sp>
        <p:nvSpPr>
          <p:cNvPr id="396" name="Google Shape;396;p49"/>
          <p:cNvSpPr txBox="1"/>
          <p:nvPr/>
        </p:nvSpPr>
        <p:spPr>
          <a:xfrm>
            <a:off x="604525" y="1407125"/>
            <a:ext cx="3120900" cy="24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
        <p:nvSpPr>
          <p:cNvPr id="397" name="Google Shape;397;p49"/>
          <p:cNvSpPr txBox="1"/>
          <p:nvPr/>
        </p:nvSpPr>
        <p:spPr>
          <a:xfrm>
            <a:off x="311725" y="1566525"/>
            <a:ext cx="3706500" cy="21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Nunito"/>
                <a:ea typeface="Nunito"/>
                <a:cs typeface="Nunito"/>
                <a:sym typeface="Nunito"/>
              </a:rPr>
              <a:t>This method of normalising data involves transforming the original data linearly. The data’s minimum and maximum values are obtained, and each value is then changed using the formula that follows.</a:t>
            </a:r>
            <a:endParaRPr sz="1800">
              <a:solidFill>
                <a:schemeClr val="dk1"/>
              </a:solidFill>
              <a:latin typeface="Nunito"/>
              <a:ea typeface="Nunito"/>
              <a:cs typeface="Nunito"/>
              <a:sym typeface="Nunito"/>
            </a:endParaRPr>
          </a:p>
        </p:txBody>
      </p:sp>
      <p:pic>
        <p:nvPicPr>
          <p:cNvPr id="398" name="Google Shape;398;p49"/>
          <p:cNvPicPr preferRelativeResize="0"/>
          <p:nvPr/>
        </p:nvPicPr>
        <p:blipFill>
          <a:blip r:embed="rId3">
            <a:alphaModFix/>
          </a:blip>
          <a:stretch>
            <a:fillRect/>
          </a:stretch>
        </p:blipFill>
        <p:spPr>
          <a:xfrm>
            <a:off x="4721950" y="991825"/>
            <a:ext cx="4130644" cy="941275"/>
          </a:xfrm>
          <a:prstGeom prst="rect">
            <a:avLst/>
          </a:prstGeom>
          <a:noFill/>
          <a:ln>
            <a:noFill/>
          </a:ln>
        </p:spPr>
      </p:pic>
      <p:sp>
        <p:nvSpPr>
          <p:cNvPr id="399" name="Google Shape;399;p49"/>
          <p:cNvSpPr txBox="1"/>
          <p:nvPr/>
        </p:nvSpPr>
        <p:spPr>
          <a:xfrm>
            <a:off x="4644675" y="177225"/>
            <a:ext cx="50070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D0D0D"/>
                </a:solidFill>
                <a:latin typeface="Roboto"/>
                <a:ea typeface="Roboto"/>
                <a:cs typeface="Roboto"/>
                <a:sym typeface="Roboto"/>
              </a:rPr>
              <a:t>The values are changed using the below formula:</a:t>
            </a:r>
            <a:endParaRPr sz="1300">
              <a:solidFill>
                <a:schemeClr val="dk2"/>
              </a:solidFill>
              <a:latin typeface="Roboto"/>
              <a:ea typeface="Roboto"/>
              <a:cs typeface="Roboto"/>
              <a:sym typeface="Roboto"/>
            </a:endParaRPr>
          </a:p>
        </p:txBody>
      </p:sp>
      <p:pic>
        <p:nvPicPr>
          <p:cNvPr id="400" name="Google Shape;400;p49"/>
          <p:cNvPicPr preferRelativeResize="0"/>
          <p:nvPr/>
        </p:nvPicPr>
        <p:blipFill>
          <a:blip r:embed="rId4">
            <a:alphaModFix/>
          </a:blip>
          <a:stretch>
            <a:fillRect/>
          </a:stretch>
        </p:blipFill>
        <p:spPr>
          <a:xfrm>
            <a:off x="4517975" y="2089825"/>
            <a:ext cx="4451550" cy="2841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ph type="title"/>
          </p:nvPr>
        </p:nvSpPr>
        <p:spPr>
          <a:xfrm>
            <a:off x="311725" y="218200"/>
            <a:ext cx="3706500" cy="108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33399"/>
                </a:solidFill>
                <a:latin typeface="Nunito"/>
                <a:ea typeface="Nunito"/>
                <a:cs typeface="Nunito"/>
                <a:sym typeface="Nunito"/>
              </a:rPr>
              <a:t>    </a:t>
            </a:r>
            <a:r>
              <a:rPr b="1" lang="en" sz="2300">
                <a:solidFill>
                  <a:srgbClr val="333399"/>
                </a:solidFill>
                <a:latin typeface="Nunito"/>
                <a:ea typeface="Nunito"/>
                <a:cs typeface="Nunito"/>
                <a:sym typeface="Nunito"/>
              </a:rPr>
              <a:t>        </a:t>
            </a:r>
            <a:r>
              <a:rPr b="1" lang="en" sz="2855">
                <a:solidFill>
                  <a:srgbClr val="333399"/>
                </a:solidFill>
                <a:latin typeface="Nunito"/>
                <a:ea typeface="Nunito"/>
                <a:cs typeface="Nunito"/>
                <a:sym typeface="Nunito"/>
              </a:rPr>
              <a:t>Z-Score</a:t>
            </a:r>
            <a:endParaRPr b="1" sz="2855">
              <a:solidFill>
                <a:srgbClr val="333399"/>
              </a:solidFill>
              <a:latin typeface="Nunito"/>
              <a:ea typeface="Nunito"/>
              <a:cs typeface="Nunito"/>
              <a:sym typeface="Nunito"/>
            </a:endParaRPr>
          </a:p>
          <a:p>
            <a:pPr indent="0" lvl="0" marL="0" rtl="0" algn="l">
              <a:spcBef>
                <a:spcPts val="0"/>
              </a:spcBef>
              <a:spcAft>
                <a:spcPts val="0"/>
              </a:spcAft>
              <a:buNone/>
            </a:pPr>
            <a:r>
              <a:rPr b="1" lang="en">
                <a:solidFill>
                  <a:srgbClr val="333399"/>
                </a:solidFill>
                <a:latin typeface="Nunito"/>
                <a:ea typeface="Nunito"/>
                <a:cs typeface="Nunito"/>
                <a:sym typeface="Nunito"/>
              </a:rPr>
              <a:t>   Standardization</a:t>
            </a:r>
            <a:endParaRPr b="1">
              <a:solidFill>
                <a:srgbClr val="333399"/>
              </a:solidFill>
              <a:latin typeface="Nunito"/>
              <a:ea typeface="Nunito"/>
              <a:cs typeface="Nunito"/>
              <a:sym typeface="Nunito"/>
            </a:endParaRPr>
          </a:p>
        </p:txBody>
      </p:sp>
      <p:sp>
        <p:nvSpPr>
          <p:cNvPr id="406" name="Google Shape;406;p50"/>
          <p:cNvSpPr txBox="1"/>
          <p:nvPr>
            <p:ph idx="1" type="body"/>
          </p:nvPr>
        </p:nvSpPr>
        <p:spPr>
          <a:xfrm>
            <a:off x="4644675" y="0"/>
            <a:ext cx="4285200" cy="4995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29">
              <a:solidFill>
                <a:srgbClr val="0D0D0D"/>
              </a:solidFill>
              <a:highlight>
                <a:srgbClr val="FFFFFF"/>
              </a:highlight>
              <a:latin typeface="Calibri"/>
              <a:ea typeface="Calibri"/>
              <a:cs typeface="Calibri"/>
              <a:sym typeface="Calibri"/>
            </a:endParaRPr>
          </a:p>
          <a:p>
            <a:pPr indent="0" lvl="0" marL="0" rtl="0" algn="l">
              <a:spcBef>
                <a:spcPts val="1500"/>
              </a:spcBef>
              <a:spcAft>
                <a:spcPts val="1200"/>
              </a:spcAft>
              <a:buNone/>
            </a:pPr>
            <a:r>
              <a:t/>
            </a:r>
            <a:endParaRPr/>
          </a:p>
        </p:txBody>
      </p:sp>
      <p:sp>
        <p:nvSpPr>
          <p:cNvPr id="407" name="Google Shape;407;p50"/>
          <p:cNvSpPr txBox="1"/>
          <p:nvPr/>
        </p:nvSpPr>
        <p:spPr>
          <a:xfrm>
            <a:off x="604525" y="1407125"/>
            <a:ext cx="3120900" cy="24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
        <p:nvSpPr>
          <p:cNvPr id="408" name="Google Shape;408;p50"/>
          <p:cNvSpPr txBox="1"/>
          <p:nvPr/>
        </p:nvSpPr>
        <p:spPr>
          <a:xfrm>
            <a:off x="311725" y="1660475"/>
            <a:ext cx="3706500" cy="20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Nunito"/>
                <a:ea typeface="Nunito"/>
                <a:cs typeface="Nunito"/>
                <a:sym typeface="Nunito"/>
              </a:rPr>
              <a:t>Using the mean and standard deviation of the data, values are normalised in this technique to create a standard normal distribution (mean: 0, standard deviation:</a:t>
            </a:r>
            <a:r>
              <a:rPr lang="en" sz="1800">
                <a:solidFill>
                  <a:schemeClr val="dk1"/>
                </a:solidFill>
                <a:latin typeface="Nunito"/>
                <a:ea typeface="Nunito"/>
                <a:cs typeface="Nunito"/>
                <a:sym typeface="Nunito"/>
              </a:rPr>
              <a:t>1</a:t>
            </a:r>
            <a:r>
              <a:rPr lang="en" sz="1800">
                <a:solidFill>
                  <a:schemeClr val="dk1"/>
                </a:solidFill>
                <a:latin typeface="Nunito"/>
                <a:ea typeface="Nunito"/>
                <a:cs typeface="Nunito"/>
                <a:sym typeface="Nunito"/>
              </a:rPr>
              <a:t>).</a:t>
            </a:r>
            <a:endParaRPr sz="1800">
              <a:solidFill>
                <a:schemeClr val="dk1"/>
              </a:solidFill>
              <a:latin typeface="Nunito"/>
              <a:ea typeface="Nunito"/>
              <a:cs typeface="Nunito"/>
              <a:sym typeface="Nunito"/>
            </a:endParaRPr>
          </a:p>
        </p:txBody>
      </p:sp>
      <p:sp>
        <p:nvSpPr>
          <p:cNvPr id="409" name="Google Shape;409;p50"/>
          <p:cNvSpPr txBox="1"/>
          <p:nvPr/>
        </p:nvSpPr>
        <p:spPr>
          <a:xfrm>
            <a:off x="4463950" y="0"/>
            <a:ext cx="44088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D0D0D"/>
                </a:solidFill>
                <a:latin typeface="Nunito"/>
                <a:ea typeface="Nunito"/>
                <a:cs typeface="Nunito"/>
                <a:sym typeface="Nunito"/>
              </a:rPr>
              <a:t>The values are changed using the below formula:</a:t>
            </a:r>
            <a:endParaRPr b="1" sz="1500">
              <a:solidFill>
                <a:srgbClr val="0D0D0D"/>
              </a:solidFill>
              <a:latin typeface="Nunito"/>
              <a:ea typeface="Nunito"/>
              <a:cs typeface="Nunito"/>
              <a:sym typeface="Nunito"/>
            </a:endParaRPr>
          </a:p>
        </p:txBody>
      </p:sp>
      <p:pic>
        <p:nvPicPr>
          <p:cNvPr id="410" name="Google Shape;410;p50"/>
          <p:cNvPicPr preferRelativeResize="0"/>
          <p:nvPr/>
        </p:nvPicPr>
        <p:blipFill>
          <a:blip r:embed="rId3">
            <a:alphaModFix/>
          </a:blip>
          <a:stretch>
            <a:fillRect/>
          </a:stretch>
        </p:blipFill>
        <p:spPr>
          <a:xfrm>
            <a:off x="4644675" y="601675"/>
            <a:ext cx="2275510" cy="941275"/>
          </a:xfrm>
          <a:prstGeom prst="rect">
            <a:avLst/>
          </a:prstGeom>
          <a:noFill/>
          <a:ln>
            <a:noFill/>
          </a:ln>
        </p:spPr>
      </p:pic>
      <p:sp>
        <p:nvSpPr>
          <p:cNvPr id="411" name="Google Shape;411;p50"/>
          <p:cNvSpPr txBox="1"/>
          <p:nvPr/>
        </p:nvSpPr>
        <p:spPr>
          <a:xfrm>
            <a:off x="6920175" y="657900"/>
            <a:ext cx="19449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Where 𝞂 is standard deviation and 𝝁 mean of given feature</a:t>
            </a:r>
            <a:endParaRPr sz="1300">
              <a:solidFill>
                <a:schemeClr val="dk2"/>
              </a:solidFill>
              <a:latin typeface="Nunito"/>
              <a:ea typeface="Nunito"/>
              <a:cs typeface="Nunito"/>
              <a:sym typeface="Nunito"/>
            </a:endParaRPr>
          </a:p>
        </p:txBody>
      </p:sp>
      <p:pic>
        <p:nvPicPr>
          <p:cNvPr id="412" name="Google Shape;412;p50"/>
          <p:cNvPicPr preferRelativeResize="0"/>
          <p:nvPr/>
        </p:nvPicPr>
        <p:blipFill>
          <a:blip r:embed="rId4">
            <a:alphaModFix/>
          </a:blip>
          <a:stretch>
            <a:fillRect/>
          </a:stretch>
        </p:blipFill>
        <p:spPr>
          <a:xfrm>
            <a:off x="4644675" y="1896150"/>
            <a:ext cx="4220400" cy="2949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0" y="876300"/>
            <a:ext cx="7995300" cy="6156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sz="2555">
                <a:solidFill>
                  <a:srgbClr val="424242"/>
                </a:solidFill>
                <a:latin typeface="Nunito"/>
                <a:ea typeface="Nunito"/>
                <a:cs typeface="Nunito"/>
                <a:sym typeface="Nunito"/>
              </a:rPr>
              <a:t>In our study, we employed four distinct machine learning algorithms:</a:t>
            </a:r>
            <a:endParaRPr sz="2555">
              <a:solidFill>
                <a:srgbClr val="424242"/>
              </a:solidFill>
              <a:latin typeface="Nunito"/>
              <a:ea typeface="Nunito"/>
              <a:cs typeface="Nunito"/>
              <a:sym typeface="Nunito"/>
            </a:endParaRPr>
          </a:p>
          <a:p>
            <a:pPr indent="0" lvl="0" marL="457200" rtl="0" algn="l">
              <a:spcBef>
                <a:spcPts val="0"/>
              </a:spcBef>
              <a:spcAft>
                <a:spcPts val="0"/>
              </a:spcAft>
              <a:buNone/>
            </a:pPr>
            <a:r>
              <a:t/>
            </a:r>
            <a:endParaRPr sz="2666">
              <a:latin typeface="Nunito"/>
              <a:ea typeface="Nunito"/>
              <a:cs typeface="Nunito"/>
              <a:sym typeface="Nunito"/>
            </a:endParaRPr>
          </a:p>
          <a:p>
            <a:pPr indent="0" lvl="0" marL="0" rtl="0" algn="l">
              <a:spcBef>
                <a:spcPts val="0"/>
              </a:spcBef>
              <a:spcAft>
                <a:spcPts val="0"/>
              </a:spcAft>
              <a:buNone/>
            </a:pPr>
            <a:r>
              <a:t/>
            </a:r>
            <a:endParaRPr>
              <a:solidFill>
                <a:srgbClr val="0D0D0D"/>
              </a:solidFill>
              <a:latin typeface="Nunito"/>
              <a:ea typeface="Nunito"/>
              <a:cs typeface="Nunito"/>
              <a:sym typeface="Nunito"/>
            </a:endParaRPr>
          </a:p>
        </p:txBody>
      </p:sp>
      <p:sp>
        <p:nvSpPr>
          <p:cNvPr id="418" name="Google Shape;418;p51"/>
          <p:cNvSpPr txBox="1"/>
          <p:nvPr/>
        </p:nvSpPr>
        <p:spPr>
          <a:xfrm>
            <a:off x="163900" y="68575"/>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Nunito"/>
                <a:ea typeface="Nunito"/>
                <a:cs typeface="Nunito"/>
                <a:sym typeface="Nunito"/>
              </a:rPr>
              <a:t>    </a:t>
            </a:r>
            <a:r>
              <a:rPr b="1" lang="en" sz="2800">
                <a:solidFill>
                  <a:srgbClr val="333399"/>
                </a:solidFill>
                <a:latin typeface="Nunito"/>
                <a:ea typeface="Nunito"/>
                <a:cs typeface="Nunito"/>
                <a:sym typeface="Nunito"/>
              </a:rPr>
              <a:t>Data Modeling</a:t>
            </a:r>
            <a:endParaRPr b="1" sz="1300">
              <a:solidFill>
                <a:srgbClr val="333399"/>
              </a:solidFill>
              <a:latin typeface="Nunito"/>
              <a:ea typeface="Nunito"/>
              <a:cs typeface="Nunito"/>
              <a:sym typeface="Nunito"/>
            </a:endParaRPr>
          </a:p>
        </p:txBody>
      </p:sp>
      <p:sp>
        <p:nvSpPr>
          <p:cNvPr id="419" name="Google Shape;419;p51"/>
          <p:cNvSpPr/>
          <p:nvPr/>
        </p:nvSpPr>
        <p:spPr>
          <a:xfrm flipH="1" rot="10800000">
            <a:off x="298187" y="-1843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20" name="Google Shape;420;p51"/>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421" name="Google Shape;421;p51"/>
          <p:cNvSpPr txBox="1"/>
          <p:nvPr/>
        </p:nvSpPr>
        <p:spPr>
          <a:xfrm>
            <a:off x="539550" y="1914300"/>
            <a:ext cx="8064900" cy="3229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Nunito"/>
              <a:buAutoNum type="arabicParenR"/>
            </a:pPr>
            <a:r>
              <a:rPr lang="en" sz="2000">
                <a:solidFill>
                  <a:schemeClr val="dk1"/>
                </a:solidFill>
                <a:latin typeface="Nunito"/>
                <a:ea typeface="Nunito"/>
                <a:cs typeface="Nunito"/>
                <a:sym typeface="Nunito"/>
              </a:rPr>
              <a:t>Logistic Regression</a:t>
            </a:r>
            <a:endParaRPr sz="2000">
              <a:solidFill>
                <a:schemeClr val="dk1"/>
              </a:solidFill>
              <a:latin typeface="Nunito"/>
              <a:ea typeface="Nunito"/>
              <a:cs typeface="Nunito"/>
              <a:sym typeface="Nunito"/>
            </a:endParaRPr>
          </a:p>
          <a:p>
            <a:pPr indent="-355600" lvl="0" marL="457200" rtl="0" algn="l">
              <a:lnSpc>
                <a:spcPct val="150000"/>
              </a:lnSpc>
              <a:spcBef>
                <a:spcPts val="0"/>
              </a:spcBef>
              <a:spcAft>
                <a:spcPts val="0"/>
              </a:spcAft>
              <a:buClr>
                <a:schemeClr val="dk1"/>
              </a:buClr>
              <a:buSzPts val="2000"/>
              <a:buFont typeface="Nunito"/>
              <a:buAutoNum type="arabicParenR"/>
            </a:pPr>
            <a:r>
              <a:rPr lang="en" sz="2000">
                <a:solidFill>
                  <a:schemeClr val="dk1"/>
                </a:solidFill>
                <a:latin typeface="Nunito"/>
                <a:ea typeface="Nunito"/>
                <a:cs typeface="Nunito"/>
                <a:sym typeface="Nunito"/>
              </a:rPr>
              <a:t>Random Forest</a:t>
            </a:r>
            <a:endParaRPr sz="2000">
              <a:solidFill>
                <a:schemeClr val="dk1"/>
              </a:solidFill>
              <a:latin typeface="Nunito"/>
              <a:ea typeface="Nunito"/>
              <a:cs typeface="Nunito"/>
              <a:sym typeface="Nunito"/>
            </a:endParaRPr>
          </a:p>
          <a:p>
            <a:pPr indent="-342900" lvl="0" marL="457200" rtl="0" algn="l">
              <a:lnSpc>
                <a:spcPct val="150000"/>
              </a:lnSpc>
              <a:spcBef>
                <a:spcPts val="0"/>
              </a:spcBef>
              <a:spcAft>
                <a:spcPts val="0"/>
              </a:spcAft>
              <a:buClr>
                <a:schemeClr val="dk1"/>
              </a:buClr>
              <a:buSzPts val="1800"/>
              <a:buFont typeface="Nunito"/>
              <a:buAutoNum type="arabicParenR"/>
            </a:pPr>
            <a:r>
              <a:rPr lang="en" sz="1900">
                <a:solidFill>
                  <a:srgbClr val="040C28"/>
                </a:solidFill>
                <a:highlight>
                  <a:schemeClr val="accent1"/>
                </a:highlight>
                <a:latin typeface="Nunito"/>
                <a:ea typeface="Nunito"/>
                <a:cs typeface="Nunito"/>
                <a:sym typeface="Nunito"/>
              </a:rPr>
              <a:t>LightGBM </a:t>
            </a:r>
            <a:r>
              <a:rPr lang="en" sz="2000">
                <a:solidFill>
                  <a:srgbClr val="040C28"/>
                </a:solidFill>
                <a:highlight>
                  <a:schemeClr val="accent1"/>
                </a:highlight>
                <a:latin typeface="Nunito"/>
                <a:ea typeface="Nunito"/>
                <a:cs typeface="Nunito"/>
                <a:sym typeface="Nunito"/>
              </a:rPr>
              <a:t>(</a:t>
            </a:r>
            <a:r>
              <a:rPr lang="en" sz="1750">
                <a:solidFill>
                  <a:srgbClr val="0D0D0D"/>
                </a:solidFill>
                <a:highlight>
                  <a:schemeClr val="accent1"/>
                </a:highlight>
                <a:latin typeface="Nunito"/>
                <a:ea typeface="Nunito"/>
                <a:cs typeface="Nunito"/>
                <a:sym typeface="Nunito"/>
              </a:rPr>
              <a:t>Light Gradient Boosting Machine Classifier)</a:t>
            </a:r>
            <a:r>
              <a:rPr lang="en" sz="2400">
                <a:solidFill>
                  <a:srgbClr val="0D0D0D"/>
                </a:solidFill>
                <a:highlight>
                  <a:schemeClr val="accent1"/>
                </a:highlight>
                <a:latin typeface="Nunito"/>
                <a:ea typeface="Nunito"/>
                <a:cs typeface="Nunito"/>
                <a:sym typeface="Nunito"/>
              </a:rPr>
              <a:t> </a:t>
            </a:r>
            <a:endParaRPr sz="2400">
              <a:solidFill>
                <a:srgbClr val="0D0D0D"/>
              </a:solidFill>
              <a:highlight>
                <a:schemeClr val="accent1"/>
              </a:highlight>
              <a:latin typeface="Nunito"/>
              <a:ea typeface="Nunito"/>
              <a:cs typeface="Nunito"/>
              <a:sym typeface="Nunito"/>
            </a:endParaRPr>
          </a:p>
          <a:p>
            <a:pPr indent="-349250" lvl="0" marL="457200" rtl="0" algn="l">
              <a:lnSpc>
                <a:spcPct val="115000"/>
              </a:lnSpc>
              <a:spcBef>
                <a:spcPts val="0"/>
              </a:spcBef>
              <a:spcAft>
                <a:spcPts val="0"/>
              </a:spcAft>
              <a:buClr>
                <a:srgbClr val="040C28"/>
              </a:buClr>
              <a:buSzPts val="1900"/>
              <a:buFont typeface="Nunito"/>
              <a:buAutoNum type="arabicParenR"/>
            </a:pPr>
            <a:r>
              <a:rPr lang="en" sz="1900">
                <a:solidFill>
                  <a:srgbClr val="040C28"/>
                </a:solidFill>
                <a:highlight>
                  <a:schemeClr val="accent1"/>
                </a:highlight>
                <a:latin typeface="Nunito"/>
                <a:ea typeface="Nunito"/>
                <a:cs typeface="Nunito"/>
                <a:sym typeface="Nunito"/>
              </a:rPr>
              <a:t>ANN (Artificial Neural Network)</a:t>
            </a:r>
            <a:endParaRPr sz="1900">
              <a:solidFill>
                <a:srgbClr val="040C28"/>
              </a:solidFill>
              <a:highlight>
                <a:schemeClr val="accent1"/>
              </a:highlight>
              <a:latin typeface="Nunito"/>
              <a:ea typeface="Nunito"/>
              <a:cs typeface="Nunito"/>
              <a:sym typeface="Nunito"/>
            </a:endParaRPr>
          </a:p>
          <a:p>
            <a:pPr indent="0" lvl="0" marL="0" rtl="0" algn="l">
              <a:lnSpc>
                <a:spcPct val="115000"/>
              </a:lnSpc>
              <a:spcBef>
                <a:spcPts val="0"/>
              </a:spcBef>
              <a:spcAft>
                <a:spcPts val="0"/>
              </a:spcAft>
              <a:buNone/>
            </a:pPr>
            <a:r>
              <a:t/>
            </a:r>
            <a:endParaRPr sz="1900">
              <a:solidFill>
                <a:srgbClr val="040C28"/>
              </a:solidFill>
              <a:highlight>
                <a:schemeClr val="accent1"/>
              </a:highlight>
              <a:latin typeface="Nunito"/>
              <a:ea typeface="Nunito"/>
              <a:cs typeface="Nunito"/>
              <a:sym typeface="Nunito"/>
            </a:endParaRPr>
          </a:p>
          <a:p>
            <a:pPr indent="0" lvl="0" marL="0" rtl="0" algn="l">
              <a:lnSpc>
                <a:spcPct val="115000"/>
              </a:lnSpc>
              <a:spcBef>
                <a:spcPts val="0"/>
              </a:spcBef>
              <a:spcAft>
                <a:spcPts val="0"/>
              </a:spcAft>
              <a:buNone/>
            </a:pPr>
            <a:r>
              <a:rPr lang="en" sz="2100">
                <a:solidFill>
                  <a:srgbClr val="040C28"/>
                </a:solidFill>
                <a:highlight>
                  <a:schemeClr val="accent1"/>
                </a:highlight>
                <a:latin typeface="Nunito"/>
                <a:ea typeface="Nunito"/>
                <a:cs typeface="Nunito"/>
                <a:sym typeface="Nunito"/>
              </a:rPr>
              <a:t>We will do analysis of our datasets by implementing these models</a:t>
            </a:r>
            <a:r>
              <a:rPr lang="en" sz="1600">
                <a:solidFill>
                  <a:srgbClr val="040C28"/>
                </a:solidFill>
                <a:highlight>
                  <a:schemeClr val="accent1"/>
                </a:highlight>
                <a:latin typeface="Nunito"/>
                <a:ea typeface="Nunito"/>
                <a:cs typeface="Nunito"/>
                <a:sym typeface="Nunito"/>
              </a:rPr>
              <a:t>.</a:t>
            </a:r>
            <a:endParaRPr sz="1600">
              <a:solidFill>
                <a:srgbClr val="040C28"/>
              </a:solidFill>
              <a:highlight>
                <a:schemeClr val="accent1"/>
              </a:highlight>
              <a:latin typeface="Nunito"/>
              <a:ea typeface="Nunito"/>
              <a:cs typeface="Nunito"/>
              <a:sym typeface="Nunito"/>
            </a:endParaRPr>
          </a:p>
          <a:p>
            <a:pPr indent="0" lvl="0" marL="0" rtl="0" algn="l">
              <a:lnSpc>
                <a:spcPct val="150000"/>
              </a:lnSpc>
              <a:spcBef>
                <a:spcPts val="0"/>
              </a:spcBef>
              <a:spcAft>
                <a:spcPts val="0"/>
              </a:spcAft>
              <a:buNone/>
            </a:pPr>
            <a:r>
              <a:t/>
            </a:r>
            <a:endParaRPr sz="1900">
              <a:solidFill>
                <a:srgbClr val="040C28"/>
              </a:solidFill>
              <a:highlight>
                <a:schemeClr val="accent1"/>
              </a:highlight>
              <a:latin typeface="Nunito"/>
              <a:ea typeface="Nunito"/>
              <a:cs typeface="Nunito"/>
              <a:sym typeface="Nunito"/>
            </a:endParaRPr>
          </a:p>
          <a:p>
            <a:pPr indent="0" lvl="0" marL="0" rtl="0" algn="l">
              <a:lnSpc>
                <a:spcPct val="150000"/>
              </a:lnSpc>
              <a:spcBef>
                <a:spcPts val="0"/>
              </a:spcBef>
              <a:spcAft>
                <a:spcPts val="0"/>
              </a:spcAft>
              <a:buNone/>
            </a:pPr>
            <a:r>
              <a:t/>
            </a:r>
            <a:endParaRPr sz="1900">
              <a:solidFill>
                <a:srgbClr val="040C28"/>
              </a:solidFill>
              <a:highlight>
                <a:schemeClr val="accent1"/>
              </a:highlight>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298175" y="825250"/>
            <a:ext cx="73206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427" name="Google Shape;427;p52"/>
          <p:cNvSpPr txBox="1"/>
          <p:nvPr/>
        </p:nvSpPr>
        <p:spPr>
          <a:xfrm>
            <a:off x="163900" y="68575"/>
            <a:ext cx="423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333399"/>
                </a:solidFill>
                <a:latin typeface="Nunito"/>
                <a:ea typeface="Nunito"/>
                <a:cs typeface="Nunito"/>
                <a:sym typeface="Nunito"/>
              </a:rPr>
              <a:t>    </a:t>
            </a:r>
            <a:r>
              <a:rPr b="1" lang="en" sz="3000">
                <a:solidFill>
                  <a:srgbClr val="333399"/>
                </a:solidFill>
                <a:latin typeface="Nunito"/>
                <a:ea typeface="Nunito"/>
                <a:cs typeface="Nunito"/>
                <a:sym typeface="Nunito"/>
              </a:rPr>
              <a:t>Logistic Regression</a:t>
            </a:r>
            <a:endParaRPr b="1" sz="1300">
              <a:solidFill>
                <a:srgbClr val="333399"/>
              </a:solidFill>
              <a:latin typeface="Nunito"/>
              <a:ea typeface="Nunito"/>
              <a:cs typeface="Nunito"/>
              <a:sym typeface="Nunito"/>
            </a:endParaRPr>
          </a:p>
        </p:txBody>
      </p:sp>
      <p:sp>
        <p:nvSpPr>
          <p:cNvPr id="428" name="Google Shape;428;p52"/>
          <p:cNvSpPr/>
          <p:nvPr/>
        </p:nvSpPr>
        <p:spPr>
          <a:xfrm flipH="1" rot="10800000">
            <a:off x="298187" y="-1843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29" name="Google Shape;429;p52"/>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430" name="Google Shape;430;p52"/>
          <p:cNvSpPr txBox="1"/>
          <p:nvPr/>
        </p:nvSpPr>
        <p:spPr>
          <a:xfrm>
            <a:off x="314700" y="862125"/>
            <a:ext cx="45159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Result analysis on the “</a:t>
            </a:r>
            <a:r>
              <a:rPr b="1" lang="en" sz="1800">
                <a:solidFill>
                  <a:schemeClr val="dk1"/>
                </a:solidFill>
                <a:latin typeface="Calibri"/>
                <a:ea typeface="Calibri"/>
                <a:cs typeface="Calibri"/>
                <a:sym typeface="Calibri"/>
              </a:rPr>
              <a:t>Normalized Dataset</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431" name="Google Shape;431;p52"/>
          <p:cNvPicPr preferRelativeResize="0"/>
          <p:nvPr/>
        </p:nvPicPr>
        <p:blipFill>
          <a:blip r:embed="rId4">
            <a:alphaModFix/>
          </a:blip>
          <a:stretch>
            <a:fillRect/>
          </a:stretch>
        </p:blipFill>
        <p:spPr>
          <a:xfrm>
            <a:off x="4996900" y="914575"/>
            <a:ext cx="3713474" cy="2268024"/>
          </a:xfrm>
          <a:prstGeom prst="rect">
            <a:avLst/>
          </a:prstGeom>
          <a:noFill/>
          <a:ln>
            <a:noFill/>
          </a:ln>
        </p:spPr>
      </p:pic>
      <p:pic>
        <p:nvPicPr>
          <p:cNvPr id="432" name="Google Shape;432;p52"/>
          <p:cNvPicPr preferRelativeResize="0"/>
          <p:nvPr/>
        </p:nvPicPr>
        <p:blipFill>
          <a:blip r:embed="rId5">
            <a:alphaModFix/>
          </a:blip>
          <a:stretch>
            <a:fillRect/>
          </a:stretch>
        </p:blipFill>
        <p:spPr>
          <a:xfrm>
            <a:off x="565350" y="1359050"/>
            <a:ext cx="3986691" cy="2639926"/>
          </a:xfrm>
          <a:prstGeom prst="rect">
            <a:avLst/>
          </a:prstGeom>
          <a:noFill/>
          <a:ln>
            <a:noFill/>
          </a:ln>
        </p:spPr>
      </p:pic>
      <p:sp>
        <p:nvSpPr>
          <p:cNvPr id="433" name="Google Shape;433;p52"/>
          <p:cNvSpPr txBox="1"/>
          <p:nvPr/>
        </p:nvSpPr>
        <p:spPr>
          <a:xfrm>
            <a:off x="722175" y="3998975"/>
            <a:ext cx="37518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chemeClr val="accent1"/>
                </a:highlight>
                <a:latin typeface="Nunito"/>
                <a:ea typeface="Nunito"/>
                <a:cs typeface="Nunito"/>
                <a:sym typeface="Nunito"/>
              </a:rPr>
              <a:t>4567 instances were incorrectly predicted as "without smoking" when they were actually "with smoking".</a:t>
            </a:r>
            <a:endParaRPr sz="1200">
              <a:solidFill>
                <a:srgbClr val="0D0D0D"/>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p:txBody>
      </p:sp>
      <p:pic>
        <p:nvPicPr>
          <p:cNvPr id="434" name="Google Shape;434;p52"/>
          <p:cNvPicPr preferRelativeResize="0"/>
          <p:nvPr/>
        </p:nvPicPr>
        <p:blipFill>
          <a:blip r:embed="rId6">
            <a:alphaModFix/>
          </a:blip>
          <a:stretch>
            <a:fillRect/>
          </a:stretch>
        </p:blipFill>
        <p:spPr>
          <a:xfrm>
            <a:off x="4996900" y="3114800"/>
            <a:ext cx="3751926" cy="1876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3"/>
          <p:cNvSpPr txBox="1"/>
          <p:nvPr>
            <p:ph type="title"/>
          </p:nvPr>
        </p:nvSpPr>
        <p:spPr>
          <a:xfrm>
            <a:off x="298175" y="825250"/>
            <a:ext cx="73206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440" name="Google Shape;440;p53"/>
          <p:cNvSpPr txBox="1"/>
          <p:nvPr/>
        </p:nvSpPr>
        <p:spPr>
          <a:xfrm>
            <a:off x="163900" y="68575"/>
            <a:ext cx="423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333399"/>
                </a:solidFill>
                <a:latin typeface="Nunito"/>
                <a:ea typeface="Nunito"/>
                <a:cs typeface="Nunito"/>
                <a:sym typeface="Nunito"/>
              </a:rPr>
              <a:t>    </a:t>
            </a:r>
            <a:r>
              <a:rPr b="1" lang="en" sz="3000">
                <a:solidFill>
                  <a:srgbClr val="333399"/>
                </a:solidFill>
                <a:latin typeface="Nunito"/>
                <a:ea typeface="Nunito"/>
                <a:cs typeface="Nunito"/>
                <a:sym typeface="Nunito"/>
              </a:rPr>
              <a:t>Logistic Regression</a:t>
            </a:r>
            <a:endParaRPr b="1" sz="1300">
              <a:solidFill>
                <a:srgbClr val="333399"/>
              </a:solidFill>
              <a:latin typeface="Nunito"/>
              <a:ea typeface="Nunito"/>
              <a:cs typeface="Nunito"/>
              <a:sym typeface="Nunito"/>
            </a:endParaRPr>
          </a:p>
        </p:txBody>
      </p:sp>
      <p:sp>
        <p:nvSpPr>
          <p:cNvPr id="441" name="Google Shape;441;p53"/>
          <p:cNvSpPr/>
          <p:nvPr/>
        </p:nvSpPr>
        <p:spPr>
          <a:xfrm flipH="1" rot="10800000">
            <a:off x="298187" y="-1843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42" name="Google Shape;442;p53"/>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443" name="Google Shape;443;p53"/>
          <p:cNvSpPr txBox="1"/>
          <p:nvPr/>
        </p:nvSpPr>
        <p:spPr>
          <a:xfrm>
            <a:off x="58000" y="801400"/>
            <a:ext cx="47592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Result analysis on the</a:t>
            </a:r>
            <a:r>
              <a:rPr lang="en" sz="1800">
                <a:solidFill>
                  <a:schemeClr val="dk1"/>
                </a:solidFill>
                <a:latin typeface="Nunito"/>
                <a:ea typeface="Nunito"/>
                <a:cs typeface="Nunito"/>
                <a:sym typeface="Nunito"/>
              </a:rPr>
              <a:t> “</a:t>
            </a:r>
            <a:r>
              <a:rPr b="1" lang="en" sz="1700">
                <a:solidFill>
                  <a:srgbClr val="0D0D0D"/>
                </a:solidFill>
                <a:highlight>
                  <a:schemeClr val="accent1"/>
                </a:highlight>
                <a:latin typeface="Nunito"/>
                <a:ea typeface="Nunito"/>
                <a:cs typeface="Nunito"/>
                <a:sym typeface="Nunito"/>
              </a:rPr>
              <a:t>Feature Selected and Normalized</a:t>
            </a:r>
            <a:r>
              <a:rPr b="1" lang="en" sz="1800">
                <a:solidFill>
                  <a:schemeClr val="dk1"/>
                </a:solidFill>
                <a:latin typeface="Nunito"/>
                <a:ea typeface="Nunito"/>
                <a:cs typeface="Nunito"/>
                <a:sym typeface="Nunito"/>
              </a:rPr>
              <a:t> dataset</a:t>
            </a:r>
            <a:r>
              <a:rPr lang="en" sz="1800">
                <a:solidFill>
                  <a:schemeClr val="dk1"/>
                </a:solidFill>
                <a:latin typeface="Nunito"/>
                <a:ea typeface="Nunito"/>
                <a:cs typeface="Nunito"/>
                <a:sym typeface="Nunito"/>
              </a:rPr>
              <a:t>”</a:t>
            </a:r>
            <a:endParaRPr sz="1800">
              <a:solidFill>
                <a:schemeClr val="dk1"/>
              </a:solidFill>
              <a:latin typeface="Nunito"/>
              <a:ea typeface="Nunito"/>
              <a:cs typeface="Nunito"/>
              <a:sym typeface="Nunito"/>
            </a:endParaRPr>
          </a:p>
        </p:txBody>
      </p:sp>
      <p:sp>
        <p:nvSpPr>
          <p:cNvPr id="444" name="Google Shape;444;p53"/>
          <p:cNvSpPr txBox="1"/>
          <p:nvPr/>
        </p:nvSpPr>
        <p:spPr>
          <a:xfrm>
            <a:off x="380200" y="4182300"/>
            <a:ext cx="3805800" cy="9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chemeClr val="accent1"/>
                </a:highlight>
                <a:latin typeface="Nunito"/>
                <a:ea typeface="Nunito"/>
                <a:cs typeface="Nunito"/>
                <a:sym typeface="Nunito"/>
              </a:rPr>
              <a:t>2661</a:t>
            </a:r>
            <a:r>
              <a:rPr lang="en" sz="1200">
                <a:solidFill>
                  <a:srgbClr val="0D0D0D"/>
                </a:solidFill>
                <a:highlight>
                  <a:schemeClr val="accent1"/>
                </a:highlight>
                <a:latin typeface="Nunito"/>
                <a:ea typeface="Nunito"/>
                <a:cs typeface="Nunito"/>
                <a:sym typeface="Nunito"/>
              </a:rPr>
              <a:t> instances were incorrectly predicted as "without smoking" when they were actually "with smoking" and the AUC score has increased to 84% but the accuracy remains almost same.</a:t>
            </a:r>
            <a:endParaRPr sz="1200">
              <a:solidFill>
                <a:srgbClr val="0D0D0D"/>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p:txBody>
      </p:sp>
      <p:pic>
        <p:nvPicPr>
          <p:cNvPr id="445" name="Google Shape;445;p53"/>
          <p:cNvPicPr preferRelativeResize="0"/>
          <p:nvPr/>
        </p:nvPicPr>
        <p:blipFill>
          <a:blip r:embed="rId4">
            <a:alphaModFix/>
          </a:blip>
          <a:stretch>
            <a:fillRect/>
          </a:stretch>
        </p:blipFill>
        <p:spPr>
          <a:xfrm>
            <a:off x="4817200" y="801400"/>
            <a:ext cx="3931625" cy="2209775"/>
          </a:xfrm>
          <a:prstGeom prst="rect">
            <a:avLst/>
          </a:prstGeom>
          <a:noFill/>
          <a:ln>
            <a:noFill/>
          </a:ln>
        </p:spPr>
      </p:pic>
      <p:pic>
        <p:nvPicPr>
          <p:cNvPr id="446" name="Google Shape;446;p53"/>
          <p:cNvPicPr preferRelativeResize="0"/>
          <p:nvPr/>
        </p:nvPicPr>
        <p:blipFill>
          <a:blip r:embed="rId5">
            <a:alphaModFix/>
          </a:blip>
          <a:stretch>
            <a:fillRect/>
          </a:stretch>
        </p:blipFill>
        <p:spPr>
          <a:xfrm>
            <a:off x="179525" y="1547725"/>
            <a:ext cx="3850906" cy="2645551"/>
          </a:xfrm>
          <a:prstGeom prst="rect">
            <a:avLst/>
          </a:prstGeom>
          <a:noFill/>
          <a:ln>
            <a:noFill/>
          </a:ln>
        </p:spPr>
      </p:pic>
      <p:pic>
        <p:nvPicPr>
          <p:cNvPr id="447" name="Google Shape;447;p53"/>
          <p:cNvPicPr preferRelativeResize="0"/>
          <p:nvPr/>
        </p:nvPicPr>
        <p:blipFill>
          <a:blip r:embed="rId6">
            <a:alphaModFix/>
          </a:blip>
          <a:stretch>
            <a:fillRect/>
          </a:stretch>
        </p:blipFill>
        <p:spPr>
          <a:xfrm>
            <a:off x="4764899" y="3118049"/>
            <a:ext cx="4116953" cy="1827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819050" y="448975"/>
            <a:ext cx="5665800" cy="9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33">
                <a:solidFill>
                  <a:srgbClr val="333399"/>
                </a:solidFill>
                <a:latin typeface="Nunito"/>
                <a:ea typeface="Nunito"/>
                <a:cs typeface="Nunito"/>
                <a:sym typeface="Nunito"/>
              </a:rPr>
              <a:t>Relevance In The Real World</a:t>
            </a:r>
            <a:endParaRPr sz="3133">
              <a:solidFill>
                <a:srgbClr val="333399"/>
              </a:solidFill>
              <a:latin typeface="Nunito"/>
              <a:ea typeface="Nunito"/>
              <a:cs typeface="Nunito"/>
              <a:sym typeface="Nunito"/>
            </a:endParaRPr>
          </a:p>
        </p:txBody>
      </p:sp>
      <p:sp>
        <p:nvSpPr>
          <p:cNvPr id="134" name="Google Shape;134;p27"/>
          <p:cNvSpPr txBox="1"/>
          <p:nvPr>
            <p:ph idx="1" type="body"/>
          </p:nvPr>
        </p:nvSpPr>
        <p:spPr>
          <a:xfrm>
            <a:off x="4644675" y="1568550"/>
            <a:ext cx="4166400" cy="3030900"/>
          </a:xfrm>
          <a:prstGeom prst="rect">
            <a:avLst/>
          </a:prstGeom>
        </p:spPr>
        <p:txBody>
          <a:bodyPr anchorCtr="0" anchor="t" bIns="91425" lIns="91425" spcFirstLastPara="1" rIns="91425" wrap="square" tIns="91425">
            <a:noAutofit/>
          </a:bodyPr>
          <a:lstStyle/>
          <a:p>
            <a:pPr indent="0" lvl="0" marL="914400" rtl="0" algn="l">
              <a:spcBef>
                <a:spcPts val="1800"/>
              </a:spcBef>
              <a:spcAft>
                <a:spcPts val="0"/>
              </a:spcAft>
              <a:buNone/>
            </a:pPr>
            <a:r>
              <a:t/>
            </a:r>
            <a:endParaRPr sz="1400">
              <a:latin typeface="Calibri"/>
              <a:ea typeface="Calibri"/>
              <a:cs typeface="Calibri"/>
              <a:sym typeface="Calibri"/>
            </a:endParaRPr>
          </a:p>
          <a:p>
            <a:pPr indent="0" lvl="0" marL="914400" rtl="0" algn="l">
              <a:spcBef>
                <a:spcPts val="1800"/>
              </a:spcBef>
              <a:spcAft>
                <a:spcPts val="0"/>
              </a:spcAft>
              <a:buNone/>
            </a:pPr>
            <a:r>
              <a:t/>
            </a:r>
            <a:endParaRPr sz="1400">
              <a:latin typeface="Calibri"/>
              <a:ea typeface="Calibri"/>
              <a:cs typeface="Calibri"/>
              <a:sym typeface="Calibri"/>
            </a:endParaRPr>
          </a:p>
          <a:p>
            <a:pPr indent="0" lvl="0" marL="914400" rtl="0" algn="l">
              <a:spcBef>
                <a:spcPts val="1800"/>
              </a:spcBef>
              <a:spcAft>
                <a:spcPts val="0"/>
              </a:spcAft>
              <a:buNone/>
            </a:pPr>
            <a:r>
              <a:t/>
            </a:r>
            <a:endParaRPr sz="1400">
              <a:latin typeface="Calibri"/>
              <a:ea typeface="Calibri"/>
              <a:cs typeface="Calibri"/>
              <a:sym typeface="Calibri"/>
            </a:endParaRPr>
          </a:p>
          <a:p>
            <a:pPr indent="0" lvl="0" marL="0" rtl="0" algn="l">
              <a:spcBef>
                <a:spcPts val="1800"/>
              </a:spcBef>
              <a:spcAft>
                <a:spcPts val="1800"/>
              </a:spcAft>
              <a:buNone/>
            </a:pPr>
            <a:r>
              <a:t/>
            </a:r>
            <a:endParaRPr sz="1400">
              <a:latin typeface="Calibri"/>
              <a:ea typeface="Calibri"/>
              <a:cs typeface="Calibri"/>
              <a:sym typeface="Calibri"/>
            </a:endParaRPr>
          </a:p>
        </p:txBody>
      </p:sp>
      <p:pic>
        <p:nvPicPr>
          <p:cNvPr id="135" name="Google Shape;135;p27"/>
          <p:cNvPicPr preferRelativeResize="0"/>
          <p:nvPr/>
        </p:nvPicPr>
        <p:blipFill>
          <a:blip r:embed="rId3">
            <a:alphaModFix/>
          </a:blip>
          <a:stretch>
            <a:fillRect/>
          </a:stretch>
        </p:blipFill>
        <p:spPr>
          <a:xfrm>
            <a:off x="311700" y="612474"/>
            <a:ext cx="507351" cy="479775"/>
          </a:xfrm>
          <a:prstGeom prst="rect">
            <a:avLst/>
          </a:prstGeom>
          <a:noFill/>
          <a:ln>
            <a:noFill/>
          </a:ln>
        </p:spPr>
      </p:pic>
      <p:sp>
        <p:nvSpPr>
          <p:cNvPr id="136" name="Google Shape;136;p27"/>
          <p:cNvSpPr/>
          <p:nvPr/>
        </p:nvSpPr>
        <p:spPr>
          <a:xfrm flipH="1" rot="10800000">
            <a:off x="458637" y="280021"/>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7"/>
          <p:cNvSpPr txBox="1"/>
          <p:nvPr/>
        </p:nvSpPr>
        <p:spPr>
          <a:xfrm>
            <a:off x="379475" y="3779725"/>
            <a:ext cx="3580800" cy="9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1000">
              <a:solidFill>
                <a:schemeClr val="lt1"/>
              </a:solidFill>
              <a:latin typeface="Roboto"/>
              <a:ea typeface="Roboto"/>
              <a:cs typeface="Roboto"/>
              <a:sym typeface="Roboto"/>
            </a:endParaRPr>
          </a:p>
        </p:txBody>
      </p:sp>
      <p:grpSp>
        <p:nvGrpSpPr>
          <p:cNvPr id="138" name="Google Shape;138;p27"/>
          <p:cNvGrpSpPr/>
          <p:nvPr/>
        </p:nvGrpSpPr>
        <p:grpSpPr>
          <a:xfrm>
            <a:off x="619600" y="1278450"/>
            <a:ext cx="2605435" cy="3711155"/>
            <a:chOff x="1018520" y="283725"/>
            <a:chExt cx="2190546" cy="4076400"/>
          </a:xfrm>
        </p:grpSpPr>
        <p:sp>
          <p:nvSpPr>
            <p:cNvPr id="139" name="Google Shape;139;p27"/>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1160966" y="359955"/>
              <a:ext cx="2048100" cy="13053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1273008" y="701555"/>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Healthcare Resource Allocation:</a:t>
              </a:r>
              <a:endParaRPr sz="1200">
                <a:solidFill>
                  <a:srgbClr val="1D7E75"/>
                </a:solidFill>
                <a:latin typeface="Roboto Medium"/>
                <a:ea typeface="Roboto Medium"/>
                <a:cs typeface="Roboto Medium"/>
                <a:sym typeface="Roboto Medium"/>
              </a:endParaRPr>
            </a:p>
          </p:txBody>
        </p:sp>
        <p:sp>
          <p:nvSpPr>
            <p:cNvPr id="142" name="Google Shape;142;p27"/>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1D7E75"/>
                </a:solidFill>
                <a:latin typeface="Roboto"/>
                <a:ea typeface="Roboto"/>
                <a:cs typeface="Roboto"/>
                <a:sym typeface="Roboto"/>
              </a:endParaRPr>
            </a:p>
          </p:txBody>
        </p:sp>
        <p:sp>
          <p:nvSpPr>
            <p:cNvPr id="143" name="Google Shape;143;p27"/>
            <p:cNvSpPr/>
            <p:nvPr/>
          </p:nvSpPr>
          <p:spPr>
            <a:xfrm rot="5400000">
              <a:off x="1999301" y="1702543"/>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1018520" y="1946016"/>
              <a:ext cx="2030400" cy="13491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100">
                  <a:solidFill>
                    <a:srgbClr val="FFFFFF"/>
                  </a:solidFill>
                  <a:latin typeface="Calibri"/>
                  <a:ea typeface="Calibri"/>
                  <a:cs typeface="Calibri"/>
                  <a:sym typeface="Calibri"/>
                </a:rPr>
                <a:t>By predicting smoker status, healthcare resources can be allocated more efficiently. Resources can be directed towards individuals identified as likely smokers or at risk, ensuring that preventive measures, counseling, and support are provided to those who need it the most.</a:t>
              </a:r>
              <a:endParaRPr sz="1100">
                <a:solidFill>
                  <a:srgbClr val="FFFFFF"/>
                </a:solidFill>
                <a:latin typeface="Calibri"/>
                <a:ea typeface="Calibri"/>
                <a:cs typeface="Calibri"/>
                <a:sym typeface="Calibri"/>
              </a:endParaRPr>
            </a:p>
          </p:txBody>
        </p:sp>
      </p:grpSp>
      <p:grpSp>
        <p:nvGrpSpPr>
          <p:cNvPr id="145" name="Google Shape;145;p27"/>
          <p:cNvGrpSpPr/>
          <p:nvPr/>
        </p:nvGrpSpPr>
        <p:grpSpPr>
          <a:xfrm>
            <a:off x="3225025" y="1278450"/>
            <a:ext cx="2600910" cy="3711155"/>
            <a:chOff x="1031158" y="283725"/>
            <a:chExt cx="2186741" cy="4076400"/>
          </a:xfrm>
        </p:grpSpPr>
        <p:sp>
          <p:nvSpPr>
            <p:cNvPr id="146" name="Google Shape;146;p27"/>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1169799" y="349904"/>
              <a:ext cx="2048100" cy="13254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Early Intervention and Prevention:</a:t>
              </a:r>
              <a:endParaRPr/>
            </a:p>
          </p:txBody>
        </p:sp>
        <p:sp>
          <p:nvSpPr>
            <p:cNvPr id="148" name="Google Shape;148;p27"/>
            <p:cNvSpPr/>
            <p:nvPr/>
          </p:nvSpPr>
          <p:spPr>
            <a:xfrm>
              <a:off x="1233928" y="602368"/>
              <a:ext cx="1815000" cy="12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D7E75"/>
                </a:solidFill>
                <a:latin typeface="Roboto Medium"/>
                <a:ea typeface="Roboto Medium"/>
                <a:cs typeface="Roboto Medium"/>
                <a:sym typeface="Roboto Medium"/>
              </a:endParaRPr>
            </a:p>
          </p:txBody>
        </p:sp>
        <p:sp>
          <p:nvSpPr>
            <p:cNvPr id="149" name="Google Shape;149;p27"/>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rgbClr val="1D7E75"/>
                </a:solidFill>
                <a:latin typeface="Roboto"/>
                <a:ea typeface="Roboto"/>
                <a:cs typeface="Roboto"/>
                <a:sym typeface="Roboto"/>
              </a:endParaRPr>
            </a:p>
          </p:txBody>
        </p:sp>
        <p:sp>
          <p:nvSpPr>
            <p:cNvPr id="150" name="Google Shape;150;p27"/>
            <p:cNvSpPr/>
            <p:nvPr/>
          </p:nvSpPr>
          <p:spPr>
            <a:xfrm rot="5400000">
              <a:off x="1969086" y="1722644"/>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1031158" y="1960818"/>
              <a:ext cx="2030400" cy="14343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100">
                  <a:solidFill>
                    <a:srgbClr val="FFFFFF"/>
                  </a:solidFill>
                  <a:latin typeface="Calibri"/>
                  <a:ea typeface="Calibri"/>
                  <a:cs typeface="Calibri"/>
                  <a:sym typeface="Calibri"/>
                </a:rPr>
                <a:t>Predictive models can help identify individuals at risk of becoming smokers or those who are already smokers. Early identification allows for targeted interventions and prevention strategies to be implemented, potentially reducing the overall prevalence of smoking.</a:t>
              </a:r>
              <a:endParaRPr sz="1100">
                <a:solidFill>
                  <a:srgbClr val="FFFFFF"/>
                </a:solidFill>
                <a:latin typeface="Calibri"/>
                <a:ea typeface="Calibri"/>
                <a:cs typeface="Calibri"/>
                <a:sym typeface="Calibri"/>
              </a:endParaRPr>
            </a:p>
          </p:txBody>
        </p:sp>
      </p:grpSp>
      <p:grpSp>
        <p:nvGrpSpPr>
          <p:cNvPr id="152" name="Google Shape;152;p27"/>
          <p:cNvGrpSpPr/>
          <p:nvPr/>
        </p:nvGrpSpPr>
        <p:grpSpPr>
          <a:xfrm>
            <a:off x="5759225" y="1278450"/>
            <a:ext cx="2615935" cy="3711155"/>
            <a:chOff x="1018530" y="283725"/>
            <a:chExt cx="2199374" cy="4076400"/>
          </a:xfrm>
        </p:grpSpPr>
        <p:sp>
          <p:nvSpPr>
            <p:cNvPr id="153" name="Google Shape;153;p27"/>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1169804" y="331643"/>
              <a:ext cx="2048100" cy="13863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1333700" y="614945"/>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Research and Policy Development:</a:t>
              </a:r>
              <a:endParaRPr sz="1200">
                <a:solidFill>
                  <a:srgbClr val="1D7E75"/>
                </a:solidFill>
                <a:latin typeface="Roboto Medium"/>
                <a:ea typeface="Roboto Medium"/>
                <a:cs typeface="Roboto Medium"/>
                <a:sym typeface="Roboto Medium"/>
              </a:endParaRPr>
            </a:p>
          </p:txBody>
        </p:sp>
        <p:sp>
          <p:nvSpPr>
            <p:cNvPr id="156" name="Google Shape;156;p27"/>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1D7E75"/>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1D7E75"/>
                </a:solidFill>
                <a:latin typeface="Roboto"/>
                <a:ea typeface="Roboto"/>
                <a:cs typeface="Roboto"/>
                <a:sym typeface="Roboto"/>
              </a:endParaRPr>
            </a:p>
          </p:txBody>
        </p:sp>
        <p:sp>
          <p:nvSpPr>
            <p:cNvPr id="157" name="Google Shape;157;p27"/>
            <p:cNvSpPr/>
            <p:nvPr/>
          </p:nvSpPr>
          <p:spPr>
            <a:xfrm rot="5400000">
              <a:off x="1946880" y="1773446"/>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1018530" y="2031693"/>
              <a:ext cx="2030400" cy="12339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000">
                  <a:solidFill>
                    <a:srgbClr val="FFFFFF"/>
                  </a:solidFill>
                  <a:latin typeface="Calibri"/>
                  <a:ea typeface="Calibri"/>
                  <a:cs typeface="Calibri"/>
                  <a:sym typeface="Calibri"/>
                </a:rPr>
                <a:t>Prediction models can assist researchers and policymakers in understanding the factors influencing smoking behavior. By analyzing the features contributing to the prediction, researchers can identify key determinants of smoking, leading to the development of more effective public health policies and campaigns.</a:t>
              </a:r>
              <a:endParaRPr sz="1000">
                <a:solidFill>
                  <a:srgbClr val="FFFFFF"/>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4"/>
          <p:cNvSpPr txBox="1"/>
          <p:nvPr>
            <p:ph type="title"/>
          </p:nvPr>
        </p:nvSpPr>
        <p:spPr>
          <a:xfrm>
            <a:off x="298175" y="825250"/>
            <a:ext cx="37065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453" name="Google Shape;453;p54"/>
          <p:cNvSpPr txBox="1"/>
          <p:nvPr/>
        </p:nvSpPr>
        <p:spPr>
          <a:xfrm>
            <a:off x="163900" y="68575"/>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333399"/>
                </a:solidFill>
                <a:latin typeface="Nunito"/>
                <a:ea typeface="Nunito"/>
                <a:cs typeface="Nunito"/>
                <a:sym typeface="Nunito"/>
              </a:rPr>
              <a:t>     </a:t>
            </a:r>
            <a:r>
              <a:rPr b="1" lang="en" sz="2800">
                <a:solidFill>
                  <a:srgbClr val="333399"/>
                </a:solidFill>
                <a:latin typeface="Nunito"/>
                <a:ea typeface="Nunito"/>
                <a:cs typeface="Nunito"/>
                <a:sym typeface="Nunito"/>
              </a:rPr>
              <a:t>Random Forest</a:t>
            </a:r>
            <a:endParaRPr b="1" sz="1300">
              <a:solidFill>
                <a:srgbClr val="333399"/>
              </a:solidFill>
              <a:latin typeface="Nunito"/>
              <a:ea typeface="Nunito"/>
              <a:cs typeface="Nunito"/>
              <a:sym typeface="Nunito"/>
            </a:endParaRPr>
          </a:p>
        </p:txBody>
      </p:sp>
      <p:sp>
        <p:nvSpPr>
          <p:cNvPr id="454" name="Google Shape;454;p54"/>
          <p:cNvSpPr/>
          <p:nvPr/>
        </p:nvSpPr>
        <p:spPr>
          <a:xfrm flipH="1" rot="10800000">
            <a:off x="298187" y="-26427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55" name="Google Shape;455;p54"/>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456" name="Google Shape;456;p54"/>
          <p:cNvSpPr txBox="1"/>
          <p:nvPr/>
        </p:nvSpPr>
        <p:spPr>
          <a:xfrm>
            <a:off x="314700" y="862125"/>
            <a:ext cx="17223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54"/>
          <p:cNvSpPr txBox="1"/>
          <p:nvPr/>
        </p:nvSpPr>
        <p:spPr>
          <a:xfrm>
            <a:off x="629925" y="946700"/>
            <a:ext cx="33291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458" name="Google Shape;458;p54"/>
          <p:cNvPicPr preferRelativeResize="0"/>
          <p:nvPr/>
        </p:nvPicPr>
        <p:blipFill>
          <a:blip r:embed="rId4">
            <a:alphaModFix/>
          </a:blip>
          <a:stretch>
            <a:fillRect/>
          </a:stretch>
        </p:blipFill>
        <p:spPr>
          <a:xfrm>
            <a:off x="5159875" y="684163"/>
            <a:ext cx="3706501" cy="2198600"/>
          </a:xfrm>
          <a:prstGeom prst="rect">
            <a:avLst/>
          </a:prstGeom>
          <a:noFill/>
          <a:ln>
            <a:noFill/>
          </a:ln>
        </p:spPr>
      </p:pic>
      <p:pic>
        <p:nvPicPr>
          <p:cNvPr id="459" name="Google Shape;459;p54"/>
          <p:cNvPicPr preferRelativeResize="0"/>
          <p:nvPr/>
        </p:nvPicPr>
        <p:blipFill>
          <a:blip r:embed="rId5">
            <a:alphaModFix/>
          </a:blip>
          <a:stretch>
            <a:fillRect/>
          </a:stretch>
        </p:blipFill>
        <p:spPr>
          <a:xfrm>
            <a:off x="583400" y="1110550"/>
            <a:ext cx="3399399" cy="2888400"/>
          </a:xfrm>
          <a:prstGeom prst="rect">
            <a:avLst/>
          </a:prstGeom>
          <a:noFill/>
          <a:ln>
            <a:noFill/>
          </a:ln>
        </p:spPr>
      </p:pic>
      <p:sp>
        <p:nvSpPr>
          <p:cNvPr id="460" name="Google Shape;460;p54"/>
          <p:cNvSpPr txBox="1"/>
          <p:nvPr/>
        </p:nvSpPr>
        <p:spPr>
          <a:xfrm>
            <a:off x="437725" y="700750"/>
            <a:ext cx="70503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Result analysis on the </a:t>
            </a:r>
            <a:r>
              <a:rPr b="1" lang="en" sz="1800">
                <a:solidFill>
                  <a:schemeClr val="dk1"/>
                </a:solidFill>
                <a:latin typeface="Nunito"/>
                <a:ea typeface="Nunito"/>
                <a:cs typeface="Nunito"/>
                <a:sym typeface="Nunito"/>
              </a:rPr>
              <a:t>“normalized dataset”</a:t>
            </a:r>
            <a:endParaRPr b="1" sz="1800">
              <a:solidFill>
                <a:schemeClr val="dk1"/>
              </a:solidFill>
              <a:latin typeface="Nunito"/>
              <a:ea typeface="Nunito"/>
              <a:cs typeface="Nunito"/>
              <a:sym typeface="Nunito"/>
            </a:endParaRPr>
          </a:p>
        </p:txBody>
      </p:sp>
      <p:pic>
        <p:nvPicPr>
          <p:cNvPr id="461" name="Google Shape;461;p54"/>
          <p:cNvPicPr preferRelativeResize="0"/>
          <p:nvPr/>
        </p:nvPicPr>
        <p:blipFill>
          <a:blip r:embed="rId6">
            <a:alphaModFix/>
          </a:blip>
          <a:stretch>
            <a:fillRect/>
          </a:stretch>
        </p:blipFill>
        <p:spPr>
          <a:xfrm>
            <a:off x="5159875" y="2985425"/>
            <a:ext cx="3789976" cy="1925125"/>
          </a:xfrm>
          <a:prstGeom prst="rect">
            <a:avLst/>
          </a:prstGeom>
          <a:noFill/>
          <a:ln>
            <a:noFill/>
          </a:ln>
        </p:spPr>
      </p:pic>
      <p:sp>
        <p:nvSpPr>
          <p:cNvPr id="462" name="Google Shape;462;p54"/>
          <p:cNvSpPr txBox="1"/>
          <p:nvPr/>
        </p:nvSpPr>
        <p:spPr>
          <a:xfrm>
            <a:off x="437725" y="4141650"/>
            <a:ext cx="4182000" cy="768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800"/>
              </a:spcBef>
              <a:spcAft>
                <a:spcPts val="0"/>
              </a:spcAft>
              <a:buClr>
                <a:schemeClr val="dk1"/>
              </a:buClr>
              <a:buSzPts val="1100"/>
              <a:buFont typeface="Arial"/>
              <a:buNone/>
            </a:pPr>
            <a:r>
              <a:rPr lang="en" sz="1300">
                <a:solidFill>
                  <a:srgbClr val="05192D"/>
                </a:solidFill>
                <a:highlight>
                  <a:schemeClr val="accent1"/>
                </a:highlight>
                <a:latin typeface="Nunito"/>
                <a:ea typeface="Nunito"/>
                <a:cs typeface="Nunito"/>
                <a:sym typeface="Nunito"/>
              </a:rPr>
              <a:t>By doing Hyperparameter Tuning we found the best results by taking </a:t>
            </a:r>
            <a:r>
              <a:rPr lang="en" sz="1150">
                <a:solidFill>
                  <a:srgbClr val="05192D"/>
                </a:solidFill>
                <a:highlight>
                  <a:schemeClr val="accent1"/>
                </a:highlight>
                <a:latin typeface="Nunito"/>
                <a:ea typeface="Nunito"/>
                <a:cs typeface="Nunito"/>
                <a:sym typeface="Nunito"/>
              </a:rPr>
              <a:t>'</a:t>
            </a:r>
            <a:r>
              <a:rPr lang="en" sz="1300">
                <a:solidFill>
                  <a:srgbClr val="05192D"/>
                </a:solidFill>
                <a:highlight>
                  <a:schemeClr val="accent1"/>
                </a:highlight>
                <a:latin typeface="Nunito"/>
                <a:ea typeface="Nunito"/>
                <a:cs typeface="Nunito"/>
                <a:sym typeface="Nunito"/>
              </a:rPr>
              <a:t>max_depth': 10 and 'n_estimators': 260 with AUC Score 86% and Accuracy is 77%.</a:t>
            </a:r>
            <a:endParaRPr sz="1300">
              <a:solidFill>
                <a:srgbClr val="05192D"/>
              </a:solidFill>
              <a:highlight>
                <a:schemeClr val="accent1"/>
              </a:highlight>
              <a:latin typeface="Nunito"/>
              <a:ea typeface="Nunito"/>
              <a:cs typeface="Nunito"/>
              <a:sym typeface="Nunito"/>
            </a:endParaRPr>
          </a:p>
          <a:p>
            <a:pPr indent="0" lvl="0" marL="0" rtl="0" algn="l">
              <a:spcBef>
                <a:spcPts val="1800"/>
              </a:spcBef>
              <a:spcAft>
                <a:spcPts val="0"/>
              </a:spcAft>
              <a:buNone/>
            </a:pPr>
            <a:r>
              <a:t/>
            </a:r>
            <a:endParaRPr sz="1900">
              <a:solidFill>
                <a:schemeClr val="dk1"/>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298175" y="825250"/>
            <a:ext cx="73206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468" name="Google Shape;468;p55"/>
          <p:cNvSpPr txBox="1"/>
          <p:nvPr/>
        </p:nvSpPr>
        <p:spPr>
          <a:xfrm>
            <a:off x="163900" y="68575"/>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333399"/>
                </a:solidFill>
                <a:latin typeface="Nunito"/>
                <a:ea typeface="Nunito"/>
                <a:cs typeface="Nunito"/>
                <a:sym typeface="Nunito"/>
              </a:rPr>
              <a:t>       </a:t>
            </a:r>
            <a:r>
              <a:rPr b="1" lang="en" sz="2800">
                <a:solidFill>
                  <a:srgbClr val="333399"/>
                </a:solidFill>
                <a:latin typeface="Nunito"/>
                <a:ea typeface="Nunito"/>
                <a:cs typeface="Nunito"/>
                <a:sym typeface="Nunito"/>
              </a:rPr>
              <a:t>Random Forest</a:t>
            </a:r>
            <a:endParaRPr b="1" sz="1300">
              <a:solidFill>
                <a:srgbClr val="333399"/>
              </a:solidFill>
              <a:latin typeface="Nunito"/>
              <a:ea typeface="Nunito"/>
              <a:cs typeface="Nunito"/>
              <a:sym typeface="Nunito"/>
            </a:endParaRPr>
          </a:p>
        </p:txBody>
      </p:sp>
      <p:sp>
        <p:nvSpPr>
          <p:cNvPr id="469" name="Google Shape;469;p55"/>
          <p:cNvSpPr/>
          <p:nvPr/>
        </p:nvSpPr>
        <p:spPr>
          <a:xfrm flipH="1" rot="10800000">
            <a:off x="298187" y="-1843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70" name="Google Shape;470;p55"/>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471" name="Google Shape;471;p55"/>
          <p:cNvSpPr txBox="1"/>
          <p:nvPr/>
        </p:nvSpPr>
        <p:spPr>
          <a:xfrm>
            <a:off x="58000" y="801400"/>
            <a:ext cx="47592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Result analysis on the “</a:t>
            </a:r>
            <a:r>
              <a:rPr b="1" lang="en" sz="1700">
                <a:solidFill>
                  <a:srgbClr val="0D0D0D"/>
                </a:solidFill>
                <a:highlight>
                  <a:schemeClr val="accent1"/>
                </a:highlight>
                <a:latin typeface="Nunito"/>
                <a:ea typeface="Nunito"/>
                <a:cs typeface="Nunito"/>
                <a:sym typeface="Nunito"/>
              </a:rPr>
              <a:t>Feature Selected and Normalized</a:t>
            </a:r>
            <a:r>
              <a:rPr b="1" lang="en" sz="1800">
                <a:solidFill>
                  <a:schemeClr val="dk1"/>
                </a:solidFill>
                <a:latin typeface="Nunito"/>
                <a:ea typeface="Nunito"/>
                <a:cs typeface="Nunito"/>
                <a:sym typeface="Nunito"/>
              </a:rPr>
              <a:t> dataset</a:t>
            </a:r>
            <a:r>
              <a:rPr lang="en" sz="1800">
                <a:solidFill>
                  <a:schemeClr val="dk1"/>
                </a:solidFill>
                <a:latin typeface="Nunito"/>
                <a:ea typeface="Nunito"/>
                <a:cs typeface="Nunito"/>
                <a:sym typeface="Nunito"/>
              </a:rPr>
              <a:t>”:</a:t>
            </a:r>
            <a:endParaRPr sz="1800">
              <a:solidFill>
                <a:schemeClr val="dk1"/>
              </a:solidFill>
              <a:latin typeface="Nunito"/>
              <a:ea typeface="Nunito"/>
              <a:cs typeface="Nunito"/>
              <a:sym typeface="Nunito"/>
            </a:endParaRPr>
          </a:p>
        </p:txBody>
      </p:sp>
      <p:pic>
        <p:nvPicPr>
          <p:cNvPr id="472" name="Google Shape;472;p55"/>
          <p:cNvPicPr preferRelativeResize="0"/>
          <p:nvPr/>
        </p:nvPicPr>
        <p:blipFill>
          <a:blip r:embed="rId4">
            <a:alphaModFix/>
          </a:blip>
          <a:stretch>
            <a:fillRect/>
          </a:stretch>
        </p:blipFill>
        <p:spPr>
          <a:xfrm>
            <a:off x="4764900" y="801400"/>
            <a:ext cx="3931625" cy="2209775"/>
          </a:xfrm>
          <a:prstGeom prst="rect">
            <a:avLst/>
          </a:prstGeom>
          <a:noFill/>
          <a:ln>
            <a:noFill/>
          </a:ln>
        </p:spPr>
      </p:pic>
      <p:pic>
        <p:nvPicPr>
          <p:cNvPr id="473" name="Google Shape;473;p55"/>
          <p:cNvPicPr preferRelativeResize="0"/>
          <p:nvPr/>
        </p:nvPicPr>
        <p:blipFill>
          <a:blip r:embed="rId5">
            <a:alphaModFix/>
          </a:blip>
          <a:stretch>
            <a:fillRect/>
          </a:stretch>
        </p:blipFill>
        <p:spPr>
          <a:xfrm>
            <a:off x="58000" y="1479963"/>
            <a:ext cx="3850906" cy="2645551"/>
          </a:xfrm>
          <a:prstGeom prst="rect">
            <a:avLst/>
          </a:prstGeom>
          <a:noFill/>
          <a:ln>
            <a:noFill/>
          </a:ln>
        </p:spPr>
      </p:pic>
      <p:pic>
        <p:nvPicPr>
          <p:cNvPr id="474" name="Google Shape;474;p55"/>
          <p:cNvPicPr preferRelativeResize="0"/>
          <p:nvPr/>
        </p:nvPicPr>
        <p:blipFill>
          <a:blip r:embed="rId6">
            <a:alphaModFix/>
          </a:blip>
          <a:stretch>
            <a:fillRect/>
          </a:stretch>
        </p:blipFill>
        <p:spPr>
          <a:xfrm>
            <a:off x="4764899" y="3118049"/>
            <a:ext cx="4116953" cy="1827525"/>
          </a:xfrm>
          <a:prstGeom prst="rect">
            <a:avLst/>
          </a:prstGeom>
          <a:noFill/>
          <a:ln>
            <a:noFill/>
          </a:ln>
        </p:spPr>
      </p:pic>
      <p:sp>
        <p:nvSpPr>
          <p:cNvPr id="475" name="Google Shape;475;p55"/>
          <p:cNvSpPr txBox="1"/>
          <p:nvPr/>
        </p:nvSpPr>
        <p:spPr>
          <a:xfrm>
            <a:off x="290050" y="4164625"/>
            <a:ext cx="4116900" cy="7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Nunito"/>
                <a:ea typeface="Nunito"/>
                <a:cs typeface="Nunito"/>
                <a:sym typeface="Nunito"/>
              </a:rPr>
              <a:t>Here the accuracy and AUC Score is less than the result of normalized dataset. </a:t>
            </a:r>
            <a:endParaRPr sz="1600">
              <a:solidFill>
                <a:schemeClr val="dk1"/>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298175" y="825250"/>
            <a:ext cx="37065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481" name="Google Shape;481;p56"/>
          <p:cNvSpPr txBox="1"/>
          <p:nvPr/>
        </p:nvSpPr>
        <p:spPr>
          <a:xfrm>
            <a:off x="163900" y="68575"/>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333399"/>
                </a:solidFill>
                <a:latin typeface="Nunito"/>
                <a:ea typeface="Nunito"/>
                <a:cs typeface="Nunito"/>
                <a:sym typeface="Nunito"/>
              </a:rPr>
              <a:t>       LightGBM</a:t>
            </a:r>
            <a:endParaRPr b="1" sz="1300">
              <a:solidFill>
                <a:srgbClr val="333399"/>
              </a:solidFill>
              <a:latin typeface="Nunito"/>
              <a:ea typeface="Nunito"/>
              <a:cs typeface="Nunito"/>
              <a:sym typeface="Nunito"/>
            </a:endParaRPr>
          </a:p>
        </p:txBody>
      </p:sp>
      <p:sp>
        <p:nvSpPr>
          <p:cNvPr id="482" name="Google Shape;482;p56"/>
          <p:cNvSpPr/>
          <p:nvPr/>
        </p:nvSpPr>
        <p:spPr>
          <a:xfrm flipH="1" rot="10800000">
            <a:off x="298187" y="-26427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83" name="Google Shape;483;p56"/>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484" name="Google Shape;484;p56"/>
          <p:cNvSpPr txBox="1"/>
          <p:nvPr/>
        </p:nvSpPr>
        <p:spPr>
          <a:xfrm>
            <a:off x="314700" y="862125"/>
            <a:ext cx="17223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56"/>
          <p:cNvSpPr txBox="1"/>
          <p:nvPr/>
        </p:nvSpPr>
        <p:spPr>
          <a:xfrm>
            <a:off x="629925" y="946700"/>
            <a:ext cx="33291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486" name="Google Shape;486;p56"/>
          <p:cNvSpPr txBox="1"/>
          <p:nvPr/>
        </p:nvSpPr>
        <p:spPr>
          <a:xfrm>
            <a:off x="361825" y="700750"/>
            <a:ext cx="47883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Result analysis on the </a:t>
            </a:r>
            <a:r>
              <a:rPr b="1" lang="en" sz="1800">
                <a:solidFill>
                  <a:schemeClr val="dk1"/>
                </a:solidFill>
                <a:latin typeface="Nunito"/>
                <a:ea typeface="Nunito"/>
                <a:cs typeface="Nunito"/>
                <a:sym typeface="Nunito"/>
              </a:rPr>
              <a:t>“normalized dataset”</a:t>
            </a:r>
            <a:endParaRPr b="1" sz="1800">
              <a:solidFill>
                <a:schemeClr val="dk1"/>
              </a:solidFill>
              <a:latin typeface="Nunito"/>
              <a:ea typeface="Nunito"/>
              <a:cs typeface="Nunito"/>
              <a:sym typeface="Nunito"/>
            </a:endParaRPr>
          </a:p>
        </p:txBody>
      </p:sp>
      <p:sp>
        <p:nvSpPr>
          <p:cNvPr id="487" name="Google Shape;487;p56"/>
          <p:cNvSpPr txBox="1"/>
          <p:nvPr/>
        </p:nvSpPr>
        <p:spPr>
          <a:xfrm>
            <a:off x="249850" y="4087875"/>
            <a:ext cx="4900500" cy="880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800"/>
              </a:spcBef>
              <a:spcAft>
                <a:spcPts val="0"/>
              </a:spcAft>
              <a:buNone/>
            </a:pPr>
            <a:r>
              <a:rPr lang="en" sz="1300">
                <a:solidFill>
                  <a:srgbClr val="05192D"/>
                </a:solidFill>
                <a:highlight>
                  <a:schemeClr val="accent1"/>
                </a:highlight>
                <a:latin typeface="Nunito"/>
                <a:ea typeface="Nunito"/>
                <a:cs typeface="Nunito"/>
                <a:sym typeface="Nunito"/>
              </a:rPr>
              <a:t>Here the AUC score 87% is more than above models implemented. </a:t>
            </a:r>
            <a:r>
              <a:rPr lang="en" sz="1300">
                <a:solidFill>
                  <a:srgbClr val="0D0D0D"/>
                </a:solidFill>
                <a:highlight>
                  <a:schemeClr val="accent1"/>
                </a:highlight>
                <a:latin typeface="Nunito"/>
                <a:ea typeface="Nunito"/>
                <a:cs typeface="Nunito"/>
                <a:sym typeface="Nunito"/>
              </a:rPr>
              <a:t>Early stopping is implemented so that overfitting is avoided and higher accuracy is achieved (i.e 78%). </a:t>
            </a:r>
            <a:endParaRPr sz="1300">
              <a:solidFill>
                <a:srgbClr val="0D0D0D"/>
              </a:solidFill>
              <a:highlight>
                <a:schemeClr val="accent1"/>
              </a:highlight>
              <a:latin typeface="Nunito"/>
              <a:ea typeface="Nunito"/>
              <a:cs typeface="Nunito"/>
              <a:sym typeface="Nunito"/>
            </a:endParaRPr>
          </a:p>
          <a:p>
            <a:pPr indent="0" lvl="0" marL="0" rtl="0" algn="l">
              <a:spcBef>
                <a:spcPts val="1800"/>
              </a:spcBef>
              <a:spcAft>
                <a:spcPts val="0"/>
              </a:spcAft>
              <a:buNone/>
            </a:pPr>
            <a:r>
              <a:t/>
            </a:r>
            <a:endParaRPr sz="1900">
              <a:solidFill>
                <a:schemeClr val="dk1"/>
              </a:solidFill>
              <a:latin typeface="Nunito"/>
              <a:ea typeface="Nunito"/>
              <a:cs typeface="Nunito"/>
              <a:sym typeface="Nunito"/>
            </a:endParaRPr>
          </a:p>
        </p:txBody>
      </p:sp>
      <p:pic>
        <p:nvPicPr>
          <p:cNvPr id="488" name="Google Shape;488;p56"/>
          <p:cNvPicPr preferRelativeResize="0"/>
          <p:nvPr/>
        </p:nvPicPr>
        <p:blipFill>
          <a:blip r:embed="rId4">
            <a:alphaModFix/>
          </a:blip>
          <a:stretch>
            <a:fillRect/>
          </a:stretch>
        </p:blipFill>
        <p:spPr>
          <a:xfrm>
            <a:off x="511325" y="1163263"/>
            <a:ext cx="3789975" cy="2924612"/>
          </a:xfrm>
          <a:prstGeom prst="rect">
            <a:avLst/>
          </a:prstGeom>
          <a:noFill/>
          <a:ln>
            <a:noFill/>
          </a:ln>
        </p:spPr>
      </p:pic>
      <p:pic>
        <p:nvPicPr>
          <p:cNvPr id="489" name="Google Shape;489;p56"/>
          <p:cNvPicPr preferRelativeResize="0"/>
          <p:nvPr/>
        </p:nvPicPr>
        <p:blipFill>
          <a:blip r:embed="rId5">
            <a:alphaModFix/>
          </a:blip>
          <a:stretch>
            <a:fillRect/>
          </a:stretch>
        </p:blipFill>
        <p:spPr>
          <a:xfrm>
            <a:off x="5150250" y="768475"/>
            <a:ext cx="3789974" cy="2108137"/>
          </a:xfrm>
          <a:prstGeom prst="rect">
            <a:avLst/>
          </a:prstGeom>
          <a:noFill/>
          <a:ln>
            <a:noFill/>
          </a:ln>
        </p:spPr>
      </p:pic>
      <p:pic>
        <p:nvPicPr>
          <p:cNvPr id="490" name="Google Shape;490;p56"/>
          <p:cNvPicPr preferRelativeResize="0"/>
          <p:nvPr/>
        </p:nvPicPr>
        <p:blipFill>
          <a:blip r:embed="rId6">
            <a:alphaModFix/>
          </a:blip>
          <a:stretch>
            <a:fillRect/>
          </a:stretch>
        </p:blipFill>
        <p:spPr>
          <a:xfrm>
            <a:off x="5150250" y="3006650"/>
            <a:ext cx="3857600" cy="1962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7"/>
          <p:cNvSpPr txBox="1"/>
          <p:nvPr>
            <p:ph type="title"/>
          </p:nvPr>
        </p:nvSpPr>
        <p:spPr>
          <a:xfrm>
            <a:off x="298175" y="825250"/>
            <a:ext cx="37065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496" name="Google Shape;496;p57"/>
          <p:cNvSpPr txBox="1"/>
          <p:nvPr/>
        </p:nvSpPr>
        <p:spPr>
          <a:xfrm>
            <a:off x="163900" y="68575"/>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333399"/>
                </a:solidFill>
                <a:latin typeface="Nunito"/>
                <a:ea typeface="Nunito"/>
                <a:cs typeface="Nunito"/>
                <a:sym typeface="Nunito"/>
              </a:rPr>
              <a:t>       LightGBM</a:t>
            </a:r>
            <a:endParaRPr b="1" sz="1300">
              <a:solidFill>
                <a:srgbClr val="333399"/>
              </a:solidFill>
              <a:latin typeface="Nunito"/>
              <a:ea typeface="Nunito"/>
              <a:cs typeface="Nunito"/>
              <a:sym typeface="Nunito"/>
            </a:endParaRPr>
          </a:p>
        </p:txBody>
      </p:sp>
      <p:sp>
        <p:nvSpPr>
          <p:cNvPr id="497" name="Google Shape;497;p57"/>
          <p:cNvSpPr/>
          <p:nvPr/>
        </p:nvSpPr>
        <p:spPr>
          <a:xfrm flipH="1" rot="10800000">
            <a:off x="298187" y="-26427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98" name="Google Shape;498;p57"/>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499" name="Google Shape;499;p57"/>
          <p:cNvSpPr txBox="1"/>
          <p:nvPr/>
        </p:nvSpPr>
        <p:spPr>
          <a:xfrm>
            <a:off x="314700" y="862125"/>
            <a:ext cx="17223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57"/>
          <p:cNvSpPr txBox="1"/>
          <p:nvPr/>
        </p:nvSpPr>
        <p:spPr>
          <a:xfrm>
            <a:off x="629925" y="946700"/>
            <a:ext cx="33291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501" name="Google Shape;501;p57"/>
          <p:cNvSpPr txBox="1"/>
          <p:nvPr/>
        </p:nvSpPr>
        <p:spPr>
          <a:xfrm>
            <a:off x="437725" y="700750"/>
            <a:ext cx="50991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Nunito"/>
                <a:ea typeface="Nunito"/>
                <a:cs typeface="Nunito"/>
                <a:sym typeface="Nunito"/>
              </a:rPr>
              <a:t>Result analysis on the “</a:t>
            </a:r>
            <a:r>
              <a:rPr b="1" lang="en" sz="1700">
                <a:solidFill>
                  <a:srgbClr val="0D0D0D"/>
                </a:solidFill>
                <a:highlight>
                  <a:schemeClr val="accent1"/>
                </a:highlight>
                <a:latin typeface="Nunito"/>
                <a:ea typeface="Nunito"/>
                <a:cs typeface="Nunito"/>
                <a:sym typeface="Nunito"/>
              </a:rPr>
              <a:t>Feature Selected and Normalized</a:t>
            </a:r>
            <a:r>
              <a:rPr b="1" lang="en" sz="1800">
                <a:solidFill>
                  <a:schemeClr val="dk1"/>
                </a:solidFill>
                <a:latin typeface="Nunito"/>
                <a:ea typeface="Nunito"/>
                <a:cs typeface="Nunito"/>
                <a:sym typeface="Nunito"/>
              </a:rPr>
              <a:t> dataset</a:t>
            </a:r>
            <a:r>
              <a:rPr lang="en" sz="1800">
                <a:solidFill>
                  <a:schemeClr val="dk1"/>
                </a:solidFill>
                <a:latin typeface="Nunito"/>
                <a:ea typeface="Nunito"/>
                <a:cs typeface="Nunito"/>
                <a:sym typeface="Nunito"/>
              </a:rPr>
              <a:t>”:</a:t>
            </a:r>
            <a:endParaRPr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p:txBody>
      </p:sp>
      <p:sp>
        <p:nvSpPr>
          <p:cNvPr id="502" name="Google Shape;502;p57"/>
          <p:cNvSpPr txBox="1"/>
          <p:nvPr/>
        </p:nvSpPr>
        <p:spPr>
          <a:xfrm>
            <a:off x="314700" y="4140575"/>
            <a:ext cx="4642200" cy="768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800"/>
              </a:spcBef>
              <a:spcAft>
                <a:spcPts val="0"/>
              </a:spcAft>
              <a:buNone/>
            </a:pPr>
            <a:r>
              <a:rPr lang="en">
                <a:solidFill>
                  <a:srgbClr val="05192D"/>
                </a:solidFill>
                <a:highlight>
                  <a:schemeClr val="accent1"/>
                </a:highlight>
                <a:latin typeface="Nunito"/>
                <a:ea typeface="Nunito"/>
                <a:cs typeface="Nunito"/>
                <a:sym typeface="Nunito"/>
              </a:rPr>
              <a:t>No significant change can be observed from the 2 datasets result on LGBM model.</a:t>
            </a:r>
            <a:endParaRPr>
              <a:solidFill>
                <a:srgbClr val="0D0D0D"/>
              </a:solidFill>
              <a:highlight>
                <a:schemeClr val="accent1"/>
              </a:highlight>
              <a:latin typeface="Nunito"/>
              <a:ea typeface="Nunito"/>
              <a:cs typeface="Nunito"/>
              <a:sym typeface="Nunito"/>
            </a:endParaRPr>
          </a:p>
          <a:p>
            <a:pPr indent="0" lvl="0" marL="0" rtl="0" algn="l">
              <a:spcBef>
                <a:spcPts val="1800"/>
              </a:spcBef>
              <a:spcAft>
                <a:spcPts val="0"/>
              </a:spcAft>
              <a:buNone/>
            </a:pPr>
            <a:r>
              <a:t/>
            </a:r>
            <a:endParaRPr sz="2000">
              <a:solidFill>
                <a:schemeClr val="dk1"/>
              </a:solidFill>
              <a:latin typeface="Nunito"/>
              <a:ea typeface="Nunito"/>
              <a:cs typeface="Nunito"/>
              <a:sym typeface="Nunito"/>
            </a:endParaRPr>
          </a:p>
        </p:txBody>
      </p:sp>
      <p:pic>
        <p:nvPicPr>
          <p:cNvPr id="503" name="Google Shape;503;p57"/>
          <p:cNvPicPr preferRelativeResize="0"/>
          <p:nvPr/>
        </p:nvPicPr>
        <p:blipFill>
          <a:blip r:embed="rId4">
            <a:alphaModFix/>
          </a:blip>
          <a:stretch>
            <a:fillRect/>
          </a:stretch>
        </p:blipFill>
        <p:spPr>
          <a:xfrm>
            <a:off x="565350" y="1405200"/>
            <a:ext cx="3857601" cy="2672000"/>
          </a:xfrm>
          <a:prstGeom prst="rect">
            <a:avLst/>
          </a:prstGeom>
          <a:noFill/>
          <a:ln>
            <a:noFill/>
          </a:ln>
        </p:spPr>
      </p:pic>
      <p:pic>
        <p:nvPicPr>
          <p:cNvPr id="504" name="Google Shape;504;p57"/>
          <p:cNvPicPr preferRelativeResize="0"/>
          <p:nvPr/>
        </p:nvPicPr>
        <p:blipFill>
          <a:blip r:embed="rId5">
            <a:alphaModFix/>
          </a:blip>
          <a:stretch>
            <a:fillRect/>
          </a:stretch>
        </p:blipFill>
        <p:spPr>
          <a:xfrm>
            <a:off x="5247113" y="790825"/>
            <a:ext cx="3663875" cy="2063425"/>
          </a:xfrm>
          <a:prstGeom prst="rect">
            <a:avLst/>
          </a:prstGeom>
          <a:noFill/>
          <a:ln>
            <a:noFill/>
          </a:ln>
        </p:spPr>
      </p:pic>
      <p:pic>
        <p:nvPicPr>
          <p:cNvPr id="505" name="Google Shape;505;p57"/>
          <p:cNvPicPr preferRelativeResize="0"/>
          <p:nvPr/>
        </p:nvPicPr>
        <p:blipFill>
          <a:blip r:embed="rId6">
            <a:alphaModFix/>
          </a:blip>
          <a:stretch>
            <a:fillRect/>
          </a:stretch>
        </p:blipFill>
        <p:spPr>
          <a:xfrm>
            <a:off x="5328450" y="3006650"/>
            <a:ext cx="3582526" cy="1984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298175" y="825250"/>
            <a:ext cx="37065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511" name="Google Shape;511;p58"/>
          <p:cNvSpPr txBox="1"/>
          <p:nvPr/>
        </p:nvSpPr>
        <p:spPr>
          <a:xfrm>
            <a:off x="163900" y="68575"/>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333399"/>
                </a:solidFill>
                <a:latin typeface="Nunito"/>
                <a:ea typeface="Nunito"/>
                <a:cs typeface="Nunito"/>
                <a:sym typeface="Nunito"/>
              </a:rPr>
              <a:t>       ANN</a:t>
            </a:r>
            <a:endParaRPr b="1" sz="1300">
              <a:solidFill>
                <a:srgbClr val="333399"/>
              </a:solidFill>
              <a:latin typeface="Nunito"/>
              <a:ea typeface="Nunito"/>
              <a:cs typeface="Nunito"/>
              <a:sym typeface="Nunito"/>
            </a:endParaRPr>
          </a:p>
        </p:txBody>
      </p:sp>
      <p:sp>
        <p:nvSpPr>
          <p:cNvPr id="512" name="Google Shape;512;p58"/>
          <p:cNvSpPr/>
          <p:nvPr/>
        </p:nvSpPr>
        <p:spPr>
          <a:xfrm flipH="1" rot="10800000">
            <a:off x="298187" y="-26427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513" name="Google Shape;513;p58"/>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514" name="Google Shape;514;p58"/>
          <p:cNvSpPr txBox="1"/>
          <p:nvPr/>
        </p:nvSpPr>
        <p:spPr>
          <a:xfrm>
            <a:off x="314700" y="862125"/>
            <a:ext cx="17223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58"/>
          <p:cNvSpPr txBox="1"/>
          <p:nvPr/>
        </p:nvSpPr>
        <p:spPr>
          <a:xfrm>
            <a:off x="629925" y="946700"/>
            <a:ext cx="33291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516" name="Google Shape;516;p58"/>
          <p:cNvSpPr txBox="1"/>
          <p:nvPr/>
        </p:nvSpPr>
        <p:spPr>
          <a:xfrm>
            <a:off x="163900" y="570150"/>
            <a:ext cx="50991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Result analysis on the </a:t>
            </a:r>
            <a:r>
              <a:rPr b="1" lang="en">
                <a:solidFill>
                  <a:schemeClr val="dk1"/>
                </a:solidFill>
                <a:latin typeface="Nunito"/>
                <a:ea typeface="Nunito"/>
                <a:cs typeface="Nunito"/>
                <a:sym typeface="Nunito"/>
              </a:rPr>
              <a:t>“normalized dataset”:</a:t>
            </a:r>
            <a:endParaRPr b="1">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p:txBody>
      </p:sp>
      <p:pic>
        <p:nvPicPr>
          <p:cNvPr id="517" name="Google Shape;517;p58"/>
          <p:cNvPicPr preferRelativeResize="0"/>
          <p:nvPr/>
        </p:nvPicPr>
        <p:blipFill>
          <a:blip r:embed="rId4">
            <a:alphaModFix/>
          </a:blip>
          <a:stretch>
            <a:fillRect/>
          </a:stretch>
        </p:blipFill>
        <p:spPr>
          <a:xfrm>
            <a:off x="445400" y="900575"/>
            <a:ext cx="3136851" cy="2007200"/>
          </a:xfrm>
          <a:prstGeom prst="rect">
            <a:avLst/>
          </a:prstGeom>
          <a:noFill/>
          <a:ln>
            <a:noFill/>
          </a:ln>
        </p:spPr>
      </p:pic>
      <p:sp>
        <p:nvSpPr>
          <p:cNvPr id="518" name="Google Shape;518;p58"/>
          <p:cNvSpPr txBox="1"/>
          <p:nvPr/>
        </p:nvSpPr>
        <p:spPr>
          <a:xfrm>
            <a:off x="3878075" y="4052950"/>
            <a:ext cx="50991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As we can see the final accuracy is 80% and AUC Score is 85%.There are a total of 7 hidden layers and 1 output layer.</a:t>
            </a:r>
            <a:r>
              <a:rPr lang="en" sz="1500">
                <a:solidFill>
                  <a:schemeClr val="dk1"/>
                </a:solidFill>
                <a:highlight>
                  <a:schemeClr val="accent1"/>
                </a:highlight>
                <a:latin typeface="Nunito"/>
                <a:ea typeface="Nunito"/>
                <a:cs typeface="Nunito"/>
                <a:sym typeface="Nunito"/>
              </a:rPr>
              <a:t> </a:t>
            </a:r>
            <a:r>
              <a:rPr lang="en">
                <a:solidFill>
                  <a:srgbClr val="0D0D0D"/>
                </a:solidFill>
                <a:highlight>
                  <a:schemeClr val="accent1"/>
                </a:highlight>
                <a:latin typeface="Nunito"/>
                <a:ea typeface="Nunito"/>
                <a:cs typeface="Nunito"/>
                <a:sym typeface="Nunito"/>
              </a:rPr>
              <a:t>The model is trained on the training data for </a:t>
            </a:r>
            <a:r>
              <a:rPr lang="en">
                <a:solidFill>
                  <a:srgbClr val="0D0D0D"/>
                </a:solidFill>
                <a:highlight>
                  <a:schemeClr val="accent1"/>
                </a:highlight>
                <a:latin typeface="Nunito"/>
                <a:ea typeface="Nunito"/>
                <a:cs typeface="Nunito"/>
                <a:sym typeface="Nunito"/>
              </a:rPr>
              <a:t>25</a:t>
            </a:r>
            <a:r>
              <a:rPr lang="en">
                <a:solidFill>
                  <a:srgbClr val="0D0D0D"/>
                </a:solidFill>
                <a:highlight>
                  <a:schemeClr val="accent1"/>
                </a:highlight>
                <a:latin typeface="Nunito"/>
                <a:ea typeface="Nunito"/>
                <a:cs typeface="Nunito"/>
                <a:sym typeface="Nunito"/>
              </a:rPr>
              <a:t>0 epochs with a batch size of 150.</a:t>
            </a:r>
            <a:endParaRPr>
              <a:solidFill>
                <a:srgbClr val="0D0D0D"/>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300">
              <a:solidFill>
                <a:schemeClr val="dk1"/>
              </a:solidFill>
              <a:latin typeface="Nunito"/>
              <a:ea typeface="Nunito"/>
              <a:cs typeface="Nunito"/>
              <a:sym typeface="Nunito"/>
            </a:endParaRPr>
          </a:p>
        </p:txBody>
      </p:sp>
      <p:pic>
        <p:nvPicPr>
          <p:cNvPr id="519" name="Google Shape;519;p58"/>
          <p:cNvPicPr preferRelativeResize="0"/>
          <p:nvPr/>
        </p:nvPicPr>
        <p:blipFill>
          <a:blip r:embed="rId5">
            <a:alphaModFix/>
          </a:blip>
          <a:stretch>
            <a:fillRect/>
          </a:stretch>
        </p:blipFill>
        <p:spPr>
          <a:xfrm>
            <a:off x="445400" y="2953900"/>
            <a:ext cx="3136850" cy="2070424"/>
          </a:xfrm>
          <a:prstGeom prst="rect">
            <a:avLst/>
          </a:prstGeom>
          <a:noFill/>
          <a:ln>
            <a:noFill/>
          </a:ln>
        </p:spPr>
      </p:pic>
      <p:pic>
        <p:nvPicPr>
          <p:cNvPr id="520" name="Google Shape;520;p58"/>
          <p:cNvPicPr preferRelativeResize="0"/>
          <p:nvPr/>
        </p:nvPicPr>
        <p:blipFill>
          <a:blip r:embed="rId6">
            <a:alphaModFix/>
          </a:blip>
          <a:stretch>
            <a:fillRect/>
          </a:stretch>
        </p:blipFill>
        <p:spPr>
          <a:xfrm>
            <a:off x="3878075" y="684175"/>
            <a:ext cx="4951274" cy="34153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txBox="1"/>
          <p:nvPr>
            <p:ph type="title"/>
          </p:nvPr>
        </p:nvSpPr>
        <p:spPr>
          <a:xfrm>
            <a:off x="298175" y="825250"/>
            <a:ext cx="37065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526" name="Google Shape;526;p59"/>
          <p:cNvSpPr txBox="1"/>
          <p:nvPr/>
        </p:nvSpPr>
        <p:spPr>
          <a:xfrm>
            <a:off x="163900" y="68575"/>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333399"/>
                </a:solidFill>
                <a:latin typeface="Nunito"/>
                <a:ea typeface="Nunito"/>
                <a:cs typeface="Nunito"/>
                <a:sym typeface="Nunito"/>
              </a:rPr>
              <a:t>       ANN</a:t>
            </a:r>
            <a:endParaRPr b="1" sz="1300">
              <a:solidFill>
                <a:srgbClr val="333399"/>
              </a:solidFill>
              <a:latin typeface="Nunito"/>
              <a:ea typeface="Nunito"/>
              <a:cs typeface="Nunito"/>
              <a:sym typeface="Nunito"/>
            </a:endParaRPr>
          </a:p>
        </p:txBody>
      </p:sp>
      <p:sp>
        <p:nvSpPr>
          <p:cNvPr id="527" name="Google Shape;527;p59"/>
          <p:cNvSpPr/>
          <p:nvPr/>
        </p:nvSpPr>
        <p:spPr>
          <a:xfrm flipH="1" rot="10800000">
            <a:off x="298187" y="-26427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528" name="Google Shape;528;p59"/>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529" name="Google Shape;529;p59"/>
          <p:cNvSpPr txBox="1"/>
          <p:nvPr/>
        </p:nvSpPr>
        <p:spPr>
          <a:xfrm>
            <a:off x="314700" y="862125"/>
            <a:ext cx="17223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59"/>
          <p:cNvSpPr txBox="1"/>
          <p:nvPr/>
        </p:nvSpPr>
        <p:spPr>
          <a:xfrm>
            <a:off x="120975" y="646150"/>
            <a:ext cx="57738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Result analysis on the “</a:t>
            </a:r>
            <a:r>
              <a:rPr b="1" lang="en">
                <a:solidFill>
                  <a:srgbClr val="0D0D0D"/>
                </a:solidFill>
                <a:highlight>
                  <a:schemeClr val="accent1"/>
                </a:highlight>
                <a:latin typeface="Nunito"/>
                <a:ea typeface="Nunito"/>
                <a:cs typeface="Nunito"/>
                <a:sym typeface="Nunito"/>
              </a:rPr>
              <a:t>Feature Selected and Normalized</a:t>
            </a:r>
            <a:r>
              <a:rPr b="1" lang="en" sz="1500">
                <a:solidFill>
                  <a:schemeClr val="dk1"/>
                </a:solidFill>
                <a:latin typeface="Nunito"/>
                <a:ea typeface="Nunito"/>
                <a:cs typeface="Nunito"/>
                <a:sym typeface="Nunito"/>
              </a:rPr>
              <a:t> dataset</a:t>
            </a:r>
            <a:r>
              <a:rPr lang="en" sz="1500">
                <a:solidFill>
                  <a:schemeClr val="dk1"/>
                </a:solidFill>
                <a:latin typeface="Nunito"/>
                <a:ea typeface="Nunito"/>
                <a:cs typeface="Nunito"/>
                <a:sym typeface="Nunito"/>
              </a:rPr>
              <a:t>”:</a:t>
            </a:r>
            <a:endParaRPr sz="1500">
              <a:solidFill>
                <a:schemeClr val="dk1"/>
              </a:solidFill>
              <a:latin typeface="Nunito"/>
              <a:ea typeface="Nunito"/>
              <a:cs typeface="Nunito"/>
              <a:sym typeface="Nunito"/>
            </a:endParaRPr>
          </a:p>
        </p:txBody>
      </p:sp>
      <p:pic>
        <p:nvPicPr>
          <p:cNvPr id="531" name="Google Shape;531;p59"/>
          <p:cNvPicPr preferRelativeResize="0"/>
          <p:nvPr/>
        </p:nvPicPr>
        <p:blipFill>
          <a:blip r:embed="rId4">
            <a:alphaModFix/>
          </a:blip>
          <a:stretch>
            <a:fillRect/>
          </a:stretch>
        </p:blipFill>
        <p:spPr>
          <a:xfrm>
            <a:off x="298175" y="991425"/>
            <a:ext cx="3133674" cy="2025149"/>
          </a:xfrm>
          <a:prstGeom prst="rect">
            <a:avLst/>
          </a:prstGeom>
          <a:noFill/>
          <a:ln>
            <a:noFill/>
          </a:ln>
        </p:spPr>
      </p:pic>
      <p:pic>
        <p:nvPicPr>
          <p:cNvPr id="532" name="Google Shape;532;p59"/>
          <p:cNvPicPr preferRelativeResize="0"/>
          <p:nvPr/>
        </p:nvPicPr>
        <p:blipFill>
          <a:blip r:embed="rId5">
            <a:alphaModFix/>
          </a:blip>
          <a:stretch>
            <a:fillRect/>
          </a:stretch>
        </p:blipFill>
        <p:spPr>
          <a:xfrm>
            <a:off x="298175" y="3055925"/>
            <a:ext cx="3133674" cy="2025150"/>
          </a:xfrm>
          <a:prstGeom prst="rect">
            <a:avLst/>
          </a:prstGeom>
          <a:noFill/>
          <a:ln>
            <a:noFill/>
          </a:ln>
        </p:spPr>
      </p:pic>
      <p:sp>
        <p:nvSpPr>
          <p:cNvPr id="533" name="Google Shape;533;p59"/>
          <p:cNvSpPr txBox="1"/>
          <p:nvPr/>
        </p:nvSpPr>
        <p:spPr>
          <a:xfrm>
            <a:off x="3849950" y="4304475"/>
            <a:ext cx="51573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Nunito"/>
                <a:ea typeface="Nunito"/>
                <a:cs typeface="Nunito"/>
                <a:sym typeface="Nunito"/>
              </a:rPr>
              <a:t>In this we got the Accuracy as 85% while the AUC Score was 83%.</a:t>
            </a:r>
            <a:endParaRPr sz="1800">
              <a:solidFill>
                <a:schemeClr val="dk1"/>
              </a:solidFill>
              <a:latin typeface="Nunito"/>
              <a:ea typeface="Nunito"/>
              <a:cs typeface="Nunito"/>
              <a:sym typeface="Nunito"/>
            </a:endParaRPr>
          </a:p>
        </p:txBody>
      </p:sp>
      <p:pic>
        <p:nvPicPr>
          <p:cNvPr id="534" name="Google Shape;534;p59"/>
          <p:cNvPicPr preferRelativeResize="0"/>
          <p:nvPr/>
        </p:nvPicPr>
        <p:blipFill>
          <a:blip r:embed="rId6">
            <a:alphaModFix/>
          </a:blip>
          <a:stretch>
            <a:fillRect/>
          </a:stretch>
        </p:blipFill>
        <p:spPr>
          <a:xfrm>
            <a:off x="3732200" y="991425"/>
            <a:ext cx="5234451" cy="3356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0"/>
          <p:cNvSpPr/>
          <p:nvPr/>
        </p:nvSpPr>
        <p:spPr>
          <a:xfrm flipH="1" rot="10800000">
            <a:off x="298187" y="-26427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540" name="Google Shape;540;p60"/>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541" name="Google Shape;541;p60"/>
          <p:cNvSpPr txBox="1"/>
          <p:nvPr/>
        </p:nvSpPr>
        <p:spPr>
          <a:xfrm>
            <a:off x="522125" y="68586"/>
            <a:ext cx="622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solidFill>
                  <a:srgbClr val="333399"/>
                </a:solidFill>
                <a:latin typeface="Calibri"/>
                <a:ea typeface="Calibri"/>
                <a:cs typeface="Calibri"/>
                <a:sym typeface="Calibri"/>
              </a:rPr>
              <a:t>Model Comparison</a:t>
            </a:r>
            <a:endParaRPr sz="3000">
              <a:solidFill>
                <a:srgbClr val="009FD9"/>
              </a:solidFill>
              <a:latin typeface="Old Standard TT"/>
              <a:ea typeface="Old Standard TT"/>
              <a:cs typeface="Old Standard TT"/>
              <a:sym typeface="Old Standard TT"/>
            </a:endParaRPr>
          </a:p>
        </p:txBody>
      </p:sp>
      <p:graphicFrame>
        <p:nvGraphicFramePr>
          <p:cNvPr id="542" name="Google Shape;542;p60"/>
          <p:cNvGraphicFramePr/>
          <p:nvPr/>
        </p:nvGraphicFramePr>
        <p:xfrm>
          <a:off x="299925" y="767088"/>
          <a:ext cx="3000000" cy="3000000"/>
        </p:xfrm>
        <a:graphic>
          <a:graphicData uri="http://schemas.openxmlformats.org/drawingml/2006/table">
            <a:tbl>
              <a:tblPr>
                <a:noFill/>
                <a:tableStyleId>{6DA5D6C3-98EB-4927-9638-93601C16141E}</a:tableStyleId>
              </a:tblPr>
              <a:tblGrid>
                <a:gridCol w="1086650"/>
                <a:gridCol w="957925"/>
                <a:gridCol w="940775"/>
                <a:gridCol w="923600"/>
                <a:gridCol w="915025"/>
                <a:gridCol w="932225"/>
                <a:gridCol w="957900"/>
                <a:gridCol w="880700"/>
                <a:gridCol w="949350"/>
              </a:tblGrid>
              <a:tr h="885750">
                <a:tc>
                  <a:txBody>
                    <a:bodyPr/>
                    <a:lstStyle/>
                    <a:p>
                      <a:pPr indent="0" lvl="0" marL="0" rtl="0" algn="ctr">
                        <a:spcBef>
                          <a:spcPts val="0"/>
                        </a:spcBef>
                        <a:spcAft>
                          <a:spcPts val="0"/>
                        </a:spcAft>
                        <a:buNone/>
                      </a:pPr>
                      <a:r>
                        <a:rPr lang="en">
                          <a:latin typeface="Nunito"/>
                          <a:ea typeface="Nunito"/>
                          <a:cs typeface="Nunito"/>
                          <a:sym typeface="Nunito"/>
                        </a:rPr>
                        <a:t>Model </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Accuracy (D1)</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Accuracy (D2)</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F1 Score (D1)</a:t>
                      </a:r>
                      <a:endParaRPr>
                        <a:solidFill>
                          <a:schemeClr val="dk1"/>
                        </a:solidFill>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F1 Score (D2)</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Precision (D1)</a:t>
                      </a:r>
                      <a:endParaRPr>
                        <a:solidFill>
                          <a:schemeClr val="dk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Precision</a:t>
                      </a:r>
                      <a:endParaRPr>
                        <a:solidFill>
                          <a:schemeClr val="dk1"/>
                        </a:solidFill>
                        <a:latin typeface="Nunito"/>
                        <a:ea typeface="Nunito"/>
                        <a:cs typeface="Nunito"/>
                        <a:sym typeface="Nunito"/>
                      </a:endParaRPr>
                    </a:p>
                    <a:p>
                      <a:pPr indent="0" lvl="0" marL="0" rtl="0" algn="ctr">
                        <a:spcBef>
                          <a:spcPts val="0"/>
                        </a:spcBef>
                        <a:spcAft>
                          <a:spcPts val="0"/>
                        </a:spcAft>
                        <a:buNone/>
                      </a:pPr>
                      <a:r>
                        <a:rPr lang="en">
                          <a:solidFill>
                            <a:schemeClr val="dk1"/>
                          </a:solidFill>
                          <a:latin typeface="Nunito"/>
                          <a:ea typeface="Nunito"/>
                          <a:cs typeface="Nunito"/>
                          <a:sym typeface="Nunito"/>
                        </a:rPr>
                        <a:t>(D2)</a:t>
                      </a:r>
                      <a:endParaRPr>
                        <a:solidFill>
                          <a:schemeClr val="dk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Recall</a:t>
                      </a:r>
                      <a:endParaRPr>
                        <a:solidFill>
                          <a:schemeClr val="dk1"/>
                        </a:solidFill>
                        <a:latin typeface="Nunito"/>
                        <a:ea typeface="Nunito"/>
                        <a:cs typeface="Nunito"/>
                        <a:sym typeface="Nunito"/>
                      </a:endParaRPr>
                    </a:p>
                    <a:p>
                      <a:pPr indent="0" lvl="0" marL="0" rtl="0" algn="ctr">
                        <a:spcBef>
                          <a:spcPts val="0"/>
                        </a:spcBef>
                        <a:spcAft>
                          <a:spcPts val="0"/>
                        </a:spcAft>
                        <a:buNone/>
                      </a:pPr>
                      <a:r>
                        <a:rPr lang="en">
                          <a:solidFill>
                            <a:schemeClr val="dk1"/>
                          </a:solidFill>
                          <a:latin typeface="Nunito"/>
                          <a:ea typeface="Nunito"/>
                          <a:cs typeface="Nunito"/>
                          <a:sym typeface="Nunito"/>
                        </a:rPr>
                        <a:t>(D1)</a:t>
                      </a:r>
                      <a:endParaRPr>
                        <a:solidFill>
                          <a:schemeClr val="dk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Recall</a:t>
                      </a:r>
                      <a:endParaRPr>
                        <a:solidFill>
                          <a:schemeClr val="dk1"/>
                        </a:solidFill>
                        <a:latin typeface="Nunito"/>
                        <a:ea typeface="Nunito"/>
                        <a:cs typeface="Nunito"/>
                        <a:sym typeface="Nunito"/>
                      </a:endParaRPr>
                    </a:p>
                    <a:p>
                      <a:pPr indent="0" lvl="0" marL="0" rtl="0" algn="ctr">
                        <a:spcBef>
                          <a:spcPts val="0"/>
                        </a:spcBef>
                        <a:spcAft>
                          <a:spcPts val="0"/>
                        </a:spcAft>
                        <a:buNone/>
                      </a:pPr>
                      <a:r>
                        <a:rPr lang="en">
                          <a:solidFill>
                            <a:schemeClr val="dk1"/>
                          </a:solidFill>
                          <a:latin typeface="Nunito"/>
                          <a:ea typeface="Nunito"/>
                          <a:cs typeface="Nunito"/>
                          <a:sym typeface="Nunito"/>
                        </a:rPr>
                        <a:t>(D2)</a:t>
                      </a:r>
                      <a:endParaRPr>
                        <a:solidFill>
                          <a:schemeClr val="dk1"/>
                        </a:solidFill>
                        <a:latin typeface="Nunito"/>
                        <a:ea typeface="Nunito"/>
                        <a:cs typeface="Nunito"/>
                        <a:sym typeface="Nunito"/>
                      </a:endParaRPr>
                    </a:p>
                  </a:txBody>
                  <a:tcPr marT="91425" marB="91425" marR="91425" marL="91425"/>
                </a:tc>
              </a:tr>
              <a:tr h="521025">
                <a:tc>
                  <a:txBody>
                    <a:bodyPr/>
                    <a:lstStyle/>
                    <a:p>
                      <a:pPr indent="0" lvl="0" marL="0" rtl="0" algn="ctr">
                        <a:spcBef>
                          <a:spcPts val="0"/>
                        </a:spcBef>
                        <a:spcAft>
                          <a:spcPts val="0"/>
                        </a:spcAft>
                        <a:buNone/>
                      </a:pPr>
                      <a:r>
                        <a:rPr lang="en">
                          <a:latin typeface="Nunito"/>
                          <a:ea typeface="Nunito"/>
                          <a:cs typeface="Nunito"/>
                          <a:sym typeface="Nunito"/>
                        </a:rPr>
                        <a:t>Logistic Regression</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r>
              <a:tr h="338650">
                <a:tc>
                  <a:txBody>
                    <a:bodyPr/>
                    <a:lstStyle/>
                    <a:p>
                      <a:pPr indent="0" lvl="0" marL="0" rtl="0" algn="ctr">
                        <a:spcBef>
                          <a:spcPts val="0"/>
                        </a:spcBef>
                        <a:spcAft>
                          <a:spcPts val="0"/>
                        </a:spcAft>
                        <a:buNone/>
                      </a:pPr>
                      <a:r>
                        <a:rPr lang="en">
                          <a:latin typeface="Nunito"/>
                          <a:ea typeface="Nunito"/>
                          <a:cs typeface="Nunito"/>
                          <a:sym typeface="Nunito"/>
                        </a:rPr>
                        <a:t>Random Forest</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77%</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77%</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77%</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r>
              <a:tr h="338650">
                <a:tc>
                  <a:txBody>
                    <a:bodyPr/>
                    <a:lstStyle/>
                    <a:p>
                      <a:pPr indent="0" lvl="0" marL="0" rtl="0" algn="ctr">
                        <a:spcBef>
                          <a:spcPts val="0"/>
                        </a:spcBef>
                        <a:spcAft>
                          <a:spcPts val="0"/>
                        </a:spcAft>
                        <a:buNone/>
                      </a:pPr>
                      <a:r>
                        <a:rPr lang="en">
                          <a:latin typeface="Nunito"/>
                          <a:ea typeface="Nunito"/>
                          <a:cs typeface="Nunito"/>
                          <a:sym typeface="Nunito"/>
                        </a:rPr>
                        <a:t>LightGBM</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79%</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r>
              <a:tr h="338650">
                <a:tc>
                  <a:txBody>
                    <a:bodyPr/>
                    <a:lstStyle/>
                    <a:p>
                      <a:pPr indent="0" lvl="0" marL="0" rtl="0" algn="ctr">
                        <a:spcBef>
                          <a:spcPts val="0"/>
                        </a:spcBef>
                        <a:spcAft>
                          <a:spcPts val="0"/>
                        </a:spcAft>
                        <a:buNone/>
                      </a:pPr>
                      <a:r>
                        <a:rPr lang="en">
                          <a:latin typeface="Nunito"/>
                          <a:ea typeface="Nunito"/>
                          <a:cs typeface="Nunito"/>
                          <a:sym typeface="Nunito"/>
                        </a:rPr>
                        <a:t>ANN</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80%</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
                          <a:latin typeface="Nunito"/>
                          <a:ea typeface="Nunito"/>
                          <a:cs typeface="Nunito"/>
                          <a:sym typeface="Nunito"/>
                        </a:rPr>
                        <a:t>85%</a:t>
                      </a:r>
                      <a:endParaRPr b="1">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75%</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70%</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71%</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69%</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78%</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72%</a:t>
                      </a:r>
                      <a:endParaRPr>
                        <a:latin typeface="Nunito"/>
                        <a:ea typeface="Nunito"/>
                        <a:cs typeface="Nunito"/>
                        <a:sym typeface="Nunito"/>
                      </a:endParaRPr>
                    </a:p>
                  </a:txBody>
                  <a:tcPr marT="91425" marB="91425" marR="91425" marL="91425"/>
                </a:tc>
              </a:tr>
            </a:tbl>
          </a:graphicData>
        </a:graphic>
      </p:graphicFrame>
      <p:sp>
        <p:nvSpPr>
          <p:cNvPr id="543" name="Google Shape;543;p60"/>
          <p:cNvSpPr txBox="1"/>
          <p:nvPr/>
        </p:nvSpPr>
        <p:spPr>
          <a:xfrm>
            <a:off x="214100" y="3664350"/>
            <a:ext cx="82491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chemeClr val="dk1"/>
                </a:solidFill>
                <a:latin typeface="Nunito"/>
                <a:ea typeface="Nunito"/>
                <a:cs typeface="Nunito"/>
                <a:sym typeface="Nunito"/>
              </a:rPr>
              <a:t>Based on the above data, which presents the comparison of various machine learning models across different evaluation criteria, it becomes evident that </a:t>
            </a:r>
            <a:r>
              <a:rPr b="1" lang="en" sz="1600">
                <a:solidFill>
                  <a:schemeClr val="dk1"/>
                </a:solidFill>
                <a:latin typeface="Nunito"/>
                <a:ea typeface="Nunito"/>
                <a:cs typeface="Nunito"/>
                <a:sym typeface="Nunito"/>
              </a:rPr>
              <a:t>ANN </a:t>
            </a:r>
            <a:r>
              <a:rPr lang="en" sz="1600">
                <a:solidFill>
                  <a:schemeClr val="dk1"/>
                </a:solidFill>
                <a:latin typeface="Nunito"/>
                <a:ea typeface="Nunito"/>
                <a:cs typeface="Nunito"/>
                <a:sym typeface="Nunito"/>
              </a:rPr>
              <a:t>emerges as the top-performing model.</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None/>
            </a:pPr>
            <a:r>
              <a:rPr b="1" lang="en" sz="1100">
                <a:solidFill>
                  <a:schemeClr val="dk1"/>
                </a:solidFill>
                <a:latin typeface="Nunito"/>
                <a:ea typeface="Nunito"/>
                <a:cs typeface="Nunito"/>
                <a:sym typeface="Nunito"/>
              </a:rPr>
              <a:t>**D1</a:t>
            </a:r>
            <a:r>
              <a:rPr lang="en" sz="1100">
                <a:solidFill>
                  <a:schemeClr val="dk1"/>
                </a:solidFill>
                <a:latin typeface="Nunito"/>
                <a:ea typeface="Nunito"/>
                <a:cs typeface="Nunito"/>
                <a:sym typeface="Nunito"/>
              </a:rPr>
              <a:t> ==</a:t>
            </a:r>
            <a:r>
              <a:rPr lang="en" sz="1300">
                <a:solidFill>
                  <a:schemeClr val="dk1"/>
                </a:solidFill>
                <a:latin typeface="Nunito"/>
                <a:ea typeface="Nunito"/>
                <a:cs typeface="Nunito"/>
                <a:sym typeface="Nunito"/>
              </a:rPr>
              <a:t>N</a:t>
            </a:r>
            <a:r>
              <a:rPr lang="en" sz="1300">
                <a:solidFill>
                  <a:schemeClr val="dk1"/>
                </a:solidFill>
                <a:latin typeface="Nunito"/>
                <a:ea typeface="Nunito"/>
                <a:cs typeface="Nunito"/>
                <a:sym typeface="Nunito"/>
              </a:rPr>
              <a:t>ormalized Dataset    </a:t>
            </a:r>
            <a:r>
              <a:rPr b="1" lang="en" sz="1200">
                <a:solidFill>
                  <a:schemeClr val="dk1"/>
                </a:solidFill>
                <a:latin typeface="Nunito"/>
                <a:ea typeface="Nunito"/>
                <a:cs typeface="Nunito"/>
                <a:sym typeface="Nunito"/>
              </a:rPr>
              <a:t>D2</a:t>
            </a:r>
            <a:r>
              <a:rPr lang="en" sz="1300">
                <a:solidFill>
                  <a:schemeClr val="dk1"/>
                </a:solidFill>
                <a:latin typeface="Nunito"/>
                <a:ea typeface="Nunito"/>
                <a:cs typeface="Nunito"/>
                <a:sym typeface="Nunito"/>
              </a:rPr>
              <a:t>==</a:t>
            </a:r>
            <a:r>
              <a:rPr lang="en" sz="1200">
                <a:solidFill>
                  <a:srgbClr val="0D0D0D"/>
                </a:solidFill>
                <a:highlight>
                  <a:schemeClr val="accent1"/>
                </a:highlight>
                <a:latin typeface="Nunito"/>
                <a:ea typeface="Nunito"/>
                <a:cs typeface="Nunito"/>
                <a:sym typeface="Nunito"/>
              </a:rPr>
              <a:t>Feature Selected and Normalized</a:t>
            </a:r>
            <a:r>
              <a:rPr lang="en" sz="1300">
                <a:solidFill>
                  <a:schemeClr val="dk1"/>
                </a:solidFill>
                <a:latin typeface="Nunito"/>
                <a:ea typeface="Nunito"/>
                <a:cs typeface="Nunito"/>
                <a:sym typeface="Nunito"/>
              </a:rPr>
              <a:t> dataset</a:t>
            </a:r>
            <a:endParaRPr sz="1300">
              <a:solidFill>
                <a:schemeClr val="dk1"/>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298175" y="825250"/>
            <a:ext cx="73206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latin typeface="Calibri"/>
              <a:ea typeface="Calibri"/>
              <a:cs typeface="Calibri"/>
              <a:sym typeface="Calibri"/>
            </a:endParaRPr>
          </a:p>
          <a:p>
            <a:pPr indent="0" lvl="0" marL="0" rtl="0" algn="l">
              <a:spcBef>
                <a:spcPts val="0"/>
              </a:spcBef>
              <a:spcAft>
                <a:spcPts val="0"/>
              </a:spcAft>
              <a:buNone/>
            </a:pPr>
            <a:r>
              <a:t/>
            </a:r>
            <a:endParaRPr>
              <a:solidFill>
                <a:srgbClr val="0D0D0D"/>
              </a:solidFill>
            </a:endParaRPr>
          </a:p>
        </p:txBody>
      </p:sp>
      <p:sp>
        <p:nvSpPr>
          <p:cNvPr id="549" name="Google Shape;549;p61"/>
          <p:cNvSpPr txBox="1"/>
          <p:nvPr/>
        </p:nvSpPr>
        <p:spPr>
          <a:xfrm>
            <a:off x="439500" y="136500"/>
            <a:ext cx="8133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333399"/>
                </a:solidFill>
                <a:latin typeface="Merriweather"/>
                <a:ea typeface="Merriweather"/>
                <a:cs typeface="Merriweather"/>
                <a:sym typeface="Merriweather"/>
              </a:rPr>
              <a:t>    </a:t>
            </a:r>
            <a:r>
              <a:rPr b="1" lang="en" sz="2700">
                <a:solidFill>
                  <a:srgbClr val="333399"/>
                </a:solidFill>
                <a:latin typeface="Calibri"/>
                <a:ea typeface="Calibri"/>
                <a:cs typeface="Calibri"/>
                <a:sym typeface="Calibri"/>
              </a:rPr>
              <a:t>PROCEEDING TO OBJECTIVE 2</a:t>
            </a:r>
            <a:endParaRPr b="1" sz="2700">
              <a:solidFill>
                <a:srgbClr val="333399"/>
              </a:solidFill>
              <a:latin typeface="Roboto"/>
              <a:ea typeface="Roboto"/>
              <a:cs typeface="Roboto"/>
              <a:sym typeface="Roboto"/>
            </a:endParaRPr>
          </a:p>
        </p:txBody>
      </p:sp>
      <p:sp>
        <p:nvSpPr>
          <p:cNvPr id="550" name="Google Shape;550;p61"/>
          <p:cNvSpPr/>
          <p:nvPr/>
        </p:nvSpPr>
        <p:spPr>
          <a:xfrm flipH="1" rot="10800000">
            <a:off x="298187" y="-1843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551" name="Google Shape;551;p61"/>
          <p:cNvPicPr preferRelativeResize="0"/>
          <p:nvPr/>
        </p:nvPicPr>
        <p:blipFill>
          <a:blip r:embed="rId3">
            <a:alphaModFix/>
          </a:blip>
          <a:stretch>
            <a:fillRect/>
          </a:stretch>
        </p:blipFill>
        <p:spPr>
          <a:xfrm>
            <a:off x="58000" y="136499"/>
            <a:ext cx="507351" cy="479775"/>
          </a:xfrm>
          <a:prstGeom prst="rect">
            <a:avLst/>
          </a:prstGeom>
          <a:noFill/>
          <a:ln>
            <a:noFill/>
          </a:ln>
        </p:spPr>
      </p:pic>
      <p:sp>
        <p:nvSpPr>
          <p:cNvPr id="552" name="Google Shape;552;p61"/>
          <p:cNvSpPr txBox="1"/>
          <p:nvPr/>
        </p:nvSpPr>
        <p:spPr>
          <a:xfrm>
            <a:off x="439500" y="825250"/>
            <a:ext cx="79371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Nunito"/>
                <a:ea typeface="Nunito"/>
                <a:cs typeface="Nunito"/>
                <a:sym typeface="Nunito"/>
              </a:rPr>
              <a:t>As we have found our best model for </a:t>
            </a:r>
            <a:r>
              <a:rPr lang="en" sz="1600">
                <a:solidFill>
                  <a:schemeClr val="dk1"/>
                </a:solidFill>
                <a:latin typeface="Nunito"/>
                <a:ea typeface="Nunito"/>
                <a:cs typeface="Nunito"/>
                <a:sym typeface="Nunito"/>
              </a:rPr>
              <a:t>classification</a:t>
            </a:r>
            <a:r>
              <a:rPr lang="en" sz="1600">
                <a:solidFill>
                  <a:schemeClr val="dk1"/>
                </a:solidFill>
                <a:latin typeface="Nunito"/>
                <a:ea typeface="Nunito"/>
                <a:cs typeface="Nunito"/>
                <a:sym typeface="Nunito"/>
              </a:rPr>
              <a:t>, now we want to further depict the smoking status of each data into “light” ,”moderate” and “heavy” smoker. </a:t>
            </a:r>
            <a:endParaRPr sz="1600">
              <a:solidFill>
                <a:schemeClr val="dk1"/>
              </a:solidFill>
              <a:latin typeface="Nunito"/>
              <a:ea typeface="Nunito"/>
              <a:cs typeface="Nunito"/>
              <a:sym typeface="Nunito"/>
            </a:endParaRPr>
          </a:p>
        </p:txBody>
      </p:sp>
      <p:sp>
        <p:nvSpPr>
          <p:cNvPr id="553" name="Google Shape;553;p61"/>
          <p:cNvSpPr txBox="1"/>
          <p:nvPr/>
        </p:nvSpPr>
        <p:spPr>
          <a:xfrm>
            <a:off x="439500" y="1730888"/>
            <a:ext cx="64185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Nunito"/>
                <a:ea typeface="Nunito"/>
                <a:cs typeface="Nunito"/>
                <a:sym typeface="Nunito"/>
              </a:rPr>
              <a:t>FREQUENCY </a:t>
            </a:r>
            <a:r>
              <a:rPr b="1" lang="en" sz="1800">
                <a:solidFill>
                  <a:schemeClr val="dk1"/>
                </a:solidFill>
                <a:latin typeface="Nunito"/>
                <a:ea typeface="Nunito"/>
                <a:cs typeface="Nunito"/>
                <a:sym typeface="Nunito"/>
              </a:rPr>
              <a:t>DISTRIBUTION</a:t>
            </a:r>
            <a:r>
              <a:rPr b="1" lang="en" sz="1800">
                <a:solidFill>
                  <a:schemeClr val="dk1"/>
                </a:solidFill>
                <a:latin typeface="Nunito"/>
                <a:ea typeface="Nunito"/>
                <a:cs typeface="Nunito"/>
                <a:sym typeface="Nunito"/>
              </a:rPr>
              <a:t> OF THE OUTPUT DATA</a:t>
            </a:r>
            <a:endParaRPr b="1" sz="1800">
              <a:solidFill>
                <a:schemeClr val="dk1"/>
              </a:solidFill>
              <a:latin typeface="Nunito"/>
              <a:ea typeface="Nunito"/>
              <a:cs typeface="Nunito"/>
              <a:sym typeface="Nunito"/>
            </a:endParaRPr>
          </a:p>
        </p:txBody>
      </p:sp>
      <p:pic>
        <p:nvPicPr>
          <p:cNvPr id="554" name="Google Shape;554;p61"/>
          <p:cNvPicPr preferRelativeResize="0"/>
          <p:nvPr/>
        </p:nvPicPr>
        <p:blipFill>
          <a:blip r:embed="rId4">
            <a:alphaModFix/>
          </a:blip>
          <a:stretch>
            <a:fillRect/>
          </a:stretch>
        </p:blipFill>
        <p:spPr>
          <a:xfrm>
            <a:off x="266550" y="2421575"/>
            <a:ext cx="5647776" cy="2266950"/>
          </a:xfrm>
          <a:prstGeom prst="rect">
            <a:avLst/>
          </a:prstGeom>
          <a:noFill/>
          <a:ln>
            <a:noFill/>
          </a:ln>
        </p:spPr>
      </p:pic>
      <p:sp>
        <p:nvSpPr>
          <p:cNvPr id="555" name="Google Shape;555;p61"/>
          <p:cNvSpPr txBox="1"/>
          <p:nvPr/>
        </p:nvSpPr>
        <p:spPr>
          <a:xfrm>
            <a:off x="6172200" y="2463700"/>
            <a:ext cx="2820300" cy="21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Nunito"/>
                <a:ea typeface="Nunito"/>
                <a:cs typeface="Nunito"/>
                <a:sym typeface="Nunito"/>
              </a:rPr>
              <a:t>Here, we can see that the frequency distribution off the smokers data(&gt;0.5) has an even distribution. </a:t>
            </a:r>
            <a:endParaRPr sz="1700">
              <a:solidFill>
                <a:schemeClr val="dk1"/>
              </a:solidFill>
              <a:latin typeface="Nunito"/>
              <a:ea typeface="Nunito"/>
              <a:cs typeface="Nunito"/>
              <a:sym typeface="Nunito"/>
            </a:endParaRPr>
          </a:p>
          <a:p>
            <a:pPr indent="0" lvl="0" marL="0" rtl="0" algn="l">
              <a:spcBef>
                <a:spcPts val="0"/>
              </a:spcBef>
              <a:spcAft>
                <a:spcPts val="0"/>
              </a:spcAft>
              <a:buNone/>
            </a:pPr>
            <a:r>
              <a:t/>
            </a:r>
            <a:endParaRPr sz="1700">
              <a:solidFill>
                <a:schemeClr val="dk1"/>
              </a:solidFill>
              <a:latin typeface="Nunito"/>
              <a:ea typeface="Nunito"/>
              <a:cs typeface="Nunito"/>
              <a:sym typeface="Nunito"/>
            </a:endParaRPr>
          </a:p>
          <a:p>
            <a:pPr indent="0" lvl="0" marL="0" rtl="0" algn="l">
              <a:spcBef>
                <a:spcPts val="0"/>
              </a:spcBef>
              <a:spcAft>
                <a:spcPts val="0"/>
              </a:spcAft>
              <a:buNone/>
            </a:pPr>
            <a:r>
              <a:rPr lang="en" sz="1700">
                <a:solidFill>
                  <a:schemeClr val="dk1"/>
                </a:solidFill>
                <a:latin typeface="Nunito"/>
                <a:ea typeface="Nunito"/>
                <a:cs typeface="Nunito"/>
                <a:sym typeface="Nunito"/>
              </a:rPr>
              <a:t>Thus, in order to classify such type of data , we will be using CLUSTERING.</a:t>
            </a:r>
            <a:endParaRPr sz="1700">
              <a:solidFill>
                <a:schemeClr val="dk1"/>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2"/>
          <p:cNvSpPr txBox="1"/>
          <p:nvPr>
            <p:ph type="title"/>
          </p:nvPr>
        </p:nvSpPr>
        <p:spPr>
          <a:xfrm>
            <a:off x="362950" y="1568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33399"/>
                </a:solidFill>
                <a:latin typeface="Nunito"/>
                <a:ea typeface="Nunito"/>
                <a:cs typeface="Nunito"/>
                <a:sym typeface="Nunito"/>
              </a:rPr>
              <a:t>   </a:t>
            </a:r>
            <a:r>
              <a:rPr b="1" lang="en">
                <a:solidFill>
                  <a:srgbClr val="333399"/>
                </a:solidFill>
                <a:latin typeface="Nunito"/>
                <a:ea typeface="Nunito"/>
                <a:cs typeface="Nunito"/>
                <a:sym typeface="Nunito"/>
              </a:rPr>
              <a:t>K-MEANS CLUSTERING</a:t>
            </a:r>
            <a:endParaRPr b="1">
              <a:solidFill>
                <a:srgbClr val="333399"/>
              </a:solidFill>
              <a:latin typeface="Nunito"/>
              <a:ea typeface="Nunito"/>
              <a:cs typeface="Nunito"/>
              <a:sym typeface="Nunito"/>
            </a:endParaRPr>
          </a:p>
        </p:txBody>
      </p:sp>
      <p:pic>
        <p:nvPicPr>
          <p:cNvPr id="561" name="Google Shape;561;p62"/>
          <p:cNvPicPr preferRelativeResize="0"/>
          <p:nvPr/>
        </p:nvPicPr>
        <p:blipFill rotWithShape="1">
          <a:blip r:embed="rId3">
            <a:alphaModFix/>
          </a:blip>
          <a:srcRect b="6079" l="860" r="-859" t="-6080"/>
          <a:stretch/>
        </p:blipFill>
        <p:spPr>
          <a:xfrm>
            <a:off x="203925" y="836025"/>
            <a:ext cx="3355850" cy="2013500"/>
          </a:xfrm>
          <a:prstGeom prst="rect">
            <a:avLst/>
          </a:prstGeom>
          <a:noFill/>
          <a:ln>
            <a:noFill/>
          </a:ln>
        </p:spPr>
      </p:pic>
      <p:sp>
        <p:nvSpPr>
          <p:cNvPr id="562" name="Google Shape;562;p62"/>
          <p:cNvSpPr txBox="1"/>
          <p:nvPr/>
        </p:nvSpPr>
        <p:spPr>
          <a:xfrm>
            <a:off x="362950" y="3040000"/>
            <a:ext cx="34578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As per elbow method used for finding the optimal value of k , we got k = 3.</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Thus, we would apply k-means clustering with the value of k =</a:t>
            </a:r>
            <a:r>
              <a:rPr lang="en">
                <a:solidFill>
                  <a:schemeClr val="dk1"/>
                </a:solidFill>
                <a:latin typeface="Nunito"/>
                <a:ea typeface="Nunito"/>
                <a:cs typeface="Nunito"/>
                <a:sym typeface="Nunito"/>
              </a:rPr>
              <a:t> </a:t>
            </a:r>
            <a:r>
              <a:rPr lang="en">
                <a:solidFill>
                  <a:schemeClr val="dk1"/>
                </a:solidFill>
                <a:latin typeface="Nunito"/>
                <a:ea typeface="Nunito"/>
                <a:cs typeface="Nunito"/>
                <a:sym typeface="Nunito"/>
              </a:rPr>
              <a:t>3 for division of the data into “light”, ”moderate” and “heavy” smokers </a:t>
            </a:r>
            <a:endParaRPr>
              <a:solidFill>
                <a:schemeClr val="dk1"/>
              </a:solidFill>
              <a:latin typeface="Nunito"/>
              <a:ea typeface="Nunito"/>
              <a:cs typeface="Nunito"/>
              <a:sym typeface="Nunito"/>
            </a:endParaRPr>
          </a:p>
        </p:txBody>
      </p:sp>
      <p:sp>
        <p:nvSpPr>
          <p:cNvPr id="563" name="Google Shape;563;p62"/>
          <p:cNvSpPr txBox="1"/>
          <p:nvPr/>
        </p:nvSpPr>
        <p:spPr>
          <a:xfrm>
            <a:off x="5087225" y="1243225"/>
            <a:ext cx="3601800" cy="11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This is the plot for the output data </a:t>
            </a:r>
            <a:r>
              <a:rPr lang="en">
                <a:solidFill>
                  <a:schemeClr val="dk1"/>
                </a:solidFill>
                <a:latin typeface="Nunito"/>
                <a:ea typeface="Nunito"/>
                <a:cs typeface="Nunito"/>
                <a:sym typeface="Nunito"/>
              </a:rPr>
              <a:t>classifying</a:t>
            </a:r>
            <a:r>
              <a:rPr lang="en">
                <a:solidFill>
                  <a:schemeClr val="dk1"/>
                </a:solidFill>
                <a:latin typeface="Nunito"/>
                <a:ea typeface="Nunito"/>
                <a:cs typeface="Nunito"/>
                <a:sym typeface="Nunito"/>
              </a:rPr>
              <a:t> into different classes.</a:t>
            </a:r>
            <a:endParaRPr>
              <a:solidFill>
                <a:schemeClr val="dk1"/>
              </a:solidFill>
              <a:latin typeface="Nunito"/>
              <a:ea typeface="Nunito"/>
              <a:cs typeface="Nunito"/>
              <a:sym typeface="Nunito"/>
            </a:endParaRPr>
          </a:p>
        </p:txBody>
      </p:sp>
      <p:pic>
        <p:nvPicPr>
          <p:cNvPr id="564" name="Google Shape;564;p62"/>
          <p:cNvPicPr preferRelativeResize="0"/>
          <p:nvPr/>
        </p:nvPicPr>
        <p:blipFill rotWithShape="1">
          <a:blip r:embed="rId4">
            <a:alphaModFix/>
          </a:blip>
          <a:srcRect b="-18019" l="0" r="0" t="18020"/>
          <a:stretch/>
        </p:blipFill>
        <p:spPr>
          <a:xfrm>
            <a:off x="90425" y="223587"/>
            <a:ext cx="507351" cy="479775"/>
          </a:xfrm>
          <a:prstGeom prst="rect">
            <a:avLst/>
          </a:prstGeom>
          <a:noFill/>
          <a:ln>
            <a:noFill/>
          </a:ln>
        </p:spPr>
      </p:pic>
      <p:sp>
        <p:nvSpPr>
          <p:cNvPr id="565" name="Google Shape;565;p62"/>
          <p:cNvSpPr/>
          <p:nvPr/>
        </p:nvSpPr>
        <p:spPr>
          <a:xfrm flipH="1" rot="10800000">
            <a:off x="298187" y="-1843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566" name="Google Shape;566;p62"/>
          <p:cNvPicPr preferRelativeResize="0"/>
          <p:nvPr/>
        </p:nvPicPr>
        <p:blipFill>
          <a:blip r:embed="rId5">
            <a:alphaModFix/>
          </a:blip>
          <a:stretch>
            <a:fillRect/>
          </a:stretch>
        </p:blipFill>
        <p:spPr>
          <a:xfrm>
            <a:off x="4394299" y="2264525"/>
            <a:ext cx="4374152" cy="23963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3"/>
          <p:cNvSpPr txBox="1"/>
          <p:nvPr>
            <p:ph type="title"/>
          </p:nvPr>
        </p:nvSpPr>
        <p:spPr>
          <a:xfrm>
            <a:off x="-617575" y="22460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333399"/>
                </a:solidFill>
                <a:latin typeface="Nunito"/>
                <a:ea typeface="Nunito"/>
                <a:cs typeface="Nunito"/>
                <a:sym typeface="Nunito"/>
              </a:rPr>
              <a:t>RESULTS: K-MEANS CLUSTERING</a:t>
            </a:r>
            <a:endParaRPr b="1">
              <a:solidFill>
                <a:srgbClr val="333399"/>
              </a:solidFill>
              <a:latin typeface="Nunito"/>
              <a:ea typeface="Nunito"/>
              <a:cs typeface="Nunito"/>
              <a:sym typeface="Nunito"/>
            </a:endParaRPr>
          </a:p>
        </p:txBody>
      </p:sp>
      <p:sp>
        <p:nvSpPr>
          <p:cNvPr id="572" name="Google Shape;572;p63"/>
          <p:cNvSpPr/>
          <p:nvPr/>
        </p:nvSpPr>
        <p:spPr>
          <a:xfrm flipH="1" rot="10800000">
            <a:off x="460287" y="-1297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573" name="Google Shape;573;p63"/>
          <p:cNvPicPr preferRelativeResize="0"/>
          <p:nvPr/>
        </p:nvPicPr>
        <p:blipFill rotWithShape="1">
          <a:blip r:embed="rId3">
            <a:alphaModFix/>
          </a:blip>
          <a:srcRect b="-18019" l="0" r="0" t="18020"/>
          <a:stretch/>
        </p:blipFill>
        <p:spPr>
          <a:xfrm>
            <a:off x="208900" y="224612"/>
            <a:ext cx="507351" cy="479775"/>
          </a:xfrm>
          <a:prstGeom prst="rect">
            <a:avLst/>
          </a:prstGeom>
          <a:noFill/>
          <a:ln>
            <a:noFill/>
          </a:ln>
        </p:spPr>
      </p:pic>
      <p:pic>
        <p:nvPicPr>
          <p:cNvPr id="574" name="Google Shape;574;p63"/>
          <p:cNvPicPr preferRelativeResize="0"/>
          <p:nvPr/>
        </p:nvPicPr>
        <p:blipFill rotWithShape="1">
          <a:blip r:embed="rId4">
            <a:alphaModFix/>
          </a:blip>
          <a:srcRect b="0" l="635" r="0" t="0"/>
          <a:stretch/>
        </p:blipFill>
        <p:spPr>
          <a:xfrm rot="10800000">
            <a:off x="1237451" y="4246575"/>
            <a:ext cx="6321049" cy="498750"/>
          </a:xfrm>
          <a:prstGeom prst="rect">
            <a:avLst/>
          </a:prstGeom>
          <a:noFill/>
          <a:ln>
            <a:noFill/>
          </a:ln>
        </p:spPr>
      </p:pic>
      <p:sp>
        <p:nvSpPr>
          <p:cNvPr id="575" name="Google Shape;575;p63"/>
          <p:cNvSpPr txBox="1"/>
          <p:nvPr/>
        </p:nvSpPr>
        <p:spPr>
          <a:xfrm>
            <a:off x="1109375" y="3897250"/>
            <a:ext cx="64545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Nunito Black"/>
                <a:ea typeface="Nunito Black"/>
                <a:cs typeface="Nunito Black"/>
                <a:sym typeface="Nunito Black"/>
              </a:rPr>
              <a:t>LIGHT                                                           MODERATE                                                      HEAVY</a:t>
            </a:r>
            <a:endParaRPr sz="700">
              <a:solidFill>
                <a:schemeClr val="dk1"/>
              </a:solidFill>
              <a:latin typeface="Nunito Black"/>
              <a:ea typeface="Nunito Black"/>
              <a:cs typeface="Nunito Black"/>
              <a:sym typeface="Nunito Black"/>
            </a:endParaRPr>
          </a:p>
        </p:txBody>
      </p:sp>
      <p:sp>
        <p:nvSpPr>
          <p:cNvPr id="576" name="Google Shape;576;p63"/>
          <p:cNvSpPr txBox="1"/>
          <p:nvPr/>
        </p:nvSpPr>
        <p:spPr>
          <a:xfrm>
            <a:off x="1109375" y="4745325"/>
            <a:ext cx="66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Old Standard TT"/>
                <a:ea typeface="Old Standard TT"/>
                <a:cs typeface="Old Standard TT"/>
                <a:sym typeface="Old Standard TT"/>
              </a:rPr>
              <a:t>0.00</a:t>
            </a:r>
            <a:endParaRPr b="1" sz="1000">
              <a:solidFill>
                <a:schemeClr val="dk1"/>
              </a:solidFill>
              <a:latin typeface="Old Standard TT"/>
              <a:ea typeface="Old Standard TT"/>
              <a:cs typeface="Old Standard TT"/>
              <a:sym typeface="Old Standard TT"/>
            </a:endParaRPr>
          </a:p>
        </p:txBody>
      </p:sp>
      <p:sp>
        <p:nvSpPr>
          <p:cNvPr id="577" name="Google Shape;577;p63"/>
          <p:cNvSpPr txBox="1"/>
          <p:nvPr/>
        </p:nvSpPr>
        <p:spPr>
          <a:xfrm>
            <a:off x="3048450" y="4745325"/>
            <a:ext cx="50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Old Standard TT"/>
                <a:ea typeface="Old Standard TT"/>
                <a:cs typeface="Old Standard TT"/>
                <a:sym typeface="Old Standard TT"/>
              </a:rPr>
              <a:t>0.23</a:t>
            </a:r>
            <a:endParaRPr b="1" sz="1000">
              <a:solidFill>
                <a:schemeClr val="dk1"/>
              </a:solidFill>
              <a:latin typeface="Old Standard TT"/>
              <a:ea typeface="Old Standard TT"/>
              <a:cs typeface="Old Standard TT"/>
              <a:sym typeface="Old Standard TT"/>
            </a:endParaRPr>
          </a:p>
        </p:txBody>
      </p:sp>
      <p:sp>
        <p:nvSpPr>
          <p:cNvPr id="578" name="Google Shape;578;p63"/>
          <p:cNvSpPr txBox="1"/>
          <p:nvPr/>
        </p:nvSpPr>
        <p:spPr>
          <a:xfrm>
            <a:off x="4928500" y="4745325"/>
            <a:ext cx="50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Old Standard TT"/>
                <a:ea typeface="Old Standard TT"/>
                <a:cs typeface="Old Standard TT"/>
                <a:sym typeface="Old Standard TT"/>
              </a:rPr>
              <a:t>0.46</a:t>
            </a:r>
            <a:endParaRPr b="1" sz="1000">
              <a:solidFill>
                <a:schemeClr val="dk1"/>
              </a:solidFill>
              <a:latin typeface="Old Standard TT"/>
              <a:ea typeface="Old Standard TT"/>
              <a:cs typeface="Old Standard TT"/>
              <a:sym typeface="Old Standard TT"/>
            </a:endParaRPr>
          </a:p>
        </p:txBody>
      </p:sp>
      <p:sp>
        <p:nvSpPr>
          <p:cNvPr id="579" name="Google Shape;579;p63"/>
          <p:cNvSpPr txBox="1"/>
          <p:nvPr/>
        </p:nvSpPr>
        <p:spPr>
          <a:xfrm>
            <a:off x="7344575" y="4777550"/>
            <a:ext cx="50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Old Standard TT"/>
                <a:ea typeface="Old Standard TT"/>
                <a:cs typeface="Old Standard TT"/>
                <a:sym typeface="Old Standard TT"/>
              </a:rPr>
              <a:t>1.00</a:t>
            </a:r>
            <a:endParaRPr b="1" sz="1000">
              <a:solidFill>
                <a:schemeClr val="dk1"/>
              </a:solidFill>
              <a:latin typeface="Old Standard TT"/>
              <a:ea typeface="Old Standard TT"/>
              <a:cs typeface="Old Standard TT"/>
              <a:sym typeface="Old Standard TT"/>
            </a:endParaRPr>
          </a:p>
        </p:txBody>
      </p:sp>
      <p:pic>
        <p:nvPicPr>
          <p:cNvPr id="580" name="Google Shape;580;p63"/>
          <p:cNvPicPr preferRelativeResize="0"/>
          <p:nvPr/>
        </p:nvPicPr>
        <p:blipFill rotWithShape="1">
          <a:blip r:embed="rId5">
            <a:alphaModFix/>
          </a:blip>
          <a:srcRect b="92012" l="0" r="9763" t="0"/>
          <a:stretch/>
        </p:blipFill>
        <p:spPr>
          <a:xfrm>
            <a:off x="4928500" y="3104056"/>
            <a:ext cx="3557550" cy="229994"/>
          </a:xfrm>
          <a:prstGeom prst="rect">
            <a:avLst/>
          </a:prstGeom>
          <a:noFill/>
          <a:ln>
            <a:noFill/>
          </a:ln>
        </p:spPr>
      </p:pic>
      <p:pic>
        <p:nvPicPr>
          <p:cNvPr id="581" name="Google Shape;581;p63"/>
          <p:cNvPicPr preferRelativeResize="0"/>
          <p:nvPr/>
        </p:nvPicPr>
        <p:blipFill rotWithShape="1">
          <a:blip r:embed="rId5">
            <a:alphaModFix/>
          </a:blip>
          <a:srcRect b="35262" l="0" r="7201" t="6682"/>
          <a:stretch/>
        </p:blipFill>
        <p:spPr>
          <a:xfrm>
            <a:off x="208900" y="1325397"/>
            <a:ext cx="4419600" cy="2019453"/>
          </a:xfrm>
          <a:prstGeom prst="rect">
            <a:avLst/>
          </a:prstGeom>
          <a:noFill/>
          <a:ln>
            <a:noFill/>
          </a:ln>
        </p:spPr>
      </p:pic>
      <p:pic>
        <p:nvPicPr>
          <p:cNvPr id="582" name="Google Shape;582;p63"/>
          <p:cNvPicPr preferRelativeResize="0"/>
          <p:nvPr/>
        </p:nvPicPr>
        <p:blipFill rotWithShape="1">
          <a:blip r:embed="rId5">
            <a:alphaModFix/>
          </a:blip>
          <a:srcRect b="0" l="0" r="24998" t="64735"/>
          <a:stretch/>
        </p:blipFill>
        <p:spPr>
          <a:xfrm>
            <a:off x="4850400" y="1368725"/>
            <a:ext cx="3635649" cy="144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2691000" y="577800"/>
            <a:ext cx="6453000" cy="25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200">
                <a:solidFill>
                  <a:srgbClr val="333399"/>
                </a:solidFill>
                <a:latin typeface="Nunito"/>
                <a:ea typeface="Nunito"/>
                <a:cs typeface="Nunito"/>
                <a:sym typeface="Nunito"/>
              </a:rPr>
              <a:t>OBJECTIVE</a:t>
            </a:r>
            <a:endParaRPr b="1" sz="4200">
              <a:solidFill>
                <a:srgbClr val="333399"/>
              </a:solidFill>
              <a:latin typeface="Nunito"/>
              <a:ea typeface="Nunito"/>
              <a:cs typeface="Nunito"/>
              <a:sym typeface="Nunito"/>
            </a:endParaRPr>
          </a:p>
          <a:p>
            <a:pPr indent="0" lvl="0" marL="0" rtl="0" algn="l">
              <a:spcBef>
                <a:spcPts val="1200"/>
              </a:spcBef>
              <a:spcAft>
                <a:spcPts val="1200"/>
              </a:spcAft>
              <a:buNone/>
            </a:pPr>
            <a:r>
              <a:t/>
            </a:r>
            <a:endParaRPr b="1" sz="3700">
              <a:solidFill>
                <a:srgbClr val="424242"/>
              </a:solidFill>
              <a:latin typeface="Nunito"/>
              <a:ea typeface="Nunito"/>
              <a:cs typeface="Nunito"/>
              <a:sym typeface="Nunito"/>
            </a:endParaRPr>
          </a:p>
        </p:txBody>
      </p:sp>
      <p:sp>
        <p:nvSpPr>
          <p:cNvPr id="164" name="Google Shape;164;p28"/>
          <p:cNvSpPr/>
          <p:nvPr/>
        </p:nvSpPr>
        <p:spPr>
          <a:xfrm flipH="1" rot="10800000">
            <a:off x="776687" y="683421"/>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28"/>
          <p:cNvSpPr/>
          <p:nvPr/>
        </p:nvSpPr>
        <p:spPr>
          <a:xfrm flipH="1" rot="10800000">
            <a:off x="776687" y="-48787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28"/>
          <p:cNvSpPr txBox="1"/>
          <p:nvPr/>
        </p:nvSpPr>
        <p:spPr>
          <a:xfrm>
            <a:off x="1211850" y="1854725"/>
            <a:ext cx="6720300" cy="2640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24242"/>
              </a:buClr>
              <a:buSzPts val="1900"/>
              <a:buFont typeface="Nunito"/>
              <a:buChar char="●"/>
            </a:pPr>
            <a:r>
              <a:rPr lang="en" sz="1900">
                <a:solidFill>
                  <a:srgbClr val="424242"/>
                </a:solidFill>
                <a:latin typeface="Nunito"/>
                <a:ea typeface="Nunito"/>
                <a:cs typeface="Nunito"/>
                <a:sym typeface="Nunito"/>
              </a:rPr>
              <a:t>Develop a machine learning model for binary prediction of smoker status using the biosignals in order to classify whether the person is a “smoker” or “non-smoker”.</a:t>
            </a:r>
            <a:endParaRPr sz="1900">
              <a:solidFill>
                <a:srgbClr val="424242"/>
              </a:solidFill>
              <a:latin typeface="Nunito"/>
              <a:ea typeface="Nunito"/>
              <a:cs typeface="Nunito"/>
              <a:sym typeface="Nunito"/>
            </a:endParaRPr>
          </a:p>
          <a:p>
            <a:pPr indent="-349250" lvl="0" marL="457200" rtl="0" algn="l">
              <a:lnSpc>
                <a:spcPct val="115000"/>
              </a:lnSpc>
              <a:spcBef>
                <a:spcPts val="0"/>
              </a:spcBef>
              <a:spcAft>
                <a:spcPts val="0"/>
              </a:spcAft>
              <a:buClr>
                <a:srgbClr val="424242"/>
              </a:buClr>
              <a:buSzPts val="1900"/>
              <a:buFont typeface="Nunito"/>
              <a:buChar char="●"/>
            </a:pPr>
            <a:r>
              <a:rPr lang="en" sz="1900">
                <a:solidFill>
                  <a:srgbClr val="424242"/>
                </a:solidFill>
                <a:latin typeface="Nunito"/>
                <a:ea typeface="Nunito"/>
                <a:cs typeface="Nunito"/>
                <a:sym typeface="Nunito"/>
              </a:rPr>
              <a:t>Further, generate a machine learning model to predict the extent of smoking for a particular person.</a:t>
            </a:r>
            <a:endParaRPr sz="1900">
              <a:solidFill>
                <a:srgbClr val="424242"/>
              </a:solidFill>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Nunito"/>
                <a:ea typeface="Nunito"/>
                <a:cs typeface="Nunito"/>
                <a:sym typeface="Nunito"/>
              </a:rPr>
              <a:t>FUZZY C-MEANS CLUSTERING</a:t>
            </a:r>
            <a:endParaRPr b="1">
              <a:latin typeface="Nunito"/>
              <a:ea typeface="Nunito"/>
              <a:cs typeface="Nunito"/>
              <a:sym typeface="Nunito"/>
            </a:endParaRPr>
          </a:p>
        </p:txBody>
      </p:sp>
      <p:pic>
        <p:nvPicPr>
          <p:cNvPr id="588" name="Google Shape;588;p64"/>
          <p:cNvPicPr preferRelativeResize="0"/>
          <p:nvPr/>
        </p:nvPicPr>
        <p:blipFill>
          <a:blip r:embed="rId3">
            <a:alphaModFix/>
          </a:blip>
          <a:stretch>
            <a:fillRect/>
          </a:stretch>
        </p:blipFill>
        <p:spPr>
          <a:xfrm>
            <a:off x="4840950" y="2111825"/>
            <a:ext cx="3893875" cy="2726874"/>
          </a:xfrm>
          <a:prstGeom prst="rect">
            <a:avLst/>
          </a:prstGeom>
          <a:noFill/>
          <a:ln>
            <a:noFill/>
          </a:ln>
        </p:spPr>
      </p:pic>
      <p:pic>
        <p:nvPicPr>
          <p:cNvPr id="589" name="Google Shape;589;p64"/>
          <p:cNvPicPr preferRelativeResize="0"/>
          <p:nvPr/>
        </p:nvPicPr>
        <p:blipFill rotWithShape="1">
          <a:blip r:embed="rId4">
            <a:alphaModFix/>
          </a:blip>
          <a:srcRect b="6079" l="860" r="-859" t="-6080"/>
          <a:stretch/>
        </p:blipFill>
        <p:spPr>
          <a:xfrm>
            <a:off x="384000" y="1102550"/>
            <a:ext cx="3355850" cy="2013500"/>
          </a:xfrm>
          <a:prstGeom prst="rect">
            <a:avLst/>
          </a:prstGeom>
          <a:noFill/>
          <a:ln>
            <a:noFill/>
          </a:ln>
        </p:spPr>
      </p:pic>
      <p:sp>
        <p:nvSpPr>
          <p:cNvPr id="590" name="Google Shape;590;p64"/>
          <p:cNvSpPr txBox="1"/>
          <p:nvPr/>
        </p:nvSpPr>
        <p:spPr>
          <a:xfrm>
            <a:off x="504275" y="3349750"/>
            <a:ext cx="3515400" cy="14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As per elbow method used for finding the optimal value of number of clusters , which came out to be 3.</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Thus, we would apply fuzzy c-means clustering with the value of n = 3 . </a:t>
            </a:r>
            <a:endParaRPr>
              <a:solidFill>
                <a:schemeClr val="dk1"/>
              </a:solidFill>
              <a:latin typeface="Nunito"/>
              <a:ea typeface="Nunito"/>
              <a:cs typeface="Nunito"/>
              <a:sym typeface="Nunito"/>
            </a:endParaRPr>
          </a:p>
        </p:txBody>
      </p:sp>
      <p:sp>
        <p:nvSpPr>
          <p:cNvPr id="591" name="Google Shape;591;p64"/>
          <p:cNvSpPr txBox="1"/>
          <p:nvPr/>
        </p:nvSpPr>
        <p:spPr>
          <a:xfrm>
            <a:off x="5208350" y="12772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This is the plot for the output data classifying into different classes.</a:t>
            </a:r>
            <a:endParaRPr>
              <a:solidFill>
                <a:schemeClr val="dk1"/>
              </a:solidFill>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Nunito"/>
                <a:ea typeface="Nunito"/>
                <a:cs typeface="Nunito"/>
                <a:sym typeface="Nunito"/>
              </a:rPr>
              <a:t>RESULTS : FUZZY C-MEANS CLUSTERING</a:t>
            </a:r>
            <a:endParaRPr b="1">
              <a:latin typeface="Nunito"/>
              <a:ea typeface="Nunito"/>
              <a:cs typeface="Nunito"/>
              <a:sym typeface="Nunito"/>
            </a:endParaRPr>
          </a:p>
        </p:txBody>
      </p:sp>
      <p:pic>
        <p:nvPicPr>
          <p:cNvPr id="597" name="Google Shape;597;p65"/>
          <p:cNvPicPr preferRelativeResize="0"/>
          <p:nvPr/>
        </p:nvPicPr>
        <p:blipFill rotWithShape="1">
          <a:blip r:embed="rId3">
            <a:alphaModFix/>
          </a:blip>
          <a:srcRect b="43277" l="25683" r="44852" t="54061"/>
          <a:stretch/>
        </p:blipFill>
        <p:spPr>
          <a:xfrm>
            <a:off x="4682475" y="3363625"/>
            <a:ext cx="4257452" cy="302575"/>
          </a:xfrm>
          <a:prstGeom prst="rect">
            <a:avLst/>
          </a:prstGeom>
          <a:noFill/>
          <a:ln>
            <a:noFill/>
          </a:ln>
        </p:spPr>
      </p:pic>
      <p:pic>
        <p:nvPicPr>
          <p:cNvPr id="598" name="Google Shape;598;p65"/>
          <p:cNvPicPr preferRelativeResize="0"/>
          <p:nvPr/>
        </p:nvPicPr>
        <p:blipFill rotWithShape="1">
          <a:blip r:embed="rId3">
            <a:alphaModFix/>
          </a:blip>
          <a:srcRect b="21356" l="26411" r="41645" t="56449"/>
          <a:stretch/>
        </p:blipFill>
        <p:spPr>
          <a:xfrm>
            <a:off x="158500" y="1674525"/>
            <a:ext cx="4413500" cy="1991664"/>
          </a:xfrm>
          <a:prstGeom prst="rect">
            <a:avLst/>
          </a:prstGeom>
          <a:noFill/>
          <a:ln>
            <a:noFill/>
          </a:ln>
        </p:spPr>
      </p:pic>
      <p:pic>
        <p:nvPicPr>
          <p:cNvPr id="599" name="Google Shape;599;p65"/>
          <p:cNvPicPr preferRelativeResize="0"/>
          <p:nvPr/>
        </p:nvPicPr>
        <p:blipFill rotWithShape="1">
          <a:blip r:embed="rId3">
            <a:alphaModFix/>
          </a:blip>
          <a:srcRect b="9452" l="24930" r="57049" t="80466"/>
          <a:stretch/>
        </p:blipFill>
        <p:spPr>
          <a:xfrm>
            <a:off x="4876750" y="1674525"/>
            <a:ext cx="3868900" cy="1502350"/>
          </a:xfrm>
          <a:prstGeom prst="rect">
            <a:avLst/>
          </a:prstGeom>
          <a:noFill/>
          <a:ln>
            <a:noFill/>
          </a:ln>
        </p:spPr>
      </p:pic>
      <p:pic>
        <p:nvPicPr>
          <p:cNvPr id="600" name="Google Shape;600;p65"/>
          <p:cNvPicPr preferRelativeResize="0"/>
          <p:nvPr/>
        </p:nvPicPr>
        <p:blipFill rotWithShape="1">
          <a:blip r:embed="rId4">
            <a:alphaModFix/>
          </a:blip>
          <a:srcRect b="0" l="635" r="0" t="0"/>
          <a:stretch/>
        </p:blipFill>
        <p:spPr>
          <a:xfrm rot="10800000">
            <a:off x="1237451" y="4246575"/>
            <a:ext cx="6321049" cy="498750"/>
          </a:xfrm>
          <a:prstGeom prst="rect">
            <a:avLst/>
          </a:prstGeom>
          <a:noFill/>
          <a:ln>
            <a:noFill/>
          </a:ln>
        </p:spPr>
      </p:pic>
      <p:sp>
        <p:nvSpPr>
          <p:cNvPr id="601" name="Google Shape;601;p65"/>
          <p:cNvSpPr txBox="1"/>
          <p:nvPr/>
        </p:nvSpPr>
        <p:spPr>
          <a:xfrm>
            <a:off x="1109375" y="3897250"/>
            <a:ext cx="64545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Nunito Black"/>
                <a:ea typeface="Nunito Black"/>
                <a:cs typeface="Nunito Black"/>
                <a:sym typeface="Nunito Black"/>
              </a:rPr>
              <a:t>LIGHT                                                           MODERATE                                                      HEAVY</a:t>
            </a:r>
            <a:endParaRPr sz="700">
              <a:solidFill>
                <a:schemeClr val="dk1"/>
              </a:solidFill>
              <a:latin typeface="Nunito Black"/>
              <a:ea typeface="Nunito Black"/>
              <a:cs typeface="Nunito Black"/>
              <a:sym typeface="Nunito Black"/>
            </a:endParaRPr>
          </a:p>
        </p:txBody>
      </p:sp>
      <p:sp>
        <p:nvSpPr>
          <p:cNvPr id="602" name="Google Shape;602;p65"/>
          <p:cNvSpPr txBox="1"/>
          <p:nvPr/>
        </p:nvSpPr>
        <p:spPr>
          <a:xfrm>
            <a:off x="1109375" y="4745325"/>
            <a:ext cx="66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Old Standard TT"/>
                <a:ea typeface="Old Standard TT"/>
                <a:cs typeface="Old Standard TT"/>
                <a:sym typeface="Old Standard TT"/>
              </a:rPr>
              <a:t>0.00</a:t>
            </a:r>
            <a:endParaRPr b="1" sz="1000">
              <a:solidFill>
                <a:schemeClr val="dk1"/>
              </a:solidFill>
              <a:latin typeface="Old Standard TT"/>
              <a:ea typeface="Old Standard TT"/>
              <a:cs typeface="Old Standard TT"/>
              <a:sym typeface="Old Standard TT"/>
            </a:endParaRPr>
          </a:p>
        </p:txBody>
      </p:sp>
      <p:sp>
        <p:nvSpPr>
          <p:cNvPr id="603" name="Google Shape;603;p65"/>
          <p:cNvSpPr txBox="1"/>
          <p:nvPr/>
        </p:nvSpPr>
        <p:spPr>
          <a:xfrm>
            <a:off x="3048450" y="4745325"/>
            <a:ext cx="50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Old Standard TT"/>
                <a:ea typeface="Old Standard TT"/>
                <a:cs typeface="Old Standard TT"/>
                <a:sym typeface="Old Standard TT"/>
              </a:rPr>
              <a:t>0.30</a:t>
            </a:r>
            <a:endParaRPr b="1" sz="1000">
              <a:solidFill>
                <a:schemeClr val="dk1"/>
              </a:solidFill>
              <a:latin typeface="Old Standard TT"/>
              <a:ea typeface="Old Standard TT"/>
              <a:cs typeface="Old Standard TT"/>
              <a:sym typeface="Old Standard TT"/>
            </a:endParaRPr>
          </a:p>
        </p:txBody>
      </p:sp>
      <p:sp>
        <p:nvSpPr>
          <p:cNvPr id="604" name="Google Shape;604;p65"/>
          <p:cNvSpPr txBox="1"/>
          <p:nvPr/>
        </p:nvSpPr>
        <p:spPr>
          <a:xfrm>
            <a:off x="4928500" y="4745325"/>
            <a:ext cx="50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Old Standard TT"/>
                <a:ea typeface="Old Standard TT"/>
                <a:cs typeface="Old Standard TT"/>
                <a:sym typeface="Old Standard TT"/>
              </a:rPr>
              <a:t>0.59</a:t>
            </a:r>
            <a:endParaRPr b="1" sz="1000">
              <a:solidFill>
                <a:schemeClr val="dk1"/>
              </a:solidFill>
              <a:latin typeface="Old Standard TT"/>
              <a:ea typeface="Old Standard TT"/>
              <a:cs typeface="Old Standard TT"/>
              <a:sym typeface="Old Standard TT"/>
            </a:endParaRPr>
          </a:p>
        </p:txBody>
      </p:sp>
      <p:sp>
        <p:nvSpPr>
          <p:cNvPr id="605" name="Google Shape;605;p65"/>
          <p:cNvSpPr txBox="1"/>
          <p:nvPr/>
        </p:nvSpPr>
        <p:spPr>
          <a:xfrm>
            <a:off x="7344575" y="4777550"/>
            <a:ext cx="50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Old Standard TT"/>
                <a:ea typeface="Old Standard TT"/>
                <a:cs typeface="Old Standard TT"/>
                <a:sym typeface="Old Standard TT"/>
              </a:rPr>
              <a:t>1.00</a:t>
            </a:r>
            <a:endParaRPr b="1" sz="1000">
              <a:solidFill>
                <a:schemeClr val="dk1"/>
              </a:solidFill>
              <a:latin typeface="Old Standard TT"/>
              <a:ea typeface="Old Standard TT"/>
              <a:cs typeface="Old Standard TT"/>
              <a:sym typeface="Old Standard T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6"/>
          <p:cNvSpPr txBox="1"/>
          <p:nvPr>
            <p:ph type="title"/>
          </p:nvPr>
        </p:nvSpPr>
        <p:spPr>
          <a:xfrm>
            <a:off x="311700" y="1747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00">
                <a:solidFill>
                  <a:srgbClr val="333399"/>
                </a:solidFill>
                <a:latin typeface="Nunito"/>
                <a:ea typeface="Nunito"/>
                <a:cs typeface="Nunito"/>
                <a:sym typeface="Nunito"/>
              </a:rPr>
              <a:t>    </a:t>
            </a:r>
            <a:r>
              <a:rPr b="1" lang="en" sz="3100">
                <a:solidFill>
                  <a:srgbClr val="333399"/>
                </a:solidFill>
                <a:latin typeface="Nunito"/>
                <a:ea typeface="Nunito"/>
                <a:cs typeface="Nunito"/>
                <a:sym typeface="Nunito"/>
              </a:rPr>
              <a:t>References</a:t>
            </a:r>
            <a:endParaRPr b="1" sz="3100">
              <a:solidFill>
                <a:srgbClr val="333399"/>
              </a:solidFill>
              <a:latin typeface="Nunito"/>
              <a:ea typeface="Nunito"/>
              <a:cs typeface="Nunito"/>
              <a:sym typeface="Nunito"/>
            </a:endParaRPr>
          </a:p>
        </p:txBody>
      </p:sp>
      <p:sp>
        <p:nvSpPr>
          <p:cNvPr id="611" name="Google Shape;611;p66"/>
          <p:cNvSpPr txBox="1"/>
          <p:nvPr/>
        </p:nvSpPr>
        <p:spPr>
          <a:xfrm>
            <a:off x="425100" y="828425"/>
            <a:ext cx="7891500" cy="36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highlight>
                  <a:schemeClr val="accent1"/>
                </a:highlight>
                <a:latin typeface="Nunito"/>
                <a:ea typeface="Nunito"/>
                <a:cs typeface="Nunito"/>
                <a:sym typeface="Nunito"/>
              </a:rPr>
              <a:t>[1] </a:t>
            </a:r>
            <a:r>
              <a:rPr lang="en" sz="1150">
                <a:solidFill>
                  <a:srgbClr val="3C4043"/>
                </a:solidFill>
                <a:highlight>
                  <a:schemeClr val="accent1"/>
                </a:highlight>
                <a:latin typeface="Nunito"/>
                <a:ea typeface="Nunito"/>
                <a:cs typeface="Nunito"/>
                <a:sym typeface="Nunito"/>
              </a:rPr>
              <a:t>Chakraborty, Sasthi. (2015). Pattern of Smoking and Chewing Tobacco Use in a Slum of Durgapur: An Industrial City. IOSR Journal of Dental and Medical Sciences. 14. 88-92. 10.9790/0853-14548892.</a:t>
            </a:r>
            <a:endParaRPr sz="1150">
              <a:solidFill>
                <a:srgbClr val="2E414F"/>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50">
              <a:solidFill>
                <a:srgbClr val="2E414F"/>
              </a:solidFill>
              <a:highlight>
                <a:schemeClr val="accent1"/>
              </a:highlight>
              <a:latin typeface="Nunito"/>
              <a:ea typeface="Nunito"/>
              <a:cs typeface="Nunito"/>
              <a:sym typeface="Nunito"/>
            </a:endParaRPr>
          </a:p>
          <a:p>
            <a:pPr indent="0" lvl="0" marL="0" rtl="0" algn="l">
              <a:spcBef>
                <a:spcPts val="0"/>
              </a:spcBef>
              <a:spcAft>
                <a:spcPts val="0"/>
              </a:spcAft>
              <a:buNone/>
            </a:pPr>
            <a:r>
              <a:rPr b="1" lang="en" sz="1150">
                <a:solidFill>
                  <a:srgbClr val="2E414F"/>
                </a:solidFill>
                <a:highlight>
                  <a:schemeClr val="accent1"/>
                </a:highlight>
                <a:latin typeface="Nunito"/>
                <a:ea typeface="Nunito"/>
                <a:cs typeface="Nunito"/>
                <a:sym typeface="Nunito"/>
              </a:rPr>
              <a:t>[2]</a:t>
            </a:r>
            <a:r>
              <a:rPr lang="en" sz="1100">
                <a:solidFill>
                  <a:schemeClr val="dk1"/>
                </a:solidFill>
                <a:latin typeface="Nunito"/>
                <a:ea typeface="Nunito"/>
                <a:cs typeface="Nunito"/>
                <a:sym typeface="Nunito"/>
              </a:rPr>
              <a:t>Chandrupatla, Siddardha G.; Tavares, Mary; Natto, Zuhair S. (27 July 2017).</a:t>
            </a:r>
            <a:r>
              <a:rPr lang="en" sz="1100">
                <a:solidFill>
                  <a:schemeClr val="dk1"/>
                </a:solidFill>
                <a:uFill>
                  <a:noFill/>
                </a:uFill>
                <a:latin typeface="Nunito"/>
                <a:ea typeface="Nunito"/>
                <a:cs typeface="Nunito"/>
                <a:sym typeface="Nunito"/>
                <a:hlinkClick r:id="rId3">
                  <a:extLst>
                    <a:ext uri="{A12FA001-AC4F-418D-AE19-62706E023703}">
                      <ahyp:hlinkClr val="tx"/>
                    </a:ext>
                  </a:extLst>
                </a:hlinkClick>
              </a:rPr>
              <a:t> </a:t>
            </a:r>
            <a:r>
              <a:rPr lang="en" sz="1100" u="sng">
                <a:solidFill>
                  <a:schemeClr val="accent5"/>
                </a:solidFill>
                <a:latin typeface="Nunito"/>
                <a:ea typeface="Nunito"/>
                <a:cs typeface="Nunito"/>
                <a:sym typeface="Nunito"/>
                <a:hlinkClick r:id="rId4">
                  <a:extLst>
                    <a:ext uri="{A12FA001-AC4F-418D-AE19-62706E023703}">
                      <ahyp:hlinkClr val="tx"/>
                    </a:ext>
                  </a:extLst>
                </a:hlinkClick>
              </a:rPr>
              <a:t>"Tobacco Use and Effects of Professional Advice on Smoking Cessation among Youth in India"</a:t>
            </a:r>
            <a:r>
              <a:rPr lang="en" sz="1100">
                <a:solidFill>
                  <a:schemeClr val="dk1"/>
                </a:solidFill>
                <a:latin typeface="Nunito"/>
                <a:ea typeface="Nunito"/>
                <a:cs typeface="Nunito"/>
                <a:sym typeface="Nunito"/>
              </a:rPr>
              <a:t>. </a:t>
            </a:r>
            <a:r>
              <a:rPr i="1" lang="en" sz="1100">
                <a:solidFill>
                  <a:schemeClr val="dk1"/>
                </a:solidFill>
                <a:latin typeface="Nunito"/>
                <a:ea typeface="Nunito"/>
                <a:cs typeface="Nunito"/>
                <a:sym typeface="Nunito"/>
              </a:rPr>
              <a:t>Asian Pacific Journal of Cancer Prevention</a:t>
            </a:r>
            <a:r>
              <a:rPr lang="en" sz="1100">
                <a:solidFill>
                  <a:schemeClr val="dk1"/>
                </a:solidFill>
                <a:latin typeface="Nunito"/>
                <a:ea typeface="Nunito"/>
                <a:cs typeface="Nunito"/>
                <a:sym typeface="Nunito"/>
              </a:rPr>
              <a:t>. </a:t>
            </a:r>
            <a:r>
              <a:rPr b="1" lang="en" sz="1100">
                <a:solidFill>
                  <a:schemeClr val="dk1"/>
                </a:solidFill>
                <a:latin typeface="Nunito"/>
                <a:ea typeface="Nunito"/>
                <a:cs typeface="Nunito"/>
                <a:sym typeface="Nunito"/>
              </a:rPr>
              <a:t>18</a:t>
            </a:r>
            <a:r>
              <a:rPr lang="en" sz="1100">
                <a:solidFill>
                  <a:schemeClr val="dk1"/>
                </a:solidFill>
                <a:latin typeface="Nunito"/>
                <a:ea typeface="Nunito"/>
                <a:cs typeface="Nunito"/>
                <a:sym typeface="Nunito"/>
              </a:rPr>
              <a:t> (7): 1861–1867.</a:t>
            </a:r>
            <a:r>
              <a:rPr lang="en" sz="1100">
                <a:solidFill>
                  <a:schemeClr val="dk1"/>
                </a:solidFill>
                <a:uFill>
                  <a:noFill/>
                </a:uFill>
                <a:latin typeface="Nunito"/>
                <a:ea typeface="Nunito"/>
                <a:cs typeface="Nunito"/>
                <a:sym typeface="Nunito"/>
                <a:hlinkClick r:id="rId5">
                  <a:extLst>
                    <a:ext uri="{A12FA001-AC4F-418D-AE19-62706E023703}">
                      <ahyp:hlinkClr val="tx"/>
                    </a:ext>
                  </a:extLst>
                </a:hlinkClick>
              </a:rPr>
              <a:t> </a:t>
            </a:r>
            <a:r>
              <a:rPr lang="en" sz="1100" u="sng">
                <a:solidFill>
                  <a:schemeClr val="accent5"/>
                </a:solidFill>
                <a:latin typeface="Nunito"/>
                <a:ea typeface="Nunito"/>
                <a:cs typeface="Nunito"/>
                <a:sym typeface="Nunito"/>
                <a:hlinkClick r:id="rId6">
                  <a:extLst>
                    <a:ext uri="{A12FA001-AC4F-418D-AE19-62706E023703}">
                      <ahyp:hlinkClr val="tx"/>
                    </a:ext>
                  </a:extLst>
                </a:hlinkClick>
              </a:rPr>
              <a:t>doi</a:t>
            </a:r>
            <a:r>
              <a:rPr lang="en" sz="1100">
                <a:solidFill>
                  <a:schemeClr val="dk1"/>
                </a:solidFill>
                <a:latin typeface="Nunito"/>
                <a:ea typeface="Nunito"/>
                <a:cs typeface="Nunito"/>
                <a:sym typeface="Nunito"/>
              </a:rPr>
              <a:t>:</a:t>
            </a:r>
            <a:r>
              <a:rPr lang="en" sz="1100" u="sng">
                <a:solidFill>
                  <a:schemeClr val="accent5"/>
                </a:solidFill>
                <a:latin typeface="Nunito"/>
                <a:ea typeface="Nunito"/>
                <a:cs typeface="Nunito"/>
                <a:sym typeface="Nunito"/>
                <a:hlinkClick r:id="rId7">
                  <a:extLst>
                    <a:ext uri="{A12FA001-AC4F-418D-AE19-62706E023703}">
                      <ahyp:hlinkClr val="tx"/>
                    </a:ext>
                  </a:extLst>
                </a:hlinkClick>
              </a:rPr>
              <a:t>10.22034/APJCP.2017.18.7.1861</a:t>
            </a:r>
            <a:r>
              <a:rPr lang="en" sz="1100">
                <a:solidFill>
                  <a:schemeClr val="dk1"/>
                </a:solidFill>
                <a:latin typeface="Nunito"/>
                <a:ea typeface="Nunito"/>
                <a:cs typeface="Nunito"/>
                <a:sym typeface="Nunito"/>
              </a:rPr>
              <a:t>.</a:t>
            </a:r>
            <a:r>
              <a:rPr lang="en" sz="1100">
                <a:solidFill>
                  <a:schemeClr val="dk1"/>
                </a:solidFill>
                <a:uFill>
                  <a:noFill/>
                </a:uFill>
                <a:latin typeface="Nunito"/>
                <a:ea typeface="Nunito"/>
                <a:cs typeface="Nunito"/>
                <a:sym typeface="Nunito"/>
                <a:hlinkClick r:id="rId8">
                  <a:extLst>
                    <a:ext uri="{A12FA001-AC4F-418D-AE19-62706E023703}">
                      <ahyp:hlinkClr val="tx"/>
                    </a:ext>
                  </a:extLst>
                </a:hlinkClick>
              </a:rPr>
              <a:t> </a:t>
            </a:r>
            <a:r>
              <a:rPr lang="en" sz="1100" u="sng">
                <a:solidFill>
                  <a:schemeClr val="accent5"/>
                </a:solidFill>
                <a:latin typeface="Nunito"/>
                <a:ea typeface="Nunito"/>
                <a:cs typeface="Nunito"/>
                <a:sym typeface="Nunito"/>
                <a:hlinkClick r:id="rId9">
                  <a:extLst>
                    <a:ext uri="{A12FA001-AC4F-418D-AE19-62706E023703}">
                      <ahyp:hlinkClr val="tx"/>
                    </a:ext>
                  </a:extLst>
                </a:hlinkClick>
              </a:rPr>
              <a:t>ISSN</a:t>
            </a:r>
            <a:r>
              <a:rPr lang="en" sz="1100">
                <a:solidFill>
                  <a:schemeClr val="dk1"/>
                </a:solidFill>
                <a:latin typeface="Nunito"/>
                <a:ea typeface="Nunito"/>
                <a:cs typeface="Nunito"/>
                <a:sym typeface="Nunito"/>
              </a:rPr>
              <a:t> </a:t>
            </a:r>
            <a:r>
              <a:rPr lang="en" sz="1100" u="sng">
                <a:solidFill>
                  <a:schemeClr val="accent5"/>
                </a:solidFill>
                <a:latin typeface="Nunito"/>
                <a:ea typeface="Nunito"/>
                <a:cs typeface="Nunito"/>
                <a:sym typeface="Nunito"/>
                <a:hlinkClick r:id="rId10">
                  <a:extLst>
                    <a:ext uri="{A12FA001-AC4F-418D-AE19-62706E023703}">
                      <ahyp:hlinkClr val="tx"/>
                    </a:ext>
                  </a:extLst>
                </a:hlinkClick>
              </a:rPr>
              <a:t>2476-762X</a:t>
            </a:r>
            <a:r>
              <a:rPr lang="en" sz="1100">
                <a:solidFill>
                  <a:schemeClr val="dk1"/>
                </a:solidFill>
                <a:latin typeface="Nunito"/>
                <a:ea typeface="Nunito"/>
                <a:cs typeface="Nunito"/>
                <a:sym typeface="Nunito"/>
              </a:rPr>
              <a:t>.</a:t>
            </a:r>
            <a:r>
              <a:rPr lang="en" sz="1100">
                <a:solidFill>
                  <a:schemeClr val="dk1"/>
                </a:solidFill>
                <a:uFill>
                  <a:noFill/>
                </a:uFill>
                <a:latin typeface="Nunito"/>
                <a:ea typeface="Nunito"/>
                <a:cs typeface="Nunito"/>
                <a:sym typeface="Nunito"/>
                <a:hlinkClick r:id="rId11">
                  <a:extLst>
                    <a:ext uri="{A12FA001-AC4F-418D-AE19-62706E023703}">
                      <ahyp:hlinkClr val="tx"/>
                    </a:ext>
                  </a:extLst>
                </a:hlinkClick>
              </a:rPr>
              <a:t> </a:t>
            </a:r>
            <a:r>
              <a:rPr lang="en" sz="1100" u="sng">
                <a:solidFill>
                  <a:schemeClr val="accent5"/>
                </a:solidFill>
                <a:latin typeface="Nunito"/>
                <a:ea typeface="Nunito"/>
                <a:cs typeface="Nunito"/>
                <a:sym typeface="Nunito"/>
                <a:hlinkClick r:id="rId12">
                  <a:extLst>
                    <a:ext uri="{A12FA001-AC4F-418D-AE19-62706E023703}">
                      <ahyp:hlinkClr val="tx"/>
                    </a:ext>
                  </a:extLst>
                </a:hlinkClick>
              </a:rPr>
              <a:t>PMC</a:t>
            </a:r>
            <a:r>
              <a:rPr lang="en" sz="1100">
                <a:solidFill>
                  <a:schemeClr val="dk1"/>
                </a:solidFill>
                <a:latin typeface="Nunito"/>
                <a:ea typeface="Nunito"/>
                <a:cs typeface="Nunito"/>
                <a:sym typeface="Nunito"/>
              </a:rPr>
              <a:t> </a:t>
            </a:r>
            <a:r>
              <a:rPr lang="en" sz="1100" u="sng">
                <a:solidFill>
                  <a:schemeClr val="accent5"/>
                </a:solidFill>
                <a:latin typeface="Nunito"/>
                <a:ea typeface="Nunito"/>
                <a:cs typeface="Nunito"/>
                <a:sym typeface="Nunito"/>
                <a:hlinkClick r:id="rId13">
                  <a:extLst>
                    <a:ext uri="{A12FA001-AC4F-418D-AE19-62706E023703}">
                      <ahyp:hlinkClr val="tx"/>
                    </a:ext>
                  </a:extLst>
                </a:hlinkClick>
              </a:rPr>
              <a:t>5648391</a:t>
            </a:r>
            <a:r>
              <a:rPr lang="en" sz="1100">
                <a:solidFill>
                  <a:schemeClr val="dk1"/>
                </a:solidFill>
                <a:latin typeface="Nunito"/>
                <a:ea typeface="Nunito"/>
                <a:cs typeface="Nunito"/>
                <a:sym typeface="Nunito"/>
              </a:rPr>
              <a:t>.</a:t>
            </a:r>
            <a:r>
              <a:rPr lang="en" sz="1100">
                <a:solidFill>
                  <a:schemeClr val="dk1"/>
                </a:solidFill>
                <a:uFill>
                  <a:noFill/>
                </a:uFill>
                <a:latin typeface="Nunito"/>
                <a:ea typeface="Nunito"/>
                <a:cs typeface="Nunito"/>
                <a:sym typeface="Nunito"/>
                <a:hlinkClick r:id="rId14">
                  <a:extLst>
                    <a:ext uri="{A12FA001-AC4F-418D-AE19-62706E023703}">
                      <ahyp:hlinkClr val="tx"/>
                    </a:ext>
                  </a:extLst>
                </a:hlinkClick>
              </a:rPr>
              <a:t> </a:t>
            </a:r>
            <a:r>
              <a:rPr lang="en" sz="1100" u="sng">
                <a:solidFill>
                  <a:schemeClr val="accent5"/>
                </a:solidFill>
                <a:latin typeface="Nunito"/>
                <a:ea typeface="Nunito"/>
                <a:cs typeface="Nunito"/>
                <a:sym typeface="Nunito"/>
                <a:hlinkClick r:id="rId15">
                  <a:extLst>
                    <a:ext uri="{A12FA001-AC4F-418D-AE19-62706E023703}">
                      <ahyp:hlinkClr val="tx"/>
                    </a:ext>
                  </a:extLst>
                </a:hlinkClick>
              </a:rPr>
              <a:t>PMID</a:t>
            </a:r>
            <a:r>
              <a:rPr lang="en" sz="1100">
                <a:solidFill>
                  <a:schemeClr val="dk1"/>
                </a:solidFill>
                <a:latin typeface="Nunito"/>
                <a:ea typeface="Nunito"/>
                <a:cs typeface="Nunito"/>
                <a:sym typeface="Nunito"/>
              </a:rPr>
              <a:t> </a:t>
            </a:r>
            <a:r>
              <a:rPr lang="en" sz="1100" u="sng">
                <a:solidFill>
                  <a:schemeClr val="accent5"/>
                </a:solidFill>
                <a:latin typeface="Nunito"/>
                <a:ea typeface="Nunito"/>
                <a:cs typeface="Nunito"/>
                <a:sym typeface="Nunito"/>
                <a:hlinkClick r:id="rId16">
                  <a:extLst>
                    <a:ext uri="{A12FA001-AC4F-418D-AE19-62706E023703}">
                      <ahyp:hlinkClr val="tx"/>
                    </a:ext>
                  </a:extLst>
                </a:hlinkClick>
              </a:rPr>
              <a:t>28749122</a:t>
            </a:r>
            <a:r>
              <a:rPr lang="en" sz="1100">
                <a:solidFill>
                  <a:schemeClr val="dk1"/>
                </a:solidFill>
                <a:latin typeface="Nunito"/>
                <a:ea typeface="Nunito"/>
                <a:cs typeface="Nunito"/>
                <a:sym typeface="Nunito"/>
              </a:rPr>
              <a:t>.</a:t>
            </a:r>
            <a:endParaRPr sz="1100">
              <a:solidFill>
                <a:srgbClr val="222222"/>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00">
              <a:solidFill>
                <a:srgbClr val="222222"/>
              </a:solidFill>
              <a:highlight>
                <a:schemeClr val="accent1"/>
              </a:highlight>
              <a:latin typeface="Nunito"/>
              <a:ea typeface="Nunito"/>
              <a:cs typeface="Nunito"/>
              <a:sym typeface="Nunito"/>
            </a:endParaRPr>
          </a:p>
          <a:p>
            <a:pPr indent="0" lvl="0" marL="0" rtl="0" algn="l">
              <a:spcBef>
                <a:spcPts val="0"/>
              </a:spcBef>
              <a:spcAft>
                <a:spcPts val="0"/>
              </a:spcAft>
              <a:buNone/>
            </a:pPr>
            <a:r>
              <a:rPr b="1" lang="en" sz="1100">
                <a:solidFill>
                  <a:srgbClr val="222222"/>
                </a:solidFill>
                <a:highlight>
                  <a:schemeClr val="accent1"/>
                </a:highlight>
                <a:latin typeface="Nunito"/>
                <a:ea typeface="Nunito"/>
                <a:cs typeface="Nunito"/>
                <a:sym typeface="Nunito"/>
              </a:rPr>
              <a:t>[3]</a:t>
            </a:r>
            <a:r>
              <a:rPr lang="en" sz="1150">
                <a:solidFill>
                  <a:srgbClr val="2E414F"/>
                </a:solidFill>
                <a:highlight>
                  <a:schemeClr val="accent1"/>
                </a:highlight>
                <a:latin typeface="Nunito"/>
                <a:ea typeface="Nunito"/>
                <a:cs typeface="Nunito"/>
                <a:sym typeface="Nunito"/>
              </a:rPr>
              <a:t>Frank, C., Habach, A., &amp; Seetan, R.I. (2018). Predicting smoking status using machine learning algorithms and statistical analysis. </a:t>
            </a:r>
            <a:r>
              <a:rPr i="1" lang="en" sz="1150">
                <a:solidFill>
                  <a:srgbClr val="2E414F"/>
                </a:solidFill>
                <a:highlight>
                  <a:schemeClr val="accent1"/>
                </a:highlight>
                <a:latin typeface="Nunito"/>
                <a:ea typeface="Nunito"/>
                <a:cs typeface="Nunito"/>
                <a:sym typeface="Nunito"/>
              </a:rPr>
              <a:t>Journal of Computing Sciences in Colleges, 33</a:t>
            </a:r>
            <a:r>
              <a:rPr lang="en" sz="1150">
                <a:solidFill>
                  <a:srgbClr val="2E414F"/>
                </a:solidFill>
                <a:highlight>
                  <a:schemeClr val="accent1"/>
                </a:highlight>
                <a:latin typeface="Nunito"/>
                <a:ea typeface="Nunito"/>
                <a:cs typeface="Nunito"/>
                <a:sym typeface="Nunito"/>
              </a:rPr>
              <a:t>, 66-66.</a:t>
            </a:r>
            <a:endParaRPr sz="1100">
              <a:solidFill>
                <a:srgbClr val="222222"/>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00">
              <a:solidFill>
                <a:srgbClr val="222222"/>
              </a:solidFill>
              <a:highlight>
                <a:schemeClr val="accent1"/>
              </a:highlight>
              <a:latin typeface="Nunito"/>
              <a:ea typeface="Nunito"/>
              <a:cs typeface="Nunito"/>
              <a:sym typeface="Nunito"/>
            </a:endParaRPr>
          </a:p>
          <a:p>
            <a:pPr indent="0" lvl="0" marL="0" rtl="0" algn="l">
              <a:spcBef>
                <a:spcPts val="0"/>
              </a:spcBef>
              <a:spcAft>
                <a:spcPts val="0"/>
              </a:spcAft>
              <a:buNone/>
            </a:pPr>
            <a:r>
              <a:rPr b="1" lang="en" sz="1100">
                <a:solidFill>
                  <a:srgbClr val="222222"/>
                </a:solidFill>
                <a:highlight>
                  <a:schemeClr val="accent1"/>
                </a:highlight>
                <a:latin typeface="Nunito"/>
                <a:ea typeface="Nunito"/>
                <a:cs typeface="Nunito"/>
                <a:sym typeface="Nunito"/>
              </a:rPr>
              <a:t>[4]</a:t>
            </a:r>
            <a:r>
              <a:rPr lang="en" sz="1100">
                <a:solidFill>
                  <a:srgbClr val="222222"/>
                </a:solidFill>
                <a:highlight>
                  <a:schemeClr val="accent1"/>
                </a:highlight>
                <a:latin typeface="Nunito"/>
                <a:ea typeface="Nunito"/>
                <a:cs typeface="Nunito"/>
                <a:sym typeface="Nunito"/>
              </a:rPr>
              <a:t>Ohara, H., Ito, S., &amp; Takanami, Y. (2023). Binary classification of users of electronic cigarettes and smokeless tobacco through biomarkers to assess similarity with current and former smokers: machine learning applied to the population assessment of tobacco and health study. </a:t>
            </a:r>
            <a:r>
              <a:rPr i="1" lang="en" sz="1100">
                <a:solidFill>
                  <a:srgbClr val="222222"/>
                </a:solidFill>
                <a:highlight>
                  <a:schemeClr val="accent1"/>
                </a:highlight>
                <a:latin typeface="Nunito"/>
                <a:ea typeface="Nunito"/>
                <a:cs typeface="Nunito"/>
                <a:sym typeface="Nunito"/>
              </a:rPr>
              <a:t>BMC Public Health</a:t>
            </a:r>
            <a:r>
              <a:rPr lang="en" sz="1100">
                <a:solidFill>
                  <a:srgbClr val="222222"/>
                </a:solidFill>
                <a:highlight>
                  <a:schemeClr val="accent1"/>
                </a:highlight>
                <a:latin typeface="Nunito"/>
                <a:ea typeface="Nunito"/>
                <a:cs typeface="Nunito"/>
                <a:sym typeface="Nunito"/>
              </a:rPr>
              <a:t>, </a:t>
            </a:r>
            <a:r>
              <a:rPr i="1" lang="en" sz="1100">
                <a:solidFill>
                  <a:srgbClr val="222222"/>
                </a:solidFill>
                <a:highlight>
                  <a:schemeClr val="accent1"/>
                </a:highlight>
                <a:latin typeface="Nunito"/>
                <a:ea typeface="Nunito"/>
                <a:cs typeface="Nunito"/>
                <a:sym typeface="Nunito"/>
              </a:rPr>
              <a:t>23</a:t>
            </a:r>
            <a:r>
              <a:rPr lang="en" sz="1100">
                <a:solidFill>
                  <a:srgbClr val="222222"/>
                </a:solidFill>
                <a:highlight>
                  <a:schemeClr val="accent1"/>
                </a:highlight>
                <a:latin typeface="Nunito"/>
                <a:ea typeface="Nunito"/>
                <a:cs typeface="Nunito"/>
                <a:sym typeface="Nunito"/>
              </a:rPr>
              <a:t>(1), 589.</a:t>
            </a:r>
            <a:endParaRPr sz="1100">
              <a:solidFill>
                <a:srgbClr val="222222"/>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00">
              <a:solidFill>
                <a:srgbClr val="222222"/>
              </a:solidFill>
              <a:highlight>
                <a:schemeClr val="accent1"/>
              </a:highlight>
              <a:latin typeface="Nunito"/>
              <a:ea typeface="Nunito"/>
              <a:cs typeface="Nunito"/>
              <a:sym typeface="Nunito"/>
            </a:endParaRPr>
          </a:p>
          <a:p>
            <a:pPr indent="0" lvl="0" marL="0" rtl="0" algn="l">
              <a:spcBef>
                <a:spcPts val="0"/>
              </a:spcBef>
              <a:spcAft>
                <a:spcPts val="0"/>
              </a:spcAft>
              <a:buNone/>
            </a:pPr>
            <a:r>
              <a:rPr lang="en" sz="1100">
                <a:solidFill>
                  <a:srgbClr val="222222"/>
                </a:solidFill>
                <a:highlight>
                  <a:schemeClr val="accent1"/>
                </a:highlight>
                <a:latin typeface="Nunito"/>
                <a:ea typeface="Nunito"/>
                <a:cs typeface="Nunito"/>
                <a:sym typeface="Nunito"/>
              </a:rPr>
              <a:t> </a:t>
            </a:r>
            <a:r>
              <a:rPr b="1" lang="en" sz="1100">
                <a:solidFill>
                  <a:srgbClr val="222222"/>
                </a:solidFill>
                <a:highlight>
                  <a:schemeClr val="accent1"/>
                </a:highlight>
                <a:latin typeface="Nunito"/>
                <a:ea typeface="Nunito"/>
                <a:cs typeface="Nunito"/>
                <a:sym typeface="Nunito"/>
              </a:rPr>
              <a:t>[5]</a:t>
            </a:r>
            <a:r>
              <a:rPr lang="en" sz="1100">
                <a:solidFill>
                  <a:schemeClr val="dk1"/>
                </a:solidFill>
                <a:latin typeface="Nunito"/>
                <a:ea typeface="Nunito"/>
                <a:cs typeface="Nunito"/>
                <a:sym typeface="Nunito"/>
              </a:rPr>
              <a:t>Rajendran, S., &amp; Topaloglu, U. (2020). Extracting smoking status from electronic health records using NLP and deep learning. </a:t>
            </a:r>
            <a:r>
              <a:rPr i="1" lang="en" sz="1100">
                <a:solidFill>
                  <a:schemeClr val="dk1"/>
                </a:solidFill>
                <a:latin typeface="Nunito"/>
                <a:ea typeface="Nunito"/>
                <a:cs typeface="Nunito"/>
                <a:sym typeface="Nunito"/>
              </a:rPr>
              <a:t>AMIA Summits on Translational Science Proceedings</a:t>
            </a:r>
            <a:r>
              <a:rPr lang="en" sz="1100">
                <a:solidFill>
                  <a:schemeClr val="dk1"/>
                </a:solidFill>
                <a:latin typeface="Nunito"/>
                <a:ea typeface="Nunito"/>
                <a:cs typeface="Nunito"/>
                <a:sym typeface="Nunito"/>
              </a:rPr>
              <a:t>, </a:t>
            </a:r>
            <a:r>
              <a:rPr i="1" lang="en" sz="1100">
                <a:solidFill>
                  <a:schemeClr val="dk1"/>
                </a:solidFill>
                <a:latin typeface="Nunito"/>
                <a:ea typeface="Nunito"/>
                <a:cs typeface="Nunito"/>
                <a:sym typeface="Nunito"/>
              </a:rPr>
              <a:t>2020</a:t>
            </a:r>
            <a:r>
              <a:rPr lang="en" sz="1100">
                <a:solidFill>
                  <a:schemeClr val="dk1"/>
                </a:solidFill>
                <a:latin typeface="Nunito"/>
                <a:ea typeface="Nunito"/>
                <a:cs typeface="Nunito"/>
                <a:sym typeface="Nunito"/>
              </a:rPr>
              <a:t>, 507.</a:t>
            </a:r>
            <a:endParaRPr sz="1100">
              <a:solidFill>
                <a:srgbClr val="222222"/>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50">
              <a:solidFill>
                <a:srgbClr val="3C4043"/>
              </a:solidFill>
              <a:highlight>
                <a:schemeClr val="accent1"/>
              </a:highlight>
              <a:latin typeface="Nunito"/>
              <a:ea typeface="Nunito"/>
              <a:cs typeface="Nunito"/>
              <a:sym typeface="Nunito"/>
            </a:endParaRPr>
          </a:p>
          <a:p>
            <a:pPr indent="0" lvl="0" marL="0" rtl="0" algn="l">
              <a:spcBef>
                <a:spcPts val="0"/>
              </a:spcBef>
              <a:spcAft>
                <a:spcPts val="0"/>
              </a:spcAft>
              <a:buNone/>
            </a:pPr>
            <a:r>
              <a:rPr b="1" lang="en" sz="1150">
                <a:solidFill>
                  <a:srgbClr val="3C4043"/>
                </a:solidFill>
                <a:highlight>
                  <a:schemeClr val="accent1"/>
                </a:highlight>
                <a:latin typeface="Nunito"/>
                <a:ea typeface="Nunito"/>
                <a:cs typeface="Nunito"/>
                <a:sym typeface="Nunito"/>
              </a:rPr>
              <a:t>[6]</a:t>
            </a:r>
            <a:r>
              <a:rPr lang="en" sz="1100">
                <a:solidFill>
                  <a:srgbClr val="222222"/>
                </a:solidFill>
                <a:highlight>
                  <a:schemeClr val="accent1"/>
                </a:highlight>
                <a:latin typeface="Nunito"/>
                <a:ea typeface="Nunito"/>
                <a:cs typeface="Nunito"/>
                <a:sym typeface="Nunito"/>
              </a:rPr>
              <a:t>Mamoshina, P., Kochetov, K., Cortese, F., Kovalchuk, A., Aliper, A., Putin, E., ... &amp; Zhavoronkov, A. Blood biochemistry analysis to detect smoking status and quantify accelerated aging in smokers. Sci Rep. 2019; 9: 142.</a:t>
            </a:r>
            <a:endParaRPr sz="1150">
              <a:solidFill>
                <a:srgbClr val="3C4043"/>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50">
              <a:solidFill>
                <a:srgbClr val="3C4043"/>
              </a:solidFill>
              <a:highlight>
                <a:schemeClr val="accent1"/>
              </a:highlight>
              <a:latin typeface="Nunito"/>
              <a:ea typeface="Nunito"/>
              <a:cs typeface="Nunito"/>
              <a:sym typeface="Nunito"/>
            </a:endParaRPr>
          </a:p>
          <a:p>
            <a:pPr indent="0" lvl="0" marL="0" rtl="0" algn="l">
              <a:spcBef>
                <a:spcPts val="0"/>
              </a:spcBef>
              <a:spcAft>
                <a:spcPts val="0"/>
              </a:spcAft>
              <a:buNone/>
            </a:pPr>
            <a:r>
              <a:rPr b="1" lang="en" sz="1150">
                <a:solidFill>
                  <a:srgbClr val="3C4043"/>
                </a:solidFill>
                <a:highlight>
                  <a:schemeClr val="accent1"/>
                </a:highlight>
                <a:latin typeface="Nunito"/>
                <a:ea typeface="Nunito"/>
                <a:cs typeface="Nunito"/>
                <a:sym typeface="Nunito"/>
              </a:rPr>
              <a:t>[7]</a:t>
            </a:r>
            <a:r>
              <a:rPr lang="en" sz="1150">
                <a:solidFill>
                  <a:srgbClr val="3C4043"/>
                </a:solidFill>
                <a:highlight>
                  <a:schemeClr val="accent1"/>
                </a:highlight>
                <a:latin typeface="Nunito"/>
                <a:ea typeface="Nunito"/>
                <a:cs typeface="Nunito"/>
                <a:sym typeface="Nunito"/>
              </a:rPr>
              <a:t>Walter Reade, Ashley Chow. (2023). Binary Prediction of Smoker Status using Bio-Signals. Kaggle. </a:t>
            </a:r>
            <a:r>
              <a:rPr lang="en" sz="1150" u="sng">
                <a:solidFill>
                  <a:schemeClr val="accent5"/>
                </a:solidFill>
                <a:highlight>
                  <a:schemeClr val="accent1"/>
                </a:highlight>
                <a:latin typeface="Nunito"/>
                <a:ea typeface="Nunito"/>
                <a:cs typeface="Nunito"/>
                <a:sym typeface="Nunito"/>
                <a:hlinkClick r:id="rId17">
                  <a:extLst>
                    <a:ext uri="{A12FA001-AC4F-418D-AE19-62706E023703}">
                      <ahyp:hlinkClr val="tx"/>
                    </a:ext>
                  </a:extLst>
                </a:hlinkClick>
              </a:rPr>
              <a:t>https://kaggle.com/competitions/playground-series-s3e24</a:t>
            </a:r>
            <a:endParaRPr sz="1150">
              <a:solidFill>
                <a:srgbClr val="3C4043"/>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50">
              <a:solidFill>
                <a:srgbClr val="3C4043"/>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50">
              <a:solidFill>
                <a:srgbClr val="3C4043"/>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50">
              <a:solidFill>
                <a:srgbClr val="3C4043"/>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00">
              <a:solidFill>
                <a:srgbClr val="222222"/>
              </a:solidFill>
              <a:highlight>
                <a:schemeClr val="accent1"/>
              </a:highlight>
              <a:latin typeface="Nunito"/>
              <a:ea typeface="Nunito"/>
              <a:cs typeface="Nunito"/>
              <a:sym typeface="Nunito"/>
            </a:endParaRPr>
          </a:p>
          <a:p>
            <a:pPr indent="0" lvl="0" marL="0" rtl="0" algn="l">
              <a:spcBef>
                <a:spcPts val="0"/>
              </a:spcBef>
              <a:spcAft>
                <a:spcPts val="0"/>
              </a:spcAft>
              <a:buNone/>
            </a:pPr>
            <a:r>
              <a:t/>
            </a:r>
            <a:endParaRPr sz="1150">
              <a:solidFill>
                <a:srgbClr val="2E414F"/>
              </a:solidFill>
              <a:highlight>
                <a:srgbClr val="FFFFFF"/>
              </a:highlight>
              <a:latin typeface="Nunito"/>
              <a:ea typeface="Nunito"/>
              <a:cs typeface="Nunito"/>
              <a:sym typeface="Nunito"/>
            </a:endParaRPr>
          </a:p>
        </p:txBody>
      </p:sp>
      <p:pic>
        <p:nvPicPr>
          <p:cNvPr id="612" name="Google Shape;612;p66"/>
          <p:cNvPicPr preferRelativeResize="0"/>
          <p:nvPr/>
        </p:nvPicPr>
        <p:blipFill rotWithShape="1">
          <a:blip r:embed="rId18">
            <a:alphaModFix/>
          </a:blip>
          <a:srcRect b="-18019" l="0" r="0" t="18020"/>
          <a:stretch/>
        </p:blipFill>
        <p:spPr>
          <a:xfrm>
            <a:off x="208900" y="224612"/>
            <a:ext cx="507351" cy="479775"/>
          </a:xfrm>
          <a:prstGeom prst="rect">
            <a:avLst/>
          </a:prstGeom>
          <a:noFill/>
          <a:ln>
            <a:noFill/>
          </a:ln>
        </p:spPr>
      </p:pic>
      <p:sp>
        <p:nvSpPr>
          <p:cNvPr id="613" name="Google Shape;613;p66"/>
          <p:cNvSpPr/>
          <p:nvPr/>
        </p:nvSpPr>
        <p:spPr>
          <a:xfrm flipH="1" rot="10800000">
            <a:off x="460287" y="-129729"/>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7"/>
          <p:cNvSpPr txBox="1"/>
          <p:nvPr>
            <p:ph type="title"/>
          </p:nvPr>
        </p:nvSpPr>
        <p:spPr>
          <a:xfrm>
            <a:off x="1910875" y="18981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400">
                <a:solidFill>
                  <a:srgbClr val="38761D"/>
                </a:solidFill>
                <a:latin typeface="Comic Sans MS"/>
                <a:ea typeface="Comic Sans MS"/>
                <a:cs typeface="Comic Sans MS"/>
                <a:sym typeface="Comic Sans MS"/>
              </a:rPr>
              <a:t>THANK YOU!</a:t>
            </a:r>
            <a:endParaRPr sz="6400">
              <a:solidFill>
                <a:srgbClr val="38761D"/>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1825"/>
            <a:ext cx="5134500" cy="84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9FD9"/>
                </a:solidFill>
                <a:latin typeface="Nunito"/>
                <a:ea typeface="Nunito"/>
                <a:cs typeface="Nunito"/>
                <a:sym typeface="Nunito"/>
              </a:rPr>
              <a:t>     </a:t>
            </a:r>
            <a:r>
              <a:rPr b="1" lang="en" sz="3333">
                <a:solidFill>
                  <a:srgbClr val="333399"/>
                </a:solidFill>
                <a:latin typeface="Nunito"/>
                <a:ea typeface="Nunito"/>
                <a:cs typeface="Nunito"/>
                <a:sym typeface="Nunito"/>
              </a:rPr>
              <a:t> </a:t>
            </a:r>
            <a:r>
              <a:rPr b="1" lang="en" sz="3466">
                <a:solidFill>
                  <a:srgbClr val="333399"/>
                </a:solidFill>
                <a:latin typeface="Nunito"/>
                <a:ea typeface="Nunito"/>
                <a:cs typeface="Nunito"/>
                <a:sym typeface="Nunito"/>
              </a:rPr>
              <a:t>Technical Challenges  </a:t>
            </a:r>
            <a:endParaRPr b="1" sz="3466">
              <a:solidFill>
                <a:srgbClr val="333399"/>
              </a:solidFill>
              <a:latin typeface="Nunito"/>
              <a:ea typeface="Nunito"/>
              <a:cs typeface="Nunito"/>
              <a:sym typeface="Nunito"/>
            </a:endParaRPr>
          </a:p>
          <a:p>
            <a:pPr indent="0" lvl="0" marL="0" rtl="0" algn="l">
              <a:spcBef>
                <a:spcPts val="0"/>
              </a:spcBef>
              <a:spcAft>
                <a:spcPts val="0"/>
              </a:spcAft>
              <a:buClr>
                <a:schemeClr val="dk1"/>
              </a:buClr>
              <a:buSzPct val="35106"/>
              <a:buFont typeface="Arial"/>
              <a:buNone/>
            </a:pPr>
            <a:r>
              <a:t/>
            </a:r>
            <a:endParaRPr b="1" sz="3133">
              <a:solidFill>
                <a:srgbClr val="009FD9"/>
              </a:solidFill>
              <a:latin typeface="Nunito"/>
              <a:ea typeface="Nunito"/>
              <a:cs typeface="Nunito"/>
              <a:sym typeface="Nunito"/>
            </a:endParaRPr>
          </a:p>
        </p:txBody>
      </p:sp>
      <p:pic>
        <p:nvPicPr>
          <p:cNvPr id="172" name="Google Shape;172;p29"/>
          <p:cNvPicPr preferRelativeResize="0"/>
          <p:nvPr/>
        </p:nvPicPr>
        <p:blipFill>
          <a:blip r:embed="rId3">
            <a:alphaModFix/>
          </a:blip>
          <a:stretch>
            <a:fillRect/>
          </a:stretch>
        </p:blipFill>
        <p:spPr>
          <a:xfrm>
            <a:off x="311700" y="537949"/>
            <a:ext cx="507351" cy="479775"/>
          </a:xfrm>
          <a:prstGeom prst="rect">
            <a:avLst/>
          </a:prstGeom>
          <a:noFill/>
          <a:ln>
            <a:noFill/>
          </a:ln>
        </p:spPr>
      </p:pic>
      <p:sp>
        <p:nvSpPr>
          <p:cNvPr id="173" name="Google Shape;173;p29"/>
          <p:cNvSpPr txBox="1"/>
          <p:nvPr/>
        </p:nvSpPr>
        <p:spPr>
          <a:xfrm>
            <a:off x="311725" y="1068925"/>
            <a:ext cx="3994500" cy="367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600">
                <a:solidFill>
                  <a:srgbClr val="EEEEEE"/>
                </a:solidFill>
                <a:latin typeface="Nunito"/>
                <a:ea typeface="Nunito"/>
                <a:cs typeface="Nunito"/>
                <a:sym typeface="Nunito"/>
              </a:rPr>
              <a:t> </a:t>
            </a:r>
            <a:endParaRPr sz="1600">
              <a:solidFill>
                <a:srgbClr val="EEEEEE"/>
              </a:solidFill>
              <a:latin typeface="Nunito"/>
              <a:ea typeface="Nunito"/>
              <a:cs typeface="Nunito"/>
              <a:sym typeface="Nunito"/>
            </a:endParaRPr>
          </a:p>
          <a:p>
            <a:pPr indent="-330200" lvl="1" marL="914400" rtl="0" algn="l">
              <a:lnSpc>
                <a:spcPct val="115000"/>
              </a:lnSpc>
              <a:spcBef>
                <a:spcPts val="1800"/>
              </a:spcBef>
              <a:spcAft>
                <a:spcPts val="0"/>
              </a:spcAft>
              <a:buClr>
                <a:schemeClr val="dk1"/>
              </a:buClr>
              <a:buSzPts val="1600"/>
              <a:buFont typeface="Nunito"/>
              <a:buChar char="○"/>
            </a:pPr>
            <a:r>
              <a:rPr lang="en" sz="1600">
                <a:solidFill>
                  <a:schemeClr val="dk1"/>
                </a:solidFill>
                <a:latin typeface="Nunito"/>
                <a:ea typeface="Nunito"/>
                <a:cs typeface="Nunito"/>
                <a:sym typeface="Nunito"/>
              </a:rPr>
              <a:t>Certain variables have skewness or asymmetric probability distribution.</a:t>
            </a:r>
            <a:endParaRPr sz="1600">
              <a:solidFill>
                <a:schemeClr val="dk1"/>
              </a:solidFill>
              <a:latin typeface="Nunito"/>
              <a:ea typeface="Nunito"/>
              <a:cs typeface="Nunito"/>
              <a:sym typeface="Nunito"/>
            </a:endParaRPr>
          </a:p>
          <a:p>
            <a:pPr indent="0" lvl="0" marL="914400" rtl="0" algn="l">
              <a:lnSpc>
                <a:spcPct val="115000"/>
              </a:lnSpc>
              <a:spcBef>
                <a:spcPts val="1800"/>
              </a:spcBef>
              <a:spcAft>
                <a:spcPts val="0"/>
              </a:spcAft>
              <a:buNone/>
            </a:pPr>
            <a:r>
              <a:t/>
            </a:r>
            <a:endParaRPr sz="1600">
              <a:solidFill>
                <a:schemeClr val="dk1"/>
              </a:solidFill>
              <a:latin typeface="Nunito"/>
              <a:ea typeface="Nunito"/>
              <a:cs typeface="Nunito"/>
              <a:sym typeface="Nunito"/>
            </a:endParaRPr>
          </a:p>
          <a:p>
            <a:pPr indent="-330200" lvl="1" marL="914400" rtl="0" algn="l">
              <a:lnSpc>
                <a:spcPct val="115000"/>
              </a:lnSpc>
              <a:spcBef>
                <a:spcPts val="1800"/>
              </a:spcBef>
              <a:spcAft>
                <a:spcPts val="0"/>
              </a:spcAft>
              <a:buClr>
                <a:schemeClr val="dk1"/>
              </a:buClr>
              <a:buSzPts val="1600"/>
              <a:buFont typeface="Nunito"/>
              <a:buChar char="○"/>
            </a:pPr>
            <a:r>
              <a:rPr lang="en" sz="1600">
                <a:solidFill>
                  <a:schemeClr val="dk1"/>
                </a:solidFill>
                <a:latin typeface="Nunito"/>
                <a:ea typeface="Nunito"/>
                <a:cs typeface="Nunito"/>
                <a:sym typeface="Nunito"/>
              </a:rPr>
              <a:t>Identify relevant features with domain expertise.</a:t>
            </a:r>
            <a:endParaRPr sz="1600">
              <a:solidFill>
                <a:schemeClr val="dk1"/>
              </a:solidFill>
              <a:latin typeface="Nunito"/>
              <a:ea typeface="Nunito"/>
              <a:cs typeface="Nunito"/>
              <a:sym typeface="Nunito"/>
            </a:endParaRPr>
          </a:p>
          <a:p>
            <a:pPr indent="-330200" lvl="1" marL="9144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Handling outliers which may reduce the accuracy of the model</a:t>
            </a:r>
            <a:r>
              <a:rPr lang="en" sz="1600">
                <a:solidFill>
                  <a:schemeClr val="dk1"/>
                </a:solidFill>
                <a:latin typeface="Nunito"/>
                <a:ea typeface="Nunito"/>
                <a:cs typeface="Nunito"/>
                <a:sym typeface="Nunito"/>
              </a:rPr>
              <a:t>.</a:t>
            </a:r>
            <a:endParaRPr sz="1600">
              <a:solidFill>
                <a:schemeClr val="dk1"/>
              </a:solidFill>
              <a:latin typeface="Nunito"/>
              <a:ea typeface="Nunito"/>
              <a:cs typeface="Nunito"/>
              <a:sym typeface="Nunito"/>
            </a:endParaRPr>
          </a:p>
        </p:txBody>
      </p:sp>
      <p:sp>
        <p:nvSpPr>
          <p:cNvPr id="174" name="Google Shape;174;p29"/>
          <p:cNvSpPr/>
          <p:nvPr/>
        </p:nvSpPr>
        <p:spPr>
          <a:xfrm flipH="1" rot="10800000">
            <a:off x="752800" y="232046"/>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29"/>
          <p:cNvSpPr txBox="1"/>
          <p:nvPr/>
        </p:nvSpPr>
        <p:spPr>
          <a:xfrm>
            <a:off x="4786500" y="1134750"/>
            <a:ext cx="4357500" cy="42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t/>
            </a:r>
            <a:endParaRPr b="1" sz="1700">
              <a:solidFill>
                <a:schemeClr val="dk1"/>
              </a:solidFill>
              <a:latin typeface="Nunito"/>
              <a:ea typeface="Nunito"/>
              <a:cs typeface="Nunito"/>
              <a:sym typeface="Nunito"/>
            </a:endParaRPr>
          </a:p>
          <a:p>
            <a:pPr indent="-336550" lvl="1" marL="914400" rtl="0" algn="l">
              <a:lnSpc>
                <a:spcPct val="115000"/>
              </a:lnSpc>
              <a:spcBef>
                <a:spcPts val="1800"/>
              </a:spcBef>
              <a:spcAft>
                <a:spcPts val="0"/>
              </a:spcAft>
              <a:buClr>
                <a:schemeClr val="dk1"/>
              </a:buClr>
              <a:buSzPts val="1700"/>
              <a:buFont typeface="Nunito"/>
              <a:buChar char="○"/>
            </a:pPr>
            <a:r>
              <a:rPr lang="en" sz="1700">
                <a:solidFill>
                  <a:schemeClr val="dk1"/>
                </a:solidFill>
                <a:latin typeface="Nunito"/>
                <a:ea typeface="Nunito"/>
                <a:cs typeface="Nunito"/>
                <a:sym typeface="Nunito"/>
              </a:rPr>
              <a:t>Prevent overfitting or underfitting for robust predictions.</a:t>
            </a:r>
            <a:endParaRPr sz="1700">
              <a:solidFill>
                <a:schemeClr val="dk1"/>
              </a:solidFill>
              <a:latin typeface="Nunito"/>
              <a:ea typeface="Nunito"/>
              <a:cs typeface="Nunito"/>
              <a:sym typeface="Nunito"/>
            </a:endParaRPr>
          </a:p>
          <a:p>
            <a:pPr indent="-336550" lvl="1" marL="914400" rtl="0" algn="l">
              <a:lnSpc>
                <a:spcPct val="115000"/>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Consider interpretability of complex models.</a:t>
            </a:r>
            <a:endParaRPr sz="1700">
              <a:solidFill>
                <a:schemeClr val="dk1"/>
              </a:solidFill>
              <a:latin typeface="Nunito"/>
              <a:ea typeface="Nunito"/>
              <a:cs typeface="Nunito"/>
              <a:sym typeface="Nunito"/>
            </a:endParaRPr>
          </a:p>
          <a:p>
            <a:pPr indent="0" lvl="0" marL="914400" rtl="0" algn="l">
              <a:lnSpc>
                <a:spcPct val="115000"/>
              </a:lnSpc>
              <a:spcBef>
                <a:spcPts val="1800"/>
              </a:spcBef>
              <a:spcAft>
                <a:spcPts val="0"/>
              </a:spcAft>
              <a:buNone/>
            </a:pPr>
            <a:r>
              <a:t/>
            </a:r>
            <a:endParaRPr sz="1700">
              <a:solidFill>
                <a:schemeClr val="dk1"/>
              </a:solidFill>
              <a:latin typeface="Nunito"/>
              <a:ea typeface="Nunito"/>
              <a:cs typeface="Nunito"/>
              <a:sym typeface="Nunito"/>
            </a:endParaRPr>
          </a:p>
          <a:p>
            <a:pPr indent="-336550" lvl="1" marL="914400" rtl="0" algn="l">
              <a:lnSpc>
                <a:spcPct val="115000"/>
              </a:lnSpc>
              <a:spcBef>
                <a:spcPts val="1800"/>
              </a:spcBef>
              <a:spcAft>
                <a:spcPts val="0"/>
              </a:spcAft>
              <a:buClr>
                <a:schemeClr val="dk1"/>
              </a:buClr>
              <a:buSzPts val="1700"/>
              <a:buFont typeface="Nunito"/>
              <a:buChar char="○"/>
            </a:pPr>
            <a:r>
              <a:rPr lang="en" sz="1700">
                <a:solidFill>
                  <a:schemeClr val="dk1"/>
                </a:solidFill>
                <a:latin typeface="Nunito"/>
                <a:ea typeface="Nunito"/>
                <a:cs typeface="Nunito"/>
                <a:sym typeface="Nunito"/>
              </a:rPr>
              <a:t>standardize the independent features present in the data in a fixed range.</a:t>
            </a:r>
            <a:endParaRPr sz="1700">
              <a:solidFill>
                <a:schemeClr val="dk1"/>
              </a:solidFill>
              <a:latin typeface="Nunito"/>
              <a:ea typeface="Nunito"/>
              <a:cs typeface="Nunito"/>
              <a:sym typeface="Nunito"/>
            </a:endParaRPr>
          </a:p>
          <a:p>
            <a:pPr indent="0" lvl="0" marL="0" rtl="0" algn="l">
              <a:lnSpc>
                <a:spcPct val="115000"/>
              </a:lnSpc>
              <a:spcBef>
                <a:spcPts val="1800"/>
              </a:spcBef>
              <a:spcAft>
                <a:spcPts val="0"/>
              </a:spcAft>
              <a:buNone/>
            </a:pPr>
            <a:r>
              <a:t/>
            </a:r>
            <a:endParaRPr sz="1700">
              <a:solidFill>
                <a:schemeClr val="dk1"/>
              </a:solidFill>
              <a:latin typeface="Nunito"/>
              <a:ea typeface="Nunito"/>
              <a:cs typeface="Nunito"/>
              <a:sym typeface="Nunito"/>
            </a:endParaRPr>
          </a:p>
          <a:p>
            <a:pPr indent="0" lvl="0" marL="0" rtl="0" algn="l">
              <a:spcBef>
                <a:spcPts val="1800"/>
              </a:spcBef>
              <a:spcAft>
                <a:spcPts val="0"/>
              </a:spcAft>
              <a:buNone/>
            </a:pPr>
            <a:r>
              <a:t/>
            </a:r>
            <a:endParaRPr sz="2100">
              <a:solidFill>
                <a:schemeClr val="dk2"/>
              </a:solidFill>
              <a:latin typeface="Nunito"/>
              <a:ea typeface="Nunito"/>
              <a:cs typeface="Nunito"/>
              <a:sym typeface="Nunito"/>
            </a:endParaRPr>
          </a:p>
        </p:txBody>
      </p:sp>
      <p:cxnSp>
        <p:nvCxnSpPr>
          <p:cNvPr id="176" name="Google Shape;176;p29"/>
          <p:cNvCxnSpPr>
            <a:endCxn id="177" idx="1"/>
          </p:cNvCxnSpPr>
          <p:nvPr/>
        </p:nvCxnSpPr>
        <p:spPr>
          <a:xfrm>
            <a:off x="5134200" y="3174175"/>
            <a:ext cx="594600" cy="224400"/>
          </a:xfrm>
          <a:prstGeom prst="bentConnector3">
            <a:avLst>
              <a:gd fmla="val 28940" name="adj1"/>
            </a:avLst>
          </a:prstGeom>
          <a:noFill/>
          <a:ln cap="flat" cmpd="sng" w="9525">
            <a:solidFill>
              <a:srgbClr val="C2C2C2"/>
            </a:solidFill>
            <a:prstDash val="solid"/>
            <a:round/>
            <a:headEnd len="sm" w="sm" type="none"/>
            <a:tailEnd len="sm" w="sm" type="none"/>
          </a:ln>
        </p:spPr>
      </p:cxnSp>
      <p:cxnSp>
        <p:nvCxnSpPr>
          <p:cNvPr id="178" name="Google Shape;178;p29"/>
          <p:cNvCxnSpPr>
            <a:stCxn id="179" idx="2"/>
            <a:endCxn id="180" idx="1"/>
          </p:cNvCxnSpPr>
          <p:nvPr/>
        </p:nvCxnSpPr>
        <p:spPr>
          <a:xfrm flipH="1" rot="10800000">
            <a:off x="5097300" y="1487025"/>
            <a:ext cx="631500" cy="1686900"/>
          </a:xfrm>
          <a:prstGeom prst="bentConnector3">
            <a:avLst>
              <a:gd fmla="val 31358" name="adj1"/>
            </a:avLst>
          </a:prstGeom>
          <a:noFill/>
          <a:ln cap="flat" cmpd="sng" w="9525">
            <a:solidFill>
              <a:srgbClr val="C2C2C2"/>
            </a:solidFill>
            <a:prstDash val="solid"/>
            <a:round/>
            <a:headEnd len="sm" w="sm" type="none"/>
            <a:tailEnd len="sm" w="sm" type="none"/>
          </a:ln>
        </p:spPr>
      </p:cxnSp>
      <p:sp>
        <p:nvSpPr>
          <p:cNvPr id="179" name="Google Shape;179;p29"/>
          <p:cNvSpPr/>
          <p:nvPr/>
        </p:nvSpPr>
        <p:spPr>
          <a:xfrm rot="-5400000">
            <a:off x="3214050" y="2911275"/>
            <a:ext cx="3241200" cy="525300"/>
          </a:xfrm>
          <a:prstGeom prst="roundRect">
            <a:avLst>
              <a:gd fmla="val 16667" name="adj"/>
            </a:avLst>
          </a:prstGeom>
          <a:solidFill>
            <a:schemeClr val="dk2"/>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Technical   </a:t>
            </a:r>
            <a:r>
              <a:rPr lang="en" sz="1100">
                <a:solidFill>
                  <a:srgbClr val="FFFFFF"/>
                </a:solidFill>
                <a:latin typeface="Roboto"/>
                <a:ea typeface="Roboto"/>
                <a:cs typeface="Roboto"/>
                <a:sym typeface="Roboto"/>
              </a:rPr>
              <a:t> Challenges</a:t>
            </a:r>
            <a:endParaRPr sz="1100">
              <a:solidFill>
                <a:srgbClr val="FFFFFF"/>
              </a:solidFill>
              <a:latin typeface="Roboto"/>
              <a:ea typeface="Roboto"/>
              <a:cs typeface="Roboto"/>
              <a:sym typeface="Roboto"/>
            </a:endParaRPr>
          </a:p>
        </p:txBody>
      </p:sp>
      <p:sp>
        <p:nvSpPr>
          <p:cNvPr id="180" name="Google Shape;180;p29"/>
          <p:cNvSpPr/>
          <p:nvPr/>
        </p:nvSpPr>
        <p:spPr>
          <a:xfrm>
            <a:off x="5728800" y="1285425"/>
            <a:ext cx="2020500" cy="403500"/>
          </a:xfrm>
          <a:prstGeom prst="roundRect">
            <a:avLst>
              <a:gd fmla="val 16667" name="adj"/>
            </a:avLst>
          </a:prstGeom>
          <a:solidFill>
            <a:schemeClr val="dk2"/>
          </a:solidFill>
          <a:ln cap="flat" cmpd="sng" w="9525">
            <a:solidFill>
              <a:srgbClr val="B6124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Model Generalization</a:t>
            </a:r>
            <a:endParaRPr sz="1100">
              <a:solidFill>
                <a:srgbClr val="FFFFFF"/>
              </a:solidFill>
              <a:latin typeface="Roboto"/>
              <a:ea typeface="Roboto"/>
              <a:cs typeface="Roboto"/>
              <a:sym typeface="Roboto"/>
            </a:endParaRPr>
          </a:p>
        </p:txBody>
      </p:sp>
      <p:sp>
        <p:nvSpPr>
          <p:cNvPr id="177" name="Google Shape;177;p29"/>
          <p:cNvSpPr/>
          <p:nvPr/>
        </p:nvSpPr>
        <p:spPr>
          <a:xfrm>
            <a:off x="5728800" y="3223075"/>
            <a:ext cx="2020500" cy="351000"/>
          </a:xfrm>
          <a:prstGeom prst="roundRect">
            <a:avLst>
              <a:gd fmla="val 16667" name="adj"/>
            </a:avLst>
          </a:prstGeom>
          <a:solidFill>
            <a:schemeClr val="dk2"/>
          </a:solidFill>
          <a:ln cap="flat" cmpd="sng" w="9525">
            <a:solidFill>
              <a:srgbClr val="B6124A"/>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sz="1100">
                <a:solidFill>
                  <a:srgbClr val="FFFFFF"/>
                </a:solidFill>
                <a:latin typeface="Roboto"/>
                <a:ea typeface="Roboto"/>
                <a:cs typeface="Roboto"/>
                <a:sym typeface="Roboto"/>
              </a:rPr>
              <a:t>Feature Scaling </a:t>
            </a:r>
            <a:endParaRPr sz="1100">
              <a:solidFill>
                <a:srgbClr val="FFFFFF"/>
              </a:solidFill>
              <a:latin typeface="Roboto"/>
              <a:ea typeface="Roboto"/>
              <a:cs typeface="Roboto"/>
              <a:sym typeface="Roboto"/>
            </a:endParaRPr>
          </a:p>
        </p:txBody>
      </p:sp>
      <p:cxnSp>
        <p:nvCxnSpPr>
          <p:cNvPr id="181" name="Google Shape;181;p29"/>
          <p:cNvCxnSpPr>
            <a:endCxn id="182" idx="3"/>
          </p:cNvCxnSpPr>
          <p:nvPr/>
        </p:nvCxnSpPr>
        <p:spPr>
          <a:xfrm flipH="1">
            <a:off x="3267950" y="2658550"/>
            <a:ext cx="1326000" cy="274500"/>
          </a:xfrm>
          <a:prstGeom prst="bentConnector3">
            <a:avLst>
              <a:gd fmla="val 29227" name="adj1"/>
            </a:avLst>
          </a:prstGeom>
          <a:noFill/>
          <a:ln cap="flat" cmpd="sng" w="9525">
            <a:solidFill>
              <a:srgbClr val="C2C2C2"/>
            </a:solidFill>
            <a:prstDash val="solid"/>
            <a:round/>
            <a:headEnd len="sm" w="sm" type="none"/>
            <a:tailEnd len="sm" w="sm" type="none"/>
          </a:ln>
        </p:spPr>
      </p:cxnSp>
      <p:cxnSp>
        <p:nvCxnSpPr>
          <p:cNvPr id="183" name="Google Shape;183;p29"/>
          <p:cNvCxnSpPr>
            <a:stCxn id="184" idx="3"/>
            <a:endCxn id="179" idx="0"/>
          </p:cNvCxnSpPr>
          <p:nvPr/>
        </p:nvCxnSpPr>
        <p:spPr>
          <a:xfrm>
            <a:off x="3157000" y="1487175"/>
            <a:ext cx="1415100" cy="1686900"/>
          </a:xfrm>
          <a:prstGeom prst="bentConnector3">
            <a:avLst>
              <a:gd fmla="val 73740" name="adj1"/>
            </a:avLst>
          </a:prstGeom>
          <a:noFill/>
          <a:ln cap="flat" cmpd="sng" w="9525">
            <a:solidFill>
              <a:srgbClr val="C2C2C2"/>
            </a:solidFill>
            <a:prstDash val="solid"/>
            <a:round/>
            <a:headEnd len="sm" w="sm" type="none"/>
            <a:tailEnd len="sm" w="sm" type="none"/>
          </a:ln>
        </p:spPr>
      </p:cxnSp>
      <p:sp>
        <p:nvSpPr>
          <p:cNvPr id="184" name="Google Shape;184;p29"/>
          <p:cNvSpPr/>
          <p:nvPr/>
        </p:nvSpPr>
        <p:spPr>
          <a:xfrm>
            <a:off x="959800" y="1285425"/>
            <a:ext cx="2197200" cy="403500"/>
          </a:xfrm>
          <a:prstGeom prst="roundRect">
            <a:avLst>
              <a:gd fmla="val 16667" name="adj"/>
            </a:avLst>
          </a:prstGeom>
          <a:solidFill>
            <a:schemeClr val="dk2"/>
          </a:solidFill>
          <a:ln cap="flat" cmpd="sng" w="9525">
            <a:solidFill>
              <a:srgbClr val="B6124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Skewed Data</a:t>
            </a:r>
            <a:endParaRPr sz="1100">
              <a:solidFill>
                <a:srgbClr val="FFFFFF"/>
              </a:solidFill>
              <a:latin typeface="Roboto"/>
              <a:ea typeface="Roboto"/>
              <a:cs typeface="Roboto"/>
              <a:sym typeface="Roboto"/>
            </a:endParaRPr>
          </a:p>
        </p:txBody>
      </p:sp>
      <p:sp>
        <p:nvSpPr>
          <p:cNvPr id="182" name="Google Shape;182;p29"/>
          <p:cNvSpPr/>
          <p:nvPr/>
        </p:nvSpPr>
        <p:spPr>
          <a:xfrm>
            <a:off x="937550" y="2757550"/>
            <a:ext cx="2330400" cy="351000"/>
          </a:xfrm>
          <a:prstGeom prst="roundRect">
            <a:avLst>
              <a:gd fmla="val 16667" name="adj"/>
            </a:avLst>
          </a:prstGeom>
          <a:solidFill>
            <a:schemeClr val="dk2"/>
          </a:solidFill>
          <a:ln cap="flat" cmpd="sng" w="9525">
            <a:solidFill>
              <a:srgbClr val="B6124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Data and Feature Handling</a:t>
            </a:r>
            <a:endParaRPr sz="11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2475950" y="2010475"/>
            <a:ext cx="6453000" cy="25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200">
                <a:solidFill>
                  <a:srgbClr val="333399"/>
                </a:solidFill>
                <a:latin typeface="Nunito"/>
                <a:ea typeface="Nunito"/>
                <a:cs typeface="Nunito"/>
                <a:sym typeface="Nunito"/>
              </a:rPr>
              <a:t>Literature Review</a:t>
            </a:r>
            <a:endParaRPr b="1" sz="4200">
              <a:solidFill>
                <a:srgbClr val="333399"/>
              </a:solidFill>
              <a:latin typeface="Nunito"/>
              <a:ea typeface="Nunito"/>
              <a:cs typeface="Nunito"/>
              <a:sym typeface="Nunito"/>
            </a:endParaRPr>
          </a:p>
          <a:p>
            <a:pPr indent="0" lvl="0" marL="0" rtl="0" algn="l">
              <a:spcBef>
                <a:spcPts val="1200"/>
              </a:spcBef>
              <a:spcAft>
                <a:spcPts val="1200"/>
              </a:spcAft>
              <a:buNone/>
            </a:pPr>
            <a:r>
              <a:t/>
            </a:r>
            <a:endParaRPr b="1" sz="3700">
              <a:solidFill>
                <a:srgbClr val="333399"/>
              </a:solidFill>
              <a:latin typeface="Nunito"/>
              <a:ea typeface="Nunito"/>
              <a:cs typeface="Nunito"/>
              <a:sym typeface="Nunito"/>
            </a:endParaRPr>
          </a:p>
        </p:txBody>
      </p:sp>
      <p:sp>
        <p:nvSpPr>
          <p:cNvPr id="190" name="Google Shape;190;p30"/>
          <p:cNvSpPr/>
          <p:nvPr/>
        </p:nvSpPr>
        <p:spPr>
          <a:xfrm flipH="1" rot="10800000">
            <a:off x="541462" y="2574046"/>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30"/>
          <p:cNvSpPr/>
          <p:nvPr/>
        </p:nvSpPr>
        <p:spPr>
          <a:xfrm flipH="1" rot="10800000">
            <a:off x="776687" y="639471"/>
            <a:ext cx="7745730"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819050" y="233625"/>
            <a:ext cx="3551700" cy="9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solidFill>
                  <a:srgbClr val="333399"/>
                </a:solidFill>
                <a:latin typeface="Calibri"/>
                <a:ea typeface="Calibri"/>
                <a:cs typeface="Calibri"/>
                <a:sym typeface="Calibri"/>
              </a:rPr>
              <a:t>Predicting Smoking Status Using Machine Learning Algorithms and Statistical Analysis</a:t>
            </a:r>
            <a:r>
              <a:rPr b="1" lang="en" sz="1820">
                <a:solidFill>
                  <a:srgbClr val="333399"/>
                </a:solidFill>
                <a:latin typeface="Calibri"/>
                <a:ea typeface="Calibri"/>
                <a:cs typeface="Calibri"/>
                <a:sym typeface="Calibri"/>
              </a:rPr>
              <a:t>[3]</a:t>
            </a:r>
            <a:endParaRPr sz="1820">
              <a:solidFill>
                <a:srgbClr val="333399"/>
              </a:solidFill>
              <a:latin typeface="Calibri"/>
              <a:ea typeface="Calibri"/>
              <a:cs typeface="Calibri"/>
              <a:sym typeface="Calibri"/>
            </a:endParaRPr>
          </a:p>
        </p:txBody>
      </p:sp>
      <p:pic>
        <p:nvPicPr>
          <p:cNvPr id="197" name="Google Shape;197;p31"/>
          <p:cNvPicPr preferRelativeResize="0"/>
          <p:nvPr/>
        </p:nvPicPr>
        <p:blipFill>
          <a:blip r:embed="rId3">
            <a:alphaModFix/>
          </a:blip>
          <a:stretch>
            <a:fillRect/>
          </a:stretch>
        </p:blipFill>
        <p:spPr>
          <a:xfrm>
            <a:off x="311700" y="537949"/>
            <a:ext cx="507351" cy="479775"/>
          </a:xfrm>
          <a:prstGeom prst="rect">
            <a:avLst/>
          </a:prstGeom>
          <a:noFill/>
          <a:ln>
            <a:noFill/>
          </a:ln>
        </p:spPr>
      </p:pic>
      <p:sp>
        <p:nvSpPr>
          <p:cNvPr id="198" name="Google Shape;198;p31"/>
          <p:cNvSpPr/>
          <p:nvPr/>
        </p:nvSpPr>
        <p:spPr>
          <a:xfrm flipH="1" rot="10800000">
            <a:off x="38802" y="233575"/>
            <a:ext cx="4260152" cy="9678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31"/>
          <p:cNvSpPr txBox="1"/>
          <p:nvPr/>
        </p:nvSpPr>
        <p:spPr>
          <a:xfrm>
            <a:off x="4739450" y="353375"/>
            <a:ext cx="3889800" cy="31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300">
                <a:solidFill>
                  <a:schemeClr val="dk1"/>
                </a:solidFill>
                <a:latin typeface="Calibri"/>
                <a:ea typeface="Calibri"/>
                <a:cs typeface="Calibri"/>
                <a:sym typeface="Calibri"/>
              </a:rPr>
              <a:t>This study aims to investigate the viability and effectiveness of some machine learning algorithms for predicting the smoking status of patients based on their blood tests and vital readings results.</a:t>
            </a:r>
            <a:r>
              <a:rPr b="1" lang="en" sz="1300">
                <a:solidFill>
                  <a:schemeClr val="dk1"/>
                </a:solidFill>
                <a:latin typeface="Calibri"/>
                <a:ea typeface="Calibri"/>
                <a:cs typeface="Calibri"/>
                <a:sym typeface="Calibri"/>
              </a:rPr>
              <a:t> The analysis of this study is divided into two parts:</a:t>
            </a:r>
            <a:endParaRPr b="1" sz="1300">
              <a:solidFill>
                <a:schemeClr val="dk1"/>
              </a:solidFill>
              <a:latin typeface="Calibri"/>
              <a:ea typeface="Calibri"/>
              <a:cs typeface="Calibri"/>
              <a:sym typeface="Calibri"/>
            </a:endParaRPr>
          </a:p>
          <a:p>
            <a:pPr indent="-311150" lvl="0" marL="457200" rtl="0" algn="l">
              <a:lnSpc>
                <a:spcPct val="115000"/>
              </a:lnSpc>
              <a:spcBef>
                <a:spcPts val="180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In part 1, it showed the statistically significant difference in blood test readings between smokers and non-smokers.</a:t>
            </a:r>
            <a:endParaRPr b="1"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In part 2, used five machine learning algorithms to predict the smoking status of patients and later compare these algorithms using Precision, Recall, F-measure and Accuracy measures.</a:t>
            </a:r>
            <a:endParaRPr b="1" sz="1300">
              <a:solidFill>
                <a:schemeClr val="dk1"/>
              </a:solidFill>
              <a:latin typeface="Calibri"/>
              <a:ea typeface="Calibri"/>
              <a:cs typeface="Calibri"/>
              <a:sym typeface="Calibri"/>
            </a:endParaRPr>
          </a:p>
          <a:p>
            <a:pPr indent="0" lvl="0" marL="457200" rtl="0" algn="l">
              <a:lnSpc>
                <a:spcPct val="115000"/>
              </a:lnSpc>
              <a:spcBef>
                <a:spcPts val="1800"/>
              </a:spcBef>
              <a:spcAft>
                <a:spcPts val="1800"/>
              </a:spcAft>
              <a:buNone/>
            </a:pPr>
            <a:r>
              <a:t/>
            </a:r>
            <a:endParaRPr b="1" sz="1300">
              <a:solidFill>
                <a:schemeClr val="dk1"/>
              </a:solidFill>
              <a:latin typeface="Calibri"/>
              <a:ea typeface="Calibri"/>
              <a:cs typeface="Calibri"/>
              <a:sym typeface="Calibri"/>
            </a:endParaRPr>
          </a:p>
        </p:txBody>
      </p:sp>
      <p:sp>
        <p:nvSpPr>
          <p:cNvPr id="200" name="Google Shape;200;p31"/>
          <p:cNvSpPr txBox="1"/>
          <p:nvPr/>
        </p:nvSpPr>
        <p:spPr>
          <a:xfrm>
            <a:off x="141025" y="1745725"/>
            <a:ext cx="3613500" cy="21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Dataset Used</a:t>
            </a:r>
            <a:r>
              <a:rPr b="1" lang="en" sz="1300">
                <a:solidFill>
                  <a:schemeClr val="dk1"/>
                </a:solidFill>
                <a:latin typeface="Calibri"/>
                <a:ea typeface="Calibri"/>
                <a:cs typeface="Calibri"/>
                <a:sym typeface="Calibri"/>
              </a:rPr>
              <a:t> </a:t>
            </a:r>
            <a:r>
              <a:rPr b="1" lang="en" sz="1300" u="sng">
                <a:solidFill>
                  <a:schemeClr val="dk1"/>
                </a:solidFill>
                <a:latin typeface="Calibri"/>
                <a:ea typeface="Calibri"/>
                <a:cs typeface="Calibri"/>
                <a:sym typeface="Calibri"/>
              </a:rPr>
              <a:t>:</a:t>
            </a:r>
            <a:r>
              <a:rPr b="1" lang="en" sz="1300">
                <a:solidFill>
                  <a:schemeClr val="dk1"/>
                </a:solidFill>
                <a:latin typeface="Calibri"/>
                <a:ea typeface="Calibri"/>
                <a:cs typeface="Calibri"/>
                <a:sym typeface="Calibri"/>
              </a:rPr>
              <a:t> Obtained from a community hospital in the Greater Pittsburgh Area</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40,000 rows with 33 attributes(including INR , Platelets, Glucose, RBC, HB, HCT)</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Models Used</a:t>
            </a:r>
            <a:r>
              <a:rPr b="1" lang="en" sz="1300">
                <a:solidFill>
                  <a:schemeClr val="dk1"/>
                </a:solidFill>
                <a:latin typeface="Calibri"/>
                <a:ea typeface="Calibri"/>
                <a:cs typeface="Calibri"/>
                <a:sym typeface="Calibri"/>
              </a:rPr>
              <a:t> : Naïve Bayes, MLP, Logistic regression classifier, J48 and Decision Table</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Best Model </a:t>
            </a:r>
            <a:r>
              <a:rPr b="1" lang="en" sz="1300">
                <a:solidFill>
                  <a:schemeClr val="dk1"/>
                </a:solidFill>
                <a:latin typeface="Calibri"/>
                <a:ea typeface="Calibri"/>
                <a:cs typeface="Calibri"/>
                <a:sym typeface="Calibri"/>
              </a:rPr>
              <a:t>- The results show that the Logistic algorithm outperformed the four other algorithms with Precision, Recall, F-Measure, and Accuracy of 83%, 83.4%, 83.2%, 83.44%, </a:t>
            </a:r>
            <a:r>
              <a:rPr b="1" i="1" lang="en" sz="1300">
                <a:solidFill>
                  <a:schemeClr val="dk1"/>
                </a:solidFill>
                <a:latin typeface="Calibri"/>
                <a:ea typeface="Calibri"/>
                <a:cs typeface="Calibri"/>
                <a:sym typeface="Calibri"/>
              </a:rPr>
              <a:t>respectively.</a:t>
            </a:r>
            <a:endParaRPr b="1" i="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i="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                           </a:t>
            </a:r>
            <a:endParaRPr b="1" sz="1300">
              <a:solidFill>
                <a:schemeClr val="dk1"/>
              </a:solidFill>
              <a:latin typeface="Calibri"/>
              <a:ea typeface="Calibri"/>
              <a:cs typeface="Calibri"/>
              <a:sym typeface="Calibri"/>
            </a:endParaRPr>
          </a:p>
        </p:txBody>
      </p:sp>
      <p:sp>
        <p:nvSpPr>
          <p:cNvPr id="201" name="Google Shape;201;p31"/>
          <p:cNvSpPr txBox="1"/>
          <p:nvPr/>
        </p:nvSpPr>
        <p:spPr>
          <a:xfrm>
            <a:off x="4628125" y="3903325"/>
            <a:ext cx="38655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Research Gaps: The dataset on which they trained the model lagged </a:t>
            </a:r>
            <a:r>
              <a:rPr lang="en" sz="1300">
                <a:solidFill>
                  <a:schemeClr val="dk1"/>
                </a:solidFill>
                <a:latin typeface="Roboto"/>
                <a:ea typeface="Roboto"/>
                <a:cs typeface="Roboto"/>
                <a:sym typeface="Roboto"/>
              </a:rPr>
              <a:t>general</a:t>
            </a:r>
            <a:r>
              <a:rPr lang="en" sz="1300">
                <a:solidFill>
                  <a:schemeClr val="dk1"/>
                </a:solidFill>
                <a:latin typeface="Roboto"/>
                <a:ea typeface="Roboto"/>
                <a:cs typeface="Roboto"/>
                <a:sym typeface="Roboto"/>
              </a:rPr>
              <a:t> parameters like age, gender, etc.</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
        <p:nvSpPr>
          <p:cNvPr id="202" name="Google Shape;202;p31"/>
          <p:cNvSpPr txBox="1"/>
          <p:nvPr/>
        </p:nvSpPr>
        <p:spPr>
          <a:xfrm>
            <a:off x="141025" y="1264500"/>
            <a:ext cx="3889800" cy="6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Calibri"/>
                <a:ea typeface="Calibri"/>
                <a:cs typeface="Calibri"/>
                <a:sym typeface="Calibri"/>
              </a:rPr>
              <a:t>Authors:  Charles Frank </a:t>
            </a:r>
            <a:r>
              <a:rPr b="1" lang="en" sz="1300">
                <a:solidFill>
                  <a:schemeClr val="dk1"/>
                </a:solidFill>
                <a:latin typeface="Calibri"/>
                <a:ea typeface="Calibri"/>
                <a:cs typeface="Calibri"/>
                <a:sym typeface="Calibri"/>
              </a:rPr>
              <a:t>,</a:t>
            </a:r>
            <a:r>
              <a:rPr b="1" lang="en" sz="1300">
                <a:solidFill>
                  <a:schemeClr val="dk1"/>
                </a:solidFill>
                <a:latin typeface="Calibri"/>
                <a:ea typeface="Calibri"/>
                <a:cs typeface="Calibri"/>
                <a:sym typeface="Calibri"/>
              </a:rPr>
              <a:t> Asmail Habach , Raed Seetan, Abdullah Wahbeh</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Year of Publication: 27 March, 2018</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p:txBody>
      </p:sp>
      <p:sp>
        <p:nvSpPr>
          <p:cNvPr id="203" name="Google Shape;203;p31"/>
          <p:cNvSpPr/>
          <p:nvPr/>
        </p:nvSpPr>
        <p:spPr>
          <a:xfrm flipH="1" rot="-5400000">
            <a:off x="2333784" y="2056841"/>
            <a:ext cx="4976632"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617650" y="266113"/>
            <a:ext cx="3681300" cy="9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20">
                <a:solidFill>
                  <a:srgbClr val="333399"/>
                </a:solidFill>
                <a:latin typeface="Calibri"/>
                <a:ea typeface="Calibri"/>
                <a:cs typeface="Calibri"/>
                <a:sym typeface="Calibri"/>
              </a:rPr>
              <a:t>Binary classification of users of electronic cigarettes and smokeless tobacco through biomarkers[4]</a:t>
            </a:r>
            <a:endParaRPr b="1" sz="1820">
              <a:solidFill>
                <a:srgbClr val="333399"/>
              </a:solidFill>
              <a:latin typeface="Calibri"/>
              <a:ea typeface="Calibri"/>
              <a:cs typeface="Calibri"/>
              <a:sym typeface="Calibri"/>
            </a:endParaRPr>
          </a:p>
        </p:txBody>
      </p:sp>
      <p:pic>
        <p:nvPicPr>
          <p:cNvPr id="209" name="Google Shape;209;p32"/>
          <p:cNvPicPr preferRelativeResize="0"/>
          <p:nvPr/>
        </p:nvPicPr>
        <p:blipFill>
          <a:blip r:embed="rId3">
            <a:alphaModFix/>
          </a:blip>
          <a:stretch>
            <a:fillRect/>
          </a:stretch>
        </p:blipFill>
        <p:spPr>
          <a:xfrm>
            <a:off x="141025" y="477587"/>
            <a:ext cx="507351" cy="479775"/>
          </a:xfrm>
          <a:prstGeom prst="rect">
            <a:avLst/>
          </a:prstGeom>
          <a:noFill/>
          <a:ln>
            <a:noFill/>
          </a:ln>
        </p:spPr>
      </p:pic>
      <p:sp>
        <p:nvSpPr>
          <p:cNvPr id="210" name="Google Shape;210;p32"/>
          <p:cNvSpPr/>
          <p:nvPr/>
        </p:nvSpPr>
        <p:spPr>
          <a:xfrm flipH="1" rot="10800000">
            <a:off x="38802" y="233575"/>
            <a:ext cx="4260152" cy="9678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32"/>
          <p:cNvSpPr txBox="1"/>
          <p:nvPr/>
        </p:nvSpPr>
        <p:spPr>
          <a:xfrm>
            <a:off x="4813200" y="552775"/>
            <a:ext cx="3889800" cy="3198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80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Study aimed to develop two classification models to distinguish between current and former smokers based on their biomarkers of exposure and potential harm.</a:t>
            </a:r>
            <a:endParaRPr b="1"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Data on the BoE and BoPH of users of electronic cigarettes and smokeless tobacco were input into the models to investigate whether these product users were classified as current or former smokers.</a:t>
            </a:r>
            <a:endParaRPr b="1"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Divided data from current and former smokers into training datasets (80%) and test datasets (20%).</a:t>
            </a:r>
            <a:endParaRPr b="1" sz="1300">
              <a:solidFill>
                <a:schemeClr val="dk1"/>
              </a:solidFill>
              <a:latin typeface="Calibri"/>
              <a:ea typeface="Calibri"/>
              <a:cs typeface="Calibri"/>
              <a:sym typeface="Calibri"/>
            </a:endParaRPr>
          </a:p>
          <a:p>
            <a:pPr indent="0" lvl="0" marL="457200" rtl="0" algn="l">
              <a:lnSpc>
                <a:spcPct val="115000"/>
              </a:lnSpc>
              <a:spcBef>
                <a:spcPts val="1800"/>
              </a:spcBef>
              <a:spcAft>
                <a:spcPts val="1800"/>
              </a:spcAft>
              <a:buNone/>
            </a:pPr>
            <a:r>
              <a:t/>
            </a:r>
            <a:endParaRPr b="1" sz="1300">
              <a:solidFill>
                <a:schemeClr val="dk1"/>
              </a:solidFill>
              <a:latin typeface="Calibri"/>
              <a:ea typeface="Calibri"/>
              <a:cs typeface="Calibri"/>
              <a:sym typeface="Calibri"/>
            </a:endParaRPr>
          </a:p>
        </p:txBody>
      </p:sp>
      <p:sp>
        <p:nvSpPr>
          <p:cNvPr id="212" name="Google Shape;212;p32"/>
          <p:cNvSpPr txBox="1"/>
          <p:nvPr/>
        </p:nvSpPr>
        <p:spPr>
          <a:xfrm>
            <a:off x="223975" y="1674650"/>
            <a:ext cx="3790800" cy="27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Dataset Used:</a:t>
            </a:r>
            <a:r>
              <a:rPr b="1" lang="en" sz="1300">
                <a:solidFill>
                  <a:schemeClr val="dk1"/>
                </a:solidFill>
                <a:latin typeface="Calibri"/>
                <a:ea typeface="Calibri"/>
                <a:cs typeface="Calibri"/>
                <a:sym typeface="Calibri"/>
              </a:rPr>
              <a:t> build dataset using s</a:t>
            </a:r>
            <a:r>
              <a:rPr b="1" lang="en" sz="1300">
                <a:solidFill>
                  <a:schemeClr val="dk1"/>
                </a:solidFill>
                <a:latin typeface="Calibri"/>
                <a:ea typeface="Calibri"/>
                <a:cs typeface="Calibri"/>
                <a:sym typeface="Calibri"/>
              </a:rPr>
              <a:t>moking habits in the U.S. population (smokeless </a:t>
            </a:r>
            <a:r>
              <a:rPr b="1" lang="en" sz="1300">
                <a:solidFill>
                  <a:schemeClr val="dk1"/>
                </a:solidFill>
                <a:latin typeface="Calibri"/>
                <a:ea typeface="Calibri"/>
                <a:cs typeface="Calibri"/>
                <a:sym typeface="Calibri"/>
              </a:rPr>
              <a:t>cigarette</a:t>
            </a:r>
            <a:r>
              <a:rPr b="1" lang="en" sz="1300">
                <a:solidFill>
                  <a:schemeClr val="dk1"/>
                </a:solidFill>
                <a:latin typeface="Calibri"/>
                <a:ea typeface="Calibri"/>
                <a:cs typeface="Calibri"/>
                <a:sym typeface="Calibri"/>
              </a:rPr>
              <a:t> users).</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Size: 2291 with 20 attributes (including </a:t>
            </a:r>
            <a:r>
              <a:rPr b="1" lang="en" sz="1300">
                <a:solidFill>
                  <a:schemeClr val="dk1"/>
                </a:solidFill>
                <a:latin typeface="Calibri"/>
                <a:ea typeface="Calibri"/>
                <a:cs typeface="Calibri"/>
                <a:sym typeface="Calibri"/>
              </a:rPr>
              <a:t>Age,Gender, Ethnicity, Alcohol, Urban, BP</a:t>
            </a:r>
            <a:r>
              <a:rPr b="1" lang="en" sz="1300">
                <a:solidFill>
                  <a:schemeClr val="dk1"/>
                </a:solidFill>
                <a:latin typeface="Calibri"/>
                <a:ea typeface="Calibri"/>
                <a:cs typeface="Calibri"/>
                <a:sym typeface="Calibri"/>
              </a:rPr>
              <a:t>)</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Models Used</a:t>
            </a:r>
            <a:r>
              <a:rPr b="1" lang="en" sz="1300">
                <a:solidFill>
                  <a:schemeClr val="dk1"/>
                </a:solidFill>
                <a:latin typeface="Calibri"/>
                <a:ea typeface="Calibri"/>
                <a:cs typeface="Calibri"/>
                <a:sym typeface="Calibri"/>
              </a:rPr>
              <a:t> : Random Forest (5-fold, 100-repeated cross-validation).</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ROC-AUC score for</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Model (a): 95% for BoE</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a:solidFill>
                  <a:schemeClr val="dk1"/>
                </a:solidFill>
                <a:latin typeface="Calibri"/>
                <a:ea typeface="Calibri"/>
                <a:cs typeface="Calibri"/>
                <a:sym typeface="Calibri"/>
              </a:rPr>
              <a:t>Model (b): 82</a:t>
            </a:r>
            <a:r>
              <a:rPr b="1" lang="en" sz="1300">
                <a:solidFill>
                  <a:schemeClr val="dk1"/>
                </a:solidFill>
                <a:latin typeface="Roboto"/>
                <a:ea typeface="Roboto"/>
                <a:cs typeface="Roboto"/>
                <a:sym typeface="Roboto"/>
              </a:rPr>
              <a:t>% for BoPH</a:t>
            </a:r>
            <a:endParaRPr b="1" sz="1300">
              <a:solidFill>
                <a:schemeClr val="dk1"/>
              </a:solidFill>
              <a:latin typeface="Roboto"/>
              <a:ea typeface="Roboto"/>
              <a:cs typeface="Roboto"/>
              <a:sym typeface="Roboto"/>
            </a:endParaRPr>
          </a:p>
        </p:txBody>
      </p:sp>
      <p:sp>
        <p:nvSpPr>
          <p:cNvPr id="213" name="Google Shape;213;p32"/>
          <p:cNvSpPr txBox="1"/>
          <p:nvPr/>
        </p:nvSpPr>
        <p:spPr>
          <a:xfrm>
            <a:off x="4825350" y="3527075"/>
            <a:ext cx="3865500" cy="13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Research Gaps: Dataset lags in further investigation of more participants/users to reflect the real-world population and have only considered data of users who use smokeless </a:t>
            </a:r>
            <a:r>
              <a:rPr lang="en" sz="1300">
                <a:solidFill>
                  <a:schemeClr val="dk1"/>
                </a:solidFill>
                <a:latin typeface="Roboto"/>
                <a:ea typeface="Roboto"/>
                <a:cs typeface="Roboto"/>
                <a:sym typeface="Roboto"/>
              </a:rPr>
              <a:t>cigarettes</a:t>
            </a:r>
            <a:r>
              <a:rPr lang="en" sz="1300">
                <a:solidFill>
                  <a:schemeClr val="dk1"/>
                </a:solidFill>
                <a:latin typeface="Roboto"/>
                <a:ea typeface="Roboto"/>
                <a:cs typeface="Roboto"/>
                <a:sym typeface="Roboto"/>
              </a:rPr>
              <a:t>.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
        <p:nvSpPr>
          <p:cNvPr id="214" name="Google Shape;214;p32"/>
          <p:cNvSpPr txBox="1"/>
          <p:nvPr/>
        </p:nvSpPr>
        <p:spPr>
          <a:xfrm>
            <a:off x="223975" y="1338100"/>
            <a:ext cx="4443300" cy="6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Authors:  </a:t>
            </a:r>
            <a:r>
              <a:rPr b="1" lang="en" sz="1300">
                <a:solidFill>
                  <a:schemeClr val="dk1"/>
                </a:solidFill>
                <a:latin typeface="Roboto"/>
                <a:ea typeface="Roboto"/>
                <a:cs typeface="Roboto"/>
                <a:sym typeface="Roboto"/>
              </a:rPr>
              <a:t>Hiromi Ohara, Shigeaki Ito and Yuichiro Takanami</a:t>
            </a:r>
            <a:endParaRPr b="1" sz="1300">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Year of Publication: 2023</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p:txBody>
      </p:sp>
      <p:sp>
        <p:nvSpPr>
          <p:cNvPr id="215" name="Google Shape;215;p32"/>
          <p:cNvSpPr/>
          <p:nvPr/>
        </p:nvSpPr>
        <p:spPr>
          <a:xfrm flipH="1" rot="-5400000">
            <a:off x="2375956" y="2156319"/>
            <a:ext cx="5054089"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648375" y="190075"/>
            <a:ext cx="3681300" cy="9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20">
                <a:solidFill>
                  <a:srgbClr val="333399"/>
                </a:solidFill>
                <a:latin typeface="Calibri"/>
                <a:ea typeface="Calibri"/>
                <a:cs typeface="Calibri"/>
                <a:sym typeface="Calibri"/>
              </a:rPr>
              <a:t>Extracting Smoking Status from Electronic Health Records Using NLP and Deep Learning</a:t>
            </a:r>
            <a:r>
              <a:rPr b="1" lang="en" sz="1820">
                <a:solidFill>
                  <a:srgbClr val="333399"/>
                </a:solidFill>
                <a:latin typeface="Calibri"/>
                <a:ea typeface="Calibri"/>
                <a:cs typeface="Calibri"/>
                <a:sym typeface="Calibri"/>
              </a:rPr>
              <a:t>[5]</a:t>
            </a:r>
            <a:endParaRPr b="1" sz="1820">
              <a:solidFill>
                <a:srgbClr val="333399"/>
              </a:solidFill>
              <a:latin typeface="Calibri"/>
              <a:ea typeface="Calibri"/>
              <a:cs typeface="Calibri"/>
              <a:sym typeface="Calibri"/>
            </a:endParaRPr>
          </a:p>
        </p:txBody>
      </p:sp>
      <p:pic>
        <p:nvPicPr>
          <p:cNvPr id="221" name="Google Shape;221;p33"/>
          <p:cNvPicPr preferRelativeResize="0"/>
          <p:nvPr/>
        </p:nvPicPr>
        <p:blipFill>
          <a:blip r:embed="rId3">
            <a:alphaModFix/>
          </a:blip>
          <a:stretch>
            <a:fillRect/>
          </a:stretch>
        </p:blipFill>
        <p:spPr>
          <a:xfrm>
            <a:off x="141025" y="477587"/>
            <a:ext cx="507351" cy="479775"/>
          </a:xfrm>
          <a:prstGeom prst="rect">
            <a:avLst/>
          </a:prstGeom>
          <a:noFill/>
          <a:ln>
            <a:noFill/>
          </a:ln>
        </p:spPr>
      </p:pic>
      <p:sp>
        <p:nvSpPr>
          <p:cNvPr id="222" name="Google Shape;222;p33"/>
          <p:cNvSpPr/>
          <p:nvPr/>
        </p:nvSpPr>
        <p:spPr>
          <a:xfrm flipH="1" rot="10800000">
            <a:off x="38802" y="233575"/>
            <a:ext cx="4260152" cy="9678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33"/>
          <p:cNvSpPr txBox="1"/>
          <p:nvPr/>
        </p:nvSpPr>
        <p:spPr>
          <a:xfrm>
            <a:off x="4449725" y="-1400"/>
            <a:ext cx="4752000" cy="3198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80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The study aimed to classify patient as smoker or non-smoker and assess the effectiveness of deep learning models, specifically Convolutional Neural Networks (CNNs) and Long Short-Term Memory (LSTM) models, in extracting smoking status information from clinical progress notes within Electronic Health Records (EHRs). The researchers sought to compare the performance of these deep learning models against traditional machine learning approaches for binary and multi-class classification of smoking status.</a:t>
            </a:r>
            <a:endParaRPr b="1"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Naive Bayes, Support Vector Machine, Logistic Regression were developed using TF-IDF vectors on the processed text for benchmarking and unidirectional LSTM, bidirectional LSTM, CNN were used to classify patients based on smoking status. These models were trained on the processed text data with word embeddings, then performance were evaluated based on smoking status.</a:t>
            </a:r>
            <a:endParaRPr b="1" sz="1300">
              <a:solidFill>
                <a:schemeClr val="dk1"/>
              </a:solidFill>
              <a:latin typeface="Calibri"/>
              <a:ea typeface="Calibri"/>
              <a:cs typeface="Calibri"/>
              <a:sym typeface="Calibri"/>
            </a:endParaRPr>
          </a:p>
          <a:p>
            <a:pPr indent="0" lvl="0" marL="457200" rtl="0" algn="l">
              <a:lnSpc>
                <a:spcPct val="115000"/>
              </a:lnSpc>
              <a:spcBef>
                <a:spcPts val="1800"/>
              </a:spcBef>
              <a:spcAft>
                <a:spcPts val="1800"/>
              </a:spcAft>
              <a:buNone/>
            </a:pPr>
            <a:r>
              <a:t/>
            </a:r>
            <a:endParaRPr b="1" sz="1300">
              <a:solidFill>
                <a:schemeClr val="dk1"/>
              </a:solidFill>
              <a:latin typeface="Calibri"/>
              <a:ea typeface="Calibri"/>
              <a:cs typeface="Calibri"/>
              <a:sym typeface="Calibri"/>
            </a:endParaRPr>
          </a:p>
        </p:txBody>
      </p:sp>
      <p:sp>
        <p:nvSpPr>
          <p:cNvPr id="224" name="Google Shape;224;p33"/>
          <p:cNvSpPr txBox="1"/>
          <p:nvPr/>
        </p:nvSpPr>
        <p:spPr>
          <a:xfrm>
            <a:off x="141025" y="1413675"/>
            <a:ext cx="4539000" cy="27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Dataset Used:</a:t>
            </a:r>
            <a:r>
              <a:rPr b="1" lang="en" sz="1300">
                <a:solidFill>
                  <a:schemeClr val="dk1"/>
                </a:solidFill>
                <a:latin typeface="Calibri"/>
                <a:ea typeface="Calibri"/>
                <a:cs typeface="Calibri"/>
                <a:sym typeface="Calibri"/>
              </a:rPr>
              <a:t> </a:t>
            </a:r>
            <a:r>
              <a:rPr b="1" lang="en" sz="1300">
                <a:solidFill>
                  <a:schemeClr val="dk1"/>
                </a:solidFill>
                <a:latin typeface="Calibri"/>
                <a:ea typeface="Calibri"/>
                <a:cs typeface="Calibri"/>
                <a:sym typeface="Calibri"/>
              </a:rPr>
              <a:t>The dataset comprised 6,298 de-identified progress notes from 781 patients, extracted from the Translational Data Warehouse. Labels assigned for binary ('Smoker' and 'Never Smoker') and multi-class ('Current Smoker', 'Former Smoker', 'Never Smoker') classification.</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Models Used</a:t>
            </a:r>
            <a:r>
              <a:rPr b="1" lang="en" sz="1300">
                <a:solidFill>
                  <a:schemeClr val="dk1"/>
                </a:solidFill>
                <a:latin typeface="Calibri"/>
                <a:ea typeface="Calibri"/>
                <a:cs typeface="Calibri"/>
                <a:sym typeface="Calibri"/>
              </a:rPr>
              <a:t> : </a:t>
            </a:r>
            <a:r>
              <a:rPr b="1" lang="en" sz="1300">
                <a:solidFill>
                  <a:schemeClr val="dk1"/>
                </a:solidFill>
                <a:latin typeface="Calibri"/>
                <a:ea typeface="Calibri"/>
                <a:cs typeface="Calibri"/>
                <a:sym typeface="Calibri"/>
              </a:rPr>
              <a:t>CNN, a unidirectional Long Short-Term Memory (LSTM) model, and a bidirectional LSTM model. Additionally, three traditional machine learning models were employed for comparison: Naive Bayes (NB), Support Vector Machine (SVM), and Logistic Regression (LR).</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Best Model</a:t>
            </a:r>
            <a:r>
              <a:rPr b="1" lang="en" sz="1300">
                <a:solidFill>
                  <a:schemeClr val="dk1"/>
                </a:solidFill>
                <a:latin typeface="Calibri"/>
                <a:ea typeface="Calibri"/>
                <a:cs typeface="Calibri"/>
                <a:sym typeface="Calibri"/>
              </a:rPr>
              <a:t> : CNN, achieving an accuracy of 0.8066 and an F1 score of 0.8540.</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p:txBody>
      </p:sp>
      <p:sp>
        <p:nvSpPr>
          <p:cNvPr id="225" name="Google Shape;225;p33"/>
          <p:cNvSpPr txBox="1"/>
          <p:nvPr/>
        </p:nvSpPr>
        <p:spPr>
          <a:xfrm>
            <a:off x="4865850" y="3864700"/>
            <a:ext cx="4009800" cy="13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Research Gaps: </a:t>
            </a:r>
            <a:r>
              <a:rPr lang="en" sz="1300">
                <a:solidFill>
                  <a:schemeClr val="dk1"/>
                </a:solidFill>
                <a:latin typeface="Roboto"/>
                <a:ea typeface="Roboto"/>
                <a:cs typeface="Roboto"/>
                <a:sym typeface="Roboto"/>
              </a:rPr>
              <a:t>Acquiring more data and investigating ways to enhance the learning capacity of deep learning models could further advance the results achieved using Deep Learning Models.</a:t>
            </a:r>
            <a:endParaRPr sz="1300">
              <a:solidFill>
                <a:schemeClr val="dk1"/>
              </a:solidFill>
              <a:latin typeface="Roboto"/>
              <a:ea typeface="Roboto"/>
              <a:cs typeface="Roboto"/>
              <a:sym typeface="Roboto"/>
            </a:endParaRPr>
          </a:p>
        </p:txBody>
      </p:sp>
      <p:sp>
        <p:nvSpPr>
          <p:cNvPr id="226" name="Google Shape;226;p33"/>
          <p:cNvSpPr txBox="1"/>
          <p:nvPr/>
        </p:nvSpPr>
        <p:spPr>
          <a:xfrm>
            <a:off x="141025" y="1251100"/>
            <a:ext cx="4539000" cy="6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Authors: </a:t>
            </a:r>
            <a:r>
              <a:rPr b="1" lang="en" sz="1300">
                <a:solidFill>
                  <a:schemeClr val="dk1"/>
                </a:solidFill>
                <a:latin typeface="Roboto"/>
                <a:ea typeface="Roboto"/>
                <a:cs typeface="Roboto"/>
                <a:sym typeface="Roboto"/>
              </a:rPr>
              <a:t>Suraj Rajendran, Umit Topaloglu</a:t>
            </a:r>
            <a:endParaRPr b="1" sz="1300">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Year of Publication: 2020</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a:p>
            <a:pPr indent="0" lvl="0" marL="0" rtl="0" algn="l">
              <a:spcBef>
                <a:spcPts val="0"/>
              </a:spcBef>
              <a:spcAft>
                <a:spcPts val="0"/>
              </a:spcAft>
              <a:buNone/>
            </a:pPr>
            <a:r>
              <a:t/>
            </a:r>
            <a:endParaRPr i="1" sz="1300">
              <a:solidFill>
                <a:schemeClr val="dk1"/>
              </a:solidFill>
              <a:latin typeface="Roboto"/>
              <a:ea typeface="Roboto"/>
              <a:cs typeface="Roboto"/>
              <a:sym typeface="Roboto"/>
            </a:endParaRPr>
          </a:p>
        </p:txBody>
      </p:sp>
      <p:sp>
        <p:nvSpPr>
          <p:cNvPr id="227" name="Google Shape;227;p33"/>
          <p:cNvSpPr/>
          <p:nvPr/>
        </p:nvSpPr>
        <p:spPr>
          <a:xfrm flipH="1" rot="-5400000">
            <a:off x="2496306" y="2074294"/>
            <a:ext cx="5054089" cy="902700"/>
          </a:xfrm>
          <a:custGeom>
            <a:rect b="b" l="l" r="r" t="t"/>
            <a:pathLst>
              <a:path extrusionOk="0" h="120000" w="7745730">
                <a:moveTo>
                  <a:pt x="0" y="0"/>
                </a:moveTo>
                <a:lnTo>
                  <a:pt x="7745707" y="0"/>
                </a:lnTo>
              </a:path>
            </a:pathLst>
          </a:custGeom>
          <a:noFill/>
          <a:ln cap="flat" cmpd="sng" w="9525">
            <a:solidFill>
              <a:srgbClr val="009F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