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7" r:id="rId3"/>
    <p:sldId id="271" r:id="rId4"/>
    <p:sldId id="263" r:id="rId5"/>
    <p:sldId id="272" r:id="rId6"/>
    <p:sldId id="273" r:id="rId7"/>
    <p:sldId id="268" r:id="rId8"/>
    <p:sldId id="274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06" autoAdjust="0"/>
  </p:normalViewPr>
  <p:slideViewPr>
    <p:cSldViewPr snapToGrid="0">
      <p:cViewPr varScale="1">
        <p:scale>
          <a:sx n="58" d="100"/>
          <a:sy n="58" d="100"/>
        </p:scale>
        <p:origin x="90" y="15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2018年12月16日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2018年12月16日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59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64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91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27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70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89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2018年12月16日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2018年12月16日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2018年12月16日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2018年12月16日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2018年12月16日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2018年12月16日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2018年12月16日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2018年12月16日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2018年12月16日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45720"/>
            <a:ext cx="9604310" cy="3383280"/>
          </a:xfrm>
        </p:spPr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Declaration parser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1B73E-4AAC-4BE4-B07C-C16B0D3E3514}"/>
              </a:ext>
            </a:extLst>
          </p:cNvPr>
          <p:cNvSpPr txBox="1"/>
          <p:nvPr/>
        </p:nvSpPr>
        <p:spPr>
          <a:xfrm>
            <a:off x="4838008" y="4638502"/>
            <a:ext cx="606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第八组</a:t>
            </a:r>
            <a:r>
              <a:rPr lang="en-US" altLang="zh-CN" sz="2800" b="1" dirty="0"/>
              <a:t>: </a:t>
            </a:r>
            <a:r>
              <a:rPr lang="zh-CN" altLang="en-US" sz="2800" b="1" dirty="0">
                <a:solidFill>
                  <a:srgbClr val="FF0000"/>
                </a:solidFill>
              </a:rPr>
              <a:t>朱河勤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张思聪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徐瑞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詹慧悠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Lexical analysis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Syntax analysis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Show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Lexical analysis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EDA79E4C-17FC-4A06-B885-566DAD67A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09286"/>
              </p:ext>
            </p:extLst>
          </p:nvPr>
        </p:nvGraphicFramePr>
        <p:xfrm>
          <a:off x="1295400" y="1997825"/>
          <a:ext cx="96012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2762088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9158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Lexical 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Regular expression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[a-</a:t>
                      </a:r>
                      <a:r>
                        <a:rPr lang="en-US" altLang="zh-CN" b="1" dirty="0" err="1"/>
                        <a:t>zA</a:t>
                      </a:r>
                      <a:r>
                        <a:rPr lang="en-US" altLang="zh-CN" b="1" dirty="0"/>
                        <a:t>-Z_][a-zA-Z_0-9]*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\d*\.\d+|\d+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36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POINTER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\*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8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\,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6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SEMICOLON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\;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3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Open parentheses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\(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9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Close parentheses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Open Bracket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\[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4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Close Bracket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\]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2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White Space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\s+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5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1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Syntax analysis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97824"/>
            <a:ext cx="10176164" cy="3970714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declaration   -&gt; </a:t>
            </a:r>
            <a:r>
              <a:rPr lang="en-US" altLang="zh-CN" dirty="0" err="1">
                <a:sym typeface="Arial" panose="020B0604020202020204" pitchFamily="34" charset="0"/>
              </a:rPr>
              <a:t>declaration_specifiers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init_declarator_list</a:t>
            </a:r>
            <a:r>
              <a:rPr lang="en-US" altLang="zh-CN" dirty="0">
                <a:sym typeface="Arial" panose="020B0604020202020204" pitchFamily="34" charset="0"/>
              </a:rPr>
              <a:t> ';'       ;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init_declarator_list</a:t>
            </a:r>
            <a:r>
              <a:rPr lang="en-US" altLang="zh-CN" dirty="0">
                <a:sym typeface="Arial" panose="020B0604020202020204" pitchFamily="34" charset="0"/>
              </a:rPr>
              <a:t> 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r>
              <a:rPr lang="en-US" altLang="zh-CN" dirty="0"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sym typeface="Arial" panose="020B0604020202020204" pitchFamily="34" charset="0"/>
              </a:rPr>
              <a:t>declaration_specifiers</a:t>
            </a:r>
            <a:r>
              <a:rPr lang="en-US" altLang="zh-CN" dirty="0">
                <a:sym typeface="Arial" panose="020B0604020202020204" pitchFamily="34" charset="0"/>
              </a:rPr>
              <a:t>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 err="1">
                <a:sym typeface="Arial" panose="020B0604020202020204" pitchFamily="34" charset="0"/>
              </a:rPr>
              <a:t>declaration_specifiers</a:t>
            </a:r>
            <a:r>
              <a:rPr lang="en-US" altLang="zh-CN" dirty="0">
                <a:sym typeface="Arial" panose="020B0604020202020204" pitchFamily="34" charset="0"/>
              </a:rPr>
              <a:t>   -&gt;</a:t>
            </a:r>
            <a:r>
              <a:rPr lang="en-US" altLang="zh-CN" dirty="0" err="1">
                <a:sym typeface="Arial" panose="020B0604020202020204" pitchFamily="34" charset="0"/>
              </a:rPr>
              <a:t>type_specifier</a:t>
            </a:r>
            <a:r>
              <a:rPr lang="en-US" altLang="zh-CN" dirty="0">
                <a:sym typeface="Arial" panose="020B0604020202020204" pitchFamily="34" charset="0"/>
              </a:rPr>
              <a:t>   ; 	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declaration_specifiers</a:t>
            </a:r>
            <a:r>
              <a:rPr lang="en-US" altLang="zh-CN" dirty="0">
                <a:sym typeface="Arial" panose="020B0604020202020204" pitchFamily="34" charset="0"/>
              </a:rPr>
              <a:t>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r>
              <a:rPr lang="en-US" altLang="zh-CN" dirty="0">
                <a:sym typeface="Arial" panose="020B0604020202020204" pitchFamily="34" charset="0"/>
              </a:rPr>
              <a:t>  = </a:t>
            </a:r>
            <a:r>
              <a:rPr lang="en-US" altLang="zh-CN" dirty="0" err="1">
                <a:sym typeface="Arial" panose="020B0604020202020204" pitchFamily="34" charset="0"/>
              </a:rPr>
              <a:t>type_specifie</a:t>
            </a:r>
            <a:r>
              <a:rPr lang="en-US" altLang="zh-CN" dirty="0">
                <a:sym typeface="Arial" panose="020B0604020202020204" pitchFamily="34" charset="0"/>
              </a:rPr>
              <a:t>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 err="1">
                <a:sym typeface="Arial" panose="020B0604020202020204" pitchFamily="34" charset="0"/>
              </a:rPr>
              <a:t>type_specifier</a:t>
            </a:r>
            <a:r>
              <a:rPr lang="en-US" altLang="zh-CN" dirty="0">
                <a:sym typeface="Arial" panose="020B0604020202020204" pitchFamily="34" charset="0"/>
              </a:rPr>
              <a:t>   -&gt;VOID   | INT   ; 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type_specifier</a:t>
            </a:r>
            <a:r>
              <a:rPr lang="en-US" altLang="zh-CN" dirty="0">
                <a:sym typeface="Arial" panose="020B0604020202020204" pitchFamily="34" charset="0"/>
              </a:rPr>
              <a:t>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r>
              <a:rPr lang="en-US" altLang="zh-CN" dirty="0">
                <a:sym typeface="Arial" panose="020B0604020202020204" pitchFamily="34" charset="0"/>
              </a:rPr>
              <a:t> = lexical value</a:t>
            </a:r>
          </a:p>
          <a:p>
            <a:r>
              <a:rPr lang="en-US" altLang="zh-CN" dirty="0" err="1">
                <a:sym typeface="Arial" panose="020B0604020202020204" pitchFamily="34" charset="0"/>
              </a:rPr>
              <a:t>init_declarator_list</a:t>
            </a:r>
            <a:r>
              <a:rPr lang="en-US" altLang="zh-CN" dirty="0">
                <a:sym typeface="Arial" panose="020B0604020202020204" pitchFamily="34" charset="0"/>
              </a:rPr>
              <a:t>   -&gt;</a:t>
            </a:r>
            <a:r>
              <a:rPr lang="en-US" altLang="zh-CN" dirty="0" err="1">
                <a:sym typeface="Arial" panose="020B0604020202020204" pitchFamily="34" charset="0"/>
              </a:rPr>
              <a:t>init_declarator</a:t>
            </a:r>
            <a:r>
              <a:rPr lang="en-US" altLang="zh-CN" dirty="0">
                <a:sym typeface="Arial" panose="020B0604020202020204" pitchFamily="34" charset="0"/>
              </a:rPr>
              <a:t>   | </a:t>
            </a:r>
            <a:r>
              <a:rPr lang="en-US" altLang="zh-CN" dirty="0" err="1">
                <a:sym typeface="Arial" panose="020B0604020202020204" pitchFamily="34" charset="0"/>
              </a:rPr>
              <a:t>init_declarator_list</a:t>
            </a:r>
            <a:r>
              <a:rPr lang="en-US" altLang="zh-CN" dirty="0">
                <a:sym typeface="Arial" panose="020B0604020202020204" pitchFamily="34" charset="0"/>
              </a:rPr>
              <a:t> ',' </a:t>
            </a:r>
            <a:r>
              <a:rPr lang="en-US" altLang="zh-CN" dirty="0" err="1">
                <a:sym typeface="Arial" panose="020B0604020202020204" pitchFamily="34" charset="0"/>
              </a:rPr>
              <a:t>init_declarator</a:t>
            </a:r>
            <a:r>
              <a:rPr lang="en-US" altLang="zh-CN" dirty="0">
                <a:sym typeface="Arial" panose="020B0604020202020204" pitchFamily="34" charset="0"/>
              </a:rPr>
              <a:t>   ; 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init_declarator</a:t>
            </a:r>
            <a:r>
              <a:rPr lang="en-US" altLang="zh-CN" dirty="0">
                <a:sym typeface="Arial" panose="020B0604020202020204" pitchFamily="34" charset="0"/>
              </a:rPr>
              <a:t> 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r>
              <a:rPr lang="en-US" altLang="zh-CN" dirty="0"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sym typeface="Arial" panose="020B0604020202020204" pitchFamily="34" charset="0"/>
              </a:rPr>
              <a:t>init_declarator_list</a:t>
            </a:r>
            <a:r>
              <a:rPr lang="en-US" altLang="zh-CN" dirty="0">
                <a:sym typeface="Arial" panose="020B0604020202020204" pitchFamily="34" charset="0"/>
              </a:rPr>
              <a:t> . </a:t>
            </a:r>
            <a:r>
              <a:rPr lang="en-US" altLang="zh-CN" dirty="0" err="1">
                <a:sym typeface="Arial" panose="020B0604020202020204" pitchFamily="34" charset="0"/>
              </a:rPr>
              <a:t>symType</a:t>
            </a:r>
            <a:endParaRPr lang="en-US" altLang="zh-CN" dirty="0">
              <a:sym typeface="Arial" panose="020B0604020202020204" pitchFamily="34" charset="0"/>
            </a:endParaRPr>
          </a:p>
          <a:p>
            <a:pPr marL="274320" lvl="1" indent="0">
              <a:buNone/>
            </a:pP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Syntax analysis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97824"/>
            <a:ext cx="10176164" cy="3970714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declarator  -&gt; pointer </a:t>
            </a:r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  </a:t>
            </a: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declarator. flags = </a:t>
            </a:r>
            <a:r>
              <a:rPr lang="en-US" altLang="zh-CN" dirty="0" err="1">
                <a:sym typeface="Arial" panose="020B0604020202020204" pitchFamily="34" charset="0"/>
              </a:rPr>
              <a:t>direct_declarator.flags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declarator.flags</a:t>
            </a:r>
            <a:r>
              <a:rPr lang="en-US" altLang="zh-CN" dirty="0">
                <a:sym typeface="Arial" panose="020B0604020202020204" pitchFamily="34" charset="0"/>
              </a:rPr>
              <a:t>   </a:t>
            </a:r>
            <a:r>
              <a:rPr lang="en-US" altLang="zh-CN" b="1" dirty="0">
                <a:sym typeface="Arial" panose="020B0604020202020204" pitchFamily="34" charset="0"/>
              </a:rPr>
              <a:t>add</a:t>
            </a:r>
            <a:r>
              <a:rPr lang="en-US" altLang="zh-CN" dirty="0">
                <a:sym typeface="Arial" panose="020B0604020202020204" pitchFamily="34" charset="0"/>
              </a:rPr>
              <a:t> (‘pointer’, pointer. num)</a:t>
            </a:r>
          </a:p>
          <a:p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  -&gt; IDENTIFIER </a:t>
            </a: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declarator. flags  </a:t>
            </a:r>
            <a:r>
              <a:rPr lang="en-US" altLang="zh-CN" b="1" dirty="0">
                <a:sym typeface="Arial" panose="020B0604020202020204" pitchFamily="34" charset="0"/>
              </a:rPr>
              <a:t>add  (‘</a:t>
            </a:r>
            <a:r>
              <a:rPr lang="en-US" altLang="zh-CN" dirty="0" err="1">
                <a:sym typeface="Arial" panose="020B0604020202020204" pitchFamily="34" charset="0"/>
              </a:rPr>
              <a:t>id’,identifier</a:t>
            </a:r>
            <a:r>
              <a:rPr lang="en-US" altLang="zh-CN" dirty="0">
                <a:sym typeface="Arial" panose="020B0604020202020204" pitchFamily="34" charset="0"/>
              </a:rPr>
              <a:t>)</a:t>
            </a:r>
            <a:endParaRPr lang="en-US" altLang="zh-CN" b="1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 -&gt; '(' declarator ‘)’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.flags = declarator .flags</a:t>
            </a:r>
          </a:p>
          <a:p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  -&gt; </a:t>
            </a:r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'[' CONSTANT_INT ‘]’ 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direct_declarator</a:t>
            </a:r>
            <a:r>
              <a:rPr lang="en-US" altLang="zh-CN" dirty="0">
                <a:sym typeface="Arial" panose="020B0604020202020204" pitchFamily="34" charset="0"/>
              </a:rPr>
              <a:t> . flags  add    (‘array’, CONSTANT_INT. </a:t>
            </a:r>
            <a:r>
              <a:rPr lang="en-US" altLang="zh-CN" dirty="0" err="1">
                <a:sym typeface="Arial" panose="020B0604020202020204" pitchFamily="34" charset="0"/>
              </a:rPr>
              <a:t>lexical_value</a:t>
            </a:r>
            <a:r>
              <a:rPr lang="en-US" altLang="zh-CN" dirty="0"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157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Syntax analysis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97824"/>
            <a:ext cx="10176164" cy="3970714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[('id', 'p'), ('array', 2), ('array', 3), ('pointer', 1), ('type', 'INT’)]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Varible</a:t>
            </a:r>
            <a:r>
              <a:rPr lang="en-US" altLang="zh-CN" dirty="0">
                <a:sym typeface="Arial" panose="020B0604020202020204" pitchFamily="34" charset="0"/>
              </a:rPr>
              <a:t>   p, size: 6, type: array(2,array(3,pointer(INT)))	</a:t>
            </a:r>
          </a:p>
          <a:p>
            <a:pPr lvl="1"/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flags:  [('id', 'p'), ('pointer', 1), ('type', 'INT’)]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Varible</a:t>
            </a:r>
            <a:r>
              <a:rPr lang="en-US" altLang="zh-CN" dirty="0">
                <a:sym typeface="Arial" panose="020B0604020202020204" pitchFamily="34" charset="0"/>
              </a:rPr>
              <a:t>   p, size: 1, type: pointer(INT)</a:t>
            </a:r>
          </a:p>
          <a:p>
            <a:pPr marL="274320" lvl="1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[('id', 'j'), ('array', 2), ('pointer', 0), ('type', 'INT')]</a:t>
            </a:r>
          </a:p>
          <a:p>
            <a:pPr lvl="1"/>
            <a:r>
              <a:rPr lang="en-US" altLang="zh-CN" dirty="0" err="1">
                <a:sym typeface="Arial" panose="020B0604020202020204" pitchFamily="34" charset="0"/>
              </a:rPr>
              <a:t>Varible</a:t>
            </a:r>
            <a:r>
              <a:rPr lang="en-US" altLang="zh-CN" dirty="0">
                <a:sym typeface="Arial" panose="020B0604020202020204" pitchFamily="34" charset="0"/>
              </a:rPr>
              <a:t>   j, size: 2, type: array(2,INT)</a:t>
            </a:r>
          </a:p>
        </p:txBody>
      </p:sp>
    </p:spTree>
    <p:extLst>
      <p:ext uri="{BB962C8B-B14F-4D97-AF65-F5344CB8AC3E}">
        <p14:creationId xmlns:p14="http://schemas.microsoft.com/office/powerpoint/2010/main" val="5946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CC864A-B07B-4962-B90C-5BC175FD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812" y="0"/>
            <a:ext cx="7357501" cy="6733309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CFF7A982-7A8D-4E08-9EB5-1B068C926C59}"/>
              </a:ext>
            </a:extLst>
          </p:cNvPr>
          <p:cNvSpPr txBox="1">
            <a:spLocks/>
          </p:cNvSpPr>
          <p:nvPr/>
        </p:nvSpPr>
        <p:spPr>
          <a:xfrm>
            <a:off x="1295400" y="503854"/>
            <a:ext cx="3409412" cy="104231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Show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1D06B43-D340-4ED2-B177-0DCDE4414383}"/>
              </a:ext>
            </a:extLst>
          </p:cNvPr>
          <p:cNvSpPr txBox="1">
            <a:spLocks/>
          </p:cNvSpPr>
          <p:nvPr/>
        </p:nvSpPr>
        <p:spPr>
          <a:xfrm>
            <a:off x="1295400" y="2050022"/>
            <a:ext cx="2478578" cy="333894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ym typeface="Arial" panose="020B0604020202020204" pitchFamily="34" charset="0"/>
              </a:rPr>
              <a:t>varibles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Function </a:t>
            </a:r>
            <a:r>
              <a:rPr lang="en-US" altLang="zh-CN" dirty="0" err="1">
                <a:sym typeface="Arial" panose="020B0604020202020204" pitchFamily="34" charset="0"/>
              </a:rPr>
              <a:t>args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Semantics</a:t>
            </a:r>
          </a:p>
          <a:p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142" y="2011680"/>
            <a:ext cx="7151716" cy="141732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sz="6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you!</a:t>
            </a:r>
            <a:endParaRPr lang="zh-CN" altLang="en-US" sz="6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89</TotalTime>
  <Words>255</Words>
  <Application>Microsoft Office PowerPoint</Application>
  <PresentationFormat>宽屏</PresentationFormat>
  <Paragraphs>70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幼圆</vt:lpstr>
      <vt:lpstr>Arial</vt:lpstr>
      <vt:lpstr>菱形网格 16x9</vt:lpstr>
      <vt:lpstr>Declaration parser</vt:lpstr>
      <vt:lpstr>Contents</vt:lpstr>
      <vt:lpstr>Lexical analysis</vt:lpstr>
      <vt:lpstr>Syntax analysis</vt:lpstr>
      <vt:lpstr>Syntax analysis</vt:lpstr>
      <vt:lpstr>Syntax analysis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Declaration parser</dc:title>
  <dc:creator>mbinary</dc:creator>
  <cp:lastModifiedBy>mbinary</cp:lastModifiedBy>
  <cp:revision>8</cp:revision>
  <dcterms:created xsi:type="dcterms:W3CDTF">2018-12-16T11:03:28Z</dcterms:created>
  <dcterms:modified xsi:type="dcterms:W3CDTF">2018-12-16T12:33:19Z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