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ia e Dat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Autoria e Data</a:t>
            </a:r>
          </a:p>
        </p:txBody>
      </p:sp>
      <p:sp>
        <p:nvSpPr>
          <p:cNvPr id="12" name="Título da Apresentação"/>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da Apresentação</a:t>
            </a:r>
          </a:p>
        </p:txBody>
      </p:sp>
      <p:sp>
        <p:nvSpPr>
          <p:cNvPr id="13" name="Nível de Corpo Um…"/>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da Apresentação</a:t>
            </a:r>
          </a:p>
          <a:p>
            <a:pPr lvl="1"/>
            <a:r>
              <a:t/>
            </a:r>
          </a:p>
          <a:p>
            <a:pPr lvl="2"/>
            <a:r>
              <a:t/>
            </a:r>
          </a:p>
          <a:p>
            <a:pPr lvl="3"/>
            <a:r>
              <a:t/>
            </a:r>
          </a:p>
          <a:p>
            <a:pPr lvl="4"/>
            <a:r>
              <a:t/>
            </a:r>
          </a:p>
        </p:txBody>
      </p:sp>
      <p:sp>
        <p:nvSpPr>
          <p:cNvPr id="1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penas Título">
    <p:spTree>
      <p:nvGrpSpPr>
        <p:cNvPr id="1" name=""/>
        <p:cNvGrpSpPr/>
        <p:nvPr/>
      </p:nvGrpSpPr>
      <p:grpSpPr>
        <a:xfrm>
          <a:off x="0" y="0"/>
          <a:ext cx="0" cy="0"/>
          <a:chOff x="0" y="0"/>
          <a:chExt cx="0" cy="0"/>
        </a:xfrm>
      </p:grpSpPr>
      <p:sp>
        <p:nvSpPr>
          <p:cNvPr id="99" name="Título do Slide"/>
          <p:cNvSpPr txBox="1"/>
          <p:nvPr>
            <p:ph type="title" hasCustomPrompt="1"/>
          </p:nvPr>
        </p:nvSpPr>
        <p:spPr>
          <a:xfrm>
            <a:off x="1206500" y="1079500"/>
            <a:ext cx="21971000" cy="1434949"/>
          </a:xfrm>
          <a:prstGeom prst="rect">
            <a:avLst/>
          </a:prstGeom>
        </p:spPr>
        <p:txBody>
          <a:bodyPr/>
          <a:lstStyle/>
          <a:p>
            <a:pPr/>
            <a:r>
              <a:t>Título do Slide</a:t>
            </a:r>
          </a:p>
        </p:txBody>
      </p:sp>
      <p:sp>
        <p:nvSpPr>
          <p:cNvPr id="100" name="Subtítulo do Slid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10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Título da Agenda"/>
          <p:cNvSpPr txBox="1"/>
          <p:nvPr>
            <p:ph type="title" hasCustomPrompt="1"/>
          </p:nvPr>
        </p:nvSpPr>
        <p:spPr>
          <a:xfrm>
            <a:off x="1206500" y="1079500"/>
            <a:ext cx="21971000" cy="1435100"/>
          </a:xfrm>
          <a:prstGeom prst="rect">
            <a:avLst/>
          </a:prstGeom>
        </p:spPr>
        <p:txBody>
          <a:bodyPr/>
          <a:lstStyle/>
          <a:p>
            <a:pPr/>
            <a:r>
              <a:t>Título da Agenda</a:t>
            </a:r>
          </a:p>
        </p:txBody>
      </p:sp>
      <p:sp>
        <p:nvSpPr>
          <p:cNvPr id="109" name="Subtítulo de Agend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110" name="Nível de Corpo Um…"/>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Tópicos da Agenda</a:t>
            </a:r>
          </a:p>
          <a:p>
            <a:pPr lvl="1"/>
            <a:r>
              <a:t/>
            </a:r>
          </a:p>
          <a:p>
            <a:pPr lvl="2"/>
            <a:r>
              <a:t/>
            </a:r>
          </a:p>
          <a:p>
            <a:pPr lvl="3"/>
            <a:r>
              <a:t/>
            </a:r>
          </a:p>
          <a:p>
            <a:pPr lvl="4"/>
            <a:r>
              <a:t/>
            </a:r>
          </a:p>
        </p:txBody>
      </p:sp>
      <p:sp>
        <p:nvSpPr>
          <p:cNvPr id="11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ção">
    <p:spTree>
      <p:nvGrpSpPr>
        <p:cNvPr id="1" name=""/>
        <p:cNvGrpSpPr/>
        <p:nvPr/>
      </p:nvGrpSpPr>
      <p:grpSpPr>
        <a:xfrm>
          <a:off x="0" y="0"/>
          <a:ext cx="0" cy="0"/>
          <a:chOff x="0" y="0"/>
          <a:chExt cx="0" cy="0"/>
        </a:xfrm>
      </p:grpSpPr>
      <p:sp>
        <p:nvSpPr>
          <p:cNvPr id="118" name="Nível de Corpo Um…"/>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Declaração</a:t>
            </a:r>
          </a:p>
          <a:p>
            <a:pPr lvl="1"/>
            <a:r>
              <a:t/>
            </a:r>
          </a:p>
          <a:p>
            <a:pPr lvl="2"/>
            <a:r>
              <a:t/>
            </a:r>
          </a:p>
          <a:p>
            <a:pPr lvl="3"/>
            <a:r>
              <a:t/>
            </a:r>
          </a:p>
          <a:p>
            <a:pPr lvl="4"/>
            <a:r>
              <a:t/>
            </a:r>
          </a:p>
        </p:txBody>
      </p:sp>
      <p:sp>
        <p:nvSpPr>
          <p:cNvPr id="11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to Principal">
    <p:spTree>
      <p:nvGrpSpPr>
        <p:cNvPr id="1" name=""/>
        <p:cNvGrpSpPr/>
        <p:nvPr/>
      </p:nvGrpSpPr>
      <p:grpSpPr>
        <a:xfrm>
          <a:off x="0" y="0"/>
          <a:ext cx="0" cy="0"/>
          <a:chOff x="0" y="0"/>
          <a:chExt cx="0" cy="0"/>
        </a:xfrm>
      </p:grpSpPr>
      <p:sp>
        <p:nvSpPr>
          <p:cNvPr id="126" name="Nível de Corpo Um…"/>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Informações do fato"/>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Informações do fato</a:t>
            </a:r>
          </a:p>
        </p:txBody>
      </p:sp>
      <p:sp>
        <p:nvSpPr>
          <p:cNvPr id="12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ção">
    <p:spTree>
      <p:nvGrpSpPr>
        <p:cNvPr id="1" name=""/>
        <p:cNvGrpSpPr/>
        <p:nvPr/>
      </p:nvGrpSpPr>
      <p:grpSpPr>
        <a:xfrm>
          <a:off x="0" y="0"/>
          <a:ext cx="0" cy="0"/>
          <a:chOff x="0" y="0"/>
          <a:chExt cx="0" cy="0"/>
        </a:xfrm>
      </p:grpSpPr>
      <p:sp>
        <p:nvSpPr>
          <p:cNvPr id="135" name="Atribuição"/>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Atribuição</a:t>
            </a:r>
          </a:p>
        </p:txBody>
      </p:sp>
      <p:sp>
        <p:nvSpPr>
          <p:cNvPr id="136" name="Nível de Corpo Um…"/>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“Citação Notável”</a:t>
            </a:r>
          </a:p>
          <a:p>
            <a:pPr lvl="1"/>
            <a:r>
              <a:t/>
            </a:r>
          </a:p>
          <a:p>
            <a:pPr lvl="2"/>
            <a:r>
              <a:t/>
            </a:r>
          </a:p>
          <a:p>
            <a:pPr lvl="3"/>
            <a:r>
              <a:t/>
            </a:r>
          </a:p>
          <a:p>
            <a:pPr lvl="4"/>
            <a:r>
              <a:t/>
            </a:r>
          </a:p>
        </p:txBody>
      </p:sp>
      <p:sp>
        <p:nvSpPr>
          <p:cNvPr id="13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ês Fotos">
    <p:spTree>
      <p:nvGrpSpPr>
        <p:cNvPr id="1" name=""/>
        <p:cNvGrpSpPr/>
        <p:nvPr/>
      </p:nvGrpSpPr>
      <p:grpSpPr>
        <a:xfrm>
          <a:off x="0" y="0"/>
          <a:ext cx="0" cy="0"/>
          <a:chOff x="0" y="0"/>
          <a:chExt cx="0" cy="0"/>
        </a:xfrm>
      </p:grpSpPr>
      <p:sp>
        <p:nvSpPr>
          <p:cNvPr id="144" name="Tigela de salada com arroz frito, ovos cozidos e hashi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Tigelas com bolinhos de salmão, salada e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Tigela de massa pappardelle com creme de ervas, avelãs assadas e queijo parmesão ralado"/>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tigela de salada com arroz frito, ovos cozidos e hashi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Número do Slid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 Branco">
    <p:spTree>
      <p:nvGrpSpPr>
        <p:cNvPr id="1" name=""/>
        <p:cNvGrpSpPr/>
        <p:nvPr/>
      </p:nvGrpSpPr>
      <p:grpSpPr>
        <a:xfrm>
          <a:off x="0" y="0"/>
          <a:ext cx="0" cy="0"/>
          <a:chOff x="0" y="0"/>
          <a:chExt cx="0" cy="0"/>
        </a:xfrm>
      </p:grpSpPr>
      <p:sp>
        <p:nvSpPr>
          <p:cNvPr id="16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Foto">
    <p:spTree>
      <p:nvGrpSpPr>
        <p:cNvPr id="1" name=""/>
        <p:cNvGrpSpPr/>
        <p:nvPr/>
      </p:nvGrpSpPr>
      <p:grpSpPr>
        <a:xfrm>
          <a:off x="0" y="0"/>
          <a:ext cx="0" cy="0"/>
          <a:chOff x="0" y="0"/>
          <a:chExt cx="0" cy="0"/>
        </a:xfrm>
      </p:grpSpPr>
      <p:sp>
        <p:nvSpPr>
          <p:cNvPr id="21" name="Abacates e limõ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ítulo da Apresentação"/>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da Apresentação</a:t>
            </a:r>
          </a:p>
        </p:txBody>
      </p:sp>
      <p:sp>
        <p:nvSpPr>
          <p:cNvPr id="23" name="Autoria e Dat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Autoria e Data</a:t>
            </a:r>
          </a:p>
        </p:txBody>
      </p:sp>
      <p:sp>
        <p:nvSpPr>
          <p:cNvPr id="24" name="Nível de Corpo Um…"/>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da Apresentação</a:t>
            </a:r>
          </a:p>
          <a:p>
            <a:pPr lvl="1"/>
            <a:r>
              <a:t/>
            </a:r>
          </a:p>
          <a:p>
            <a:pPr lvl="2"/>
            <a:r>
              <a:t/>
            </a:r>
          </a:p>
          <a:p>
            <a:pPr lvl="3"/>
            <a:r>
              <a:t/>
            </a:r>
          </a:p>
          <a:p>
            <a:pPr lvl="4"/>
            <a:r>
              <a:t/>
            </a:r>
          </a:p>
        </p:txBody>
      </p:sp>
      <p:sp>
        <p:nvSpPr>
          <p:cNvPr id="2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Foto Alternativa">
    <p:spTree>
      <p:nvGrpSpPr>
        <p:cNvPr id="1" name=""/>
        <p:cNvGrpSpPr/>
        <p:nvPr/>
      </p:nvGrpSpPr>
      <p:grpSpPr>
        <a:xfrm>
          <a:off x="0" y="0"/>
          <a:ext cx="0" cy="0"/>
          <a:chOff x="0" y="0"/>
          <a:chExt cx="0" cy="0"/>
        </a:xfrm>
      </p:grpSpPr>
      <p:sp>
        <p:nvSpPr>
          <p:cNvPr id="32" name="Tigelas com bolinhos de salmão, salada e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ítulo do Slide"/>
          <p:cNvSpPr txBox="1"/>
          <p:nvPr>
            <p:ph type="title" hasCustomPrompt="1"/>
          </p:nvPr>
        </p:nvSpPr>
        <p:spPr>
          <a:xfrm>
            <a:off x="1206500" y="1270000"/>
            <a:ext cx="9779000" cy="5882273"/>
          </a:xfrm>
          <a:prstGeom prst="rect">
            <a:avLst/>
          </a:prstGeom>
        </p:spPr>
        <p:txBody>
          <a:bodyPr anchor="b"/>
          <a:lstStyle/>
          <a:p>
            <a:pPr/>
            <a:r>
              <a:t>Título do Slide</a:t>
            </a:r>
          </a:p>
        </p:txBody>
      </p:sp>
      <p:sp>
        <p:nvSpPr>
          <p:cNvPr id="34" name="Nível de Corpo Um…"/>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do Slide</a:t>
            </a:r>
          </a:p>
          <a:p>
            <a:pPr lvl="1"/>
            <a:r>
              <a:t/>
            </a:r>
          </a:p>
          <a:p>
            <a:pPr lvl="2"/>
            <a:r>
              <a:t/>
            </a:r>
          </a:p>
          <a:p>
            <a:pPr lvl="3"/>
            <a:r>
              <a:t/>
            </a:r>
          </a:p>
          <a:p>
            <a:pPr lvl="4"/>
            <a:r>
              <a:t/>
            </a:r>
          </a:p>
        </p:txBody>
      </p:sp>
      <p:sp>
        <p:nvSpPr>
          <p:cNvPr id="35" name="Número do Slid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Marcadores">
    <p:spTree>
      <p:nvGrpSpPr>
        <p:cNvPr id="1" name=""/>
        <p:cNvGrpSpPr/>
        <p:nvPr/>
      </p:nvGrpSpPr>
      <p:grpSpPr>
        <a:xfrm>
          <a:off x="0" y="0"/>
          <a:ext cx="0" cy="0"/>
          <a:chOff x="0" y="0"/>
          <a:chExt cx="0" cy="0"/>
        </a:xfrm>
      </p:grpSpPr>
      <p:sp>
        <p:nvSpPr>
          <p:cNvPr id="42" name="Título do Slide"/>
          <p:cNvSpPr txBox="1"/>
          <p:nvPr>
            <p:ph type="title" hasCustomPrompt="1"/>
          </p:nvPr>
        </p:nvSpPr>
        <p:spPr>
          <a:prstGeom prst="rect">
            <a:avLst/>
          </a:prstGeom>
        </p:spPr>
        <p:txBody>
          <a:bodyPr/>
          <a:lstStyle/>
          <a:p>
            <a:pPr/>
            <a:r>
              <a:t>Título do Slide</a:t>
            </a:r>
          </a:p>
        </p:txBody>
      </p:sp>
      <p:sp>
        <p:nvSpPr>
          <p:cNvPr id="43" name="Subtítulo do Slid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44" name="Nível de Corpo Um…"/>
          <p:cNvSpPr txBox="1"/>
          <p:nvPr>
            <p:ph type="body" idx="1" hasCustomPrompt="1"/>
          </p:nvPr>
        </p:nvSpPr>
        <p:spPr>
          <a:prstGeom prst="rect">
            <a:avLst/>
          </a:prstGeom>
        </p:spPr>
        <p:txBody>
          <a:bodyPr/>
          <a:lstStyle/>
          <a:p>
            <a:pPr/>
            <a:r>
              <a:t>Texto com marcadores do slide</a:t>
            </a:r>
          </a:p>
          <a:p>
            <a:pPr lvl="1"/>
            <a:r>
              <a:t/>
            </a:r>
          </a:p>
          <a:p>
            <a:pPr lvl="2"/>
            <a:r>
              <a:t/>
            </a:r>
          </a:p>
          <a:p>
            <a:pPr lvl="3"/>
            <a:r>
              <a:t/>
            </a:r>
          </a:p>
          <a:p>
            <a:pPr lvl="4"/>
            <a:r>
              <a:t/>
            </a:r>
          </a:p>
        </p:txBody>
      </p:sp>
      <p:sp>
        <p:nvSpPr>
          <p:cNvPr id="4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rcadores">
    <p:spTree>
      <p:nvGrpSpPr>
        <p:cNvPr id="1" name=""/>
        <p:cNvGrpSpPr/>
        <p:nvPr/>
      </p:nvGrpSpPr>
      <p:grpSpPr>
        <a:xfrm>
          <a:off x="0" y="0"/>
          <a:ext cx="0" cy="0"/>
          <a:chOff x="0" y="0"/>
          <a:chExt cx="0" cy="0"/>
        </a:xfrm>
      </p:grpSpPr>
      <p:sp>
        <p:nvSpPr>
          <p:cNvPr id="52" name="Nível de Corpo Um…"/>
          <p:cNvSpPr txBox="1"/>
          <p:nvPr>
            <p:ph type="body" idx="1" hasCustomPrompt="1"/>
          </p:nvPr>
        </p:nvSpPr>
        <p:spPr>
          <a:prstGeom prst="rect">
            <a:avLst/>
          </a:prstGeom>
        </p:spPr>
        <p:txBody>
          <a:bodyPr numCol="2" spcCol="1098550"/>
          <a:lstStyle/>
          <a:p>
            <a:pPr/>
            <a:r>
              <a:t>Texto com marcadores do slide</a:t>
            </a:r>
          </a:p>
          <a:p>
            <a:pPr lvl="1"/>
            <a:r>
              <a:t/>
            </a:r>
          </a:p>
          <a:p>
            <a:pPr lvl="2"/>
            <a:r>
              <a:t/>
            </a:r>
          </a:p>
          <a:p>
            <a:pPr lvl="3"/>
            <a:r>
              <a:t/>
            </a:r>
          </a:p>
          <a:p>
            <a:pPr lvl="4"/>
            <a:r>
              <a:t/>
            </a:r>
          </a:p>
        </p:txBody>
      </p:sp>
      <p:sp>
        <p:nvSpPr>
          <p:cNvPr id="5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Foto">
    <p:spTree>
      <p:nvGrpSpPr>
        <p:cNvPr id="1" name=""/>
        <p:cNvGrpSpPr/>
        <p:nvPr/>
      </p:nvGrpSpPr>
      <p:grpSpPr>
        <a:xfrm>
          <a:off x="0" y="0"/>
          <a:ext cx="0" cy="0"/>
          <a:chOff x="0" y="0"/>
          <a:chExt cx="0" cy="0"/>
        </a:xfrm>
      </p:grpSpPr>
      <p:sp>
        <p:nvSpPr>
          <p:cNvPr id="60"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61"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62" name="Tigela de massa pappardelle com creme de ervas, avelãs assadas e queijo parmesão ralado"/>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6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Vídeo Pequeno">
    <p:spTree>
      <p:nvGrpSpPr>
        <p:cNvPr id="1" name=""/>
        <p:cNvGrpSpPr/>
        <p:nvPr/>
      </p:nvGrpSpPr>
      <p:grpSpPr>
        <a:xfrm>
          <a:off x="0" y="0"/>
          <a:ext cx="0" cy="0"/>
          <a:chOff x="0" y="0"/>
          <a:chExt cx="0" cy="0"/>
        </a:xfrm>
      </p:grpSpPr>
      <p:sp>
        <p:nvSpPr>
          <p:cNvPr id="71"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72"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7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7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Vídeo Grande">
    <p:spTree>
      <p:nvGrpSpPr>
        <p:cNvPr id="1" name=""/>
        <p:cNvGrpSpPr/>
        <p:nvPr/>
      </p:nvGrpSpPr>
      <p:grpSpPr>
        <a:xfrm>
          <a:off x="0" y="0"/>
          <a:ext cx="0" cy="0"/>
          <a:chOff x="0" y="0"/>
          <a:chExt cx="0" cy="0"/>
        </a:xfrm>
      </p:grpSpPr>
      <p:sp>
        <p:nvSpPr>
          <p:cNvPr id="81"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82"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8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8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ção">
    <p:spTree>
      <p:nvGrpSpPr>
        <p:cNvPr id="1" name=""/>
        <p:cNvGrpSpPr/>
        <p:nvPr/>
      </p:nvGrpSpPr>
      <p:grpSpPr>
        <a:xfrm>
          <a:off x="0" y="0"/>
          <a:ext cx="0" cy="0"/>
          <a:chOff x="0" y="0"/>
          <a:chExt cx="0" cy="0"/>
        </a:xfrm>
      </p:grpSpPr>
      <p:sp>
        <p:nvSpPr>
          <p:cNvPr id="91" name="Título da Seção"/>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da Seção</a:t>
            </a:r>
          </a:p>
        </p:txBody>
      </p:sp>
      <p:sp>
        <p:nvSpPr>
          <p:cNvPr id="92" name="Número do Slid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o Slid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do Slide</a:t>
            </a:r>
          </a:p>
        </p:txBody>
      </p:sp>
      <p:sp>
        <p:nvSpPr>
          <p:cNvPr id="3" name="Nível de Corpo Um…"/>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com marcadores do slide</a:t>
            </a:r>
          </a:p>
          <a:p>
            <a:pPr lvl="1"/>
            <a:r>
              <a:t/>
            </a:r>
          </a:p>
          <a:p>
            <a:pPr lvl="2"/>
            <a:r>
              <a:t/>
            </a:r>
          </a:p>
          <a:p>
            <a:pPr lvl="3"/>
            <a:r>
              <a:t/>
            </a:r>
          </a:p>
          <a:p>
            <a:pPr lvl="4"/>
            <a:r>
              <a:t/>
            </a:r>
          </a:p>
        </p:txBody>
      </p:sp>
      <p:sp>
        <p:nvSpPr>
          <p:cNvPr id="4" name="Número do Slide"/>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https://www.kabum.com.br" TargetMode="External"/><Relationship Id="rId4" Type="http://schemas.openxmlformats.org/officeDocument/2006/relationships/hyperlink" Target="https://www.kabum.com.br/produto/238671/console-playstation-5-sony-ssd-825gb-controle-sem-fio-dualsense-com-midia-fisica-branco-1214a" TargetMode="External"/><Relationship Id="rId5" Type="http://schemas.openxmlformats.org/officeDocument/2006/relationships/hyperlink" Target="http://www.api-imob.tech/proposta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Aula-Tech"/>
          <p:cNvSpPr txBox="1"/>
          <p:nvPr>
            <p:ph type="ctrTitle"/>
          </p:nvPr>
        </p:nvSpPr>
        <p:spPr>
          <a:prstGeom prst="rect">
            <a:avLst/>
          </a:prstGeom>
        </p:spPr>
        <p:txBody>
          <a:bodyPr/>
          <a:lstStyle/>
          <a:p>
            <a:pPr/>
            <a:r>
              <a:t>Aula-Tech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3" name="GMUD"/>
          <p:cNvSpPr txBox="1"/>
          <p:nvPr>
            <p:ph type="title"/>
          </p:nvPr>
        </p:nvSpPr>
        <p:spPr>
          <a:xfrm>
            <a:off x="377112" y="1077359"/>
            <a:ext cx="21971001" cy="1433164"/>
          </a:xfrm>
          <a:prstGeom prst="rect">
            <a:avLst/>
          </a:prstGeom>
        </p:spPr>
        <p:txBody>
          <a:bodyPr/>
          <a:lstStyle>
            <a:lvl1pPr>
              <a:defRPr spc="-140" sz="7000"/>
            </a:lvl1pPr>
          </a:lstStyle>
          <a:p>
            <a:pPr/>
            <a:r>
              <a:t>GMUD</a:t>
            </a:r>
          </a:p>
        </p:txBody>
      </p:sp>
      <p:sp>
        <p:nvSpPr>
          <p:cNvPr id="174" name="GMUD é a sigla para Gestão de Mudanças, um processo formal utilizado em empresas e organizações para gerenciar e controlar as mudanças que precisam ser realizadas em sistemas de TI, processos de negócio, infraestrutura ou outros componentes importantes.…"/>
          <p:cNvSpPr txBox="1"/>
          <p:nvPr>
            <p:ph type="body" idx="1"/>
          </p:nvPr>
        </p:nvSpPr>
        <p:spPr>
          <a:xfrm>
            <a:off x="448730" y="2530018"/>
            <a:ext cx="23270018" cy="8744142"/>
          </a:xfrm>
          <a:prstGeom prst="rect">
            <a:avLst/>
          </a:prstGeom>
        </p:spPr>
        <p:txBody>
          <a:bodyPr/>
          <a:lstStyle/>
          <a:p>
            <a:pPr marL="0" indent="0" defTabSz="224027">
              <a:lnSpc>
                <a:spcPct val="100000"/>
              </a:lnSpc>
              <a:spcBef>
                <a:spcPts val="0"/>
              </a:spcBef>
              <a:buSzTx/>
              <a:buNone/>
              <a:defRPr sz="2646"/>
            </a:pPr>
            <a:r>
              <a:t>GMUD é a sigla para </a:t>
            </a:r>
            <a:r>
              <a:rPr b="1"/>
              <a:t>Gestão de Mudanças</a:t>
            </a:r>
            <a:r>
              <a:t>, um processo formal utilizado em empresas e organizações para gerenciar e controlar as mudanças que precisam ser realizadas em sistemas de TI, processos de negócio, infraestrutura ou outros componentes importantes.</a:t>
            </a:r>
          </a:p>
          <a:p>
            <a:pPr marL="0" indent="0" defTabSz="224027">
              <a:lnSpc>
                <a:spcPct val="100000"/>
              </a:lnSpc>
              <a:spcBef>
                <a:spcPts val="0"/>
              </a:spcBef>
              <a:buSzTx/>
              <a:buNone/>
              <a:defRPr sz="2646"/>
            </a:pPr>
          </a:p>
          <a:p>
            <a:pPr marL="0" indent="0" defTabSz="224027">
              <a:lnSpc>
                <a:spcPct val="100000"/>
              </a:lnSpc>
              <a:spcBef>
                <a:spcPts val="0"/>
              </a:spcBef>
              <a:buSzTx/>
              <a:buNone/>
              <a:defRPr sz="2646"/>
            </a:pPr>
            <a:r>
              <a:t>É um conjunto de procedimentos e práticas que ajudam a garantir que qualquer alteração importante seja feita de maneira controlada, minimizando riscos e impactos negativos.</a:t>
            </a:r>
          </a:p>
          <a:p>
            <a:pPr marL="0" indent="0" defTabSz="224027">
              <a:lnSpc>
                <a:spcPct val="100000"/>
              </a:lnSpc>
              <a:spcBef>
                <a:spcPts val="0"/>
              </a:spcBef>
              <a:buSzTx/>
              <a:buNone/>
              <a:defRPr sz="2646"/>
            </a:pPr>
          </a:p>
          <a:p>
            <a:pPr marL="0" indent="0" defTabSz="224027">
              <a:lnSpc>
                <a:spcPct val="100000"/>
              </a:lnSpc>
              <a:spcBef>
                <a:spcPts val="0"/>
              </a:spcBef>
              <a:buSzTx/>
              <a:buNone/>
              <a:defRPr b="1" sz="2646"/>
            </a:pPr>
            <a:r>
              <a:t>Etapas</a:t>
            </a:r>
          </a:p>
          <a:p>
            <a:pPr marL="0" indent="0" defTabSz="224027">
              <a:lnSpc>
                <a:spcPct val="100000"/>
              </a:lnSpc>
              <a:spcBef>
                <a:spcPts val="0"/>
              </a:spcBef>
              <a:buSzTx/>
              <a:buNone/>
              <a:defRPr b="1" sz="2646"/>
            </a:pPr>
          </a:p>
          <a:p>
            <a:pPr marL="0" indent="0" defTabSz="224027">
              <a:lnSpc>
                <a:spcPct val="100000"/>
              </a:lnSpc>
              <a:spcBef>
                <a:spcPts val="0"/>
              </a:spcBef>
              <a:buSzTx/>
              <a:buNone/>
              <a:defRPr sz="2646"/>
            </a:pPr>
            <a:r>
              <a:rPr b="1"/>
              <a:t>1.Pedido de Mudança</a:t>
            </a:r>
            <a:r>
              <a:t>: Alguém identifica a necessidade de uma mudança e faz um pedido formal, descrevendo o que precisa ser alterado e por quê.</a:t>
            </a:r>
          </a:p>
          <a:p>
            <a:pPr marL="0" indent="0" defTabSz="224027">
              <a:lnSpc>
                <a:spcPct val="100000"/>
              </a:lnSpc>
              <a:spcBef>
                <a:spcPts val="0"/>
              </a:spcBef>
              <a:buSzTx/>
              <a:buNone/>
              <a:defRPr sz="2646"/>
            </a:pPr>
          </a:p>
          <a:p>
            <a:pPr marL="0" indent="0" defTabSz="224027">
              <a:lnSpc>
                <a:spcPct val="100000"/>
              </a:lnSpc>
              <a:spcBef>
                <a:spcPts val="0"/>
              </a:spcBef>
              <a:buSzTx/>
              <a:buNone/>
              <a:defRPr sz="2646"/>
            </a:pPr>
            <a:r>
              <a:rPr b="1"/>
              <a:t>2.Autorização</a:t>
            </a:r>
            <a:r>
              <a:t>: Uma ou mais pessoas aprovam a solicitação de mudança, as mudanças são classificadas em tiers, em caso de tier 3 pra cima precisa apenas da aprovação de coordenador, abaixo disso precisa passar pelo CAB que é basicamente um grupo de pessoas que analisam o pedido para entender os riscos e os benefícios. Eles verificam se a mudança é realmente necessária e se é segura.</a:t>
            </a:r>
          </a:p>
          <a:p>
            <a:pPr marL="0" indent="0" defTabSz="224027">
              <a:lnSpc>
                <a:spcPct val="100000"/>
              </a:lnSpc>
              <a:spcBef>
                <a:spcPts val="0"/>
              </a:spcBef>
              <a:buSzTx/>
              <a:buNone/>
              <a:defRPr sz="2646"/>
            </a:pPr>
          </a:p>
          <a:p>
            <a:pPr marL="0" indent="0" defTabSz="224027">
              <a:lnSpc>
                <a:spcPct val="100000"/>
              </a:lnSpc>
              <a:spcBef>
                <a:spcPts val="0"/>
              </a:spcBef>
              <a:buSzTx/>
              <a:buNone/>
              <a:defRPr sz="2646"/>
            </a:pPr>
            <a:r>
              <a:rPr b="1"/>
              <a:t>3.Agendamento:</a:t>
            </a:r>
            <a:r>
              <a:t> A mudança deve ser agendada para um dia de data verde, não é comum o agendamento de mudanças em dias de data vermelha que são basicamente dias de grande movimentação, antes de feriados e datas importantes. O horário pra agendamento de APP normalmente é a partir das 19 e infra a partir das 22.</a:t>
            </a:r>
          </a:p>
          <a:p>
            <a:pPr marL="0" indent="0" defTabSz="224027">
              <a:lnSpc>
                <a:spcPct val="100000"/>
              </a:lnSpc>
              <a:spcBef>
                <a:spcPts val="0"/>
              </a:spcBef>
              <a:buSzTx/>
              <a:buNone/>
              <a:defRPr sz="2646"/>
            </a:pPr>
          </a:p>
          <a:p>
            <a:pPr marL="0" indent="0" defTabSz="224027">
              <a:lnSpc>
                <a:spcPct val="100000"/>
              </a:lnSpc>
              <a:spcBef>
                <a:spcPts val="0"/>
              </a:spcBef>
              <a:buSzTx/>
              <a:buNone/>
              <a:defRPr sz="2646"/>
            </a:pPr>
            <a:r>
              <a:rPr b="1"/>
              <a:t>4.Implementação</a:t>
            </a:r>
            <a:r>
              <a:t>: A mudança é realizada conforme o plano.	</a:t>
            </a:r>
          </a:p>
          <a:p>
            <a:pPr marL="0" indent="0" defTabSz="224027">
              <a:lnSpc>
                <a:spcPct val="100000"/>
              </a:lnSpc>
              <a:spcBef>
                <a:spcPts val="0"/>
              </a:spcBef>
              <a:buSzTx/>
              <a:buNone/>
              <a:defRPr sz="2646"/>
            </a:pPr>
          </a:p>
          <a:p>
            <a:pPr marL="0" indent="0" defTabSz="224027">
              <a:lnSpc>
                <a:spcPct val="100000"/>
              </a:lnSpc>
              <a:spcBef>
                <a:spcPts val="0"/>
              </a:spcBef>
              <a:buSzTx/>
              <a:buNone/>
              <a:defRPr sz="2646"/>
            </a:pPr>
            <a:r>
              <a:rPr b="1"/>
              <a:t>5.Verificação</a:t>
            </a:r>
            <a:r>
              <a:t>: Durante e após a mudança, são feitos testes para garantir que tudo está funcionando como deveria. É o famoso ˜Acompanhar deploy˜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Taac"/>
          <p:cNvSpPr txBox="1"/>
          <p:nvPr>
            <p:ph type="title"/>
          </p:nvPr>
        </p:nvSpPr>
        <p:spPr>
          <a:prstGeom prst="rect">
            <a:avLst/>
          </a:prstGeom>
        </p:spPr>
        <p:txBody>
          <a:bodyPr/>
          <a:lstStyle>
            <a:lvl1pPr>
              <a:defRPr spc="-140" sz="7000"/>
            </a:lvl1pPr>
          </a:lstStyle>
          <a:p>
            <a:pPr/>
            <a:r>
              <a:t>Taac</a:t>
            </a:r>
          </a:p>
        </p:txBody>
      </p:sp>
      <p:sp>
        <p:nvSpPr>
          <p:cNvPr id="177" name="É um tipo de teste integrado.  O principal objetivo dos testes integrados é garantir que os diferentes componentes de um sistema funcionem corretamente juntos, identificando e corrigindo problemas de integração.…"/>
          <p:cNvSpPr txBox="1"/>
          <p:nvPr>
            <p:ph type="body" idx="1"/>
          </p:nvPr>
        </p:nvSpPr>
        <p:spPr>
          <a:xfrm>
            <a:off x="1206500" y="2518638"/>
            <a:ext cx="21971000" cy="8256012"/>
          </a:xfrm>
          <a:prstGeom prst="rect">
            <a:avLst/>
          </a:prstGeom>
        </p:spPr>
        <p:txBody>
          <a:bodyPr/>
          <a:lstStyle/>
          <a:p>
            <a:pPr marL="0" indent="0" defTabSz="355600">
              <a:lnSpc>
                <a:spcPct val="100000"/>
              </a:lnSpc>
              <a:spcBef>
                <a:spcPts val="0"/>
              </a:spcBef>
              <a:buSzTx/>
              <a:buNone/>
              <a:defRPr sz="4200"/>
            </a:pPr>
            <a:r>
              <a:t>É um tipo de teste integrado.</a:t>
            </a:r>
            <a:br/>
            <a:br/>
            <a:r>
              <a:t>O principal objetivo dos testes integrados é garantir que os diferentes componentes de um sistema funcionem corretamente juntos, identificando e corrigindo problemas de integração.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Testam se os recursos estão funcionando corretamente, sem erro e considerando as regras de negócio.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São testes automatizados, ajudam a identificar se o sistema está funcionando como deveria.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9" name="Teste Unitário"/>
          <p:cNvSpPr txBox="1"/>
          <p:nvPr>
            <p:ph type="title"/>
          </p:nvPr>
        </p:nvSpPr>
        <p:spPr>
          <a:prstGeom prst="rect">
            <a:avLst/>
          </a:prstGeom>
        </p:spPr>
        <p:txBody>
          <a:bodyPr/>
          <a:lstStyle>
            <a:lvl1pPr>
              <a:defRPr spc="-140" sz="7000"/>
            </a:lvl1pPr>
          </a:lstStyle>
          <a:p>
            <a:pPr/>
            <a:r>
              <a:t>Teste Unitário</a:t>
            </a:r>
          </a:p>
        </p:txBody>
      </p:sp>
      <p:sp>
        <p:nvSpPr>
          <p:cNvPr id="180" name="Teste unitário é uma prática de teste de software em que unidades individuais ou componentes do código são testados de forma isolada. O objetivo é validar se cada unidade de código funciona conforme o esperado. Uma unidade de código geralmente se refere "/>
          <p:cNvSpPr txBox="1"/>
          <p:nvPr>
            <p:ph type="body" idx="1"/>
          </p:nvPr>
        </p:nvSpPr>
        <p:spPr>
          <a:xfrm>
            <a:off x="1206500" y="2457545"/>
            <a:ext cx="21971000" cy="10046971"/>
          </a:xfrm>
          <a:prstGeom prst="rect">
            <a:avLst/>
          </a:prstGeom>
        </p:spPr>
        <p:txBody>
          <a:bodyPr/>
          <a:lstStyle/>
          <a:p>
            <a:pPr marL="0" indent="0" defTabSz="355600">
              <a:lnSpc>
                <a:spcPct val="100000"/>
              </a:lnSpc>
              <a:spcBef>
                <a:spcPts val="0"/>
              </a:spcBef>
              <a:buSzTx/>
              <a:buNone/>
              <a:defRPr sz="4200"/>
            </a:pPr>
            <a:r>
              <a:t>Teste unitário é uma prática de teste de software em que unidades individuais ou componentes do código são testados de forma isolada. O objetivo é validar se cada unidade de código funciona conforme o esperado. Uma unidade de código geralmente se refere a uma função, método, ou bloco de código que pode ser testado separadamente do restante do sistema.</a:t>
            </a:r>
          </a:p>
          <a:p>
            <a:pPr marL="0" indent="0" defTabSz="355600">
              <a:lnSpc>
                <a:spcPct val="100000"/>
              </a:lnSpc>
              <a:spcBef>
                <a:spcPts val="200"/>
              </a:spcBef>
              <a:buSzTx/>
              <a:buNone/>
              <a:defRPr b="1" sz="4200"/>
            </a:pPr>
          </a:p>
          <a:p>
            <a:pPr marL="0" indent="0" defTabSz="355600">
              <a:lnSpc>
                <a:spcPct val="100000"/>
              </a:lnSpc>
              <a:spcBef>
                <a:spcPts val="0"/>
              </a:spcBef>
              <a:buSzTx/>
              <a:buNone/>
              <a:defRPr sz="4200"/>
            </a:pPr>
            <a:r>
              <a:t>Imagine a função: retornarAMenorTaxa()  que falamos na precificação, esse é apenas uma das funções executadas dentro da precificação de uma proposta, e o teste unitário deve ser feito para testar unicamente a função retornarAMenorTaxa() e validar se ela individualmente está funcionando como deveria, é claro que para chegar nessa função outras funções são executadas antes ou depois dela, mas o teste unitário se preocupa em testar funções separadas, ao contrário do teste integrado que testa o fluxo inteiro.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Testes unitários devem cobrir uma porcentagem alta dos sistemas, em alguns casos 80% pra cima.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 name="API"/>
          <p:cNvSpPr txBox="1"/>
          <p:nvPr>
            <p:ph type="title"/>
          </p:nvPr>
        </p:nvSpPr>
        <p:spPr>
          <a:xfrm>
            <a:off x="519293" y="1077359"/>
            <a:ext cx="21971001" cy="1433164"/>
          </a:xfrm>
          <a:prstGeom prst="rect">
            <a:avLst/>
          </a:prstGeom>
        </p:spPr>
        <p:txBody>
          <a:bodyPr/>
          <a:lstStyle>
            <a:lvl1pPr>
              <a:defRPr spc="-140" sz="7000"/>
            </a:lvl1pPr>
          </a:lstStyle>
          <a:p>
            <a:pPr/>
            <a:r>
              <a:t>API</a:t>
            </a:r>
          </a:p>
        </p:txBody>
      </p:sp>
      <p:sp>
        <p:nvSpPr>
          <p:cNvPr id="183" name="O que é uma API?…"/>
          <p:cNvSpPr txBox="1"/>
          <p:nvPr>
            <p:ph type="body" idx="1"/>
          </p:nvPr>
        </p:nvSpPr>
        <p:spPr>
          <a:xfrm>
            <a:off x="591137" y="2358772"/>
            <a:ext cx="23201726" cy="11163044"/>
          </a:xfrm>
          <a:prstGeom prst="rect">
            <a:avLst/>
          </a:prstGeom>
        </p:spPr>
        <p:txBody>
          <a:bodyPr/>
          <a:lstStyle/>
          <a:p>
            <a:pPr marL="0" indent="0" defTabSz="145795">
              <a:lnSpc>
                <a:spcPct val="100000"/>
              </a:lnSpc>
              <a:spcBef>
                <a:spcPts val="0"/>
              </a:spcBef>
              <a:buSzTx/>
              <a:buNone/>
              <a:defRPr b="1" sz="1721"/>
            </a:pPr>
            <a:r>
              <a:t>O que é uma API?</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É um estilo de arquitetura para criar serviços web que permitem a comunicação entre diferentes sistemas pela internet.</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Esses serviços funcionam como recursos que são disponibilidades pela API Através de endpoints disponíveis através dos métodos HTTP.</a:t>
            </a:r>
            <a:br/>
            <a:br/>
            <a:r>
              <a:rPr b="1"/>
              <a:t>Métodos HTTP</a:t>
            </a:r>
            <a:r>
              <a:t>: A interação com esses recursos é feita utilizando os métodos HTTP. Os principais métodos são:</a:t>
            </a:r>
          </a:p>
          <a:p>
            <a:pPr marL="210594" indent="-210594" defTabSz="145795">
              <a:lnSpc>
                <a:spcPct val="100000"/>
              </a:lnSpc>
              <a:spcBef>
                <a:spcPts val="0"/>
              </a:spcBef>
              <a:buFont typeface="Menlo Regular"/>
              <a:defRPr sz="1721"/>
            </a:pPr>
            <a:r>
              <a:rPr b="1"/>
              <a:t>GET</a:t>
            </a:r>
            <a:r>
              <a:t>: Recupera informações sobre o recurso.</a:t>
            </a:r>
          </a:p>
          <a:p>
            <a:pPr marL="210594" indent="-210594" defTabSz="145795">
              <a:lnSpc>
                <a:spcPct val="100000"/>
              </a:lnSpc>
              <a:spcBef>
                <a:spcPts val="0"/>
              </a:spcBef>
              <a:buFont typeface="Menlo Regular"/>
              <a:defRPr sz="1721"/>
            </a:pPr>
            <a:r>
              <a:rPr b="1"/>
              <a:t>POST</a:t>
            </a:r>
            <a:r>
              <a:t>: Cria um novo recurso.</a:t>
            </a:r>
          </a:p>
          <a:p>
            <a:pPr marL="210594" indent="-210594" defTabSz="145795">
              <a:lnSpc>
                <a:spcPct val="100000"/>
              </a:lnSpc>
              <a:spcBef>
                <a:spcPts val="0"/>
              </a:spcBef>
              <a:buFont typeface="Menlo Regular"/>
              <a:defRPr sz="1721"/>
            </a:pPr>
            <a:r>
              <a:rPr b="1"/>
              <a:t>PUT</a:t>
            </a:r>
            <a:r>
              <a:t>: Atualiza um recurso existente.</a:t>
            </a:r>
          </a:p>
          <a:p>
            <a:pPr marL="210594" indent="-210594" defTabSz="145795">
              <a:lnSpc>
                <a:spcPct val="100000"/>
              </a:lnSpc>
              <a:spcBef>
                <a:spcPts val="0"/>
              </a:spcBef>
              <a:buFont typeface="Menlo Regular"/>
              <a:defRPr sz="1721"/>
            </a:pPr>
            <a:r>
              <a:rPr b="1"/>
              <a:t>DELETE</a:t>
            </a:r>
            <a:r>
              <a:t>: Remove um recurso.</a:t>
            </a:r>
          </a:p>
          <a:p>
            <a:pPr marL="210594" indent="-210594" defTabSz="145795">
              <a:lnSpc>
                <a:spcPct val="100000"/>
              </a:lnSpc>
              <a:spcBef>
                <a:spcPts val="0"/>
              </a:spcBef>
              <a:buFont typeface="Menlo Regular"/>
              <a:defRPr sz="1721"/>
            </a:pPr>
            <a:r>
              <a:rPr b="1"/>
              <a:t>PATCH</a:t>
            </a:r>
            <a:r>
              <a:t>: Aplica atualizações parciais a um recurso.</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Imagine um site, ele possuí um endereço base, por exemplo: </a:t>
            </a:r>
          </a:p>
          <a:p>
            <a:pPr marL="0" indent="0" defTabSz="145795">
              <a:lnSpc>
                <a:spcPct val="100000"/>
              </a:lnSpc>
              <a:spcBef>
                <a:spcPts val="0"/>
              </a:spcBef>
              <a:buSzTx/>
              <a:buNone/>
              <a:defRPr sz="1721"/>
            </a:pPr>
            <a:r>
              <a:rPr u="sng">
                <a:hlinkClick r:id="rId3" invalidUrl="" action="" tgtFrame="" tooltip="" history="1" highlightClick="0" endSnd="0"/>
              </a:rPr>
              <a:t>https://www.kabum.com.br</a:t>
            </a:r>
            <a:br/>
            <a:r>
              <a:t>Esse é a pagina principal, mas ao clicar em um produto um vc é direcionado para um recurso específico com o detalhe, opções de compra e etc. :</a:t>
            </a:r>
          </a:p>
          <a:p>
            <a:pPr marL="0" indent="0" defTabSz="145795">
              <a:lnSpc>
                <a:spcPct val="100000"/>
              </a:lnSpc>
              <a:spcBef>
                <a:spcPts val="0"/>
              </a:spcBef>
              <a:buSzTx/>
              <a:buNone/>
              <a:defRPr sz="1721"/>
            </a:pPr>
            <a:r>
              <a:rPr u="sng">
                <a:hlinkClick r:id="rId4" invalidUrl="" action="" tgtFrame="" tooltip="" history="1" highlightClick="0" endSnd="0"/>
              </a:rPr>
              <a:t>https://www.kabum.com.br/produto/238671/console-playstation-5-sony-ssd-825gb-controle-sem-fio-dualsense-com-midia-fisica-branco-1214a</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Uma API funciona de forma semelhante há um site, você tem um endereço base e o endereço dos recursos disponíveis a partir do endereço base:</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www.api-imob.tech/ -&gt; endereço principal</a:t>
            </a:r>
          </a:p>
          <a:p>
            <a:pPr marL="0" indent="0" defTabSz="145795">
              <a:lnSpc>
                <a:spcPct val="100000"/>
              </a:lnSpc>
              <a:spcBef>
                <a:spcPts val="0"/>
              </a:spcBef>
              <a:buSzTx/>
              <a:buNone/>
              <a:defRPr sz="1721"/>
            </a:pPr>
            <a:r>
              <a:rPr u="sng">
                <a:hlinkClick r:id="rId5" invalidUrl="" action="" tgtFrame="" tooltip="" history="1" highlightClick="0" endSnd="0"/>
              </a:rPr>
              <a:t>www.api-imob.tech/propostas</a:t>
            </a:r>
            <a:r>
              <a:t> -&gt; recurso que lista as propostas</a:t>
            </a:r>
          </a:p>
          <a:p>
            <a:pPr marL="0" indent="0" defTabSz="145795">
              <a:lnSpc>
                <a:spcPct val="100000"/>
              </a:lnSpc>
              <a:spcBef>
                <a:spcPts val="0"/>
              </a:spcBef>
              <a:buSzTx/>
              <a:buNone/>
              <a:defRPr sz="1721"/>
            </a:pPr>
          </a:p>
          <a:p>
            <a:pPr marL="0" indent="0" defTabSz="145795">
              <a:lnSpc>
                <a:spcPct val="100000"/>
              </a:lnSpc>
              <a:spcBef>
                <a:spcPts val="0"/>
              </a:spcBef>
              <a:buSzTx/>
              <a:buNone/>
              <a:defRPr b="1" sz="1721"/>
            </a:pPr>
            <a:r>
              <a:t>Exemplo Prático:</a:t>
            </a:r>
          </a:p>
          <a:p>
            <a:pPr marL="0" indent="0" defTabSz="145795">
              <a:lnSpc>
                <a:spcPct val="100000"/>
              </a:lnSpc>
              <a:spcBef>
                <a:spcPts val="0"/>
              </a:spcBef>
              <a:buSzTx/>
              <a:buNone/>
              <a:defRPr sz="1721"/>
            </a:pPr>
            <a:r>
              <a:t>Vamos imaginar uma API simples para gerenciar uma lista de tarefas:</a:t>
            </a:r>
          </a:p>
          <a:p>
            <a:pPr marL="210594" indent="-210594" defTabSz="145795">
              <a:lnSpc>
                <a:spcPct val="100000"/>
              </a:lnSpc>
              <a:spcBef>
                <a:spcPts val="0"/>
              </a:spcBef>
              <a:buFont typeface="Menlo Regular"/>
              <a:defRPr sz="1721"/>
            </a:pPr>
            <a:r>
              <a:rPr b="1"/>
              <a:t>URL Base</a:t>
            </a:r>
            <a:r>
              <a:t>: https://api.minhastarefas.com</a:t>
            </a:r>
          </a:p>
          <a:p>
            <a:pPr marL="210594" indent="-210594" defTabSz="145795">
              <a:lnSpc>
                <a:spcPct val="100000"/>
              </a:lnSpc>
              <a:spcBef>
                <a:spcPts val="0"/>
              </a:spcBef>
              <a:buFont typeface="Menlo Regular"/>
              <a:defRPr b="1" sz="1721"/>
            </a:pPr>
            <a:r>
              <a:t>Endpoints</a:t>
            </a:r>
            <a:r>
              <a:rPr b="0"/>
              <a:t>:</a:t>
            </a:r>
            <a:endParaRPr b="0"/>
          </a:p>
          <a:p>
            <a:pPr lvl="1" marL="210594" indent="-210594" defTabSz="145795">
              <a:lnSpc>
                <a:spcPct val="100000"/>
              </a:lnSpc>
              <a:spcBef>
                <a:spcPts val="0"/>
              </a:spcBef>
              <a:buFont typeface="Menlo Regular"/>
              <a:defRPr sz="1721"/>
            </a:pPr>
            <a:r>
              <a:t>GET https://api.minhastarefas.com/tarefas : Obter todas as tarefas.</a:t>
            </a:r>
          </a:p>
          <a:p>
            <a:pPr lvl="1" marL="210594" indent="-210594" defTabSz="145795">
              <a:lnSpc>
                <a:spcPct val="100000"/>
              </a:lnSpc>
              <a:spcBef>
                <a:spcPts val="0"/>
              </a:spcBef>
              <a:buFont typeface="Menlo Regular"/>
              <a:defRPr sz="1721"/>
            </a:pPr>
            <a:r>
              <a:t>POST https://api.minhastarefas.com/tarefas : Adicionar uma nova tarefa.</a:t>
            </a:r>
          </a:p>
          <a:p>
            <a:pPr lvl="1" marL="210594" indent="-210594" defTabSz="145795">
              <a:lnSpc>
                <a:spcPct val="100000"/>
              </a:lnSpc>
              <a:spcBef>
                <a:spcPts val="0"/>
              </a:spcBef>
              <a:buFont typeface="Menlo Regular"/>
              <a:defRPr sz="1721"/>
            </a:pPr>
            <a:r>
              <a:t>GET https://api.minhastarefas.com/tarefas/1 : Obter detalhes da tarefa com ID 1.</a:t>
            </a:r>
          </a:p>
          <a:p>
            <a:pPr lvl="1" marL="210594" indent="-210594" defTabSz="145795">
              <a:lnSpc>
                <a:spcPct val="100000"/>
              </a:lnSpc>
              <a:spcBef>
                <a:spcPts val="0"/>
              </a:spcBef>
              <a:buFont typeface="Menlo Regular"/>
              <a:defRPr sz="1721"/>
            </a:pPr>
            <a:r>
              <a:t>PUT https://api.minhastarefas.com/tarefas/1 : Atualizar a tarefa com ID 1.</a:t>
            </a:r>
          </a:p>
          <a:p>
            <a:pPr lvl="1" marL="210594" indent="-210594" defTabSz="145795">
              <a:lnSpc>
                <a:spcPct val="100000"/>
              </a:lnSpc>
              <a:spcBef>
                <a:spcPts val="0"/>
              </a:spcBef>
              <a:buFont typeface="Menlo Regular"/>
              <a:defRPr sz="1721"/>
            </a:pPr>
            <a:r>
              <a:t>DELETE https://api.minhastarefas.com/tarefas/1 : Deletar a tarefa com ID 1.</a:t>
            </a:r>
          </a:p>
          <a:p>
            <a:pPr marL="0" indent="0" defTabSz="145795">
              <a:lnSpc>
                <a:spcPct val="100000"/>
              </a:lnSpc>
              <a:spcBef>
                <a:spcPts val="0"/>
              </a:spcBef>
              <a:buSzTx/>
              <a:buNone/>
              <a:defRPr sz="1721"/>
            </a:pPr>
            <a:br/>
            <a:br/>
            <a:r>
              <a:t>A principal diferença entre um site e uma API é o público alvo:</a:t>
            </a:r>
            <a:br/>
          </a:p>
          <a:p>
            <a:pPr marL="0" indent="0" defTabSz="145795">
              <a:lnSpc>
                <a:spcPct val="100000"/>
              </a:lnSpc>
              <a:spcBef>
                <a:spcPts val="0"/>
              </a:spcBef>
              <a:buSzTx/>
              <a:buNone/>
              <a:defRPr sz="1721"/>
            </a:pPr>
            <a:r>
              <a:rPr b="1"/>
              <a:t>Site</a:t>
            </a:r>
            <a:r>
              <a:t>: Um site é projetado para ser acessado e interagido por seres humanos. Ele apresenta informações e conteúdo de uma maneira visualmente agradável e navegável, utilizando HTML, CSS e JavaScript para criar páginas web que podem ser visualizadas em navegadores.</a:t>
            </a:r>
          </a:p>
          <a:p>
            <a:pPr marL="0" indent="0" defTabSz="145795">
              <a:lnSpc>
                <a:spcPct val="100000"/>
              </a:lnSpc>
              <a:spcBef>
                <a:spcPts val="0"/>
              </a:spcBef>
              <a:buSzTx/>
              <a:buNone/>
              <a:defRPr sz="1721"/>
            </a:pPr>
            <a:r>
              <a:rPr b="1"/>
              <a:t>API</a:t>
            </a:r>
            <a:r>
              <a:t>: Uma API é projetada para ser utilizada por outras aplicações e serviços, não por humanos diretamente. Ela fornece dados e funcionalidades através de chamadas programáticas, geralmente retornando informações em formatos como JSON ou XML que podem ser processados por outras aplicações.</a:t>
            </a:r>
          </a:p>
          <a:p>
            <a:pPr marL="0" indent="0" defTabSz="145795">
              <a:lnSpc>
                <a:spcPct val="100000"/>
              </a:lnSpc>
              <a:spcBef>
                <a:spcPts val="0"/>
              </a:spcBef>
              <a:buSzTx/>
              <a:buNone/>
              <a:defRPr sz="1721"/>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Endpoint"/>
          <p:cNvSpPr txBox="1"/>
          <p:nvPr>
            <p:ph type="title"/>
          </p:nvPr>
        </p:nvSpPr>
        <p:spPr>
          <a:prstGeom prst="rect">
            <a:avLst/>
          </a:prstGeom>
        </p:spPr>
        <p:txBody>
          <a:bodyPr/>
          <a:lstStyle>
            <a:lvl1pPr>
              <a:defRPr spc="-140" sz="7000"/>
            </a:lvl1pPr>
          </a:lstStyle>
          <a:p>
            <a:pPr/>
            <a:r>
              <a:t>Endpoint</a:t>
            </a:r>
          </a:p>
        </p:txBody>
      </p:sp>
      <p:sp>
        <p:nvSpPr>
          <p:cNvPr id="186" name="Um endpoint é um ponto de acesso a um serviço ou recurso em uma API  É onde uma aplicação cliente pode enviar requisições e esperar respostas.…"/>
          <p:cNvSpPr txBox="1"/>
          <p:nvPr>
            <p:ph type="body" idx="1"/>
          </p:nvPr>
        </p:nvSpPr>
        <p:spPr>
          <a:xfrm>
            <a:off x="1206500" y="2447548"/>
            <a:ext cx="21971000" cy="8256012"/>
          </a:xfrm>
          <a:prstGeom prst="rect">
            <a:avLst/>
          </a:prstGeom>
        </p:spPr>
        <p:txBody>
          <a:bodyPr/>
          <a:lstStyle/>
          <a:p>
            <a:pPr marL="0" indent="0" defTabSz="355600">
              <a:lnSpc>
                <a:spcPct val="100000"/>
              </a:lnSpc>
              <a:spcBef>
                <a:spcPts val="0"/>
              </a:spcBef>
              <a:buSzTx/>
              <a:buNone/>
              <a:defRPr sz="4200"/>
            </a:pPr>
            <a:r>
              <a:t>Um endpoint é um ponto de acesso a um serviço ou recurso em uma API  É onde uma aplicação cliente pode enviar requisições e esperar respostas.</a:t>
            </a:r>
          </a:p>
          <a:p>
            <a:pPr marL="0" indent="0" defTabSz="355600">
              <a:lnSpc>
                <a:spcPct val="100000"/>
              </a:lnSpc>
              <a:spcBef>
                <a:spcPts val="0"/>
              </a:spcBef>
              <a:buSzTx/>
              <a:buNone/>
              <a:defRPr sz="4200"/>
            </a:pPr>
          </a:p>
          <a:p>
            <a:pPr marL="0" indent="0" defTabSz="355600">
              <a:lnSpc>
                <a:spcPct val="100000"/>
              </a:lnSpc>
              <a:spcBef>
                <a:spcPts val="200"/>
              </a:spcBef>
              <a:buSzTx/>
              <a:buNone/>
              <a:defRPr b="1" sz="4200"/>
            </a:pPr>
            <a:r>
              <a:t>Como Funciona um Endpoint?</a:t>
            </a:r>
          </a:p>
          <a:p>
            <a:pPr marL="355600" indent="-355600" defTabSz="355600">
              <a:lnSpc>
                <a:spcPct val="100000"/>
              </a:lnSpc>
              <a:spcBef>
                <a:spcPts val="0"/>
              </a:spcBef>
              <a:buFont typeface="Menlo Regular"/>
              <a:buAutoNum type="arabicPeriod" startAt="1"/>
              <a:defRPr sz="4200"/>
            </a:pPr>
            <a:r>
              <a:rPr b="1"/>
              <a:t>URL</a:t>
            </a:r>
            <a:r>
              <a:t>: Cada endpoint tem um endereço específico na internet, chamado de URL. É como o endereço da sua casa, mas para dados na internet.</a:t>
            </a:r>
          </a:p>
          <a:p>
            <a:pPr marL="355600" indent="-355600" defTabSz="355600">
              <a:lnSpc>
                <a:spcPct val="100000"/>
              </a:lnSpc>
              <a:spcBef>
                <a:spcPts val="0"/>
              </a:spcBef>
              <a:buFont typeface="Menlo Regular"/>
              <a:buAutoNum type="arabicPeriod" startAt="1"/>
              <a:defRPr sz="4200"/>
            </a:pPr>
            <a:r>
              <a:rPr b="1"/>
              <a:t>Métodos HTTP</a:t>
            </a:r>
            <a:r>
              <a:t>: Existem diferentes tipos de pedidos que você pode fazer para um endpoint, como:</a:t>
            </a:r>
          </a:p>
          <a:p>
            <a:pPr lvl="1" marL="513644" indent="-513644" defTabSz="355600">
              <a:lnSpc>
                <a:spcPct val="100000"/>
              </a:lnSpc>
              <a:spcBef>
                <a:spcPts val="0"/>
              </a:spcBef>
              <a:buFont typeface="Menlo Regular"/>
              <a:defRPr sz="4200"/>
            </a:pPr>
            <a:r>
              <a:rPr b="1"/>
              <a:t>GET</a:t>
            </a:r>
            <a:r>
              <a:t>: Pedir informações. Exemplo: Ver as postagens mais recentes em uma rede social.</a:t>
            </a:r>
          </a:p>
          <a:p>
            <a:pPr lvl="1" marL="513644" indent="-513644" defTabSz="355600">
              <a:lnSpc>
                <a:spcPct val="100000"/>
              </a:lnSpc>
              <a:spcBef>
                <a:spcPts val="0"/>
              </a:spcBef>
              <a:buFont typeface="Menlo Regular"/>
              <a:defRPr sz="4200"/>
            </a:pPr>
            <a:r>
              <a:rPr b="1"/>
              <a:t>POST</a:t>
            </a:r>
            <a:r>
              <a:t>: Enviar informações. Exemplo: Postar uma nova foto.</a:t>
            </a:r>
          </a:p>
          <a:p>
            <a:pPr lvl="1" marL="513644" indent="-513644" defTabSz="355600">
              <a:lnSpc>
                <a:spcPct val="100000"/>
              </a:lnSpc>
              <a:spcBef>
                <a:spcPts val="0"/>
              </a:spcBef>
              <a:buFont typeface="Menlo Regular"/>
              <a:defRPr sz="4200"/>
            </a:pPr>
            <a:r>
              <a:rPr b="1"/>
              <a:t>PUT</a:t>
            </a:r>
            <a:r>
              <a:t>: Atualizar informações. Exemplo: Editar o texto de uma postagem antiga.</a:t>
            </a:r>
          </a:p>
          <a:p>
            <a:pPr lvl="1" marL="513644" indent="-513644" defTabSz="355600">
              <a:lnSpc>
                <a:spcPct val="100000"/>
              </a:lnSpc>
              <a:spcBef>
                <a:spcPts val="0"/>
              </a:spcBef>
              <a:buFont typeface="Menlo Regular"/>
              <a:defRPr sz="4200"/>
            </a:pPr>
            <a:r>
              <a:rPr b="1"/>
              <a:t>DELETE</a:t>
            </a:r>
            <a:r>
              <a:t>: Deletar informações. Exemplo: Apagar uma postagem que você não quer mais.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Gateway"/>
          <p:cNvSpPr txBox="1"/>
          <p:nvPr>
            <p:ph type="title"/>
          </p:nvPr>
        </p:nvSpPr>
        <p:spPr>
          <a:prstGeom prst="rect">
            <a:avLst/>
          </a:prstGeom>
        </p:spPr>
        <p:txBody>
          <a:bodyPr/>
          <a:lstStyle>
            <a:lvl1pPr>
              <a:defRPr spc="-119" sz="6000"/>
            </a:lvl1pPr>
          </a:lstStyle>
          <a:p>
            <a:pPr/>
            <a:r>
              <a:t>Gateway</a:t>
            </a:r>
          </a:p>
        </p:txBody>
      </p:sp>
      <p:sp>
        <p:nvSpPr>
          <p:cNvPr id="189" name="O gateway de API é uma ferramenta de gerenciamento de APIs que fica entre o cliente e uma coleção de serviços de back-end.…"/>
          <p:cNvSpPr txBox="1"/>
          <p:nvPr>
            <p:ph type="body" idx="1"/>
          </p:nvPr>
        </p:nvSpPr>
        <p:spPr>
          <a:xfrm>
            <a:off x="1206500" y="2535392"/>
            <a:ext cx="21971000" cy="9969124"/>
          </a:xfrm>
          <a:prstGeom prst="rect">
            <a:avLst/>
          </a:prstGeom>
        </p:spPr>
        <p:txBody>
          <a:bodyPr/>
          <a:lstStyle/>
          <a:p>
            <a:pPr marL="0" indent="0" defTabSz="266700">
              <a:lnSpc>
                <a:spcPct val="100000"/>
              </a:lnSpc>
              <a:spcBef>
                <a:spcPts val="0"/>
              </a:spcBef>
              <a:buSzTx/>
              <a:buNone/>
              <a:defRPr sz="3150"/>
            </a:pPr>
            <a:r>
              <a:t>O gateway de API é uma ferramenta de gerenciamento de APIs que fica entre o cliente e uma coleção de serviços de back-end.</a:t>
            </a:r>
          </a:p>
          <a:p>
            <a:pPr marL="0" indent="0" defTabSz="266700">
              <a:lnSpc>
                <a:spcPct val="100000"/>
              </a:lnSpc>
              <a:spcBef>
                <a:spcPts val="0"/>
              </a:spcBef>
              <a:buSzTx/>
              <a:buNone/>
              <a:defRPr sz="3150"/>
            </a:pPr>
          </a:p>
          <a:p>
            <a:pPr marL="0" indent="0" defTabSz="266700">
              <a:lnSpc>
                <a:spcPct val="100000"/>
              </a:lnSpc>
              <a:spcBef>
                <a:spcPts val="0"/>
              </a:spcBef>
              <a:buSzTx/>
              <a:buNone/>
              <a:defRPr sz="3150"/>
            </a:pPr>
            <a:r>
              <a:t>É um dispositivo ou software que atua como intermediário entre dois sistemas ou redes diferentes, facilitando a comunicação entre eles. Ele desempenha o papel de "portão de entrada" ou "portal" que controla o acesso e direciona o tráfego de informações entre os sistemas.</a:t>
            </a:r>
          </a:p>
          <a:p>
            <a:pPr marL="0" indent="0" defTabSz="266700">
              <a:lnSpc>
                <a:spcPct val="100000"/>
              </a:lnSpc>
              <a:spcBef>
                <a:spcPts val="0"/>
              </a:spcBef>
              <a:buSzTx/>
              <a:buNone/>
              <a:defRPr sz="3150"/>
            </a:pPr>
          </a:p>
          <a:p>
            <a:pPr marL="0" indent="0" defTabSz="266700">
              <a:lnSpc>
                <a:spcPct val="100000"/>
              </a:lnSpc>
              <a:spcBef>
                <a:spcPts val="0"/>
              </a:spcBef>
              <a:buSzTx/>
              <a:buNone/>
              <a:defRPr sz="3150"/>
            </a:pPr>
            <a:r>
              <a:t>Gateway de APIs é uma ferramenta poderosa para gerenciar, proteger e otimizar o acesso a uma ou mais APIs, facilitando a comunicação entre clientes e servidores de API de forma segura e eficiente além de facilitar a comunicação entre diferentes APIs, permitindo que aplicativos e sistemas usem serviços de terceiros de forma integrada.</a:t>
            </a:r>
          </a:p>
          <a:p>
            <a:pPr marL="0" indent="0" defTabSz="266700">
              <a:lnSpc>
                <a:spcPct val="100000"/>
              </a:lnSpc>
              <a:spcBef>
                <a:spcPts val="0"/>
              </a:spcBef>
              <a:buSzTx/>
              <a:buNone/>
              <a:defRPr sz="3150"/>
            </a:pPr>
          </a:p>
          <a:p>
            <a:pPr marL="0" indent="0" defTabSz="266700">
              <a:lnSpc>
                <a:spcPct val="100000"/>
              </a:lnSpc>
              <a:spcBef>
                <a:spcPts val="100"/>
              </a:spcBef>
              <a:buSzTx/>
              <a:buNone/>
              <a:defRPr b="1" sz="3150"/>
            </a:pPr>
            <a:r>
              <a:t>Exemplo de uma GTW de pagamentos:</a:t>
            </a:r>
          </a:p>
          <a:p>
            <a:pPr lvl="1" marL="385233" indent="-385233" defTabSz="266700">
              <a:lnSpc>
                <a:spcPct val="100000"/>
              </a:lnSpc>
              <a:spcBef>
                <a:spcPts val="0"/>
              </a:spcBef>
              <a:buFont typeface="Menlo Regular"/>
              <a:defRPr sz="3150"/>
            </a:pPr>
            <a:r>
              <a:rPr b="1"/>
              <a:t>Gateway API Pagamento</a:t>
            </a:r>
            <a:r>
              <a:t>: Facilita a comunicação entre um site de comércio eletrônico e o sistema de processamento de pagamentos, garantindo transações seguras e eficientes. Imagine que seu site tem um sistema de pagamentos que utiliza, PIX, cartão de crédito e débito e Pay Pal, você tem que desenvolver uma integração com cada um desses sistemas,  mas para facilitar e centralizar principalmente a segurança você pode utilizar um gateway para agrupar todos os serviços de pagamentos reunindo eles em um único lugar. Além disso, vamos supor que esses diferentes sistemas de pagamento não utilizem a mesma língua, o Gateway pode realizar essa tradução fazendo com que o sistema em questão não precise falar várias línguas diferentes para cada uma das integrações de pagamento, pois elas estão agrupadas no Gateway que realiza essa tradução para uma única língua que o sistema/site seja capaz de entender.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 name="GIT"/>
          <p:cNvSpPr txBox="1"/>
          <p:nvPr>
            <p:ph type="title"/>
          </p:nvPr>
        </p:nvSpPr>
        <p:spPr>
          <a:prstGeom prst="rect">
            <a:avLst/>
          </a:prstGeom>
        </p:spPr>
        <p:txBody>
          <a:bodyPr/>
          <a:lstStyle>
            <a:lvl1pPr>
              <a:defRPr spc="-140" sz="7000"/>
            </a:lvl1pPr>
          </a:lstStyle>
          <a:p>
            <a:pPr/>
            <a:r>
              <a:t>GIT</a:t>
            </a:r>
          </a:p>
        </p:txBody>
      </p:sp>
      <p:sp>
        <p:nvSpPr>
          <p:cNvPr id="192" name="O que é  GIT?…"/>
          <p:cNvSpPr txBox="1"/>
          <p:nvPr>
            <p:ph type="body" idx="1"/>
          </p:nvPr>
        </p:nvSpPr>
        <p:spPr>
          <a:xfrm>
            <a:off x="1206500" y="2669983"/>
            <a:ext cx="21971000" cy="9834533"/>
          </a:xfrm>
          <a:prstGeom prst="rect">
            <a:avLst/>
          </a:prstGeom>
        </p:spPr>
        <p:txBody>
          <a:bodyPr/>
          <a:lstStyle/>
          <a:p>
            <a:pPr marL="0" indent="0" defTabSz="199136">
              <a:lnSpc>
                <a:spcPct val="100000"/>
              </a:lnSpc>
              <a:spcBef>
                <a:spcPts val="0"/>
              </a:spcBef>
              <a:buSzTx/>
              <a:buNone/>
              <a:defRPr sz="2352"/>
            </a:pPr>
            <a:r>
              <a:t>O que é  GIT?</a:t>
            </a:r>
            <a:br/>
          </a:p>
          <a:p>
            <a:pPr marL="0" indent="0" defTabSz="199136">
              <a:lnSpc>
                <a:spcPct val="100000"/>
              </a:lnSpc>
              <a:spcBef>
                <a:spcPts val="0"/>
              </a:spcBef>
              <a:buSzTx/>
              <a:buNone/>
              <a:defRPr sz="2352"/>
            </a:pPr>
            <a:r>
              <a:t>Git é um sistema de controle de versão distribuído amplamente utilizado para gerenciar e rastrear mudanças em projetos de software. Criado por Linus Torvalds em 2005 para o desenvolvimento do kernel Linux, o Git se tornou uma ferramenta essencial no desenvolvimento de software devido à sua eficiência, flexibilidade e suporte robusto para colaboração em equipe.</a:t>
            </a:r>
          </a:p>
          <a:p>
            <a:pPr marL="0" indent="0" defTabSz="199136">
              <a:lnSpc>
                <a:spcPct val="100000"/>
              </a:lnSpc>
              <a:spcBef>
                <a:spcPts val="0"/>
              </a:spcBef>
              <a:buSzTx/>
              <a:buNone/>
              <a:defRPr sz="2352"/>
            </a:pPr>
            <a:r>
              <a:t>Aqui estão alguns pontos principais sobre o Git:</a:t>
            </a:r>
          </a:p>
          <a:p>
            <a:pPr marL="199136" indent="-199136" defTabSz="199136">
              <a:lnSpc>
                <a:spcPct val="100000"/>
              </a:lnSpc>
              <a:spcBef>
                <a:spcPts val="0"/>
              </a:spcBef>
              <a:buFont typeface="Menlo Regular"/>
              <a:buAutoNum type="arabicPeriod" startAt="1"/>
              <a:defRPr b="1" sz="2352"/>
            </a:pPr>
            <a:r>
              <a:t>Controle de Versão</a:t>
            </a:r>
            <a:r>
              <a:rPr b="0"/>
              <a:t>:</a:t>
            </a:r>
            <a:endParaRPr b="0"/>
          </a:p>
          <a:p>
            <a:pPr lvl="1" marL="287640" indent="-287640" defTabSz="199136">
              <a:lnSpc>
                <a:spcPct val="100000"/>
              </a:lnSpc>
              <a:spcBef>
                <a:spcPts val="0"/>
              </a:spcBef>
              <a:buFont typeface="Menlo Regular"/>
              <a:defRPr sz="2352"/>
            </a:pPr>
            <a:r>
              <a:t>O Git rastreia e registra todas as mudanças feitas nos arquivos de um projeto ao longo do tempo. Isso permite que desenvolvedores revertam para versões anteriores, comparem diferentes versões e colaborem de forma eficiente.</a:t>
            </a:r>
          </a:p>
          <a:p>
            <a:pPr marL="199136" indent="-199136" defTabSz="199136">
              <a:lnSpc>
                <a:spcPct val="100000"/>
              </a:lnSpc>
              <a:spcBef>
                <a:spcPts val="0"/>
              </a:spcBef>
              <a:buFont typeface="Menlo Regular"/>
              <a:buAutoNum type="arabicPeriod" startAt="1"/>
              <a:defRPr b="1" sz="2352"/>
            </a:pPr>
            <a:r>
              <a:t>Distribuído</a:t>
            </a:r>
            <a:r>
              <a:rPr b="0"/>
              <a:t>:</a:t>
            </a:r>
            <a:endParaRPr b="0"/>
          </a:p>
          <a:p>
            <a:pPr lvl="1" marL="287640" indent="-287640" defTabSz="199136">
              <a:lnSpc>
                <a:spcPct val="100000"/>
              </a:lnSpc>
              <a:spcBef>
                <a:spcPts val="0"/>
              </a:spcBef>
              <a:buFont typeface="Menlo Regular"/>
              <a:defRPr sz="2352"/>
            </a:pPr>
            <a:r>
              <a:t>Git é um sistema distribuído, o que significa que cada desenvolvedor possui uma cópia completa do repositório, incluindo todo o histórico do projeto. Isso difere de sistemas de controle de versão centralizados, onde há um único servidor central.</a:t>
            </a:r>
          </a:p>
          <a:p>
            <a:pPr marL="199136" indent="-199136" defTabSz="199136">
              <a:lnSpc>
                <a:spcPct val="100000"/>
              </a:lnSpc>
              <a:spcBef>
                <a:spcPts val="0"/>
              </a:spcBef>
              <a:buFont typeface="Menlo Regular"/>
              <a:buAutoNum type="arabicPeriod" startAt="3"/>
              <a:defRPr b="1" sz="2352"/>
            </a:pPr>
            <a:r>
              <a:t>Ramos (Branches)</a:t>
            </a:r>
            <a:r>
              <a:rPr b="0"/>
              <a:t>:</a:t>
            </a:r>
            <a:endParaRPr b="0"/>
          </a:p>
          <a:p>
            <a:pPr lvl="1" marL="287640" indent="-287640" defTabSz="199136">
              <a:lnSpc>
                <a:spcPct val="100000"/>
              </a:lnSpc>
              <a:spcBef>
                <a:spcPts val="0"/>
              </a:spcBef>
              <a:buFont typeface="Menlo Regular"/>
              <a:defRPr sz="2352"/>
            </a:pPr>
            <a:r>
              <a:t>Git facilita a criação de ramos (branches), que são linhas independentes de desenvolvimento. Isso permite que desenvolvedores trabalhem em novas funcionalidades, correções de bugs ou experimentos de maneira isolada, sem afetar o código principal até que estejam prontos para mesclar suas mudanças.</a:t>
            </a:r>
          </a:p>
          <a:p>
            <a:pPr marL="199136" indent="-199136" defTabSz="199136">
              <a:lnSpc>
                <a:spcPct val="100000"/>
              </a:lnSpc>
              <a:spcBef>
                <a:spcPts val="0"/>
              </a:spcBef>
              <a:buFont typeface="Menlo Regular"/>
              <a:buAutoNum type="arabicPeriod" startAt="4"/>
              <a:defRPr b="1" sz="2352"/>
            </a:pPr>
            <a:r>
              <a:t>Mesclagem (Merge)</a:t>
            </a:r>
            <a:r>
              <a:rPr b="0"/>
              <a:t>:</a:t>
            </a:r>
            <a:endParaRPr b="0"/>
          </a:p>
          <a:p>
            <a:pPr lvl="1" marL="287640" indent="-287640" defTabSz="199136">
              <a:lnSpc>
                <a:spcPct val="100000"/>
              </a:lnSpc>
              <a:spcBef>
                <a:spcPts val="0"/>
              </a:spcBef>
              <a:buFont typeface="Menlo Regular"/>
              <a:defRPr sz="2352"/>
            </a:pPr>
            <a:r>
              <a:t>Quando as mudanças feitas em um ramo estão prontas para serem integradas ao código principal, elas podem ser mescladas. Git possui ferramentas poderosas para lidar com conflitos de mesclagem que podem surgir quando diferentes ramos têm alterações conflitantes.</a:t>
            </a:r>
          </a:p>
          <a:p>
            <a:pPr marL="199136" indent="-199136" defTabSz="199136">
              <a:lnSpc>
                <a:spcPct val="100000"/>
              </a:lnSpc>
              <a:spcBef>
                <a:spcPts val="0"/>
              </a:spcBef>
              <a:buFont typeface="Menlo Regular"/>
              <a:buAutoNum type="arabicPeriod" startAt="5"/>
              <a:defRPr b="1" sz="2352"/>
            </a:pPr>
            <a:r>
              <a:t>Commit</a:t>
            </a:r>
            <a:r>
              <a:rPr b="0"/>
              <a:t>:</a:t>
            </a:r>
            <a:endParaRPr b="0"/>
          </a:p>
          <a:p>
            <a:pPr lvl="1" marL="287640" indent="-287640" defTabSz="199136">
              <a:lnSpc>
                <a:spcPct val="100000"/>
              </a:lnSpc>
              <a:spcBef>
                <a:spcPts val="0"/>
              </a:spcBef>
              <a:buFont typeface="Menlo Regular"/>
              <a:defRPr sz="2352"/>
            </a:pPr>
            <a:r>
              <a:t>Um commit em Git é uma gravação de um conjunto de mudanças feitas nos arquivos. Cada commit tem um identificador único (hash), uma mensagem descritiva e pode incluir metadados como autor e data.</a:t>
            </a:r>
          </a:p>
          <a:p>
            <a:pPr marL="199136" indent="-199136" defTabSz="199136">
              <a:lnSpc>
                <a:spcPct val="100000"/>
              </a:lnSpc>
              <a:spcBef>
                <a:spcPts val="0"/>
              </a:spcBef>
              <a:buFont typeface="Menlo Regular"/>
              <a:buAutoNum type="arabicPeriod" startAt="6"/>
              <a:defRPr b="1" sz="2352"/>
            </a:pPr>
            <a:r>
              <a:t>Repositório (Repository)</a:t>
            </a:r>
            <a:r>
              <a:rPr b="0"/>
              <a:t>:</a:t>
            </a:r>
            <a:endParaRPr b="0"/>
          </a:p>
          <a:p>
            <a:pPr lvl="1" marL="287640" indent="-287640" defTabSz="199136">
              <a:lnSpc>
                <a:spcPct val="100000"/>
              </a:lnSpc>
              <a:spcBef>
                <a:spcPts val="0"/>
              </a:spcBef>
              <a:buFont typeface="Menlo Regular"/>
              <a:defRPr sz="2352"/>
            </a:pPr>
            <a:r>
              <a:t>Um repositório Git é onde o histórico do projeto é armazenado. Ele contém todos os commits, ramos e tags (pontos marcados no histórico, como versões de lançamento).</a:t>
            </a:r>
          </a:p>
          <a:p>
            <a:pPr marL="199136" indent="-199136" defTabSz="199136">
              <a:lnSpc>
                <a:spcPct val="100000"/>
              </a:lnSpc>
              <a:spcBef>
                <a:spcPts val="0"/>
              </a:spcBef>
              <a:buFont typeface="Menlo Regular"/>
              <a:buAutoNum type="arabicPeriod" startAt="7"/>
              <a:defRPr b="1" sz="2352"/>
            </a:pPr>
            <a:r>
              <a:t>Colaboração</a:t>
            </a:r>
            <a:r>
              <a:rPr b="0"/>
              <a:t>:</a:t>
            </a:r>
            <a:endParaRPr b="0"/>
          </a:p>
          <a:p>
            <a:pPr lvl="1" marL="287640" indent="-287640" defTabSz="199136">
              <a:lnSpc>
                <a:spcPct val="100000"/>
              </a:lnSpc>
              <a:spcBef>
                <a:spcPts val="0"/>
              </a:spcBef>
              <a:buFont typeface="Menlo Regular"/>
              <a:defRPr sz="2352"/>
            </a:pPr>
            <a:r>
              <a:t>Git facilita a colaboração em projetos de software. Ferramentas como GitHub, GitLab e Bitbucket oferecem plataformas para hospedar repositórios Git, permitindo que desenvolvedores contribuam, revisem código, relatem problemas e gerenciem projetos de maneira colaborativa.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 name="GitHub"/>
          <p:cNvSpPr txBox="1"/>
          <p:nvPr>
            <p:ph type="title"/>
          </p:nvPr>
        </p:nvSpPr>
        <p:spPr>
          <a:prstGeom prst="rect">
            <a:avLst/>
          </a:prstGeom>
        </p:spPr>
        <p:txBody>
          <a:bodyPr/>
          <a:lstStyle>
            <a:lvl1pPr>
              <a:defRPr spc="-140" sz="7000"/>
            </a:lvl1pPr>
          </a:lstStyle>
          <a:p>
            <a:pPr/>
            <a:r>
              <a:t>GitHub</a:t>
            </a:r>
          </a:p>
        </p:txBody>
      </p:sp>
      <p:sp>
        <p:nvSpPr>
          <p:cNvPr id="195" name="GitHub é uma plataforma de hospedagem de código-fonte e colaboração para desenvolvimento de software. Ele permite que desenvolvedores armazenem, gerenciem e compartilhem projetos de software usando o sistema de controle de versão Git. Além disso, o GitHu"/>
          <p:cNvSpPr txBox="1"/>
          <p:nvPr>
            <p:ph type="body" idx="1"/>
          </p:nvPr>
        </p:nvSpPr>
        <p:spPr>
          <a:xfrm>
            <a:off x="1206500" y="2587230"/>
            <a:ext cx="21971000" cy="9917286"/>
          </a:xfrm>
          <a:prstGeom prst="rect">
            <a:avLst/>
          </a:prstGeom>
        </p:spPr>
        <p:txBody>
          <a:bodyPr/>
          <a:lstStyle/>
          <a:p>
            <a:pPr marL="0" indent="0" defTabSz="356615">
              <a:lnSpc>
                <a:spcPct val="100000"/>
              </a:lnSpc>
              <a:spcBef>
                <a:spcPts val="900"/>
              </a:spcBef>
              <a:buSzTx/>
              <a:buNone/>
              <a:defRPr sz="3275"/>
            </a:pPr>
            <a:r>
              <a:t>GitHub é uma plataforma de hospedagem de código-fonte e colaboração para desenvolvimento de software. Ele permite que desenvolvedores armazenem, gerenciem e compartilhem projetos de software usando o sistema de controle de versão Git. Além disso, o GitHub oferece recursos adicionais, como controle de acesso, rastreamento de problemas, integração contínua e hospedagem de páginas da web, que tornam o desenvolvimento de software colaborativo mais eficiente e organizado.</a:t>
            </a:r>
          </a:p>
          <a:p>
            <a:pPr marL="0" indent="0" defTabSz="356615">
              <a:lnSpc>
                <a:spcPct val="100000"/>
              </a:lnSpc>
              <a:spcBef>
                <a:spcPts val="1000"/>
              </a:spcBef>
              <a:buSzTx/>
              <a:buNone/>
              <a:defRPr b="1" sz="3275"/>
            </a:pPr>
            <a:r>
              <a:t>Principais Recursos do GitHub:</a:t>
            </a:r>
          </a:p>
          <a:p>
            <a:pPr marL="356615" indent="-247650" defTabSz="356615">
              <a:lnSpc>
                <a:spcPct val="100000"/>
              </a:lnSpc>
              <a:spcBef>
                <a:spcPts val="900"/>
              </a:spcBef>
              <a:buSzPct val="100000"/>
              <a:buFont typeface="Times Roman"/>
              <a:buAutoNum type="arabicPeriod" startAt="1"/>
              <a:defRPr sz="3275"/>
            </a:pPr>
            <a:r>
              <a:rPr b="1"/>
              <a:t>Repositórios</a:t>
            </a:r>
            <a:r>
              <a:t>: Os repositórios são usados para armazenar versões de código-fonte de um projeto, permitindo que os desenvolvedores contribuam e colaborem no desenvolvimento do software.</a:t>
            </a:r>
          </a:p>
          <a:p>
            <a:pPr marL="356615" indent="-247650" defTabSz="356615">
              <a:lnSpc>
                <a:spcPct val="100000"/>
              </a:lnSpc>
              <a:spcBef>
                <a:spcPts val="900"/>
              </a:spcBef>
              <a:buSzPct val="100000"/>
              <a:buFont typeface="Times Roman"/>
              <a:buAutoNum type="arabicPeriod" startAt="1"/>
              <a:defRPr sz="3275"/>
            </a:pPr>
            <a:r>
              <a:rPr b="1"/>
              <a:t>Controle de Versão</a:t>
            </a:r>
            <a:r>
              <a:t>: O GitHub usa o Git como sistema de controle de versão, o que permite que os desenvolvedores acompanhem as mudanças no código ao longo do tempo, revertam para versões anteriores e trabalhem em diferentes versões do código simultaneamente.</a:t>
            </a:r>
          </a:p>
          <a:p>
            <a:pPr marL="356615" indent="-247650" defTabSz="356615">
              <a:lnSpc>
                <a:spcPct val="100000"/>
              </a:lnSpc>
              <a:spcBef>
                <a:spcPts val="900"/>
              </a:spcBef>
              <a:buSzPct val="100000"/>
              <a:buFont typeface="Times Roman"/>
              <a:buAutoNum type="arabicPeriod" startAt="1"/>
              <a:defRPr sz="3275"/>
            </a:pPr>
            <a:r>
              <a:rPr b="1"/>
              <a:t>Colaboração</a:t>
            </a:r>
            <a:r>
              <a:t>: O GitHub facilita a colaboração entre desenvolvedores, permitindo que eles contribuam com código, revisem o trabalho um do outro e gerenciem tarefas e problemas do projeto.</a:t>
            </a:r>
          </a:p>
          <a:p>
            <a:pPr marL="356615" indent="-247650" defTabSz="356615">
              <a:lnSpc>
                <a:spcPct val="100000"/>
              </a:lnSpc>
              <a:spcBef>
                <a:spcPts val="900"/>
              </a:spcBef>
              <a:buSzPct val="100000"/>
              <a:buFont typeface="Times Roman"/>
              <a:buAutoNum type="arabicPeriod" startAt="1"/>
              <a:defRPr sz="3275"/>
            </a:pPr>
            <a:r>
              <a:rPr b="1"/>
              <a:t>Segurança</a:t>
            </a:r>
            <a:r>
              <a:t>: O GitHub oferece recursos de segurança, como autenticação de dois fatores, revisões de segurança automatizadas e alertas de segurança para vulnerabilidades conhecidas em dependências do projeto.</a:t>
            </a:r>
          </a:p>
          <a:p>
            <a:pPr marL="356615" indent="-247650" defTabSz="356615">
              <a:lnSpc>
                <a:spcPct val="100000"/>
              </a:lnSpc>
              <a:spcBef>
                <a:spcPts val="900"/>
              </a:spcBef>
              <a:buSzPct val="100000"/>
              <a:buFont typeface="Times Roman"/>
              <a:buAutoNum type="arabicPeriod" startAt="1"/>
              <a:defRPr sz="3275"/>
            </a:pPr>
            <a:r>
              <a:rPr b="1"/>
              <a:t>Integração Contínua</a:t>
            </a:r>
            <a:r>
              <a:t>: Os desenvolvedores podem configurar integração contínua (CI) usando ferramentas como GitHub Actions ou integração com outras plataformas de CI/CD para automatizar a construção, teste e implantação de seu código.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