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58" r:id="rId4"/>
    <p:sldId id="329" r:id="rId5"/>
    <p:sldId id="261" r:id="rId6"/>
    <p:sldId id="333" r:id="rId7"/>
    <p:sldId id="330" r:id="rId8"/>
    <p:sldId id="331" r:id="rId9"/>
    <p:sldId id="332" r:id="rId10"/>
    <p:sldId id="334" r:id="rId11"/>
    <p:sldId id="298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90"/>
    <a:srgbClr val="06565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58850"/>
            <a:ext cx="9144000" cy="2399030"/>
          </a:xfrm>
        </p:spPr>
        <p:txBody>
          <a:bodyPr/>
          <a:lstStyle/>
          <a:p>
            <a:r>
              <a:rPr lang="en-US" altLang="zh-CN" sz="4800" b="1" dirty="0">
                <a:latin typeface="Times New Roman" panose="02020603050405020304" charset="0"/>
              </a:rPr>
              <a:t>Cluster</a:t>
            </a:r>
            <a:r>
              <a:rPr lang="zh-CN" altLang="en-US" sz="4800" b="1" dirty="0">
                <a:latin typeface="Times New Roman" panose="02020603050405020304" charset="0"/>
              </a:rPr>
              <a:t> </a:t>
            </a:r>
            <a:r>
              <a:rPr lang="en-US" altLang="zh-CN" sz="4800" b="1" dirty="0">
                <a:latin typeface="Times New Roman" panose="02020603050405020304" charset="0"/>
              </a:rPr>
              <a:t>Duplicate</a:t>
            </a:r>
            <a:r>
              <a:rPr lang="zh-CN" altLang="en-US" sz="4800" b="1" dirty="0">
                <a:latin typeface="Times New Roman" panose="02020603050405020304" charset="0"/>
              </a:rPr>
              <a:t> </a:t>
            </a:r>
            <a:r>
              <a:rPr lang="en-US" altLang="zh-CN" sz="4800" b="1" dirty="0">
                <a:latin typeface="Times New Roman" panose="02020603050405020304" charset="0"/>
              </a:rPr>
              <a:t>Bug</a:t>
            </a:r>
            <a:r>
              <a:rPr lang="zh-CN" altLang="en-US" sz="4800" b="1" dirty="0">
                <a:latin typeface="Times New Roman" panose="02020603050405020304" charset="0"/>
              </a:rPr>
              <a:t> </a:t>
            </a:r>
            <a:r>
              <a:rPr lang="en-US" altLang="zh-CN" sz="4800" b="1" dirty="0">
                <a:latin typeface="Times New Roman" panose="02020603050405020304" charset="0"/>
              </a:rPr>
              <a:t>Reports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27488"/>
            <a:ext cx="9144000" cy="1655762"/>
          </a:xfrm>
        </p:spPr>
        <p:txBody>
          <a:bodyPr/>
          <a:lstStyle/>
          <a:p>
            <a:r>
              <a:rPr lang="zh-CN" altLang="en-US" sz="2800" dirty="0">
                <a:solidFill>
                  <a:srgbClr val="002060"/>
                </a:solidFill>
                <a:latin typeface="+mj-lt"/>
              </a:rPr>
              <a:t>第二组</a:t>
            </a:r>
            <a:endParaRPr lang="en-US" altLang="zh-CN" sz="2800" dirty="0">
              <a:solidFill>
                <a:srgbClr val="002060"/>
              </a:solidFill>
              <a:latin typeface="+mj-lt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+mj-lt"/>
              </a:rPr>
              <a:t>龚玥 张兆旭 周兴友 吴江宁 唐德轩</a:t>
            </a:r>
            <a:endParaRPr lang="en-US" altLang="zh-CN" sz="2800" dirty="0">
              <a:solidFill>
                <a:srgbClr val="002060"/>
              </a:solidFill>
              <a:latin typeface="+mj-lt"/>
            </a:endParaRPr>
          </a:p>
          <a:p>
            <a:r>
              <a:rPr lang="en-US" altLang="zh-CN" sz="2800" dirty="0">
                <a:solidFill>
                  <a:srgbClr val="002060"/>
                </a:solidFill>
                <a:latin typeface="+mj-lt"/>
              </a:rPr>
              <a:t>11611908@sustc.mail.edu.cn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61595"/>
            <a:ext cx="881380" cy="89725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61595"/>
            <a:ext cx="881380" cy="897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7100" y="126365"/>
            <a:ext cx="3578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Times New Roman" panose="02020603050405020304" charset="0"/>
              </a:rPr>
              <a:t>分工</a:t>
            </a:r>
            <a:r>
              <a:rPr lang="en-US" altLang="zh-CN" sz="4400" b="1" dirty="0">
                <a:latin typeface="Times New Roman" panose="02020603050405020304" charset="0"/>
              </a:rPr>
              <a:t>(</a:t>
            </a:r>
            <a:r>
              <a:rPr lang="zh-CN" altLang="en-US" sz="4400" b="1" dirty="0">
                <a:latin typeface="Times New Roman" panose="02020603050405020304" charset="0"/>
              </a:rPr>
              <a:t>暂定）</a:t>
            </a:r>
            <a:endParaRPr lang="en-US" altLang="zh-CN" sz="4400" b="1" dirty="0"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5934" y="1679763"/>
            <a:ext cx="92762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>
                <a:latin typeface="Times New Roman" panose="02020603050405020304" charset="0"/>
              </a:rPr>
              <a:t>数据集构建：吴江宁</a:t>
            </a:r>
            <a:endParaRPr lang="en-US" altLang="zh-CN" sz="3200" dirty="0">
              <a:latin typeface="Times New Roman" panose="02020603050405020304" charset="0"/>
            </a:endParaRPr>
          </a:p>
          <a:p>
            <a:pPr marL="514350" indent="-514350">
              <a:buAutoNum type="arabicPeriod"/>
            </a:pPr>
            <a:endParaRPr lang="en-US" altLang="zh-CN" sz="3200" dirty="0">
              <a:latin typeface="Times New Roman" panose="02020603050405020304" charset="0"/>
            </a:endParaRPr>
          </a:p>
          <a:p>
            <a:r>
              <a:rPr lang="en-US" altLang="zh-CN" sz="3200" dirty="0">
                <a:latin typeface="Times New Roman" panose="02020603050405020304" charset="0"/>
              </a:rPr>
              <a:t>2.</a:t>
            </a:r>
            <a:r>
              <a:rPr lang="zh-CN" altLang="en-US" sz="3200" dirty="0">
                <a:latin typeface="Times New Roman" panose="02020603050405020304" charset="0"/>
              </a:rPr>
              <a:t> 复现</a:t>
            </a:r>
            <a:r>
              <a:rPr lang="en-US" altLang="zh-CN" sz="3200" dirty="0">
                <a:latin typeface="Times New Roman" panose="02020603050405020304" charset="0"/>
              </a:rPr>
              <a:t>DUPFEX:</a:t>
            </a:r>
            <a:r>
              <a:rPr lang="zh-CN" altLang="en-US" sz="3200" dirty="0">
                <a:latin typeface="Times New Roman" panose="02020603050405020304" charset="0"/>
              </a:rPr>
              <a:t> 龚玥 唐德轩 周兴友</a:t>
            </a:r>
            <a:endParaRPr lang="en-US" altLang="zh-CN" sz="3200" dirty="0">
              <a:latin typeface="Times New Roman" panose="02020603050405020304" charset="0"/>
            </a:endParaRPr>
          </a:p>
          <a:p>
            <a:endParaRPr lang="en-US" altLang="zh-CN" sz="3200" dirty="0">
              <a:latin typeface="Times New Roman" panose="02020603050405020304" charset="0"/>
            </a:endParaRPr>
          </a:p>
          <a:p>
            <a:r>
              <a:rPr lang="en-US" altLang="zh-CN" sz="3200" dirty="0">
                <a:latin typeface="Times New Roman" panose="02020603050405020304" charset="0"/>
              </a:rPr>
              <a:t>3. </a:t>
            </a:r>
            <a:r>
              <a:rPr lang="zh-CN" altLang="en-US" sz="3200" dirty="0">
                <a:latin typeface="Times New Roman" panose="02020603050405020304" charset="0"/>
              </a:rPr>
              <a:t>优化</a:t>
            </a:r>
            <a:r>
              <a:rPr lang="en-US" altLang="zh-CN" sz="3200" dirty="0" err="1">
                <a:latin typeface="Times New Roman" panose="02020603050405020304" charset="0"/>
              </a:rPr>
              <a:t>Rebucket</a:t>
            </a:r>
            <a:r>
              <a:rPr lang="en-US" altLang="zh-CN" sz="3200" dirty="0">
                <a:latin typeface="Times New Roman" panose="02020603050405020304" charset="0"/>
              </a:rPr>
              <a:t>:</a:t>
            </a:r>
            <a:r>
              <a:rPr lang="zh-CN" altLang="en-US" sz="3200" dirty="0">
                <a:latin typeface="Times New Roman" panose="02020603050405020304" charset="0"/>
              </a:rPr>
              <a:t> 张兆旭</a:t>
            </a:r>
            <a:endParaRPr lang="en-US" altLang="zh-CN" sz="3200" dirty="0">
              <a:latin typeface="Times New Roman" panose="02020603050405020304" charset="0"/>
            </a:endParaRPr>
          </a:p>
          <a:p>
            <a:endParaRPr lang="en-US" altLang="zh-CN" sz="3200" dirty="0">
              <a:latin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958850"/>
            <a:ext cx="12191365" cy="76200"/>
          </a:xfrm>
          <a:prstGeom prst="rect">
            <a:avLst/>
          </a:prstGeom>
          <a:solidFill>
            <a:srgbClr val="008F90"/>
          </a:solidFill>
          <a:ln>
            <a:solidFill>
              <a:srgbClr val="0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61595"/>
            <a:ext cx="881380" cy="8972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958850"/>
            <a:ext cx="12191365" cy="76200"/>
          </a:xfrm>
          <a:prstGeom prst="rect">
            <a:avLst/>
          </a:prstGeom>
          <a:solidFill>
            <a:srgbClr val="008F90"/>
          </a:solidFill>
          <a:ln>
            <a:solidFill>
              <a:srgbClr val="0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95625" y="2275840"/>
            <a:ext cx="54044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>
                <a:latin typeface="Telugu MN" panose="02020600050405020304" charset="0"/>
              </a:rPr>
              <a:t>Thank you!</a:t>
            </a:r>
          </a:p>
          <a:p>
            <a:pPr algn="ctr"/>
            <a:r>
              <a:rPr lang="en-US" altLang="zh-CN" sz="7200">
                <a:latin typeface="Telugu MN" panose="02020600050405020304" charset="0"/>
              </a:rPr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61595"/>
            <a:ext cx="881380" cy="897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7100" y="126365"/>
            <a:ext cx="35788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Times New Roman" panose="02020603050405020304" charset="0"/>
              </a:rPr>
              <a:t>基本流程</a:t>
            </a:r>
            <a:endParaRPr lang="en-US" altLang="zh-CN" sz="4400" b="1" dirty="0">
              <a:latin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958850"/>
            <a:ext cx="12191365" cy="76200"/>
          </a:xfrm>
          <a:prstGeom prst="rect">
            <a:avLst/>
          </a:prstGeom>
          <a:solidFill>
            <a:srgbClr val="008F90"/>
          </a:solidFill>
          <a:ln>
            <a:solidFill>
              <a:srgbClr val="0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05790" y="5696585"/>
            <a:ext cx="23774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7210" y="5834380"/>
            <a:ext cx="11049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https://</a:t>
            </a:r>
            <a:r>
              <a:rPr lang="en-US" altLang="zh-CN" sz="1200" dirty="0" err="1"/>
              <a:t>www.microsoft.com</a:t>
            </a:r>
            <a:r>
              <a:rPr lang="en-US" altLang="zh-CN" sz="1200" dirty="0"/>
              <a:t>/</a:t>
            </a:r>
            <a:r>
              <a:rPr lang="en-US" altLang="zh-CN" sz="1200" dirty="0" err="1"/>
              <a:t>en</a:t>
            </a:r>
            <a:r>
              <a:rPr lang="en-US" altLang="zh-CN" sz="1200" dirty="0"/>
              <a:t>-us/research/</a:t>
            </a:r>
            <a:r>
              <a:rPr lang="en-US" altLang="zh-CN" sz="1200" dirty="0" err="1"/>
              <a:t>wp</a:t>
            </a:r>
            <a:r>
              <a:rPr lang="en-US" altLang="zh-CN" sz="1200" dirty="0"/>
              <a:t>-content/uploads/2016/07/rebucket-icse2012.pdf</a:t>
            </a:r>
            <a:endParaRPr lang="zh-CN" alt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AB75E-DE75-254E-A1C9-6DD5F078F4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52"/>
          <a:stretch/>
        </p:blipFill>
        <p:spPr>
          <a:xfrm>
            <a:off x="927100" y="1281430"/>
            <a:ext cx="9566198" cy="3535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61595"/>
            <a:ext cx="881380" cy="897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7100" y="126365"/>
            <a:ext cx="3578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Times New Roman" panose="02020603050405020304" charset="0"/>
              </a:rPr>
              <a:t>数据集构建</a:t>
            </a:r>
            <a:endParaRPr lang="en-US" altLang="zh-CN" sz="4400" b="1" dirty="0"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7100" y="1621279"/>
            <a:ext cx="92762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</a:rPr>
              <a:t>1. </a:t>
            </a:r>
            <a:r>
              <a:rPr lang="zh-CN" altLang="en-US" sz="3200" dirty="0">
                <a:latin typeface="Times New Roman" panose="02020603050405020304" charset="0"/>
              </a:rPr>
              <a:t>提取</a:t>
            </a:r>
            <a:r>
              <a:rPr lang="en-US" altLang="zh-CN" sz="3200" dirty="0">
                <a:latin typeface="Times New Roman" panose="02020603050405020304" charset="0"/>
              </a:rPr>
              <a:t>Traceback</a:t>
            </a:r>
            <a:r>
              <a:rPr lang="zh-CN" altLang="en-US" sz="3200" dirty="0">
                <a:latin typeface="Times New Roman" panose="02020603050405020304" charset="0"/>
              </a:rPr>
              <a:t>信息：正则表达式匹配</a:t>
            </a:r>
            <a:endParaRPr lang="en-US" altLang="zh-CN" sz="3200" dirty="0">
              <a:latin typeface="Times New Roman" panose="02020603050405020304" charset="0"/>
            </a:endParaRPr>
          </a:p>
          <a:p>
            <a:endParaRPr lang="en-US" altLang="zh-CN" sz="3200" dirty="0">
              <a:latin typeface="Times New Roman" panose="02020603050405020304" charset="0"/>
            </a:endParaRPr>
          </a:p>
          <a:p>
            <a:r>
              <a:rPr lang="en-US" altLang="zh-CN" sz="3200" dirty="0">
                <a:latin typeface="Times New Roman" panose="02020603050405020304" charset="0"/>
              </a:rPr>
              <a:t>2. </a:t>
            </a:r>
            <a:r>
              <a:rPr lang="zh-CN" altLang="en-US" sz="3200" dirty="0">
                <a:latin typeface="Times New Roman" panose="02020603050405020304" charset="0"/>
              </a:rPr>
              <a:t>预处理：去除</a:t>
            </a:r>
            <a:r>
              <a:rPr lang="en-US" altLang="zh-CN" sz="3200" dirty="0">
                <a:latin typeface="Times New Roman" panose="02020603050405020304" charset="0"/>
              </a:rPr>
              <a:t>Immune</a:t>
            </a:r>
            <a:r>
              <a:rPr lang="zh-CN" altLang="en-US" sz="3200" dirty="0">
                <a:latin typeface="Times New Roman" panose="02020603050405020304" charset="0"/>
              </a:rPr>
              <a:t> </a:t>
            </a:r>
            <a:r>
              <a:rPr lang="en-US" altLang="zh-CN" sz="3200" dirty="0">
                <a:latin typeface="Times New Roman" panose="02020603050405020304" charset="0"/>
              </a:rPr>
              <a:t>functions.</a:t>
            </a:r>
            <a:r>
              <a:rPr lang="zh-CN" altLang="en-US" sz="3200" dirty="0">
                <a:latin typeface="Times New Roman" panose="02020603050405020304" charset="0"/>
              </a:rPr>
              <a:t> </a:t>
            </a:r>
            <a:r>
              <a:rPr lang="en-US" altLang="zh-CN" sz="3200" dirty="0">
                <a:latin typeface="Times New Roman" panose="02020603050405020304" charset="0"/>
              </a:rPr>
              <a:t>E.g.</a:t>
            </a:r>
            <a:r>
              <a:rPr lang="zh-CN" altLang="en-US" sz="3200" dirty="0">
                <a:latin typeface="Times New Roman" panose="02020603050405020304" charset="0"/>
              </a:rPr>
              <a:t> </a:t>
            </a:r>
            <a:r>
              <a:rPr lang="en-US" altLang="zh-CN" sz="3200" dirty="0">
                <a:latin typeface="Times New Roman" panose="02020603050405020304" charset="0"/>
              </a:rPr>
              <a:t>Native</a:t>
            </a:r>
            <a:r>
              <a:rPr lang="zh-CN" altLang="en-US" sz="3200" dirty="0">
                <a:latin typeface="Times New Roman" panose="02020603050405020304" charset="0"/>
              </a:rPr>
              <a:t> </a:t>
            </a:r>
            <a:r>
              <a:rPr lang="en-US" altLang="zh-CN" sz="3200" dirty="0">
                <a:latin typeface="Times New Roman" panose="02020603050405020304" charset="0"/>
              </a:rPr>
              <a:t>Method</a:t>
            </a:r>
            <a:r>
              <a:rPr lang="zh-CN" altLang="en-US" sz="3200" dirty="0">
                <a:latin typeface="Times New Roman" panose="02020603050405020304" charset="0"/>
              </a:rPr>
              <a:t> </a:t>
            </a:r>
            <a:r>
              <a:rPr lang="en-US" altLang="zh-CN" sz="3200" dirty="0">
                <a:latin typeface="Times New Roman" panose="02020603050405020304" charset="0"/>
              </a:rPr>
              <a:t>in</a:t>
            </a:r>
            <a:r>
              <a:rPr lang="zh-CN" altLang="en-US" sz="3200" dirty="0">
                <a:latin typeface="Times New Roman" panose="02020603050405020304" charset="0"/>
              </a:rPr>
              <a:t> </a:t>
            </a:r>
            <a:r>
              <a:rPr lang="en-US" altLang="zh-CN" sz="3200" dirty="0">
                <a:latin typeface="Times New Roman" panose="02020603050405020304" charset="0"/>
              </a:rPr>
              <a:t>Java</a:t>
            </a:r>
            <a:r>
              <a:rPr lang="zh-CN" altLang="en-US" sz="3200" dirty="0">
                <a:latin typeface="Times New Roman" panose="02020603050405020304" charset="0"/>
              </a:rPr>
              <a:t> </a:t>
            </a:r>
            <a:r>
              <a:rPr lang="en-US" altLang="zh-CN" sz="3200" dirty="0">
                <a:latin typeface="Times New Roman" panose="02020603050405020304" charset="0"/>
              </a:rPr>
              <a:t>library</a:t>
            </a:r>
          </a:p>
          <a:p>
            <a:endParaRPr lang="en-US" altLang="zh-CN" sz="3200" dirty="0">
              <a:latin typeface="Times New Roman" panose="02020603050405020304" charset="0"/>
            </a:endParaRPr>
          </a:p>
          <a:p>
            <a:r>
              <a:rPr lang="en-US" altLang="zh-CN" sz="3200" dirty="0">
                <a:latin typeface="Times New Roman" panose="02020603050405020304" charset="0"/>
              </a:rPr>
              <a:t>3.</a:t>
            </a:r>
            <a:r>
              <a:rPr lang="zh-CN" altLang="en-US" sz="3200" dirty="0">
                <a:latin typeface="Times New Roman" panose="02020603050405020304" charset="0"/>
              </a:rPr>
              <a:t> 预处理：去除</a:t>
            </a:r>
            <a:r>
              <a:rPr lang="en-US" altLang="zh-CN" sz="3200" dirty="0">
                <a:latin typeface="Times New Roman" panose="02020603050405020304" charset="0"/>
              </a:rPr>
              <a:t>Recursive</a:t>
            </a:r>
            <a:r>
              <a:rPr lang="zh-CN" altLang="en-US" sz="3200" dirty="0">
                <a:latin typeface="Times New Roman" panose="02020603050405020304" charset="0"/>
              </a:rPr>
              <a:t> </a:t>
            </a:r>
            <a:r>
              <a:rPr lang="en-US" altLang="zh-CN" sz="3200" dirty="0">
                <a:latin typeface="Times New Roman" panose="02020603050405020304" charset="0"/>
              </a:rPr>
              <a:t>function.</a:t>
            </a:r>
            <a:r>
              <a:rPr lang="zh-CN" altLang="en-US" sz="3200" dirty="0">
                <a:latin typeface="Times New Roman" panose="02020603050405020304" charset="0"/>
              </a:rPr>
              <a:t> </a:t>
            </a:r>
            <a:endParaRPr lang="en-US" altLang="zh-CN" sz="3200" dirty="0">
              <a:latin typeface="Times New Roman" panose="02020603050405020304" charset="0"/>
            </a:endParaRPr>
          </a:p>
          <a:p>
            <a:endParaRPr lang="en-US" altLang="zh-CN" sz="3200" dirty="0">
              <a:latin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958850"/>
            <a:ext cx="12191365" cy="76200"/>
          </a:xfrm>
          <a:prstGeom prst="rect">
            <a:avLst/>
          </a:prstGeom>
          <a:solidFill>
            <a:srgbClr val="008F90"/>
          </a:solidFill>
          <a:ln>
            <a:solidFill>
              <a:srgbClr val="0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61595"/>
            <a:ext cx="881380" cy="897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7100" y="126365"/>
            <a:ext cx="3578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Times New Roman" panose="02020603050405020304" charset="0"/>
              </a:rPr>
              <a:t>难点</a:t>
            </a:r>
            <a:endParaRPr lang="en-US" altLang="zh-CN" sz="4400" b="1" dirty="0"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7100" y="1621279"/>
            <a:ext cx="92762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</a:rPr>
              <a:t>1. </a:t>
            </a:r>
            <a:r>
              <a:rPr lang="zh-CN" altLang="en-US" sz="3200" dirty="0">
                <a:latin typeface="Times New Roman" panose="02020603050405020304" charset="0"/>
              </a:rPr>
              <a:t>缺乏有标注的新数据</a:t>
            </a:r>
          </a:p>
          <a:p>
            <a:endParaRPr lang="en-US" altLang="zh-CN" sz="3200" dirty="0">
              <a:latin typeface="Times New Roman" panose="02020603050405020304" charset="0"/>
            </a:endParaRPr>
          </a:p>
          <a:p>
            <a:r>
              <a:rPr lang="en-US" altLang="zh-CN" sz="3200" dirty="0">
                <a:latin typeface="Times New Roman" panose="02020603050405020304" charset="0"/>
              </a:rPr>
              <a:t>2.</a:t>
            </a:r>
            <a:r>
              <a:rPr lang="zh-CN" altLang="en-US" sz="3200" dirty="0">
                <a:latin typeface="Times New Roman" panose="02020603050405020304" charset="0"/>
              </a:rPr>
              <a:t> </a:t>
            </a:r>
            <a:r>
              <a:rPr lang="en-US" altLang="zh-CN" sz="3200" dirty="0">
                <a:latin typeface="Times New Roman" panose="02020603050405020304" charset="0"/>
              </a:rPr>
              <a:t>Duplicate</a:t>
            </a:r>
            <a:r>
              <a:rPr lang="zh-CN" altLang="en-US" sz="3200" dirty="0">
                <a:latin typeface="Times New Roman" panose="02020603050405020304" charset="0"/>
              </a:rPr>
              <a:t>的定义？如何定义</a:t>
            </a:r>
            <a:r>
              <a:rPr lang="en-US" altLang="zh-CN" sz="3200" dirty="0">
                <a:latin typeface="Times New Roman" panose="02020603050405020304" charset="0"/>
              </a:rPr>
              <a:t>bug</a:t>
            </a:r>
            <a:r>
              <a:rPr lang="zh-CN" altLang="en-US" sz="3200" dirty="0">
                <a:latin typeface="Times New Roman" panose="02020603050405020304" charset="0"/>
              </a:rPr>
              <a:t>的颗粒度：</a:t>
            </a:r>
            <a:endParaRPr lang="en-US" altLang="zh-CN" sz="3200" dirty="0">
              <a:latin typeface="Times New Roman" panose="02020603050405020304" charset="0"/>
            </a:endParaRPr>
          </a:p>
          <a:p>
            <a:pPr lvl="1"/>
            <a:r>
              <a:rPr lang="zh-CN" altLang="en-US" sz="3200" dirty="0">
                <a:latin typeface="Times New Roman" panose="02020603050405020304" charset="0"/>
              </a:rPr>
              <a:t>同一行？ 同一个函数？同一个包？</a:t>
            </a:r>
            <a:endParaRPr lang="en-US" altLang="zh-CN" sz="3200" dirty="0">
              <a:latin typeface="Times New Roman" panose="02020603050405020304" charset="0"/>
            </a:endParaRPr>
          </a:p>
          <a:p>
            <a:endParaRPr lang="en-US" altLang="zh-CN" sz="3200" dirty="0">
              <a:latin typeface="Times New Roman" panose="02020603050405020304" charset="0"/>
            </a:endParaRPr>
          </a:p>
          <a:p>
            <a:r>
              <a:rPr lang="en-US" altLang="zh-CN" sz="3200" dirty="0">
                <a:latin typeface="Times New Roman" panose="02020603050405020304" charset="0"/>
              </a:rPr>
              <a:t>3. </a:t>
            </a:r>
            <a:r>
              <a:rPr lang="zh-CN" altLang="en-US" sz="3200" dirty="0">
                <a:latin typeface="Times New Roman" panose="02020603050405020304" charset="0"/>
              </a:rPr>
              <a:t>人工标注</a:t>
            </a:r>
            <a:r>
              <a:rPr lang="en-US" altLang="zh-CN" sz="3200" dirty="0">
                <a:latin typeface="Times New Roman" panose="02020603050405020304" charset="0"/>
              </a:rPr>
              <a:t>duplicate</a:t>
            </a:r>
            <a:r>
              <a:rPr lang="zh-CN" altLang="en-US" sz="3200" dirty="0">
                <a:latin typeface="Times New Roman" panose="02020603050405020304" charset="0"/>
              </a:rPr>
              <a:t>的准确率有多少？难以</a:t>
            </a:r>
            <a:r>
              <a:rPr lang="en-US" altLang="zh-CN" sz="3200" dirty="0">
                <a:latin typeface="Times New Roman" panose="02020603050405020304" charset="0"/>
              </a:rPr>
              <a:t>review</a:t>
            </a:r>
            <a:r>
              <a:rPr lang="zh-CN" altLang="en-US" sz="3200" dirty="0">
                <a:latin typeface="Times New Roman" panose="02020603050405020304" charset="0"/>
              </a:rPr>
              <a:t>模型训练出来的</a:t>
            </a:r>
            <a:r>
              <a:rPr lang="en-US" altLang="zh-CN" sz="3200" dirty="0">
                <a:latin typeface="Times New Roman" panose="02020603050405020304" charset="0"/>
              </a:rPr>
              <a:t>cluster</a:t>
            </a:r>
            <a:r>
              <a:rPr lang="zh-CN" altLang="en-US" sz="3200" dirty="0">
                <a:latin typeface="Times New Roman" panose="02020603050405020304" charset="0"/>
              </a:rPr>
              <a:t>的准确度 </a:t>
            </a:r>
            <a:endParaRPr lang="en-US" altLang="zh-CN" sz="3200" dirty="0">
              <a:latin typeface="Times New Roman" panose="02020603050405020304" charset="0"/>
            </a:endParaRPr>
          </a:p>
          <a:p>
            <a:endParaRPr lang="en-US" altLang="zh-CN" sz="3200" dirty="0">
              <a:latin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958850"/>
            <a:ext cx="12191365" cy="76200"/>
          </a:xfrm>
          <a:prstGeom prst="rect">
            <a:avLst/>
          </a:prstGeom>
          <a:solidFill>
            <a:srgbClr val="008F90"/>
          </a:solidFill>
          <a:ln>
            <a:solidFill>
              <a:srgbClr val="0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6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61595"/>
            <a:ext cx="881380" cy="897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7100" y="126365"/>
            <a:ext cx="88074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Times New Roman" panose="02020603050405020304" charset="0"/>
              </a:rPr>
              <a:t>衡量相似度</a:t>
            </a:r>
            <a:endParaRPr lang="en-US" altLang="zh-CN" sz="4400" b="1" dirty="0">
              <a:latin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958850"/>
            <a:ext cx="12191365" cy="76200"/>
          </a:xfrm>
          <a:prstGeom prst="rect">
            <a:avLst/>
          </a:prstGeom>
          <a:solidFill>
            <a:srgbClr val="008F90"/>
          </a:solidFill>
          <a:ln>
            <a:solidFill>
              <a:srgbClr val="0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3345" y="1725930"/>
            <a:ext cx="1128536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8749" indent="-328749" defTabSz="457200">
              <a:spcBef>
                <a:spcPts val="1200"/>
              </a:spcBef>
              <a:buSzPct val="145000"/>
              <a:buChar char="•"/>
              <a:defRPr sz="1766">
                <a:latin typeface="Times"/>
                <a:ea typeface="Times"/>
                <a:cs typeface="Times"/>
                <a:sym typeface="Times"/>
              </a:defRPr>
            </a:pPr>
            <a:r>
              <a:rPr lang="en-US" sz="2800" dirty="0"/>
              <a:t>DURFEX: A Feature Extraction Technique for Efficient Detection of Duplicate Bug Reports</a:t>
            </a:r>
          </a:p>
          <a:p>
            <a:pPr marL="333374" indent="-333374" defTabSz="457200">
              <a:spcBef>
                <a:spcPts val="1800"/>
              </a:spcBef>
              <a:buSzPct val="145000"/>
              <a:buChar char="•"/>
              <a:defRPr sz="1766">
                <a:latin typeface="Times"/>
                <a:ea typeface="Times"/>
                <a:cs typeface="Times"/>
                <a:sym typeface="Times"/>
              </a:defRPr>
            </a:pPr>
            <a:r>
              <a:rPr lang="en-US" sz="2800" dirty="0" err="1"/>
              <a:t>ReBucket</a:t>
            </a:r>
            <a:r>
              <a:rPr lang="en-US" sz="2800" dirty="0"/>
              <a:t> – A Method for Clustering Duplicate Crash Reports based on Call Stack Similarity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61595"/>
            <a:ext cx="881380" cy="897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7100" y="126365"/>
            <a:ext cx="88074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Times New Roman" panose="02020603050405020304" charset="0"/>
              </a:rPr>
              <a:t>难点</a:t>
            </a:r>
            <a:endParaRPr lang="en-US" altLang="zh-CN" sz="4400" b="1" dirty="0">
              <a:latin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958850"/>
            <a:ext cx="12191365" cy="76200"/>
          </a:xfrm>
          <a:prstGeom prst="rect">
            <a:avLst/>
          </a:prstGeom>
          <a:solidFill>
            <a:srgbClr val="008F90"/>
          </a:solidFill>
          <a:ln>
            <a:solidFill>
              <a:srgbClr val="0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4D073-1CD7-8044-B847-FB0769C50727}"/>
              </a:ext>
            </a:extLst>
          </p:cNvPr>
          <p:cNvSpPr/>
          <p:nvPr/>
        </p:nvSpPr>
        <p:spPr>
          <a:xfrm>
            <a:off x="927100" y="1649186"/>
            <a:ext cx="8216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3200" dirty="0">
                <a:latin typeface="Times New Roman" panose="02020603050405020304" charset="0"/>
              </a:rPr>
              <a:t>1.</a:t>
            </a:r>
            <a:r>
              <a:rPr lang="zh-CN" altLang="en-US" sz="3200" dirty="0">
                <a:latin typeface="Times New Roman" panose="02020603050405020304" charset="0"/>
              </a:rPr>
              <a:t> </a:t>
            </a:r>
            <a:r>
              <a:rPr lang="en-US" altLang="zh-CN" sz="3200" dirty="0">
                <a:latin typeface="Times New Roman" panose="02020603050405020304" charset="0"/>
              </a:rPr>
              <a:t>Scalability</a:t>
            </a:r>
          </a:p>
          <a:p>
            <a:pPr lvl="1"/>
            <a:endParaRPr lang="en-US" altLang="zh-CN" sz="3200" dirty="0">
              <a:latin typeface="Times New Roman" panose="02020603050405020304" charset="0"/>
            </a:endParaRPr>
          </a:p>
          <a:p>
            <a:r>
              <a:rPr lang="zh-CN" altLang="en-US" sz="3200" dirty="0">
                <a:latin typeface="Times New Roman" panose="02020603050405020304" charset="0"/>
              </a:rPr>
              <a:t>     </a:t>
            </a:r>
            <a:r>
              <a:rPr lang="en-US" altLang="zh-CN" sz="3200" dirty="0">
                <a:latin typeface="Times New Roman" panose="02020603050405020304" charset="0"/>
              </a:rPr>
              <a:t>2. </a:t>
            </a:r>
            <a:r>
              <a:rPr lang="zh-CN" altLang="en-US" sz="3200" dirty="0">
                <a:latin typeface="Times New Roman" panose="02020603050405020304" charset="0"/>
              </a:rPr>
              <a:t>参数训练</a:t>
            </a:r>
            <a:endParaRPr lang="en-US" altLang="zh-CN" sz="32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61595"/>
            <a:ext cx="881380" cy="897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7100" y="190500"/>
            <a:ext cx="88074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latin typeface="Times New Roman" panose="02020603050405020304" charset="0"/>
              </a:rPr>
              <a:t>Rebucket</a:t>
            </a:r>
            <a:endParaRPr lang="en-US" altLang="zh-CN" sz="4400" b="1" dirty="0">
              <a:latin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958850"/>
            <a:ext cx="12191365" cy="76200"/>
          </a:xfrm>
          <a:prstGeom prst="rect">
            <a:avLst/>
          </a:prstGeom>
          <a:solidFill>
            <a:srgbClr val="008F90"/>
          </a:solidFill>
          <a:ln>
            <a:solidFill>
              <a:srgbClr val="0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EF9E5-FDBA-5246-B6AB-F6C034E55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1342651"/>
            <a:ext cx="8693150" cy="493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4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61595"/>
            <a:ext cx="881380" cy="897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2820" y="126047"/>
            <a:ext cx="88074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charset="0"/>
              </a:rPr>
              <a:t>DURFEX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958850"/>
            <a:ext cx="12191365" cy="76200"/>
          </a:xfrm>
          <a:prstGeom prst="rect">
            <a:avLst/>
          </a:prstGeom>
          <a:solidFill>
            <a:srgbClr val="008F90"/>
          </a:solidFill>
          <a:ln>
            <a:solidFill>
              <a:srgbClr val="0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F7F3D-B56C-A144-8A37-AFF4FE576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204547"/>
            <a:ext cx="4013201" cy="4810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0C7827-0437-A44A-ADFD-3EC48A02D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6" y="1583689"/>
            <a:ext cx="6428341" cy="1971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83C573-EC91-6D49-ADF9-FE41E6B1B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5" y="4103685"/>
            <a:ext cx="6785713" cy="8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4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61595"/>
            <a:ext cx="881380" cy="897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2820" y="126047"/>
            <a:ext cx="88074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charset="0"/>
              </a:rPr>
              <a:t>Cluster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958850"/>
            <a:ext cx="12191365" cy="76200"/>
          </a:xfrm>
          <a:prstGeom prst="rect">
            <a:avLst/>
          </a:prstGeom>
          <a:solidFill>
            <a:srgbClr val="008F90"/>
          </a:solidFill>
          <a:ln>
            <a:solidFill>
              <a:srgbClr val="0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5" name="Picture 1" descr="page4image3884192">
            <a:extLst>
              <a:ext uri="{FF2B5EF4-FFF2-40B4-BE49-F238E27FC236}">
                <a16:creationId xmlns:a16="http://schemas.microsoft.com/office/drawing/2014/main" id="{FD99572B-E565-8143-B087-8F96F68E0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18" y="2116971"/>
            <a:ext cx="8629650" cy="368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C28354-5338-4944-9841-A12C87290F42}"/>
              </a:ext>
            </a:extLst>
          </p:cNvPr>
          <p:cNvSpPr txBox="1"/>
          <p:nvPr/>
        </p:nvSpPr>
        <p:spPr>
          <a:xfrm>
            <a:off x="1325018" y="1378307"/>
            <a:ext cx="7285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 Hierarchical clustering technique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9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230</Words>
  <Application>Microsoft Macintosh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Telugu MN</vt:lpstr>
      <vt:lpstr>Times</vt:lpstr>
      <vt:lpstr>Times New Roman</vt:lpstr>
      <vt:lpstr>Office 主题</vt:lpstr>
      <vt:lpstr>Cluster Duplicate Bug Reports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wangyutong</dc:creator>
  <cp:lastModifiedBy>gong yue</cp:lastModifiedBy>
  <cp:revision>212</cp:revision>
  <dcterms:created xsi:type="dcterms:W3CDTF">2018-10-28T12:58:57Z</dcterms:created>
  <dcterms:modified xsi:type="dcterms:W3CDTF">2018-12-05T13:08:30Z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