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  <p:sldMasterId id="2147483672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Lu+mLix9yn66eI5oe9wA6YiJ2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30" Type="http://customschemas.google.com/relationships/presentationmetadata" Target="metadata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9365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1451adf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0" name="Google Shape;330;g61451adf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255754cc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7" name="Google Shape;337;g6255754cc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1451adf5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g61451adf5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1b9e914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g41b9e914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1b9e914f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41b9e914f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1cfa29b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41cfa29b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55754cc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6255754cc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24ac0ae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g624ac0ae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1b9e914f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0" name="Google Shape;320;g41b9e914f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 descr="Sun rising over grassy hill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8" y="0"/>
            <a:ext cx="9141524" cy="35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/>
          <p:nvPr/>
        </p:nvSpPr>
        <p:spPr>
          <a:xfrm>
            <a:off x="-1" y="4754880"/>
            <a:ext cx="9144000" cy="2103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-95" y="4724400"/>
            <a:ext cx="9141600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" name="Google Shape;17;p14"/>
          <p:cNvSpPr txBox="1">
            <a:spLocks noGrp="1"/>
          </p:cNvSpPr>
          <p:nvPr>
            <p:ph type="ctrTitle"/>
          </p:nvPr>
        </p:nvSpPr>
        <p:spPr>
          <a:xfrm>
            <a:off x="1142999" y="48006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ubTitle" idx="1"/>
          </p:nvPr>
        </p:nvSpPr>
        <p:spPr>
          <a:xfrm>
            <a:off x="1141810" y="5943600"/>
            <a:ext cx="6858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ternate 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/>
          <p:nvPr/>
        </p:nvSpPr>
        <p:spPr>
          <a:xfrm>
            <a:off x="0" y="0"/>
            <a:ext cx="3655500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5"/>
          <p:cNvSpPr txBox="1">
            <a:spLocks noGrp="1"/>
          </p:cNvSpPr>
          <p:nvPr>
            <p:ph type="title"/>
          </p:nvPr>
        </p:nvSpPr>
        <p:spPr>
          <a:xfrm>
            <a:off x="570309" y="2362200"/>
            <a:ext cx="24003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1"/>
          </p:nvPr>
        </p:nvSpPr>
        <p:spPr>
          <a:xfrm>
            <a:off x="570309" y="4367308"/>
            <a:ext cx="2400300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body" idx="2"/>
          </p:nvPr>
        </p:nvSpPr>
        <p:spPr>
          <a:xfrm>
            <a:off x="4022169" y="685800"/>
            <a:ext cx="4777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ftr" idx="11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sldNum" idx="12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/>
          <p:nvPr/>
        </p:nvSpPr>
        <p:spPr>
          <a:xfrm>
            <a:off x="5486400" y="0"/>
            <a:ext cx="3655500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>
            <a:off x="5942411" y="2362200"/>
            <a:ext cx="2400300" cy="19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solidFill>
            <a:srgbClr val="CCD2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body" idx="1"/>
          </p:nvPr>
        </p:nvSpPr>
        <p:spPr>
          <a:xfrm>
            <a:off x="5942411" y="4355592"/>
            <a:ext cx="2400300" cy="16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dt" idx="10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sldNum" idx="12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>
            <a:spLocks noGrp="1"/>
          </p:cNvSpPr>
          <p:nvPr>
            <p:ph type="title"/>
          </p:nvPr>
        </p:nvSpPr>
        <p:spPr>
          <a:xfrm>
            <a:off x="1005840" y="467360"/>
            <a:ext cx="7132200" cy="12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body" idx="1"/>
          </p:nvPr>
        </p:nvSpPr>
        <p:spPr>
          <a:xfrm rot="5400000">
            <a:off x="2508210" y="399702"/>
            <a:ext cx="4127700" cy="7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6pPr>
            <a:lvl7pPr marL="3200400" lvl="6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7pPr>
            <a:lvl8pPr marL="3657600" lvl="7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8pPr>
            <a:lvl9pPr marL="4114800" lvl="8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ftr" idx="11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dt" idx="10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sldNum" idx="12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>
            <a:spLocks noGrp="1"/>
          </p:cNvSpPr>
          <p:nvPr>
            <p:ph type="title"/>
          </p:nvPr>
        </p:nvSpPr>
        <p:spPr>
          <a:xfrm rot="5400000">
            <a:off x="4580700" y="2237688"/>
            <a:ext cx="58977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body" idx="1"/>
          </p:nvPr>
        </p:nvSpPr>
        <p:spPr>
          <a:xfrm rot="5400000">
            <a:off x="580125" y="323088"/>
            <a:ext cx="58977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6pPr>
            <a:lvl7pPr marL="3200400" lvl="6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7pPr>
            <a:lvl8pPr marL="3657600" lvl="7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8pPr>
            <a:lvl9pPr marL="4114800" lvl="8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ftr" idx="11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dt" idx="10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sldNum" idx="12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22960" y="1365585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94498" y="22860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344168" y="658368"/>
            <a:ext cx="32735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5029200" y="658368"/>
            <a:ext cx="3273552" cy="343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1344168" y="1371600"/>
            <a:ext cx="3276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?"/>
              <a:defRPr sz="2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3pPr>
            <a:lvl4pPr marL="1828800" lvl="3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4pPr>
            <a:lvl5pPr marL="2286000" lvl="4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5pPr>
            <a:lvl6pPr marL="2743200" lvl="5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6pPr>
            <a:lvl7pPr marL="3200400" lvl="6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7pPr>
            <a:lvl8pPr marL="3657600" lvl="7" indent="-2895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8pPr>
            <a:lvl9pPr marL="4114800" lvl="8" indent="-2895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3"/>
          </p:nvPr>
        </p:nvSpPr>
        <p:spPr>
          <a:xfrm>
            <a:off x="5029200" y="661976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4"/>
          </p:nvPr>
        </p:nvSpPr>
        <p:spPr>
          <a:xfrm>
            <a:off x="5029200" y="1371600"/>
            <a:ext cx="327355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?"/>
              <a:defRPr sz="2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3pPr>
            <a:lvl4pPr marL="1828800" lvl="3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4pPr>
            <a:lvl5pPr marL="2286000" lvl="4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5pPr>
            <a:lvl6pPr marL="2743200" lvl="5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6pPr>
            <a:lvl7pPr marL="3200400" lvl="6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7pPr>
            <a:lvl8pPr marL="3657600" lvl="7" indent="-2895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8pPr>
            <a:lvl9pPr marL="4114800" lvl="8" indent="-2895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9pPr>
          </a:lstStyle>
          <a:p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80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838200" y="685801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?"/>
              <a:defRPr sz="2400"/>
            </a:lvl1pPr>
            <a:lvl2pPr marL="914400" lvl="1" indent="-312419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Char char="?"/>
              <a:defRPr sz="22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5pPr>
            <a:lvl6pPr marL="2743200" lvl="5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6pPr>
            <a:lvl7pPr marL="3200400" lvl="6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7pPr>
            <a:lvl8pPr marL="3657600" lvl="7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8pPr>
            <a:lvl9pPr marL="4114800" lvl="8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2"/>
          </p:nvPr>
        </p:nvSpPr>
        <p:spPr>
          <a:xfrm>
            <a:off x="5715000" y="685801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>
            <a:spLocks noGrp="1"/>
          </p:cNvSpPr>
          <p:nvPr>
            <p:ph type="title"/>
          </p:nvPr>
        </p:nvSpPr>
        <p:spPr>
          <a:xfrm>
            <a:off x="1005840" y="467360"/>
            <a:ext cx="7132200" cy="12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1"/>
          </p:nvPr>
        </p:nvSpPr>
        <p:spPr>
          <a:xfrm>
            <a:off x="1005840" y="1901952"/>
            <a:ext cx="3429000" cy="4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2"/>
          </p:nvPr>
        </p:nvSpPr>
        <p:spPr>
          <a:xfrm>
            <a:off x="4709160" y="1901952"/>
            <a:ext cx="3429000" cy="4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ftr" idx="11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>
            <a:spLocks noGrp="1"/>
          </p:cNvSpPr>
          <p:nvPr>
            <p:ph type="pic" idx="2"/>
          </p:nvPr>
        </p:nvSpPr>
        <p:spPr>
          <a:xfrm>
            <a:off x="1219200" y="612775"/>
            <a:ext cx="6705600" cy="2546985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2743200" y="3453047"/>
            <a:ext cx="5029200" cy="72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 rot="5400000">
            <a:off x="3276600" y="-457200"/>
            <a:ext cx="3505199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 rot="5400000">
            <a:off x="-914400" y="2133601"/>
            <a:ext cx="5181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 rot="5400000">
            <a:off x="3124200" y="457201"/>
            <a:ext cx="4572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451adf5b_0_292"/>
          <p:cNvSpPr txBox="1">
            <a:spLocks noGrp="1"/>
          </p:cNvSpPr>
          <p:nvPr>
            <p:ph type="body" idx="1"/>
          </p:nvPr>
        </p:nvSpPr>
        <p:spPr>
          <a:xfrm>
            <a:off x="822960" y="1365585"/>
            <a:ext cx="6096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>
            <a:endParaRPr/>
          </a:p>
        </p:txBody>
      </p:sp>
      <p:sp>
        <p:nvSpPr>
          <p:cNvPr id="180" name="Google Shape;180;g61451adf5b_0_292"/>
          <p:cNvSpPr txBox="1">
            <a:spLocks noGrp="1"/>
          </p:cNvSpPr>
          <p:nvPr>
            <p:ph type="title"/>
          </p:nvPr>
        </p:nvSpPr>
        <p:spPr>
          <a:xfrm>
            <a:off x="494498" y="228601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61451adf5b_0_292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61451adf5b_0_292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g61451adf5b_0_292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451adf5b_0_298"/>
          <p:cNvSpPr txBox="1"/>
          <p:nvPr/>
        </p:nvSpPr>
        <p:spPr>
          <a:xfrm>
            <a:off x="1828800" y="3159760"/>
            <a:ext cx="4572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0" bIns="9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6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6" name="Google Shape;186;g61451adf5b_0_298"/>
          <p:cNvSpPr txBox="1">
            <a:spLocks noGrp="1"/>
          </p:cNvSpPr>
          <p:nvPr>
            <p:ph type="ctrTitle"/>
          </p:nvPr>
        </p:nvSpPr>
        <p:spPr>
          <a:xfrm>
            <a:off x="777240" y="1219200"/>
            <a:ext cx="7543800" cy="21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latino Linotype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61451adf5b_0_298"/>
          <p:cNvSpPr txBox="1"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g61451adf5b_0_298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g61451adf5b_0_298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61451adf5b_0_298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1451adf5b_0_305"/>
          <p:cNvSpPr txBox="1"/>
          <p:nvPr/>
        </p:nvSpPr>
        <p:spPr>
          <a:xfrm>
            <a:off x="4267200" y="4074497"/>
            <a:ext cx="457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6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3" name="Google Shape;193;g61451adf5b_0_305"/>
          <p:cNvSpPr txBox="1">
            <a:spLocks noGrp="1"/>
          </p:cNvSpPr>
          <p:nvPr>
            <p:ph type="body" idx="1"/>
          </p:nvPr>
        </p:nvSpPr>
        <p:spPr>
          <a:xfrm>
            <a:off x="4572000" y="4267368"/>
            <a:ext cx="37338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g61451adf5b_0_305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g61451adf5b_0_305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g61451adf5b_0_305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g61451adf5b_0_305"/>
          <p:cNvSpPr txBox="1">
            <a:spLocks noGrp="1"/>
          </p:cNvSpPr>
          <p:nvPr>
            <p:ph type="title"/>
          </p:nvPr>
        </p:nvSpPr>
        <p:spPr>
          <a:xfrm>
            <a:off x="2286000" y="1905000"/>
            <a:ext cx="6035100" cy="23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alatino Linotype"/>
              <a:buNone/>
              <a:defRPr sz="5400" b="0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451adf5b_0_312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g61451adf5b_0_312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61451adf5b_0_312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g61451adf5b_0_312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g61451adf5b_0_312"/>
          <p:cNvSpPr txBox="1">
            <a:spLocks noGrp="1"/>
          </p:cNvSpPr>
          <p:nvPr>
            <p:ph type="body" idx="1"/>
          </p:nvPr>
        </p:nvSpPr>
        <p:spPr>
          <a:xfrm>
            <a:off x="1344168" y="658368"/>
            <a:ext cx="3273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>
            <a:endParaRPr/>
          </a:p>
        </p:txBody>
      </p:sp>
      <p:sp>
        <p:nvSpPr>
          <p:cNvPr id="204" name="Google Shape;204;g61451adf5b_0_312"/>
          <p:cNvSpPr txBox="1">
            <a:spLocks noGrp="1"/>
          </p:cNvSpPr>
          <p:nvPr>
            <p:ph type="body" idx="2"/>
          </p:nvPr>
        </p:nvSpPr>
        <p:spPr>
          <a:xfrm>
            <a:off x="5029200" y="658368"/>
            <a:ext cx="3273600" cy="3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451adf5b_0_319"/>
          <p:cNvSpPr txBox="1">
            <a:spLocks noGrp="1"/>
          </p:cNvSpPr>
          <p:nvPr>
            <p:ph type="body" idx="1"/>
          </p:nvPr>
        </p:nvSpPr>
        <p:spPr>
          <a:xfrm>
            <a:off x="1341120" y="661976"/>
            <a:ext cx="3273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g61451adf5b_0_319"/>
          <p:cNvSpPr txBox="1">
            <a:spLocks noGrp="1"/>
          </p:cNvSpPr>
          <p:nvPr>
            <p:ph type="body" idx="2"/>
          </p:nvPr>
        </p:nvSpPr>
        <p:spPr>
          <a:xfrm>
            <a:off x="1344168" y="1371600"/>
            <a:ext cx="3276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?"/>
              <a:defRPr sz="2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3pPr>
            <a:lvl4pPr marL="1828800" lvl="3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4pPr>
            <a:lvl5pPr marL="2286000" lvl="4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5pPr>
            <a:lvl6pPr marL="2743200" lvl="5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6pPr>
            <a:lvl7pPr marL="3200400" lvl="6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7pPr>
            <a:lvl8pPr marL="3657600" lvl="7" indent="-2895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8pPr>
            <a:lvl9pPr marL="4114800" lvl="8" indent="-2895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9pPr>
          </a:lstStyle>
          <a:p>
            <a:endParaRPr/>
          </a:p>
        </p:txBody>
      </p:sp>
      <p:sp>
        <p:nvSpPr>
          <p:cNvPr id="208" name="Google Shape;208;g61451adf5b_0_319"/>
          <p:cNvSpPr txBox="1">
            <a:spLocks noGrp="1"/>
          </p:cNvSpPr>
          <p:nvPr>
            <p:ph type="body" idx="3"/>
          </p:nvPr>
        </p:nvSpPr>
        <p:spPr>
          <a:xfrm>
            <a:off x="5029200" y="661976"/>
            <a:ext cx="3273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209" name="Google Shape;209;g61451adf5b_0_319"/>
          <p:cNvSpPr txBox="1">
            <a:spLocks noGrp="1"/>
          </p:cNvSpPr>
          <p:nvPr>
            <p:ph type="body" idx="4"/>
          </p:nvPr>
        </p:nvSpPr>
        <p:spPr>
          <a:xfrm>
            <a:off x="5029200" y="1371600"/>
            <a:ext cx="3273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?"/>
              <a:defRPr sz="2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3pPr>
            <a:lvl4pPr marL="1828800" lvl="3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4pPr>
            <a:lvl5pPr marL="2286000" lvl="4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5pPr>
            <a:lvl6pPr marL="2743200" lvl="5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6pPr>
            <a:lvl7pPr marL="3200400" lvl="6" indent="-2895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7pPr>
            <a:lvl8pPr marL="3657600" lvl="7" indent="-2895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8pPr>
            <a:lvl9pPr marL="4114800" lvl="8" indent="-2895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?"/>
              <a:defRPr sz="1600"/>
            </a:lvl9pPr>
          </a:lstStyle>
          <a:p>
            <a:endParaRPr/>
          </a:p>
        </p:txBody>
      </p:sp>
      <p:sp>
        <p:nvSpPr>
          <p:cNvPr id="210" name="Google Shape;210;g61451adf5b_0_319"/>
          <p:cNvSpPr txBox="1"/>
          <p:nvPr/>
        </p:nvSpPr>
        <p:spPr>
          <a:xfrm>
            <a:off x="1056640" y="520192"/>
            <a:ext cx="457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1" name="Google Shape;211;g61451adf5b_0_319"/>
          <p:cNvSpPr txBox="1"/>
          <p:nvPr/>
        </p:nvSpPr>
        <p:spPr>
          <a:xfrm>
            <a:off x="4780280" y="520192"/>
            <a:ext cx="457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2" name="Google Shape;212;g61451adf5b_0_319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61451adf5b_0_319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g61451adf5b_0_319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g61451adf5b_0_319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1451adf5b_0_330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g61451adf5b_0_330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g61451adf5b_0_330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g61451adf5b_0_330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1451adf5b_0_335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g61451adf5b_0_335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g61451adf5b_0_335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1005840" y="467360"/>
            <a:ext cx="7132200" cy="12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1005840" y="1901952"/>
            <a:ext cx="7132200" cy="41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/>
            </a:lvl6pPr>
            <a:lvl7pPr marL="3200400" lvl="6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7pPr>
            <a:lvl8pPr marL="3657600" lvl="7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8pPr>
            <a:lvl9pPr marL="4114800" lvl="8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ftr" idx="11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1451adf5b_0_339"/>
          <p:cNvSpPr txBox="1"/>
          <p:nvPr/>
        </p:nvSpPr>
        <p:spPr>
          <a:xfrm>
            <a:off x="5328920" y="1774588"/>
            <a:ext cx="4572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80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7" name="Google Shape;227;g61451adf5b_0_339"/>
          <p:cNvSpPr txBox="1">
            <a:spLocks noGrp="1"/>
          </p:cNvSpPr>
          <p:nvPr>
            <p:ph type="body" idx="1"/>
          </p:nvPr>
        </p:nvSpPr>
        <p:spPr>
          <a:xfrm>
            <a:off x="838200" y="685801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?"/>
              <a:defRPr sz="2400"/>
            </a:lvl1pPr>
            <a:lvl2pPr marL="914400" lvl="1" indent="-312419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Char char="?"/>
              <a:defRPr sz="22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 sz="1800"/>
            </a:lvl5pPr>
            <a:lvl6pPr marL="2743200" lvl="5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6pPr>
            <a:lvl7pPr marL="3200400" lvl="6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7pPr>
            <a:lvl8pPr marL="3657600" lvl="7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8pPr>
            <a:lvl9pPr marL="4114800" lvl="8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?"/>
              <a:defRPr sz="2000"/>
            </a:lvl9pPr>
          </a:lstStyle>
          <a:p>
            <a:endParaRPr/>
          </a:p>
        </p:txBody>
      </p:sp>
      <p:sp>
        <p:nvSpPr>
          <p:cNvPr id="228" name="Google Shape;228;g61451adf5b_0_339"/>
          <p:cNvSpPr txBox="1">
            <a:spLocks noGrp="1"/>
          </p:cNvSpPr>
          <p:nvPr>
            <p:ph type="body" idx="2"/>
          </p:nvPr>
        </p:nvSpPr>
        <p:spPr>
          <a:xfrm>
            <a:off x="5715000" y="685801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229" name="Google Shape;229;g61451adf5b_0_339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g61451adf5b_0_339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g61451adf5b_0_339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g61451adf5b_0_339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1451adf5b_0_347"/>
          <p:cNvSpPr>
            <a:spLocks noGrp="1"/>
          </p:cNvSpPr>
          <p:nvPr>
            <p:ph type="pic" idx="2"/>
          </p:nvPr>
        </p:nvSpPr>
        <p:spPr>
          <a:xfrm>
            <a:off x="1219200" y="612775"/>
            <a:ext cx="6705600" cy="254700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8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35" name="Google Shape;235;g61451adf5b_0_347"/>
          <p:cNvSpPr txBox="1">
            <a:spLocks noGrp="1"/>
          </p:cNvSpPr>
          <p:nvPr>
            <p:ph type="body" idx="1"/>
          </p:nvPr>
        </p:nvSpPr>
        <p:spPr>
          <a:xfrm>
            <a:off x="2743200" y="3453047"/>
            <a:ext cx="50292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236" name="Google Shape;236;g61451adf5b_0_347"/>
          <p:cNvSpPr txBox="1"/>
          <p:nvPr/>
        </p:nvSpPr>
        <p:spPr>
          <a:xfrm>
            <a:off x="2435352" y="3331464"/>
            <a:ext cx="457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7" name="Google Shape;237;g61451adf5b_0_347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g61451adf5b_0_347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g61451adf5b_0_347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g61451adf5b_0_347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1451adf5b_0_355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g61451adf5b_0_355"/>
          <p:cNvSpPr txBox="1">
            <a:spLocks noGrp="1"/>
          </p:cNvSpPr>
          <p:nvPr>
            <p:ph type="body" idx="1"/>
          </p:nvPr>
        </p:nvSpPr>
        <p:spPr>
          <a:xfrm rot="5400000">
            <a:off x="3276599" y="-457200"/>
            <a:ext cx="35052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>
            <a:endParaRPr/>
          </a:p>
        </p:txBody>
      </p:sp>
      <p:sp>
        <p:nvSpPr>
          <p:cNvPr id="244" name="Google Shape;244;g61451adf5b_0_355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g61451adf5b_0_355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g61451adf5b_0_355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1451adf5b_0_361"/>
          <p:cNvSpPr txBox="1">
            <a:spLocks noGrp="1"/>
          </p:cNvSpPr>
          <p:nvPr>
            <p:ph type="title"/>
          </p:nvPr>
        </p:nvSpPr>
        <p:spPr>
          <a:xfrm rot="5400000">
            <a:off x="-914400" y="2133601"/>
            <a:ext cx="5181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g61451adf5b_0_361"/>
          <p:cNvSpPr txBox="1">
            <a:spLocks noGrp="1"/>
          </p:cNvSpPr>
          <p:nvPr>
            <p:ph type="body" idx="1"/>
          </p:nvPr>
        </p:nvSpPr>
        <p:spPr>
          <a:xfrm rot="5400000">
            <a:off x="3124200" y="457201"/>
            <a:ext cx="4572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4pPr>
            <a:lvl5pPr marL="2286000" lvl="4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5pPr>
            <a:lvl6pPr marL="2743200" lvl="5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7pPr>
            <a:lvl8pPr marL="3657600" lvl="7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8pPr>
            <a:lvl9pPr marL="4114800" lvl="8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?"/>
              <a:defRPr/>
            </a:lvl9pPr>
          </a:lstStyle>
          <a:p>
            <a:endParaRPr/>
          </a:p>
        </p:txBody>
      </p:sp>
      <p:sp>
        <p:nvSpPr>
          <p:cNvPr id="250" name="Google Shape;250;g61451adf5b_0_361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g61451adf5b_0_361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g61451adf5b_0_361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FFFFFF"/>
            </a:gs>
            <a:gs pos="72000">
              <a:schemeClr val="lt2"/>
            </a:gs>
            <a:gs pos="100000">
              <a:srgbClr val="CCD2D2"/>
            </a:gs>
          </a:gsLst>
          <a:lin ang="5400012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/>
          <p:nvPr/>
        </p:nvSpPr>
        <p:spPr>
          <a:xfrm>
            <a:off x="0" y="0"/>
            <a:ext cx="9141600" cy="457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9"/>
          <p:cNvSpPr/>
          <p:nvPr/>
        </p:nvSpPr>
        <p:spPr>
          <a:xfrm>
            <a:off x="-1" y="411480"/>
            <a:ext cx="91416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" name="Google Shape;35;p29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5200"/>
              <a:buNone/>
              <a:defRPr sz="5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1"/>
          </p:nvPr>
        </p:nvSpPr>
        <p:spPr>
          <a:xfrm>
            <a:off x="1143000" y="38100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0909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0909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0909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09090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ftr" idx="11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dt" idx="10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ternate Section Header">
  <p:cSld name="Alternate Section Header">
    <p:bg>
      <p:bgPr>
        <a:gradFill>
          <a:gsLst>
            <a:gs pos="0">
              <a:schemeClr val="dk2"/>
            </a:gs>
            <a:gs pos="32000">
              <a:schemeClr val="dk2"/>
            </a:gs>
            <a:gs pos="100000">
              <a:srgbClr val="1C24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1141810" y="38100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ftr" idx="11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1005840" y="466344"/>
            <a:ext cx="71322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  <a:defRPr sz="2200" b="0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2"/>
          </p:nvPr>
        </p:nvSpPr>
        <p:spPr>
          <a:xfrm>
            <a:off x="1005840" y="2740732"/>
            <a:ext cx="3429000" cy="3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 sz="1800"/>
            </a:lvl1pPr>
            <a:lvl2pPr marL="914400" lvl="1" indent="-30988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▪"/>
              <a:defRPr sz="1600"/>
            </a:lvl2pPr>
            <a:lvl3pPr marL="1371600" lvl="2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3pPr>
            <a:lvl4pPr marL="1828800" lvl="3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3"/>
          </p:nvPr>
        </p:nvSpPr>
        <p:spPr>
          <a:xfrm>
            <a:off x="4709160" y="1837464"/>
            <a:ext cx="34290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  <a:defRPr sz="2200" b="0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4"/>
          </p:nvPr>
        </p:nvSpPr>
        <p:spPr>
          <a:xfrm>
            <a:off x="4709160" y="2740732"/>
            <a:ext cx="3429000" cy="3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 sz="1800"/>
            </a:lvl1pPr>
            <a:lvl2pPr marL="914400" lvl="1" indent="-30988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▪"/>
              <a:defRPr sz="1600"/>
            </a:lvl2pPr>
            <a:lvl3pPr marL="1371600" lvl="2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3pPr>
            <a:lvl4pPr marL="1828800" lvl="3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ftr" idx="11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>
            <a:spLocks noGrp="1"/>
          </p:cNvSpPr>
          <p:nvPr>
            <p:ph type="title"/>
          </p:nvPr>
        </p:nvSpPr>
        <p:spPr>
          <a:xfrm>
            <a:off x="1005840" y="467360"/>
            <a:ext cx="7132200" cy="12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ftr" idx="11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dt" idx="10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sldNum" idx="12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>
            <a:spLocks noGrp="1"/>
          </p:cNvSpPr>
          <p:nvPr>
            <p:ph type="title"/>
          </p:nvPr>
        </p:nvSpPr>
        <p:spPr>
          <a:xfrm>
            <a:off x="570309" y="2362200"/>
            <a:ext cx="24003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sz="3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570309" y="4367308"/>
            <a:ext cx="2400300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body" idx="2"/>
          </p:nvPr>
        </p:nvSpPr>
        <p:spPr>
          <a:xfrm>
            <a:off x="3370659" y="685800"/>
            <a:ext cx="54291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dt" idx="10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sldNum" idx="12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2000">
              <a:schemeClr val="lt2"/>
            </a:gs>
            <a:gs pos="100000">
              <a:srgbClr val="CCD2D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190" y="6583680"/>
            <a:ext cx="9141600" cy="274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3"/>
          <p:cNvSpPr/>
          <p:nvPr/>
        </p:nvSpPr>
        <p:spPr>
          <a:xfrm>
            <a:off x="1190" y="6583680"/>
            <a:ext cx="91416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Google Shape;8;p13"/>
          <p:cNvSpPr txBox="1">
            <a:spLocks noGrp="1"/>
          </p:cNvSpPr>
          <p:nvPr>
            <p:ph type="title"/>
          </p:nvPr>
        </p:nvSpPr>
        <p:spPr>
          <a:xfrm>
            <a:off x="1005840" y="467360"/>
            <a:ext cx="7132200" cy="12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body" idx="1"/>
          </p:nvPr>
        </p:nvSpPr>
        <p:spPr>
          <a:xfrm>
            <a:off x="1005840" y="1901952"/>
            <a:ext cx="7132200" cy="41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ftr" idx="11"/>
          </p:nvPr>
        </p:nvSpPr>
        <p:spPr>
          <a:xfrm>
            <a:off x="1005840" y="6601968"/>
            <a:ext cx="53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dt" idx="10"/>
          </p:nvPr>
        </p:nvSpPr>
        <p:spPr>
          <a:xfrm>
            <a:off x="6656832" y="6601968"/>
            <a:ext cx="72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7658100" y="6601968"/>
            <a:ext cx="48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60">
          <p15:clr>
            <a:srgbClr val="F26B43"/>
          </p15:clr>
        </p15:guide>
        <p15:guide id="2" pos="303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4F4651">
                  <a:alpha val="34509"/>
                </a:srgbClr>
              </a:gs>
              <a:gs pos="100000">
                <a:srgbClr val="242852">
                  <a:alpha val="862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9" name="Google Shape;99;p15"/>
          <p:cNvSpPr/>
          <p:nvPr/>
        </p:nvSpPr>
        <p:spPr>
          <a:xfrm rot="-1875725">
            <a:off x="1373221" y="1038440"/>
            <a:ext cx="7240620" cy="5706987"/>
          </a:xfrm>
          <a:prstGeom prst="ellipse">
            <a:avLst/>
          </a:prstGeom>
          <a:gradFill>
            <a:gsLst>
              <a:gs pos="0">
                <a:srgbClr val="C3BCC5">
                  <a:alpha val="5490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0" name="Google Shape;100;p15"/>
          <p:cNvSpPr/>
          <p:nvPr/>
        </p:nvSpPr>
        <p:spPr>
          <a:xfrm rot="-3943090">
            <a:off x="-274211" y="1165875"/>
            <a:ext cx="5538472" cy="4480459"/>
          </a:xfrm>
          <a:prstGeom prst="ellipse">
            <a:avLst/>
          </a:prstGeom>
          <a:gradFill>
            <a:gsLst>
              <a:gs pos="0">
                <a:srgbClr val="C3BCC5">
                  <a:alpha val="6666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1" name="Google Shape;101;p15"/>
          <p:cNvSpPr/>
          <p:nvPr/>
        </p:nvSpPr>
        <p:spPr>
          <a:xfrm rot="-1875725">
            <a:off x="3277955" y="116854"/>
            <a:ext cx="6479362" cy="4754757"/>
          </a:xfrm>
          <a:prstGeom prst="ellipse">
            <a:avLst/>
          </a:prstGeom>
          <a:gradFill>
            <a:gsLst>
              <a:gs pos="0">
                <a:srgbClr val="C3BCC5">
                  <a:alpha val="6666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0861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🙐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🙒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🙓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🙑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🙐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🙒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🙓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🙑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🙐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451adf5b_0_28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4F4651">
                  <a:alpha val="34901"/>
                </a:srgbClr>
              </a:gs>
              <a:gs pos="100000">
                <a:srgbClr val="242852">
                  <a:alpha val="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0" name="Google Shape;170;g61451adf5b_0_282"/>
          <p:cNvSpPr/>
          <p:nvPr/>
        </p:nvSpPr>
        <p:spPr>
          <a:xfrm rot="-1875706">
            <a:off x="1373202" y="1038475"/>
            <a:ext cx="7240597" cy="5706916"/>
          </a:xfrm>
          <a:prstGeom prst="ellipse">
            <a:avLst/>
          </a:prstGeom>
          <a:gradFill>
            <a:gsLst>
              <a:gs pos="0">
                <a:srgbClr val="C3BCC5">
                  <a:alpha val="5882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1" name="Google Shape;171;g61451adf5b_0_282"/>
          <p:cNvSpPr/>
          <p:nvPr/>
        </p:nvSpPr>
        <p:spPr>
          <a:xfrm rot="-3943041">
            <a:off x="-274097" y="1165912"/>
            <a:ext cx="5538394" cy="4480610"/>
          </a:xfrm>
          <a:prstGeom prst="ellipse">
            <a:avLst/>
          </a:prstGeom>
          <a:gradFill>
            <a:gsLst>
              <a:gs pos="0">
                <a:srgbClr val="C3BCC5">
                  <a:alpha val="7058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2" name="Google Shape;172;g61451adf5b_0_282"/>
          <p:cNvSpPr/>
          <p:nvPr/>
        </p:nvSpPr>
        <p:spPr>
          <a:xfrm rot="-1875678">
            <a:off x="3277981" y="116899"/>
            <a:ext cx="6479338" cy="4754777"/>
          </a:xfrm>
          <a:prstGeom prst="ellipse">
            <a:avLst/>
          </a:prstGeom>
          <a:gradFill>
            <a:gsLst>
              <a:gs pos="0">
                <a:srgbClr val="C3BCC5">
                  <a:alpha val="7058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3" name="Google Shape;173;g61451adf5b_0_282"/>
          <p:cNvSpPr txBox="1"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sz="4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g61451adf5b_0_282"/>
          <p:cNvSpPr txBox="1">
            <a:spLocks noGrp="1"/>
          </p:cNvSpPr>
          <p:nvPr>
            <p:ph type="body" idx="1"/>
          </p:nvPr>
        </p:nvSpPr>
        <p:spPr>
          <a:xfrm>
            <a:off x="2133600" y="685801"/>
            <a:ext cx="6096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0861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🙐"/>
              <a:defRPr sz="2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0099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🙒"/>
              <a:defRPr sz="19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293369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🙓"/>
              <a:defRPr sz="17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🙑"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🙐"/>
              <a:defRPr sz="15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2819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🙒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819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🙓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8194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🙑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8194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🙐"/>
              <a:defRPr sz="1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75" name="Google Shape;175;g61451adf5b_0_282"/>
          <p:cNvSpPr txBox="1">
            <a:spLocks noGrp="1"/>
          </p:cNvSpPr>
          <p:nvPr>
            <p:ph type="dt" idx="10"/>
          </p:nvPr>
        </p:nvSpPr>
        <p:spPr>
          <a:xfrm>
            <a:off x="6172200" y="615473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76" name="Google Shape;176;g61451adf5b_0_282"/>
          <p:cNvSpPr txBox="1">
            <a:spLocks noGrp="1"/>
          </p:cNvSpPr>
          <p:nvPr>
            <p:ph type="ftr" idx="11"/>
          </p:nvPr>
        </p:nvSpPr>
        <p:spPr>
          <a:xfrm>
            <a:off x="822960" y="6154738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77" name="Google Shape;177;g61451adf5b_0_282"/>
          <p:cNvSpPr txBox="1">
            <a:spLocks noGrp="1"/>
          </p:cNvSpPr>
          <p:nvPr>
            <p:ph type="sldNum" idx="12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"/>
          <p:cNvSpPr txBox="1"/>
          <p:nvPr/>
        </p:nvSpPr>
        <p:spPr>
          <a:xfrm>
            <a:off x="762575" y="3473450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43434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 Insights &amp;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43434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Product Recommendations</a:t>
            </a:r>
            <a:endParaRPr sz="4000" b="0" i="0" u="none" strike="noStrike" cap="none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1"/>
          <p:cNvSpPr txBox="1"/>
          <p:nvPr/>
        </p:nvSpPr>
        <p:spPr>
          <a:xfrm>
            <a:off x="2349067" y="5618176"/>
            <a:ext cx="79336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Blackwell Electronics - Data Mining Team</a:t>
            </a:r>
            <a:endParaRPr sz="2400" b="0" i="0" u="none" strike="noStrike" cap="none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</a:t>
            </a:r>
            <a:endParaRPr sz="3000" b="0" i="0" u="none" strike="noStrike" cap="none" dirty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1451adf5b_0_0"/>
          <p:cNvSpPr txBox="1">
            <a:spLocks noGrp="1"/>
          </p:cNvSpPr>
          <p:nvPr>
            <p:ph type="title"/>
          </p:nvPr>
        </p:nvSpPr>
        <p:spPr>
          <a:xfrm>
            <a:off x="537450" y="338328"/>
            <a:ext cx="75438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/>
              <a:t>Electronidex Product Frequency</a:t>
            </a:r>
            <a:endParaRPr sz="3600"/>
          </a:p>
        </p:txBody>
      </p:sp>
      <p:pic>
        <p:nvPicPr>
          <p:cNvPr id="333" name="Google Shape;333;g61451adf5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32" y="1115568"/>
            <a:ext cx="6702125" cy="43555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61451adf5b_0_0"/>
          <p:cNvSpPr txBox="1"/>
          <p:nvPr/>
        </p:nvSpPr>
        <p:spPr>
          <a:xfrm>
            <a:off x="896112" y="5577840"/>
            <a:ext cx="75438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Recommend</a:t>
            </a:r>
            <a:r>
              <a:rPr lang="en-US" sz="2200">
                <a:solidFill>
                  <a:srgbClr val="F6B26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2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 focus on these higher profitable products. </a:t>
            </a:r>
            <a:endParaRPr sz="22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Opportunities for promotions. </a:t>
            </a:r>
            <a:endParaRPr sz="2200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255754ccb_0_27"/>
          <p:cNvSpPr txBox="1">
            <a:spLocks noGrp="1"/>
          </p:cNvSpPr>
          <p:nvPr>
            <p:ph type="title"/>
          </p:nvPr>
        </p:nvSpPr>
        <p:spPr>
          <a:xfrm>
            <a:off x="537450" y="336549"/>
            <a:ext cx="75438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/>
              <a:t>Electronidex Recommendations</a:t>
            </a:r>
            <a:endParaRPr sz="3600"/>
          </a:p>
        </p:txBody>
      </p:sp>
      <p:pic>
        <p:nvPicPr>
          <p:cNvPr id="340" name="Google Shape;340;g6255754cc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787" y="1115950"/>
            <a:ext cx="6726479" cy="435254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6255754ccb_0_27"/>
          <p:cNvSpPr txBox="1"/>
          <p:nvPr/>
        </p:nvSpPr>
        <p:spPr>
          <a:xfrm>
            <a:off x="893200" y="5575225"/>
            <a:ext cx="75438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Recommend</a:t>
            </a:r>
            <a:r>
              <a:rPr lang="en-US" sz="2200" b="0" i="0" u="none" strike="noStrike" cap="non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to remove low frequency items</a:t>
            </a:r>
            <a:r>
              <a:rPr lang="en-US" sz="2200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due to no strong relationships with more frequently purchased items.</a:t>
            </a:r>
            <a:endParaRPr sz="2200" b="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1451adf5b_0_91"/>
          <p:cNvSpPr txBox="1">
            <a:spLocks noGrp="1"/>
          </p:cNvSpPr>
          <p:nvPr>
            <p:ph type="title"/>
          </p:nvPr>
        </p:nvSpPr>
        <p:spPr>
          <a:xfrm>
            <a:off x="537450" y="336549"/>
            <a:ext cx="7543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/>
              <a:t>Electronidex Recommendations</a:t>
            </a:r>
            <a:endParaRPr/>
          </a:p>
        </p:txBody>
      </p:sp>
      <p:sp>
        <p:nvSpPr>
          <p:cNvPr id="347" name="Google Shape;347;g61451adf5b_0_91"/>
          <p:cNvSpPr txBox="1"/>
          <p:nvPr/>
        </p:nvSpPr>
        <p:spPr>
          <a:xfrm>
            <a:off x="537450" y="1046900"/>
            <a:ext cx="66990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Cross Selling Opportunities:</a:t>
            </a:r>
            <a:endParaRPr sz="2400" b="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600" b="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200"/>
              <a:buFont typeface="Palatino Linotype"/>
              <a:buChar char="●"/>
            </a:pPr>
            <a:r>
              <a:rPr lang="en-US" sz="2200" i="0" u="none" strike="noStrike" cap="none">
                <a:solidFill>
                  <a:srgbClr val="F6B26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Slim Wireless Mouse </a:t>
            </a:r>
            <a:endParaRPr sz="2200" i="0" u="none" strike="noStrike" cap="none">
              <a:solidFill>
                <a:srgbClr val="F6B26B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 i="0" u="none" strike="noStrike" cap="non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Apple Earpods</a:t>
            </a:r>
            <a:endParaRPr sz="220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200"/>
              <a:buFont typeface="Palatino Linotype"/>
              <a:buChar char="●"/>
            </a:pPr>
            <a:r>
              <a:rPr lang="en-US" sz="2200" i="0" u="none" strike="noStrike" cap="none">
                <a:solidFill>
                  <a:srgbClr val="F6B26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Apple Magic Keyboard </a:t>
            </a:r>
            <a:endParaRPr sz="2200" i="0" u="none" strike="noStrike" cap="none">
              <a:solidFill>
                <a:srgbClr val="F6B26B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</a:t>
            </a:r>
            <a:r>
              <a:rPr lang="en-US" sz="2200" i="0" u="none" strike="noStrike" cap="non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iMac</a:t>
            </a:r>
            <a:endParaRPr sz="220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 i="0" u="none" strike="noStrike" cap="non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Computer Game</a:t>
            </a:r>
            <a:endParaRPr sz="220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 i="0" u="none" strike="noStrike" cap="non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Intel Desktop</a:t>
            </a:r>
            <a:endParaRPr sz="220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 i="0" u="none" strike="noStrike" cap="non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Dell Desktop</a:t>
            </a:r>
            <a:endParaRPr sz="220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 i="0" u="none" strike="noStrike" cap="non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ASUS 2 Monitor</a:t>
            </a:r>
            <a:endParaRPr sz="220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200"/>
              <a:buFont typeface="Palatino Linotype"/>
              <a:buChar char="●"/>
            </a:pPr>
            <a:r>
              <a:rPr lang="en-US" sz="2200" i="0" u="none" strike="noStrike" cap="none">
                <a:solidFill>
                  <a:srgbClr val="F6B26B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Belkin Mouse Pad </a:t>
            </a:r>
            <a:endParaRPr sz="2200" i="0" u="none" strike="noStrike" cap="none">
              <a:solidFill>
                <a:srgbClr val="F6B26B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</a:t>
            </a:r>
            <a:r>
              <a:rPr lang="en-US" sz="2200" i="0" u="none" strike="noStrike" cap="non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Dell Desktop</a:t>
            </a:r>
            <a:endParaRPr sz="220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 i="0" u="none" strike="noStrike" cap="non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Microsoft Office Home and Student 2016</a:t>
            </a:r>
            <a:endParaRPr sz="220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 i="0" u="none" strike="noStrike" cap="none">
                <a:solidFill>
                  <a:srgbClr val="F3F3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Rii LED Gaming Keyboard &amp; Mouse Combo</a:t>
            </a:r>
            <a:endParaRPr sz="2200" i="0" u="none" strike="noStrike" cap="none">
              <a:solidFill>
                <a:srgbClr val="F3F3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48" name="Google Shape;348;g61451adf5b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250" y="1865625"/>
            <a:ext cx="979750" cy="6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61451adf5b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425" y="3355350"/>
            <a:ext cx="2075300" cy="8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61451adf5b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200" y="5253200"/>
            <a:ext cx="1297450" cy="926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1b9e914f6_0_0"/>
          <p:cNvSpPr txBox="1"/>
          <p:nvPr/>
        </p:nvSpPr>
        <p:spPr>
          <a:xfrm>
            <a:off x="365930" y="3349930"/>
            <a:ext cx="80247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mining</a:t>
            </a: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can be deployed to maximize</a:t>
            </a:r>
            <a:r>
              <a:rPr lang="en-US" sz="2200" b="0" i="0" u="none" strike="noStrike" cap="none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200" b="0" i="0" u="none" strike="noStrike" cap="non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revenues</a:t>
            </a:r>
            <a:r>
              <a:rPr lang="en-US" sz="2200" b="0" i="0" u="none" strike="noStrike" cap="none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while providing our customers a </a:t>
            </a:r>
            <a:r>
              <a:rPr lang="en-US" sz="2200" b="0" i="0" u="none" strike="noStrike" cap="non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personalized</a:t>
            </a:r>
            <a:r>
              <a:rPr lang="en-US" sz="2200" b="0" i="0" u="none" strike="noStrike" cap="none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experience through:</a:t>
            </a:r>
            <a:endParaRPr sz="2100" b="0" i="0" u="none" strike="noStrike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6" name="Google Shape;356;g41b9e914f6_0_0"/>
          <p:cNvSpPr txBox="1"/>
          <p:nvPr/>
        </p:nvSpPr>
        <p:spPr>
          <a:xfrm>
            <a:off x="537440" y="336549"/>
            <a:ext cx="754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Future Data Mining Opportunities</a:t>
            </a:r>
            <a:endParaRPr sz="3600" b="0" i="0" u="none" strike="noStrike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7" name="Google Shape;357;g41b9e914f6_0_0"/>
          <p:cNvSpPr txBox="1"/>
          <p:nvPr/>
        </p:nvSpPr>
        <p:spPr>
          <a:xfrm>
            <a:off x="365930" y="1239200"/>
            <a:ext cx="8424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Recommended </a:t>
            </a:r>
            <a:r>
              <a:rPr lang="en-US" sz="2200" b="0" i="0" u="none" strike="noStrike" cap="non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areas</a:t>
            </a:r>
            <a:r>
              <a:rPr lang="en-US" sz="2200" b="0" i="0" u="none" strike="noStrike" cap="none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 enhance with data mining:</a:t>
            </a:r>
            <a:endParaRPr sz="2200" b="0" i="0" u="none" strike="noStrike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41b9e914f6_0_0"/>
          <p:cNvSpPr txBox="1"/>
          <p:nvPr/>
        </p:nvSpPr>
        <p:spPr>
          <a:xfrm>
            <a:off x="537440" y="1896710"/>
            <a:ext cx="39435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Market Segmentation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 Value/Potential</a:t>
            </a:r>
            <a:endParaRPr sz="2200" b="0" i="0" u="none" strike="noStrike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Offerings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41b9e914f6_0_0"/>
          <p:cNvSpPr txBox="1"/>
          <p:nvPr/>
        </p:nvSpPr>
        <p:spPr>
          <a:xfrm>
            <a:off x="4480850" y="1896710"/>
            <a:ext cx="38925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Associations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Trend Analysis</a:t>
            </a:r>
            <a:endParaRPr sz="2200" b="0" i="0" u="none" strike="noStrike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Vendor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41b9e914f6_0_0"/>
          <p:cNvSpPr txBox="1"/>
          <p:nvPr/>
        </p:nvSpPr>
        <p:spPr>
          <a:xfrm>
            <a:off x="486712" y="4454658"/>
            <a:ext cx="40599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Merchandising Allocation</a:t>
            </a:r>
            <a:endParaRPr sz="2200" b="0" i="0" u="none" strike="noStrike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Offerings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Promotions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Placement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41b9e914f6_0_0"/>
          <p:cNvSpPr txBox="1"/>
          <p:nvPr/>
        </p:nvSpPr>
        <p:spPr>
          <a:xfrm>
            <a:off x="4430122" y="4454658"/>
            <a:ext cx="43602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Loyalty Rewards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Marketing Vehicles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 Retention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Fraud Detection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"/>
          <p:cNvSpPr txBox="1">
            <a:spLocks noGrp="1"/>
          </p:cNvSpPr>
          <p:nvPr>
            <p:ph type="body" idx="1"/>
          </p:nvPr>
        </p:nvSpPr>
        <p:spPr>
          <a:xfrm>
            <a:off x="619990" y="1250949"/>
            <a:ext cx="8172900" cy="528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400"/>
              <a:t>Customer Brand Preferences</a:t>
            </a:r>
            <a:endParaRPr/>
          </a:p>
          <a:p>
            <a:pPr marL="914400" lvl="1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/>
              <a:t>Almost </a:t>
            </a:r>
            <a:r>
              <a:rPr lang="en-US" sz="2200">
                <a:solidFill>
                  <a:srgbClr val="FFC000"/>
                </a:solidFill>
              </a:rPr>
              <a:t>15,000</a:t>
            </a:r>
            <a:r>
              <a:rPr lang="en-US" sz="2200"/>
              <a:t> customers surveyed</a:t>
            </a:r>
            <a:endParaRPr/>
          </a:p>
          <a:p>
            <a:pPr marL="914400" lvl="1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>
                <a:solidFill>
                  <a:srgbClr val="FFC000"/>
                </a:solidFill>
              </a:rPr>
              <a:t>34%</a:t>
            </a:r>
            <a:r>
              <a:rPr lang="en-US" sz="2200"/>
              <a:t> of surveys incomplete</a:t>
            </a:r>
            <a:endParaRPr/>
          </a:p>
          <a:p>
            <a:pPr marL="914400" lvl="1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>
                <a:solidFill>
                  <a:schemeClr val="lt1"/>
                </a:solidFill>
              </a:rPr>
              <a:t>Predict brand </a:t>
            </a:r>
            <a:r>
              <a:rPr lang="en-US" sz="2200"/>
              <a:t>preference of </a:t>
            </a:r>
            <a:r>
              <a:rPr lang="en-US" sz="2200">
                <a:solidFill>
                  <a:schemeClr val="lt1"/>
                </a:solidFill>
              </a:rPr>
              <a:t>incomplete </a:t>
            </a:r>
            <a:r>
              <a:rPr lang="en-US" sz="2200"/>
              <a:t>surveys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2200"/>
          </a:p>
          <a:p>
            <a:pPr marL="457200" lvl="0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400"/>
              <a:t>New Product Profitability</a:t>
            </a:r>
            <a:endParaRPr/>
          </a:p>
          <a:p>
            <a:pPr marL="914400" lvl="1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/>
              <a:t>Tracked </a:t>
            </a:r>
            <a:r>
              <a:rPr lang="en-US" sz="2200">
                <a:solidFill>
                  <a:schemeClr val="lt1"/>
                </a:solidFill>
              </a:rPr>
              <a:t>sales performance </a:t>
            </a:r>
            <a:r>
              <a:rPr lang="en-US" sz="2200"/>
              <a:t>of existing products</a:t>
            </a:r>
            <a:endParaRPr/>
          </a:p>
          <a:p>
            <a:pPr marL="914400" lvl="1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/>
              <a:t>Predict </a:t>
            </a:r>
            <a:r>
              <a:rPr lang="en-US" sz="2200">
                <a:solidFill>
                  <a:srgbClr val="FFC000"/>
                </a:solidFill>
              </a:rPr>
              <a:t>sales volume</a:t>
            </a:r>
            <a:r>
              <a:rPr lang="en-US" sz="2200">
                <a:solidFill>
                  <a:srgbClr val="FFFF00"/>
                </a:solidFill>
              </a:rPr>
              <a:t> </a:t>
            </a:r>
            <a:r>
              <a:rPr lang="en-US" sz="2200"/>
              <a:t>by </a:t>
            </a:r>
            <a:r>
              <a:rPr lang="en-US" sz="2200">
                <a:solidFill>
                  <a:schemeClr val="lt1"/>
                </a:solidFill>
              </a:rPr>
              <a:t>product type for ne</a:t>
            </a:r>
            <a:r>
              <a:rPr lang="en-US" sz="2200"/>
              <a:t>w products</a:t>
            </a:r>
            <a:endParaRPr/>
          </a:p>
          <a:p>
            <a:pPr marL="914400" lvl="1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>
                <a:solidFill>
                  <a:schemeClr val="lt1"/>
                </a:solidFill>
              </a:rPr>
              <a:t>Assess </a:t>
            </a:r>
            <a:r>
              <a:rPr lang="en-US" sz="2200">
                <a:solidFill>
                  <a:srgbClr val="FFC000"/>
                </a:solidFill>
              </a:rPr>
              <a:t>impact of reviews</a:t>
            </a:r>
            <a:r>
              <a:rPr lang="en-US" sz="2200">
                <a:solidFill>
                  <a:srgbClr val="FFFF00"/>
                </a:solidFill>
              </a:rPr>
              <a:t> </a:t>
            </a:r>
            <a:r>
              <a:rPr lang="en-US" sz="2200">
                <a:solidFill>
                  <a:schemeClr val="lt1"/>
                </a:solidFill>
              </a:rPr>
              <a:t>on sales performance</a:t>
            </a:r>
            <a:endParaRPr sz="2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2200"/>
          </a:p>
          <a:p>
            <a:pPr marL="457200" lvl="0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400"/>
              <a:t>Electronidex Customer Buying Patterns</a:t>
            </a:r>
            <a:endParaRPr sz="2400"/>
          </a:p>
          <a:p>
            <a:pPr marL="914400" lvl="1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/>
              <a:t>One month of </a:t>
            </a:r>
            <a:r>
              <a:rPr lang="en-US" sz="2200">
                <a:solidFill>
                  <a:srgbClr val="FFC000"/>
                </a:solidFill>
              </a:rPr>
              <a:t>Electronidex</a:t>
            </a:r>
            <a:r>
              <a:rPr lang="en-US" sz="2200">
                <a:solidFill>
                  <a:srgbClr val="FFFF00"/>
                </a:solidFill>
              </a:rPr>
              <a:t> </a:t>
            </a:r>
            <a:r>
              <a:rPr lang="en-US" sz="2200"/>
              <a:t>online sales purchases</a:t>
            </a:r>
            <a:endParaRPr/>
          </a:p>
          <a:p>
            <a:pPr marL="914400" lvl="1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>
                <a:solidFill>
                  <a:srgbClr val="FFC000"/>
                </a:solidFill>
              </a:rPr>
              <a:t>~10,000</a:t>
            </a:r>
            <a:r>
              <a:rPr lang="en-US" sz="2200"/>
              <a:t> transactions with </a:t>
            </a:r>
            <a:r>
              <a:rPr lang="en-US" sz="2200">
                <a:solidFill>
                  <a:srgbClr val="FFC000"/>
                </a:solidFill>
              </a:rPr>
              <a:t>125</a:t>
            </a:r>
            <a:r>
              <a:rPr lang="en-US" sz="2200"/>
              <a:t> different products</a:t>
            </a:r>
            <a:endParaRPr/>
          </a:p>
          <a:p>
            <a:pPr marL="914400" lvl="1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❖"/>
            </a:pPr>
            <a:r>
              <a:rPr lang="en-US" sz="2200"/>
              <a:t>Analyze product associations</a:t>
            </a:r>
            <a:endParaRPr sz="2200"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2200">
              <a:solidFill>
                <a:schemeClr val="lt1"/>
              </a:solidFill>
            </a:endParaRPr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22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2400"/>
          </a:p>
        </p:txBody>
      </p:sp>
      <p:sp>
        <p:nvSpPr>
          <p:cNvPr id="264" name="Google Shape;264;p2"/>
          <p:cNvSpPr txBox="1">
            <a:spLocks noGrp="1"/>
          </p:cNvSpPr>
          <p:nvPr>
            <p:ph type="title"/>
          </p:nvPr>
        </p:nvSpPr>
        <p:spPr>
          <a:xfrm>
            <a:off x="537440" y="336549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Objectives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/>
          <p:nvPr/>
        </p:nvSpPr>
        <p:spPr>
          <a:xfrm>
            <a:off x="3377550" y="3910450"/>
            <a:ext cx="1708200" cy="14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apply</a:t>
            </a:r>
            <a:endParaRPr sz="2400" b="0" i="0" u="none" strike="noStrike" cap="none">
              <a:solidFill>
                <a:srgbClr val="FFC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model</a:t>
            </a:r>
            <a:endParaRPr sz="14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0" name="Google Shape;270;p3"/>
          <p:cNvSpPr txBox="1">
            <a:spLocks noGrp="1"/>
          </p:cNvSpPr>
          <p:nvPr>
            <p:ph type="body" idx="1"/>
          </p:nvPr>
        </p:nvSpPr>
        <p:spPr>
          <a:xfrm>
            <a:off x="500500" y="3176825"/>
            <a:ext cx="30027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>
                <a:solidFill>
                  <a:schemeClr val="lt2"/>
                </a:solidFill>
              </a:rPr>
              <a:t>Completed Surveys</a:t>
            </a:r>
            <a:endParaRPr sz="2400">
              <a:solidFill>
                <a:schemeClr val="l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endParaRPr sz="1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financials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education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location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vehicle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>
                <a:solidFill>
                  <a:schemeClr val="lt2"/>
                </a:solidFill>
              </a:rPr>
              <a:t>brand preference</a:t>
            </a:r>
            <a:endParaRPr sz="2000">
              <a:solidFill>
                <a:schemeClr val="l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endParaRPr sz="100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>
                <a:solidFill>
                  <a:srgbClr val="FFC000"/>
                </a:solidFill>
              </a:rPr>
              <a:t>build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>
                <a:solidFill>
                  <a:srgbClr val="FFFFFF"/>
                </a:solidFill>
              </a:rPr>
              <a:t>data model</a:t>
            </a:r>
            <a:endParaRPr sz="1000"/>
          </a:p>
        </p:txBody>
      </p:sp>
      <p:sp>
        <p:nvSpPr>
          <p:cNvPr id="271" name="Google Shape;271;p3"/>
          <p:cNvSpPr txBox="1">
            <a:spLocks noGrp="1"/>
          </p:cNvSpPr>
          <p:nvPr>
            <p:ph type="title"/>
          </p:nvPr>
        </p:nvSpPr>
        <p:spPr>
          <a:xfrm>
            <a:off x="537450" y="336550"/>
            <a:ext cx="7543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Customer Brand Preference</a:t>
            </a:r>
            <a:endParaRPr sz="3600"/>
          </a:p>
        </p:txBody>
      </p:sp>
      <p:pic>
        <p:nvPicPr>
          <p:cNvPr id="272" name="Google Shape;27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8510" y="1064360"/>
            <a:ext cx="2066292" cy="206629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"/>
          <p:cNvSpPr/>
          <p:nvPr/>
        </p:nvSpPr>
        <p:spPr>
          <a:xfrm rot="2687835">
            <a:off x="2877231" y="2567818"/>
            <a:ext cx="299744" cy="6756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"/>
          <p:cNvSpPr/>
          <p:nvPr/>
        </p:nvSpPr>
        <p:spPr>
          <a:xfrm rot="-5458436">
            <a:off x="4081637" y="4268454"/>
            <a:ext cx="300043" cy="6757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"/>
          <p:cNvSpPr/>
          <p:nvPr/>
        </p:nvSpPr>
        <p:spPr>
          <a:xfrm rot="-2712165">
            <a:off x="5268131" y="2567818"/>
            <a:ext cx="299744" cy="6756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"/>
          <p:cNvSpPr txBox="1">
            <a:spLocks noGrp="1"/>
          </p:cNvSpPr>
          <p:nvPr>
            <p:ph type="body" idx="1"/>
          </p:nvPr>
        </p:nvSpPr>
        <p:spPr>
          <a:xfrm>
            <a:off x="4882175" y="3186550"/>
            <a:ext cx="30636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>
                <a:solidFill>
                  <a:schemeClr val="lt2"/>
                </a:solidFill>
              </a:rPr>
              <a:t>Incomplete Surveys</a:t>
            </a:r>
            <a:endParaRPr sz="2400">
              <a:solidFill>
                <a:schemeClr val="l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endParaRPr sz="1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financials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education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location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/>
              <a:t>vehicle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000">
                <a:solidFill>
                  <a:schemeClr val="lt2"/>
                </a:solidFill>
              </a:rPr>
              <a:t>??</a:t>
            </a:r>
            <a:r>
              <a:rPr lang="en-US" sz="2000"/>
              <a:t> 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endParaRPr sz="100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>
                <a:solidFill>
                  <a:srgbClr val="FFC000"/>
                </a:solidFill>
              </a:rPr>
              <a:t>predict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>
                <a:solidFill>
                  <a:srgbClr val="FFFFFF"/>
                </a:solidFill>
              </a:rPr>
              <a:t>brand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 txBox="1">
            <a:spLocks noGrp="1"/>
          </p:cNvSpPr>
          <p:nvPr>
            <p:ph type="title"/>
          </p:nvPr>
        </p:nvSpPr>
        <p:spPr>
          <a:xfrm>
            <a:off x="537440" y="336548"/>
            <a:ext cx="7543800" cy="118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Customer Brand Preference…</a:t>
            </a:r>
            <a:endParaRPr sz="3600"/>
          </a:p>
        </p:txBody>
      </p:sp>
      <p:pic>
        <p:nvPicPr>
          <p:cNvPr id="282" name="Google Shape;282;p4"/>
          <p:cNvPicPr preferRelativeResize="0"/>
          <p:nvPr/>
        </p:nvPicPr>
        <p:blipFill rotWithShape="1">
          <a:blip r:embed="rId3">
            <a:alphaModFix/>
          </a:blip>
          <a:srcRect t="26358" r="114" b="23698"/>
          <a:stretch/>
        </p:blipFill>
        <p:spPr>
          <a:xfrm>
            <a:off x="5224895" y="2902265"/>
            <a:ext cx="219456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"/>
          <p:cNvPicPr preferRelativeResize="0"/>
          <p:nvPr/>
        </p:nvPicPr>
        <p:blipFill rotWithShape="1">
          <a:blip r:embed="rId4">
            <a:alphaModFix/>
          </a:blip>
          <a:srcRect l="9140" t="21603" r="9514" b="20292"/>
          <a:stretch/>
        </p:blipFill>
        <p:spPr>
          <a:xfrm>
            <a:off x="1350240" y="2896414"/>
            <a:ext cx="274320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"/>
          <p:cNvSpPr txBox="1"/>
          <p:nvPr/>
        </p:nvSpPr>
        <p:spPr>
          <a:xfrm>
            <a:off x="1695251" y="4329200"/>
            <a:ext cx="20532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62%</a:t>
            </a:r>
            <a:endParaRPr sz="7200" b="0" i="0" u="none" strike="noStrike" cap="none">
              <a:solidFill>
                <a:srgbClr val="FFC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5" name="Google Shape;285;p4"/>
          <p:cNvSpPr txBox="1"/>
          <p:nvPr/>
        </p:nvSpPr>
        <p:spPr>
          <a:xfrm>
            <a:off x="5270074" y="4329200"/>
            <a:ext cx="21042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38%</a:t>
            </a:r>
            <a:endParaRPr sz="72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6" name="Google Shape;286;p4"/>
          <p:cNvSpPr txBox="1"/>
          <p:nvPr/>
        </p:nvSpPr>
        <p:spPr>
          <a:xfrm>
            <a:off x="1185140" y="1616819"/>
            <a:ext cx="54546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out of almost </a:t>
            </a:r>
            <a:r>
              <a:rPr lang="en-US" sz="2400" b="0" i="0" u="none" strike="noStrike" cap="non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15,000</a:t>
            </a:r>
            <a:r>
              <a:rPr lang="en-US" sz="2400" b="0" i="0" u="none" strike="noStrike" cap="none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</a:t>
            </a:r>
            <a:r>
              <a:rPr lang="en-US" sz="2400" b="0" i="0" u="none" strike="noStrike" cap="none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surveys</a:t>
            </a:r>
            <a:endParaRPr sz="24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cfa29bd6_0_0"/>
          <p:cNvSpPr txBox="1">
            <a:spLocks noGrp="1"/>
          </p:cNvSpPr>
          <p:nvPr>
            <p:ph type="body" idx="1"/>
          </p:nvPr>
        </p:nvSpPr>
        <p:spPr>
          <a:xfrm>
            <a:off x="712513" y="5597575"/>
            <a:ext cx="77190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While </a:t>
            </a:r>
            <a:r>
              <a:rPr lang="en-US" sz="1800">
                <a:solidFill>
                  <a:srgbClr val="FFC000"/>
                </a:solidFill>
              </a:rPr>
              <a:t>Sony</a:t>
            </a:r>
            <a:r>
              <a:rPr lang="en-US" sz="1800">
                <a:solidFill>
                  <a:srgbClr val="FFFFFF"/>
                </a:solidFill>
              </a:rPr>
              <a:t> is the overall preferred brand, we can see that the preference does vary by our customer’s age and average salary.  This can be taken into consideration in marketing efforts.</a:t>
            </a:r>
            <a:endParaRPr/>
          </a:p>
        </p:txBody>
      </p:sp>
      <p:sp>
        <p:nvSpPr>
          <p:cNvPr id="292" name="Google Shape;292;g41cfa29bd6_0_0"/>
          <p:cNvSpPr txBox="1">
            <a:spLocks noGrp="1"/>
          </p:cNvSpPr>
          <p:nvPr>
            <p:ph type="title"/>
          </p:nvPr>
        </p:nvSpPr>
        <p:spPr>
          <a:xfrm>
            <a:off x="539496" y="338328"/>
            <a:ext cx="7543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Customer Brand Preference...</a:t>
            </a:r>
            <a:endParaRPr/>
          </a:p>
        </p:txBody>
      </p:sp>
      <p:pic>
        <p:nvPicPr>
          <p:cNvPr id="293" name="Google Shape;293;g41cfa29b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88" y="1088425"/>
            <a:ext cx="7871024" cy="442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255754ccb_0_35"/>
          <p:cNvSpPr txBox="1">
            <a:spLocks noGrp="1"/>
          </p:cNvSpPr>
          <p:nvPr>
            <p:ph type="title"/>
          </p:nvPr>
        </p:nvSpPr>
        <p:spPr>
          <a:xfrm>
            <a:off x="537450" y="336549"/>
            <a:ext cx="75438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New Product Profitability</a:t>
            </a:r>
            <a:endParaRPr sz="3600"/>
          </a:p>
        </p:txBody>
      </p:sp>
      <p:sp>
        <p:nvSpPr>
          <p:cNvPr id="299" name="Google Shape;299;g6255754ccb_0_35"/>
          <p:cNvSpPr txBox="1"/>
          <p:nvPr/>
        </p:nvSpPr>
        <p:spPr>
          <a:xfrm>
            <a:off x="364150" y="1261250"/>
            <a:ext cx="3156900" cy="3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Existing Products</a:t>
            </a:r>
            <a:endParaRPr sz="2400">
              <a:solidFill>
                <a:schemeClr val="lt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Type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Price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 Reviews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Service Reviews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Sales Rank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Dimensions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Margin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Sales Volume</a:t>
            </a:r>
            <a:endParaRPr sz="2000">
              <a:solidFill>
                <a:schemeClr val="lt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C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None/>
            </a:pPr>
            <a:r>
              <a:rPr lang="en-US" sz="2400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build</a:t>
            </a:r>
            <a:r>
              <a:rPr lang="en-US" sz="2400">
                <a:solidFill>
                  <a:srgbClr val="FFFF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model</a:t>
            </a:r>
            <a:endParaRPr sz="2000">
              <a:solidFill>
                <a:srgbClr val="FFC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0" name="Google Shape;300;g6255754ccb_0_35"/>
          <p:cNvSpPr txBox="1"/>
          <p:nvPr/>
        </p:nvSpPr>
        <p:spPr>
          <a:xfrm>
            <a:off x="5622950" y="1263889"/>
            <a:ext cx="3156900" cy="3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Products</a:t>
            </a:r>
            <a:endParaRPr sz="2400">
              <a:solidFill>
                <a:schemeClr val="lt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 Type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Price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 Reviews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Service Reviews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Sales Rank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Dimensions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Margin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??</a:t>
            </a:r>
            <a:endParaRPr sz="2000">
              <a:solidFill>
                <a:schemeClr val="lt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C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predict</a:t>
            </a:r>
            <a:r>
              <a:rPr lang="en-US"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sales volume</a:t>
            </a:r>
            <a:endParaRPr sz="2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calculate</a:t>
            </a:r>
            <a:r>
              <a:rPr lang="en-US"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profitability</a:t>
            </a:r>
            <a:endParaRPr sz="2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01" name="Google Shape;301;g6255754ccb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00" y="4206350"/>
            <a:ext cx="1255000" cy="12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6255754ccb_0_35"/>
          <p:cNvSpPr txBox="1"/>
          <p:nvPr/>
        </p:nvSpPr>
        <p:spPr>
          <a:xfrm>
            <a:off x="3717900" y="2622100"/>
            <a:ext cx="1708200" cy="14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C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apply</a:t>
            </a:r>
            <a:endParaRPr sz="2400" b="0" i="0" u="none" strike="noStrike" cap="none">
              <a:solidFill>
                <a:srgbClr val="FFC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model</a:t>
            </a:r>
            <a:endParaRPr sz="14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3" name="Google Shape;303;g6255754ccb_0_35"/>
          <p:cNvSpPr/>
          <p:nvPr/>
        </p:nvSpPr>
        <p:spPr>
          <a:xfrm rot="-5458436">
            <a:off x="4421977" y="2980157"/>
            <a:ext cx="300043" cy="67569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6255754ccb_0_35"/>
          <p:cNvSpPr/>
          <p:nvPr/>
        </p:nvSpPr>
        <p:spPr>
          <a:xfrm rot="-58436">
            <a:off x="7051378" y="5086991"/>
            <a:ext cx="300043" cy="49477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>
            <a:spLocks noGrp="1"/>
          </p:cNvSpPr>
          <p:nvPr>
            <p:ph type="title"/>
          </p:nvPr>
        </p:nvSpPr>
        <p:spPr>
          <a:xfrm>
            <a:off x="537440" y="336548"/>
            <a:ext cx="7543800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Product Profitability Predictions...</a:t>
            </a:r>
            <a:br>
              <a:rPr lang="en-US" sz="3600"/>
            </a:br>
            <a:endParaRPr sz="3600"/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75" y="1221248"/>
            <a:ext cx="7639455" cy="503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24ac0ae22_1_0"/>
          <p:cNvSpPr txBox="1">
            <a:spLocks noGrp="1"/>
          </p:cNvSpPr>
          <p:nvPr>
            <p:ph type="title"/>
          </p:nvPr>
        </p:nvSpPr>
        <p:spPr>
          <a:xfrm>
            <a:off x="703800" y="1293025"/>
            <a:ext cx="7736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n-US" sz="2400"/>
              <a:t>The impact services reviews and customer reviews on sales of different product types:</a:t>
            </a:r>
            <a:endParaRPr sz="2400"/>
          </a:p>
        </p:txBody>
      </p:sp>
      <p:sp>
        <p:nvSpPr>
          <p:cNvPr id="316" name="Google Shape;316;g624ac0ae22_1_0"/>
          <p:cNvSpPr txBox="1">
            <a:spLocks noGrp="1"/>
          </p:cNvSpPr>
          <p:nvPr>
            <p:ph type="title"/>
          </p:nvPr>
        </p:nvSpPr>
        <p:spPr>
          <a:xfrm>
            <a:off x="539496" y="338328"/>
            <a:ext cx="75438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Sales Volume Predictors...</a:t>
            </a:r>
            <a:endParaRPr sz="3600"/>
          </a:p>
        </p:txBody>
      </p:sp>
      <p:pic>
        <p:nvPicPr>
          <p:cNvPr id="317" name="Google Shape;317;g624ac0ae2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00" y="2415400"/>
            <a:ext cx="7467400" cy="3854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1b9e914f6_0_21"/>
          <p:cNvSpPr txBox="1">
            <a:spLocks noGrp="1"/>
          </p:cNvSpPr>
          <p:nvPr>
            <p:ph type="body" idx="1"/>
          </p:nvPr>
        </p:nvSpPr>
        <p:spPr>
          <a:xfrm>
            <a:off x="462750" y="1392525"/>
            <a:ext cx="39363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800"/>
              <a:t>Market Basket Analysis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sz="2400"/>
          </a:p>
        </p:txBody>
      </p:sp>
      <p:sp>
        <p:nvSpPr>
          <p:cNvPr id="323" name="Google Shape;323;g41b9e914f6_0_21"/>
          <p:cNvSpPr txBox="1">
            <a:spLocks noGrp="1"/>
          </p:cNvSpPr>
          <p:nvPr>
            <p:ph type="title"/>
          </p:nvPr>
        </p:nvSpPr>
        <p:spPr>
          <a:xfrm>
            <a:off x="539496" y="338328"/>
            <a:ext cx="79254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</a:pPr>
            <a:r>
              <a:rPr lang="en-US" sz="3600"/>
              <a:t>Electronidex Buying Patterns</a:t>
            </a:r>
            <a:endParaRPr sz="3600"/>
          </a:p>
        </p:txBody>
      </p:sp>
      <p:pic>
        <p:nvPicPr>
          <p:cNvPr id="324" name="Google Shape;324;g41b9e914f6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102" y="2199513"/>
            <a:ext cx="1579100" cy="14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41b9e914f6_0_21"/>
          <p:cNvSpPr txBox="1">
            <a:spLocks noGrp="1"/>
          </p:cNvSpPr>
          <p:nvPr>
            <p:ph type="body" idx="1"/>
          </p:nvPr>
        </p:nvSpPr>
        <p:spPr>
          <a:xfrm>
            <a:off x="462750" y="4154775"/>
            <a:ext cx="6756600" cy="15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400"/>
              <a:t>Determines: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sz="1000"/>
          </a:p>
          <a:p>
            <a:pPr marL="457200" lvl="0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Palatino Linotype"/>
              <a:buChar char="❖"/>
            </a:pPr>
            <a:r>
              <a:rPr lang="en-US" sz="2400"/>
              <a:t>Purchase </a:t>
            </a:r>
            <a:r>
              <a:rPr lang="en-US" sz="2400">
                <a:solidFill>
                  <a:srgbClr val="FFC000"/>
                </a:solidFill>
              </a:rPr>
              <a:t>frequency</a:t>
            </a:r>
            <a:r>
              <a:rPr lang="en-US" sz="2400"/>
              <a:t> of products</a:t>
            </a:r>
            <a:endParaRPr sz="12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Char char="❖"/>
            </a:pPr>
            <a:r>
              <a:rPr lang="en-US" sz="2400">
                <a:solidFill>
                  <a:srgbClr val="FFC000"/>
                </a:solidFill>
              </a:rPr>
              <a:t>Associations</a:t>
            </a:r>
            <a:r>
              <a:rPr lang="en-US" sz="2400"/>
              <a:t> between purchased products</a:t>
            </a:r>
            <a:endParaRPr sz="2400"/>
          </a:p>
        </p:txBody>
      </p:sp>
      <p:sp>
        <p:nvSpPr>
          <p:cNvPr id="326" name="Google Shape;326;g41b9e914f6_0_21"/>
          <p:cNvSpPr txBox="1">
            <a:spLocks noGrp="1"/>
          </p:cNvSpPr>
          <p:nvPr>
            <p:ph type="body" idx="1"/>
          </p:nvPr>
        </p:nvSpPr>
        <p:spPr>
          <a:xfrm>
            <a:off x="4575500" y="2297038"/>
            <a:ext cx="40179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400"/>
              <a:t>Online sales </a:t>
            </a:r>
            <a:r>
              <a:rPr lang="en-US" sz="2400">
                <a:solidFill>
                  <a:srgbClr val="FFC000"/>
                </a:solidFill>
              </a:rPr>
              <a:t>transactions:</a:t>
            </a:r>
            <a:endParaRPr sz="2400">
              <a:solidFill>
                <a:srgbClr val="FFC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400"/>
              <a:t>   ~10,000 purchases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400"/>
              <a:t>    125 products</a:t>
            </a:r>
            <a:endParaRPr sz="2400"/>
          </a:p>
        </p:txBody>
      </p:sp>
      <p:sp>
        <p:nvSpPr>
          <p:cNvPr id="327" name="Google Shape;327;g41b9e914f6_0_21"/>
          <p:cNvSpPr/>
          <p:nvPr/>
        </p:nvSpPr>
        <p:spPr>
          <a:xfrm>
            <a:off x="3892650" y="2774738"/>
            <a:ext cx="585300" cy="21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mental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lemental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Macintosh PowerPoint</Application>
  <PresentationFormat>On-screen Show (4:3)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Corbel</vt:lpstr>
      <vt:lpstr>Palatino Linotype</vt:lpstr>
      <vt:lpstr>Banded Design Blue 16x9</vt:lpstr>
      <vt:lpstr>Elemental</vt:lpstr>
      <vt:lpstr>Elemental</vt:lpstr>
      <vt:lpstr>PowerPoint Presentation</vt:lpstr>
      <vt:lpstr>Objectives</vt:lpstr>
      <vt:lpstr>Customer Brand Preference</vt:lpstr>
      <vt:lpstr>Customer Brand Preference…</vt:lpstr>
      <vt:lpstr>Customer Brand Preference...</vt:lpstr>
      <vt:lpstr>New Product Profitability</vt:lpstr>
      <vt:lpstr>Product Profitability Predictions... </vt:lpstr>
      <vt:lpstr>The impact services reviews and customer reviews on sales of different product types:</vt:lpstr>
      <vt:lpstr>Electronidex Buying Patterns</vt:lpstr>
      <vt:lpstr>Electronidex Product Frequency</vt:lpstr>
      <vt:lpstr>Electronidex Recommendations</vt:lpstr>
      <vt:lpstr>Electronidex 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Snow</cp:lastModifiedBy>
  <cp:revision>1</cp:revision>
  <dcterms:modified xsi:type="dcterms:W3CDTF">2019-10-01T19:59:36Z</dcterms:modified>
</cp:coreProperties>
</file>