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Maximum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Submeter 1</c:v>
                </c:pt>
                <c:pt idx="1">
                  <c:v>Submeter 2</c:v>
                </c:pt>
                <c:pt idx="2">
                  <c:v>Submeter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82.0</c:v>
                </c:pt>
                <c:pt idx="1">
                  <c:v>78.0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691400"/>
        <c:axId val="-2131294584"/>
      </c:barChart>
      <c:catAx>
        <c:axId val="-21316914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1294584"/>
        <c:crosses val="autoZero"/>
        <c:auto val="1"/>
        <c:lblAlgn val="ctr"/>
        <c:lblOffset val="100"/>
        <c:noMultiLvlLbl val="0"/>
      </c:catAx>
      <c:valAx>
        <c:axId val="-213129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691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90112853768544"/>
          <c:y val="0.287307626884145"/>
          <c:w val="0.486564766109908"/>
          <c:h val="0.440777339068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 1</c:v>
                </c:pt>
                <c:pt idx="1">
                  <c:v>S2</c:v>
                </c:pt>
                <c:pt idx="2">
                  <c:v>S3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1.819989E6</c:v>
                </c:pt>
                <c:pt idx="1">
                  <c:v>2.10841E6</c:v>
                </c:pt>
                <c:pt idx="2">
                  <c:v>9.758843E6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277768"/>
        <c:axId val="-2131426648"/>
      </c:barChart>
      <c:catAx>
        <c:axId val="-21382777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1426648"/>
        <c:crosses val="autoZero"/>
        <c:auto val="1"/>
        <c:lblAlgn val="ctr"/>
        <c:lblOffset val="100"/>
        <c:noMultiLvlLbl val="0"/>
      </c:catAx>
      <c:valAx>
        <c:axId val="-213142664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138277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9/19/19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375307" y="3478476"/>
            <a:ext cx="9893105" cy="8135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 science process and initial observation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1324" y="557825"/>
            <a:ext cx="8581292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D16349"/>
                </a:solidFill>
              </a:rPr>
              <a:t>Electric Power Consumption </a:t>
            </a:r>
            <a:r>
              <a:rPr lang="en-US" dirty="0" smtClean="0">
                <a:solidFill>
                  <a:srgbClr val="D16349"/>
                </a:solidFill>
              </a:rPr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1069" y="5055393"/>
            <a:ext cx="31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Presented by: Snow Li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Agenda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 &amp; Objective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Management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Descriptions of the Data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Known Issues &amp;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ddress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Analysis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Background &amp; Objective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404040"/>
                </a:solidFill>
              </a:rPr>
              <a:t>Background</a:t>
            </a: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Measurements of electric power consumption in one household with a one-minute sampling rate over the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period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of almost 4 years.  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404040"/>
              </a:solidFill>
            </a:endParaRPr>
          </a:p>
          <a:p>
            <a:r>
              <a:rPr lang="en-US" sz="2600" dirty="0" smtClean="0">
                <a:solidFill>
                  <a:srgbClr val="404040"/>
                </a:solidFill>
              </a:rPr>
              <a:t>Objective</a:t>
            </a:r>
          </a:p>
          <a:p>
            <a:pPr>
              <a:buFont typeface="Wingdings" charset="2"/>
              <a:buChar char="Ø"/>
            </a:pPr>
            <a:r>
              <a:rPr lang="en-US" sz="2000" dirty="0" smtClean="0">
                <a:solidFill>
                  <a:srgbClr val="404040"/>
                </a:solidFill>
              </a:rPr>
              <a:t>Empower Smart Home owners with greater understanding and control of their power usage.</a:t>
            </a:r>
          </a:p>
          <a:p>
            <a:pPr>
              <a:buFont typeface="Wingdings" charset="2"/>
              <a:buChar char="Ø"/>
            </a:pPr>
            <a:r>
              <a:rPr lang="en-US" sz="2000" dirty="0" smtClean="0">
                <a:solidFill>
                  <a:srgbClr val="404040"/>
                </a:solidFill>
              </a:rPr>
              <a:t>A big step to the developer’s goal of offering highly efficient Smart Homes that providing owners with power usage analytics. </a:t>
            </a:r>
          </a:p>
          <a:p>
            <a:pPr>
              <a:buFont typeface="Wingdings" charset="2"/>
              <a:buChar char="Ø"/>
            </a:pPr>
            <a:r>
              <a:rPr lang="en-US" sz="2000" dirty="0" smtClean="0">
                <a:solidFill>
                  <a:srgbClr val="404040"/>
                </a:solidFill>
              </a:rPr>
              <a:t>Accurate energy monitoring for utility company. 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Data Management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gathered in a house located in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Sceaux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France.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Data collected from UC Irvine machine learning repository. </a:t>
            </a: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Data stored on Amazon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eb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ervice with a password to access for security.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Descriptions and Location of the Dat</a:t>
            </a:r>
            <a:r>
              <a:rPr lang="en-US" dirty="0">
                <a:solidFill>
                  <a:srgbClr val="D16349"/>
                </a:solidFill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404040"/>
              </a:solidFill>
            </a:endParaRPr>
          </a:p>
          <a:p>
            <a:r>
              <a:rPr lang="en-US" sz="2400" dirty="0" smtClean="0">
                <a:solidFill>
                  <a:srgbClr val="404040"/>
                </a:solidFill>
              </a:rPr>
              <a:t>Sub</a:t>
            </a:r>
            <a:r>
              <a:rPr lang="en-US" sz="2400" dirty="0">
                <a:solidFill>
                  <a:srgbClr val="404040"/>
                </a:solidFill>
              </a:rPr>
              <a:t>-metering No. </a:t>
            </a:r>
            <a:r>
              <a:rPr lang="en-US" sz="2400" dirty="0" smtClean="0">
                <a:solidFill>
                  <a:srgbClr val="404040"/>
                </a:solidFill>
              </a:rPr>
              <a:t>1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sz="2000" dirty="0">
                <a:solidFill>
                  <a:srgbClr val="404040"/>
                </a:solidFill>
              </a:rPr>
              <a:t>K</a:t>
            </a:r>
            <a:r>
              <a:rPr lang="en-US" sz="2000" dirty="0" smtClean="0">
                <a:solidFill>
                  <a:srgbClr val="404040"/>
                </a:solidFill>
              </a:rPr>
              <a:t>itchen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dirty="0" smtClean="0">
                <a:solidFill>
                  <a:srgbClr val="404040"/>
                </a:solidFill>
              </a:rPr>
              <a:t>a </a:t>
            </a:r>
            <a:r>
              <a:rPr lang="en-US" sz="2000" dirty="0">
                <a:solidFill>
                  <a:srgbClr val="404040"/>
                </a:solidFill>
              </a:rPr>
              <a:t>dishwasher, an oven and a </a:t>
            </a:r>
            <a:r>
              <a:rPr lang="en-US" sz="2000" dirty="0" smtClean="0">
                <a:solidFill>
                  <a:srgbClr val="404040"/>
                </a:solidFill>
              </a:rPr>
              <a:t>microwave).</a:t>
            </a:r>
          </a:p>
          <a:p>
            <a:pPr>
              <a:buFont typeface="Wingdings" charset="2"/>
              <a:buChar char="Ø"/>
            </a:pPr>
            <a:endParaRPr lang="en-US" sz="2000" dirty="0" smtClean="0">
              <a:solidFill>
                <a:srgbClr val="404040"/>
              </a:solidFill>
            </a:endParaRPr>
          </a:p>
          <a:p>
            <a:r>
              <a:rPr lang="en-US" sz="2400" dirty="0">
                <a:solidFill>
                  <a:srgbClr val="404040"/>
                </a:solidFill>
              </a:rPr>
              <a:t>S</a:t>
            </a:r>
            <a:r>
              <a:rPr lang="en-US" sz="2400" dirty="0" smtClean="0">
                <a:solidFill>
                  <a:srgbClr val="404040"/>
                </a:solidFill>
              </a:rPr>
              <a:t>ub</a:t>
            </a:r>
            <a:r>
              <a:rPr lang="en-US" sz="2400" dirty="0">
                <a:solidFill>
                  <a:srgbClr val="404040"/>
                </a:solidFill>
              </a:rPr>
              <a:t>-metering No. 2 </a:t>
            </a:r>
            <a:endParaRPr lang="en-US" sz="2400" dirty="0" smtClean="0">
              <a:solidFill>
                <a:srgbClr val="40404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000" dirty="0">
                <a:solidFill>
                  <a:srgbClr val="404040"/>
                </a:solidFill>
              </a:rPr>
              <a:t>L</a:t>
            </a:r>
            <a:r>
              <a:rPr lang="en-US" sz="2000" dirty="0" smtClean="0">
                <a:solidFill>
                  <a:srgbClr val="404040"/>
                </a:solidFill>
              </a:rPr>
              <a:t>aundry room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en-US" sz="2000" dirty="0" smtClean="0">
                <a:solidFill>
                  <a:srgbClr val="404040"/>
                </a:solidFill>
              </a:rPr>
              <a:t>a </a:t>
            </a:r>
            <a:r>
              <a:rPr lang="en-US" sz="2000" dirty="0">
                <a:solidFill>
                  <a:srgbClr val="404040"/>
                </a:solidFill>
              </a:rPr>
              <a:t>washing-machine, a tumble-drier, a refrigerator and a </a:t>
            </a:r>
            <a:r>
              <a:rPr lang="en-US" sz="2000" dirty="0" smtClean="0">
                <a:solidFill>
                  <a:srgbClr val="404040"/>
                </a:solidFill>
              </a:rPr>
              <a:t>light).</a:t>
            </a:r>
            <a:r>
              <a:rPr lang="en-US" sz="2000" dirty="0">
                <a:solidFill>
                  <a:srgbClr val="404040"/>
                </a:solidFill>
              </a:rPr>
              <a:t> </a:t>
            </a:r>
            <a:endParaRPr lang="en-US" sz="2000" dirty="0" smtClean="0">
              <a:solidFill>
                <a:srgbClr val="404040"/>
              </a:solidFill>
            </a:endParaRPr>
          </a:p>
          <a:p>
            <a:pPr>
              <a:buFont typeface="Wingdings" charset="2"/>
              <a:buChar char="Ø"/>
            </a:pPr>
            <a:endParaRPr lang="en-US" sz="2000" dirty="0">
              <a:solidFill>
                <a:srgbClr val="404040"/>
              </a:solidFill>
            </a:endParaRPr>
          </a:p>
          <a:p>
            <a:pPr lvl="0"/>
            <a:r>
              <a:rPr lang="en-US" sz="2400" dirty="0">
                <a:solidFill>
                  <a:srgbClr val="404040"/>
                </a:solidFill>
              </a:rPr>
              <a:t>S</a:t>
            </a:r>
            <a:r>
              <a:rPr lang="en-US" sz="2400" dirty="0" smtClean="0">
                <a:solidFill>
                  <a:srgbClr val="404040"/>
                </a:solidFill>
              </a:rPr>
              <a:t>ub</a:t>
            </a:r>
            <a:r>
              <a:rPr lang="en-US" sz="2400" dirty="0">
                <a:solidFill>
                  <a:srgbClr val="404040"/>
                </a:solidFill>
              </a:rPr>
              <a:t>-metering No. 3 </a:t>
            </a:r>
            <a:endParaRPr lang="en-US" sz="2400" dirty="0" smtClean="0">
              <a:solidFill>
                <a:srgbClr val="404040"/>
              </a:solidFill>
            </a:endParaRPr>
          </a:p>
          <a:p>
            <a:pPr lvl="0">
              <a:buFont typeface="Wingdings" charset="2"/>
              <a:buChar char="Ø"/>
            </a:pPr>
            <a:r>
              <a:rPr lang="en-US" sz="2000" dirty="0">
                <a:solidFill>
                  <a:srgbClr val="404040"/>
                </a:solidFill>
              </a:rPr>
              <a:t>E</a:t>
            </a:r>
            <a:r>
              <a:rPr lang="en-US" sz="2000" dirty="0" smtClean="0">
                <a:solidFill>
                  <a:srgbClr val="404040"/>
                </a:solidFill>
              </a:rPr>
              <a:t>lectric </a:t>
            </a:r>
            <a:r>
              <a:rPr lang="en-US" sz="2000" dirty="0">
                <a:solidFill>
                  <a:srgbClr val="404040"/>
                </a:solidFill>
              </a:rPr>
              <a:t>water-heater and an air-conditioner</a:t>
            </a:r>
            <a:r>
              <a:rPr lang="en-US" sz="2000" dirty="0" smtClean="0">
                <a:solidFill>
                  <a:srgbClr val="404040"/>
                </a:solidFill>
              </a:rPr>
              <a:t>.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4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Known Issues 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The known data has a very high frequency (once every minute), which is not very useful for analyzing.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We will reduce the frequency to the amount that will give us more </a:t>
            </a:r>
            <a:r>
              <a:rPr lang="en-US" dirty="0" smtClean="0">
                <a:solidFill>
                  <a:srgbClr val="404040"/>
                </a:solidFill>
              </a:rPr>
              <a:t>insights</a:t>
            </a:r>
            <a:r>
              <a:rPr lang="en-US" dirty="0" smtClean="0">
                <a:solidFill>
                  <a:srgbClr val="404040"/>
                </a:solidFill>
              </a:rPr>
              <a:t>.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Initial Analysis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9191547"/>
              </p:ext>
            </p:extLst>
          </p:nvPr>
        </p:nvGraphicFramePr>
        <p:xfrm>
          <a:off x="3736279" y="1494976"/>
          <a:ext cx="5407721" cy="211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145" y="1800401"/>
            <a:ext cx="298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D16349"/>
                </a:solidFill>
              </a:rPr>
              <a:t> </a:t>
            </a:r>
            <a:r>
              <a:rPr lang="en-US" sz="2000" dirty="0" smtClean="0">
                <a:solidFill>
                  <a:srgbClr val="404040"/>
                </a:solidFill>
              </a:rPr>
              <a:t>Sub-meter 1 (Kitchen) has the highest maximum power usage.  </a:t>
            </a:r>
          </a:p>
          <a:p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D16349"/>
                </a:solidFill>
              </a:rPr>
              <a:t> </a:t>
            </a:r>
            <a:r>
              <a:rPr lang="en-US" sz="2000" dirty="0" smtClean="0">
                <a:solidFill>
                  <a:srgbClr val="404040"/>
                </a:solidFill>
              </a:rPr>
              <a:t>Sub-meter 3 (Heater and AC) has the highest total power usage. </a:t>
            </a:r>
            <a:endParaRPr lang="en-US" sz="2000" dirty="0">
              <a:solidFill>
                <a:srgbClr val="40404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11747253"/>
              </p:ext>
            </p:extLst>
          </p:nvPr>
        </p:nvGraphicFramePr>
        <p:xfrm>
          <a:off x="3456633" y="3605783"/>
          <a:ext cx="5188969" cy="242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728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6349"/>
                </a:solidFill>
              </a:rPr>
              <a:t>High-Level Recommendations </a:t>
            </a:r>
            <a:endParaRPr lang="en-US" dirty="0">
              <a:solidFill>
                <a:srgbClr val="D163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4B5064"/>
              </a:solidFill>
            </a:endParaRPr>
          </a:p>
          <a:p>
            <a:r>
              <a:rPr lang="en-US" sz="2400" dirty="0" smtClean="0">
                <a:solidFill>
                  <a:srgbClr val="4B5064"/>
                </a:solidFill>
              </a:rPr>
              <a:t>Separate A/C and Water Heater </a:t>
            </a:r>
          </a:p>
          <a:p>
            <a:pPr marL="0" indent="0">
              <a:buNone/>
            </a:pPr>
            <a:r>
              <a:rPr lang="en-US" dirty="0">
                <a:solidFill>
                  <a:srgbClr val="4B5064"/>
                </a:solidFill>
              </a:rPr>
              <a:t> </a:t>
            </a:r>
            <a:r>
              <a:rPr lang="en-US" dirty="0" smtClean="0">
                <a:solidFill>
                  <a:srgbClr val="4B5064"/>
                </a:solidFill>
              </a:rPr>
              <a:t> </a:t>
            </a:r>
            <a:r>
              <a:rPr lang="en-US" sz="2000" dirty="0" smtClean="0">
                <a:solidFill>
                  <a:srgbClr val="4B5064"/>
                </a:solidFill>
              </a:rPr>
              <a:t> Both A/C and Water Heater have high power consumption. By separating them, it’ll be easier for the  homeowner to monitor the power usage.</a:t>
            </a:r>
          </a:p>
          <a:p>
            <a:pPr marL="0" indent="0">
              <a:buNone/>
            </a:pPr>
            <a:endParaRPr lang="en-US" sz="2000" dirty="0">
              <a:solidFill>
                <a:srgbClr val="4B5064"/>
              </a:solidFill>
            </a:endParaRPr>
          </a:p>
          <a:p>
            <a:r>
              <a:rPr lang="en-US" sz="2400" dirty="0" smtClean="0">
                <a:solidFill>
                  <a:srgbClr val="4B5064"/>
                </a:solidFill>
              </a:rPr>
              <a:t>Other information might be useful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>
                <a:solidFill>
                  <a:srgbClr val="4B5064"/>
                </a:solidFill>
              </a:rPr>
              <a:t>Number of people in the household</a:t>
            </a:r>
          </a:p>
          <a:p>
            <a:pPr>
              <a:buFont typeface="Wingdings" charset="2"/>
              <a:buChar char="Ø"/>
            </a:pPr>
            <a:r>
              <a:rPr lang="en-US" sz="2000" dirty="0" smtClean="0">
                <a:solidFill>
                  <a:srgbClr val="4B5064"/>
                </a:solidFill>
              </a:rPr>
              <a:t>Year round local temperatures. </a:t>
            </a:r>
            <a:endParaRPr lang="en-US" sz="2000" dirty="0">
              <a:solidFill>
                <a:srgbClr val="4B5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0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14" y="2539851"/>
            <a:ext cx="5723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D16349"/>
                </a:solidFill>
              </a:rPr>
              <a:t>THANK YOU !</a:t>
            </a:r>
            <a:endParaRPr lang="en-US" sz="4400" b="1" i="1" dirty="0">
              <a:solidFill>
                <a:srgbClr val="D163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5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412</TotalTime>
  <Words>325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Electric Power Consumption Analysis </vt:lpstr>
      <vt:lpstr>Agenda</vt:lpstr>
      <vt:lpstr>Background &amp; Objective</vt:lpstr>
      <vt:lpstr>Data Management</vt:lpstr>
      <vt:lpstr>Descriptions and Location of the Data</vt:lpstr>
      <vt:lpstr>Known Issues </vt:lpstr>
      <vt:lpstr>Initial Analysis </vt:lpstr>
      <vt:lpstr>High-Level Recommendations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Power Consumption</dc:title>
  <dc:creator>Snow</dc:creator>
  <cp:lastModifiedBy>Snow</cp:lastModifiedBy>
  <cp:revision>24</cp:revision>
  <dcterms:created xsi:type="dcterms:W3CDTF">2019-09-16T15:31:04Z</dcterms:created>
  <dcterms:modified xsi:type="dcterms:W3CDTF">2019-09-19T17:07:56Z</dcterms:modified>
</cp:coreProperties>
</file>