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70" r:id="rId12"/>
    <p:sldId id="271" r:id="rId13"/>
    <p:sldId id="272" r:id="rId14"/>
    <p:sldId id="275" r:id="rId15"/>
    <p:sldId id="273" r:id="rId16"/>
    <p:sldId id="276" r:id="rId17"/>
    <p:sldId id="268" r:id="rId18"/>
    <p:sldId id="26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15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10/2/19</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10/2/19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10/2/19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10/2/19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10/2/19</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10/2/19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10/2/19</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10/2/19</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10/2/19</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ltLang="zh-CN"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10/2/19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10/2/19</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10/2/19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3258" y="1736101"/>
            <a:ext cx="7772400" cy="874124"/>
          </a:xfrm>
        </p:spPr>
        <p:txBody>
          <a:bodyPr/>
          <a:lstStyle/>
          <a:p>
            <a:r>
              <a:rPr lang="en-US" sz="4400" dirty="0" smtClean="0"/>
              <a:t>Energy Consumption Analysis </a:t>
            </a:r>
            <a:endParaRPr lang="en-US" sz="4400" dirty="0"/>
          </a:p>
        </p:txBody>
      </p:sp>
      <p:sp>
        <p:nvSpPr>
          <p:cNvPr id="3" name="Subtitle 2"/>
          <p:cNvSpPr>
            <a:spLocks noGrp="1"/>
          </p:cNvSpPr>
          <p:nvPr>
            <p:ph type="subTitle" idx="1"/>
          </p:nvPr>
        </p:nvSpPr>
        <p:spPr>
          <a:xfrm>
            <a:off x="2604029" y="3425874"/>
            <a:ext cx="6400800" cy="1219200"/>
          </a:xfrm>
        </p:spPr>
        <p:txBody>
          <a:bodyPr/>
          <a:lstStyle/>
          <a:p>
            <a:r>
              <a:rPr lang="en-US" dirty="0" smtClean="0">
                <a:solidFill>
                  <a:srgbClr val="3B4042"/>
                </a:solidFill>
              </a:rPr>
              <a:t>Sub-meters</a:t>
            </a:r>
            <a:r>
              <a:rPr lang="en-US" dirty="0" smtClean="0">
                <a:solidFill>
                  <a:srgbClr val="3B4042"/>
                </a:solidFill>
              </a:rPr>
              <a:t>’ </a:t>
            </a:r>
            <a:r>
              <a:rPr lang="en-US" dirty="0">
                <a:solidFill>
                  <a:srgbClr val="3B4042"/>
                </a:solidFill>
              </a:rPr>
              <a:t>U</a:t>
            </a:r>
            <a:r>
              <a:rPr lang="en-US" dirty="0" smtClean="0">
                <a:solidFill>
                  <a:srgbClr val="3B4042"/>
                </a:solidFill>
              </a:rPr>
              <a:t>sage and </a:t>
            </a:r>
            <a:r>
              <a:rPr lang="en-US" dirty="0" smtClean="0">
                <a:solidFill>
                  <a:srgbClr val="3B4042"/>
                </a:solidFill>
              </a:rPr>
              <a:t>Insights</a:t>
            </a:r>
            <a:endParaRPr lang="en-US" dirty="0">
              <a:solidFill>
                <a:srgbClr val="3B4042"/>
              </a:solidFill>
            </a:endParaRPr>
          </a:p>
        </p:txBody>
      </p:sp>
    </p:spTree>
    <p:extLst>
      <p:ext uri="{BB962C8B-B14F-4D97-AF65-F5344CB8AC3E}">
        <p14:creationId xmlns:p14="http://schemas.microsoft.com/office/powerpoint/2010/main" val="2191342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meter 2 Forecast, First Week of Jun, 2007.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266" y="2041525"/>
            <a:ext cx="7239302" cy="4106699"/>
          </a:xfrm>
          <a:prstGeom prst="rect">
            <a:avLst/>
          </a:prstGeom>
        </p:spPr>
      </p:pic>
      <p:sp>
        <p:nvSpPr>
          <p:cNvPr id="6" name="TextBox 5"/>
          <p:cNvSpPr txBox="1"/>
          <p:nvPr/>
        </p:nvSpPr>
        <p:spPr>
          <a:xfrm>
            <a:off x="723480" y="659075"/>
            <a:ext cx="7845753" cy="1107996"/>
          </a:xfrm>
          <a:prstGeom prst="rect">
            <a:avLst/>
          </a:prstGeom>
          <a:noFill/>
        </p:spPr>
        <p:txBody>
          <a:bodyPr wrap="square" rtlCol="0">
            <a:spAutoFit/>
          </a:bodyPr>
          <a:lstStyle/>
          <a:p>
            <a:pPr marL="285750" indent="-285750">
              <a:buFont typeface="Arial"/>
              <a:buChar char="•"/>
            </a:pPr>
            <a:r>
              <a:rPr lang="en-US" sz="2400" dirty="0">
                <a:solidFill>
                  <a:srgbClr val="3B4042"/>
                </a:solidFill>
              </a:rPr>
              <a:t>Forecast of Sub-meter </a:t>
            </a:r>
            <a:r>
              <a:rPr lang="en-US" sz="2400" dirty="0" smtClean="0">
                <a:solidFill>
                  <a:srgbClr val="3B4042"/>
                </a:solidFill>
              </a:rPr>
              <a:t>2(Laundry) </a:t>
            </a:r>
            <a:r>
              <a:rPr lang="en-US" sz="2400" dirty="0">
                <a:solidFill>
                  <a:srgbClr val="3B4042"/>
                </a:solidFill>
              </a:rPr>
              <a:t>for the first </a:t>
            </a:r>
            <a:r>
              <a:rPr lang="en-US" sz="2400" dirty="0" smtClean="0">
                <a:solidFill>
                  <a:srgbClr val="3B4042"/>
                </a:solidFill>
              </a:rPr>
              <a:t>week of June, 2007.</a:t>
            </a:r>
            <a:endParaRPr lang="en-US" sz="2400" dirty="0">
              <a:solidFill>
                <a:srgbClr val="3B4042"/>
              </a:solidFill>
            </a:endParaRPr>
          </a:p>
          <a:p>
            <a:endParaRPr lang="en-US" dirty="0"/>
          </a:p>
        </p:txBody>
      </p:sp>
    </p:spTree>
    <p:extLst>
      <p:ext uri="{BB962C8B-B14F-4D97-AF65-F5344CB8AC3E}">
        <p14:creationId xmlns:p14="http://schemas.microsoft.com/office/powerpoint/2010/main" val="358424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76" y="236736"/>
            <a:ext cx="8229600" cy="908975"/>
          </a:xfrm>
        </p:spPr>
        <p:txBody>
          <a:bodyPr/>
          <a:lstStyle/>
          <a:p>
            <a:r>
              <a:rPr lang="en-US" sz="4400" dirty="0" smtClean="0"/>
              <a:t>Decomposition Visualizations</a:t>
            </a:r>
            <a:endParaRPr lang="en-US" sz="4400" dirty="0"/>
          </a:p>
        </p:txBody>
      </p:sp>
      <p:pic>
        <p:nvPicPr>
          <p:cNvPr id="4" name="Picture 3" descr="Sub-meter 3 Decomposition, Mondays, 20: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04" y="2660939"/>
            <a:ext cx="7644172" cy="4125790"/>
          </a:xfrm>
          <a:prstGeom prst="rect">
            <a:avLst/>
          </a:prstGeom>
        </p:spPr>
      </p:pic>
      <p:sp>
        <p:nvSpPr>
          <p:cNvPr id="3" name="TextBox 2"/>
          <p:cNvSpPr txBox="1"/>
          <p:nvPr/>
        </p:nvSpPr>
        <p:spPr>
          <a:xfrm>
            <a:off x="707404" y="1478901"/>
            <a:ext cx="8038681" cy="1200329"/>
          </a:xfrm>
          <a:prstGeom prst="rect">
            <a:avLst/>
          </a:prstGeom>
          <a:noFill/>
        </p:spPr>
        <p:txBody>
          <a:bodyPr wrap="square" rtlCol="0">
            <a:spAutoFit/>
          </a:bodyPr>
          <a:lstStyle/>
          <a:p>
            <a:pPr marL="285750" indent="-285750">
              <a:buFont typeface="Arial"/>
              <a:buChar char="•"/>
            </a:pPr>
            <a:r>
              <a:rPr lang="en-US" dirty="0">
                <a:solidFill>
                  <a:srgbClr val="3B4042"/>
                </a:solidFill>
              </a:rPr>
              <a:t>Decomposition of Sub-meter 3(Water Heater &amp; AC) at 20:00 on Mondays from 2007 to </a:t>
            </a:r>
            <a:r>
              <a:rPr lang="en-US" dirty="0" smtClean="0">
                <a:solidFill>
                  <a:srgbClr val="3B4042"/>
                </a:solidFill>
              </a:rPr>
              <a:t>2009.</a:t>
            </a:r>
          </a:p>
          <a:p>
            <a:pPr marL="285750" indent="-285750">
              <a:buFont typeface="Arial"/>
              <a:buChar char="•"/>
            </a:pPr>
            <a:r>
              <a:rPr lang="en-US" dirty="0" smtClean="0">
                <a:solidFill>
                  <a:srgbClr val="3B4042"/>
                </a:solidFill>
              </a:rPr>
              <a:t>Trend </a:t>
            </a:r>
            <a:r>
              <a:rPr lang="en-US" dirty="0">
                <a:solidFill>
                  <a:srgbClr val="3B4042"/>
                </a:solidFill>
              </a:rPr>
              <a:t>component shows the power </a:t>
            </a:r>
            <a:r>
              <a:rPr lang="en-US" dirty="0" smtClean="0">
                <a:solidFill>
                  <a:srgbClr val="3B4042"/>
                </a:solidFill>
              </a:rPr>
              <a:t>consumption was the lowest during 2009, it started to go up again since 2009. </a:t>
            </a:r>
            <a:endParaRPr lang="en-US" dirty="0">
              <a:solidFill>
                <a:srgbClr val="3B4042"/>
              </a:solidFill>
            </a:endParaRPr>
          </a:p>
        </p:txBody>
      </p:sp>
    </p:spTree>
    <p:extLst>
      <p:ext uri="{BB962C8B-B14F-4D97-AF65-F5344CB8AC3E}">
        <p14:creationId xmlns:p14="http://schemas.microsoft.com/office/powerpoint/2010/main" val="65491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meter 1 Decomposition, Saturdays, 20: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6" y="1990155"/>
            <a:ext cx="7854796" cy="4239470"/>
          </a:xfrm>
          <a:prstGeom prst="rect">
            <a:avLst/>
          </a:prstGeom>
        </p:spPr>
      </p:pic>
      <p:sp>
        <p:nvSpPr>
          <p:cNvPr id="3" name="TextBox 2"/>
          <p:cNvSpPr txBox="1"/>
          <p:nvPr/>
        </p:nvSpPr>
        <p:spPr>
          <a:xfrm>
            <a:off x="666206" y="512827"/>
            <a:ext cx="7854796" cy="1477328"/>
          </a:xfrm>
          <a:prstGeom prst="rect">
            <a:avLst/>
          </a:prstGeom>
          <a:noFill/>
        </p:spPr>
        <p:txBody>
          <a:bodyPr wrap="square" rtlCol="0">
            <a:spAutoFit/>
          </a:bodyPr>
          <a:lstStyle/>
          <a:p>
            <a:pPr marL="285750" indent="-285750">
              <a:buFont typeface="Arial"/>
              <a:buChar char="•"/>
            </a:pPr>
            <a:r>
              <a:rPr lang="en-US" dirty="0" smtClean="0">
                <a:solidFill>
                  <a:srgbClr val="3B4042"/>
                </a:solidFill>
              </a:rPr>
              <a:t>Decomposition of </a:t>
            </a:r>
            <a:r>
              <a:rPr lang="en-US" dirty="0">
                <a:solidFill>
                  <a:srgbClr val="3B4042"/>
                </a:solidFill>
              </a:rPr>
              <a:t>Sub-meter 1(Kitchen) at 20:00 on Mondays from 2007 to 2009. </a:t>
            </a:r>
            <a:endParaRPr lang="en-US" dirty="0" smtClean="0">
              <a:solidFill>
                <a:srgbClr val="3B4042"/>
              </a:solidFill>
            </a:endParaRPr>
          </a:p>
          <a:p>
            <a:pPr marL="285750" indent="-285750">
              <a:buFont typeface="Arial"/>
              <a:buChar char="•"/>
            </a:pPr>
            <a:r>
              <a:rPr lang="en-US" dirty="0" smtClean="0">
                <a:solidFill>
                  <a:srgbClr val="3B4042"/>
                </a:solidFill>
              </a:rPr>
              <a:t>Trend component shows the power consumption went up since the second half of 2008. </a:t>
            </a:r>
            <a:endParaRPr lang="en-US" dirty="0">
              <a:solidFill>
                <a:srgbClr val="3B4042"/>
              </a:solidFill>
            </a:endParaRPr>
          </a:p>
          <a:p>
            <a:pPr marL="285750" indent="-285750">
              <a:buFont typeface="Arial"/>
              <a:buChar char="•"/>
            </a:pPr>
            <a:endParaRPr lang="en-US" dirty="0"/>
          </a:p>
        </p:txBody>
      </p:sp>
    </p:spTree>
    <p:extLst>
      <p:ext uri="{BB962C8B-B14F-4D97-AF65-F5344CB8AC3E}">
        <p14:creationId xmlns:p14="http://schemas.microsoft.com/office/powerpoint/2010/main" val="382986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b-meter 2 Decomposition, May, 2007.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00" y="1867030"/>
            <a:ext cx="7976521" cy="4305169"/>
          </a:xfrm>
          <a:prstGeom prst="rect">
            <a:avLst/>
          </a:prstGeom>
        </p:spPr>
      </p:pic>
      <p:sp>
        <p:nvSpPr>
          <p:cNvPr id="3" name="TextBox 2"/>
          <p:cNvSpPr txBox="1"/>
          <p:nvPr/>
        </p:nvSpPr>
        <p:spPr>
          <a:xfrm>
            <a:off x="673100" y="369725"/>
            <a:ext cx="7124421" cy="1200329"/>
          </a:xfrm>
          <a:prstGeom prst="rect">
            <a:avLst/>
          </a:prstGeom>
          <a:noFill/>
        </p:spPr>
        <p:txBody>
          <a:bodyPr wrap="square" rtlCol="0">
            <a:spAutoFit/>
          </a:bodyPr>
          <a:lstStyle/>
          <a:p>
            <a:pPr marL="285750" indent="-285750">
              <a:buFont typeface="Arial"/>
              <a:buChar char="•"/>
            </a:pPr>
            <a:r>
              <a:rPr lang="en-US" dirty="0">
                <a:solidFill>
                  <a:srgbClr val="3B4042"/>
                </a:solidFill>
              </a:rPr>
              <a:t>Decomposition of Sub-meter 2(Laundry Room) power consumption in May, </a:t>
            </a:r>
            <a:r>
              <a:rPr lang="en-US" dirty="0" smtClean="0">
                <a:solidFill>
                  <a:srgbClr val="3B4042"/>
                </a:solidFill>
              </a:rPr>
              <a:t> 2007.</a:t>
            </a:r>
            <a:endParaRPr lang="en-US" dirty="0">
              <a:solidFill>
                <a:srgbClr val="3B4042"/>
              </a:solidFill>
            </a:endParaRPr>
          </a:p>
          <a:p>
            <a:pPr marL="285750" indent="-285750">
              <a:buFont typeface="Arial"/>
              <a:buChar char="•"/>
            </a:pPr>
            <a:r>
              <a:rPr lang="en-US" dirty="0" smtClean="0">
                <a:solidFill>
                  <a:srgbClr val="3B4042"/>
                </a:solidFill>
              </a:rPr>
              <a:t>Decomposition shows a clear daily seasonality. </a:t>
            </a:r>
            <a:endParaRPr lang="en-US" dirty="0">
              <a:solidFill>
                <a:srgbClr val="3B4042"/>
              </a:solidFill>
            </a:endParaRPr>
          </a:p>
          <a:p>
            <a:endParaRPr lang="en-US" dirty="0">
              <a:solidFill>
                <a:srgbClr val="3B4042"/>
              </a:solidFill>
            </a:endParaRPr>
          </a:p>
        </p:txBody>
      </p:sp>
    </p:spTree>
    <p:extLst>
      <p:ext uri="{BB962C8B-B14F-4D97-AF65-F5344CB8AC3E}">
        <p14:creationId xmlns:p14="http://schemas.microsoft.com/office/powerpoint/2010/main" val="302889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275"/>
            <a:ext cx="8229600" cy="764300"/>
          </a:xfrm>
        </p:spPr>
        <p:txBody>
          <a:bodyPr/>
          <a:lstStyle/>
          <a:p>
            <a:r>
              <a:rPr lang="en-US" sz="4400" dirty="0" smtClean="0"/>
              <a:t>Statistic Summary Comparison </a:t>
            </a:r>
            <a:endParaRPr 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857902164"/>
              </p:ext>
            </p:extLst>
          </p:nvPr>
        </p:nvGraphicFramePr>
        <p:xfrm>
          <a:off x="1743389" y="1220175"/>
          <a:ext cx="7218735" cy="1483360"/>
        </p:xfrm>
        <a:graphic>
          <a:graphicData uri="http://schemas.openxmlformats.org/drawingml/2006/table">
            <a:tbl>
              <a:tblPr firstRow="1" bandRow="1">
                <a:tableStyleId>{5C22544A-7EE6-4342-B048-85BDC9FD1C3A}</a:tableStyleId>
              </a:tblPr>
              <a:tblGrid>
                <a:gridCol w="1069931"/>
                <a:gridCol w="992564"/>
                <a:gridCol w="1031248"/>
                <a:gridCol w="1031248"/>
                <a:gridCol w="1031248"/>
                <a:gridCol w="1031248"/>
                <a:gridCol w="1031248"/>
              </a:tblGrid>
              <a:tr h="370840">
                <a:tc>
                  <a:txBody>
                    <a:bodyPr/>
                    <a:lstStyle/>
                    <a:p>
                      <a:endParaRPr lang="en-US" dirty="0"/>
                    </a:p>
                  </a:txBody>
                  <a:tcPr/>
                </a:tc>
                <a:tc>
                  <a:txBody>
                    <a:bodyPr/>
                    <a:lstStyle/>
                    <a:p>
                      <a:r>
                        <a:rPr lang="en-US" dirty="0" smtClean="0"/>
                        <a:t>Min</a:t>
                      </a:r>
                      <a:endParaRPr lang="en-US" dirty="0"/>
                    </a:p>
                  </a:txBody>
                  <a:tcPr/>
                </a:tc>
                <a:tc>
                  <a:txBody>
                    <a:bodyPr/>
                    <a:lstStyle/>
                    <a:p>
                      <a:r>
                        <a:rPr lang="en-US" dirty="0" smtClean="0"/>
                        <a:t>1</a:t>
                      </a:r>
                      <a:r>
                        <a:rPr lang="en-US" baseline="30000" dirty="0" smtClean="0"/>
                        <a:t>st</a:t>
                      </a:r>
                      <a:r>
                        <a:rPr lang="en-US" dirty="0" smtClean="0"/>
                        <a:t> </a:t>
                      </a:r>
                      <a:r>
                        <a:rPr lang="en-US" dirty="0" err="1" smtClean="0"/>
                        <a:t>Qu</a:t>
                      </a:r>
                      <a:endParaRPr lang="en-US" dirty="0"/>
                    </a:p>
                  </a:txBody>
                  <a:tcPr/>
                </a:tc>
                <a:tc>
                  <a:txBody>
                    <a:bodyPr/>
                    <a:lstStyle/>
                    <a:p>
                      <a:r>
                        <a:rPr lang="en-US" dirty="0" smtClean="0"/>
                        <a:t>Median</a:t>
                      </a:r>
                      <a:endParaRPr lang="en-US" dirty="0"/>
                    </a:p>
                  </a:txBody>
                  <a:tcPr/>
                </a:tc>
                <a:tc>
                  <a:txBody>
                    <a:bodyPr/>
                    <a:lstStyle/>
                    <a:p>
                      <a:r>
                        <a:rPr lang="en-US" dirty="0" smtClean="0"/>
                        <a:t>Mean</a:t>
                      </a:r>
                      <a:endParaRPr lang="en-US" dirty="0"/>
                    </a:p>
                  </a:txBody>
                  <a:tcPr/>
                </a:tc>
                <a:tc>
                  <a:txBody>
                    <a:bodyPr/>
                    <a:lstStyle/>
                    <a:p>
                      <a:r>
                        <a:rPr lang="en-US" dirty="0" smtClean="0"/>
                        <a:t>3</a:t>
                      </a:r>
                      <a:r>
                        <a:rPr lang="en-US" baseline="30000" dirty="0" smtClean="0"/>
                        <a:t>rd</a:t>
                      </a:r>
                      <a:r>
                        <a:rPr lang="en-US" dirty="0" smtClean="0"/>
                        <a:t> </a:t>
                      </a:r>
                      <a:r>
                        <a:rPr lang="en-US" dirty="0" err="1" smtClean="0"/>
                        <a:t>Qu</a:t>
                      </a:r>
                      <a:endParaRPr lang="en-US" dirty="0"/>
                    </a:p>
                  </a:txBody>
                  <a:tcPr/>
                </a:tc>
                <a:tc>
                  <a:txBody>
                    <a:bodyPr/>
                    <a:lstStyle/>
                    <a:p>
                      <a:r>
                        <a:rPr lang="en-US" dirty="0" smtClean="0"/>
                        <a:t>Max</a:t>
                      </a:r>
                      <a:endParaRPr lang="en-US" dirty="0"/>
                    </a:p>
                  </a:txBody>
                  <a:tcPr/>
                </a:tc>
              </a:tr>
              <a:tr h="370840">
                <a:tc>
                  <a:txBody>
                    <a:bodyPr/>
                    <a:lstStyle/>
                    <a:p>
                      <a:r>
                        <a:rPr lang="en-US" dirty="0" smtClean="0"/>
                        <a:t>Seasonal</a:t>
                      </a:r>
                      <a:endParaRPr lang="en-US" dirty="0"/>
                    </a:p>
                  </a:txBody>
                  <a:tcPr/>
                </a:tc>
                <a:tc>
                  <a:txBody>
                    <a:bodyPr/>
                    <a:lstStyle/>
                    <a:p>
                      <a:r>
                        <a:rPr lang="en-US" dirty="0" smtClean="0"/>
                        <a:t>-3.96</a:t>
                      </a:r>
                      <a:endParaRPr lang="en-US" dirty="0"/>
                    </a:p>
                  </a:txBody>
                  <a:tcPr/>
                </a:tc>
                <a:tc>
                  <a:txBody>
                    <a:bodyPr/>
                    <a:lstStyle/>
                    <a:p>
                      <a:r>
                        <a:rPr lang="en-US" dirty="0" smtClean="0"/>
                        <a:t>-3.05</a:t>
                      </a:r>
                      <a:endParaRPr lang="en-US" dirty="0"/>
                    </a:p>
                  </a:txBody>
                  <a:tcPr/>
                </a:tc>
                <a:tc>
                  <a:txBody>
                    <a:bodyPr/>
                    <a:lstStyle/>
                    <a:p>
                      <a:r>
                        <a:rPr lang="en-US" dirty="0" smtClean="0"/>
                        <a:t>-2.69</a:t>
                      </a:r>
                      <a:endParaRPr lang="en-US" dirty="0"/>
                    </a:p>
                  </a:txBody>
                  <a:tcPr/>
                </a:tc>
                <a:tc>
                  <a:txBody>
                    <a:bodyPr/>
                    <a:lstStyle/>
                    <a:p>
                      <a:r>
                        <a:rPr lang="en-US" dirty="0" smtClean="0"/>
                        <a:t>-0.09</a:t>
                      </a:r>
                      <a:endParaRPr lang="en-US" dirty="0"/>
                    </a:p>
                  </a:txBody>
                  <a:tcPr/>
                </a:tc>
                <a:tc>
                  <a:txBody>
                    <a:bodyPr/>
                    <a:lstStyle/>
                    <a:p>
                      <a:r>
                        <a:rPr lang="en-US" dirty="0" smtClean="0"/>
                        <a:t>5.49</a:t>
                      </a:r>
                      <a:endParaRPr lang="en-US" dirty="0"/>
                    </a:p>
                  </a:txBody>
                  <a:tcPr/>
                </a:tc>
                <a:tc>
                  <a:txBody>
                    <a:bodyPr/>
                    <a:lstStyle/>
                    <a:p>
                      <a:r>
                        <a:rPr lang="en-US" dirty="0" smtClean="0"/>
                        <a:t>14.71</a:t>
                      </a:r>
                      <a:endParaRPr lang="en-US" dirty="0"/>
                    </a:p>
                  </a:txBody>
                  <a:tcPr/>
                </a:tc>
              </a:tr>
              <a:tr h="370840">
                <a:tc>
                  <a:txBody>
                    <a:bodyPr/>
                    <a:lstStyle/>
                    <a:p>
                      <a:r>
                        <a:rPr lang="en-US" dirty="0" smtClean="0"/>
                        <a:t>Trend</a:t>
                      </a:r>
                      <a:endParaRPr lang="en-US" dirty="0"/>
                    </a:p>
                  </a:txBody>
                  <a:tcPr/>
                </a:tc>
                <a:tc>
                  <a:txBody>
                    <a:bodyPr/>
                    <a:lstStyle/>
                    <a:p>
                      <a:r>
                        <a:rPr lang="en-US" dirty="0" smtClean="0"/>
                        <a:t>1.77</a:t>
                      </a:r>
                      <a:endParaRPr lang="en-US" dirty="0"/>
                    </a:p>
                  </a:txBody>
                  <a:tcPr/>
                </a:tc>
                <a:tc>
                  <a:txBody>
                    <a:bodyPr/>
                    <a:lstStyle/>
                    <a:p>
                      <a:r>
                        <a:rPr lang="en-US" dirty="0" smtClean="0"/>
                        <a:t>2.36</a:t>
                      </a:r>
                      <a:endParaRPr lang="en-US" dirty="0"/>
                    </a:p>
                  </a:txBody>
                  <a:tcPr/>
                </a:tc>
                <a:tc>
                  <a:txBody>
                    <a:bodyPr/>
                    <a:lstStyle/>
                    <a:p>
                      <a:r>
                        <a:rPr lang="en-US" dirty="0" smtClean="0"/>
                        <a:t>3.02</a:t>
                      </a:r>
                      <a:endParaRPr lang="en-US" dirty="0"/>
                    </a:p>
                  </a:txBody>
                  <a:tcPr/>
                </a:tc>
                <a:tc>
                  <a:txBody>
                    <a:bodyPr/>
                    <a:lstStyle/>
                    <a:p>
                      <a:r>
                        <a:rPr lang="en-US" dirty="0" smtClean="0"/>
                        <a:t>3.25</a:t>
                      </a:r>
                      <a:endParaRPr lang="en-US" dirty="0"/>
                    </a:p>
                  </a:txBody>
                  <a:tcPr/>
                </a:tc>
                <a:tc>
                  <a:txBody>
                    <a:bodyPr/>
                    <a:lstStyle/>
                    <a:p>
                      <a:r>
                        <a:rPr lang="en-US" dirty="0" smtClean="0"/>
                        <a:t>3.76</a:t>
                      </a:r>
                      <a:endParaRPr lang="en-US" dirty="0"/>
                    </a:p>
                  </a:txBody>
                  <a:tcPr/>
                </a:tc>
                <a:tc>
                  <a:txBody>
                    <a:bodyPr/>
                    <a:lstStyle/>
                    <a:p>
                      <a:r>
                        <a:rPr lang="en-US" dirty="0" smtClean="0"/>
                        <a:t>6.50</a:t>
                      </a:r>
                      <a:endParaRPr lang="en-US" dirty="0"/>
                    </a:p>
                  </a:txBody>
                  <a:tcPr/>
                </a:tc>
              </a:tr>
              <a:tr h="370840">
                <a:tc>
                  <a:txBody>
                    <a:bodyPr/>
                    <a:lstStyle/>
                    <a:p>
                      <a:r>
                        <a:rPr lang="en-US" dirty="0" smtClean="0"/>
                        <a:t>Random</a:t>
                      </a:r>
                      <a:endParaRPr lang="en-US" dirty="0"/>
                    </a:p>
                  </a:txBody>
                  <a:tcPr/>
                </a:tc>
                <a:tc>
                  <a:txBody>
                    <a:bodyPr/>
                    <a:lstStyle/>
                    <a:p>
                      <a:r>
                        <a:rPr lang="en-US" dirty="0" smtClean="0"/>
                        <a:t>-10.55</a:t>
                      </a:r>
                      <a:endParaRPr lang="en-US" dirty="0"/>
                    </a:p>
                  </a:txBody>
                  <a:tcPr/>
                </a:tc>
                <a:tc>
                  <a:txBody>
                    <a:bodyPr/>
                    <a:lstStyle/>
                    <a:p>
                      <a:r>
                        <a:rPr lang="en-US" dirty="0" smtClean="0"/>
                        <a:t>-1.72</a:t>
                      </a:r>
                      <a:endParaRPr lang="en-US" dirty="0"/>
                    </a:p>
                  </a:txBody>
                  <a:tcPr/>
                </a:tc>
                <a:tc>
                  <a:txBody>
                    <a:bodyPr/>
                    <a:lstStyle/>
                    <a:p>
                      <a:r>
                        <a:rPr lang="en-US" dirty="0" smtClean="0"/>
                        <a:t>-0.12</a:t>
                      </a:r>
                      <a:endParaRPr lang="en-US" dirty="0"/>
                    </a:p>
                  </a:txBody>
                  <a:tcPr/>
                </a:tc>
                <a:tc>
                  <a:txBody>
                    <a:bodyPr/>
                    <a:lstStyle/>
                    <a:p>
                      <a:r>
                        <a:rPr lang="en-US" dirty="0" smtClean="0"/>
                        <a:t>-0.23</a:t>
                      </a:r>
                      <a:endParaRPr lang="en-US" dirty="0"/>
                    </a:p>
                  </a:txBody>
                  <a:tcPr/>
                </a:tc>
                <a:tc>
                  <a:txBody>
                    <a:bodyPr/>
                    <a:lstStyle/>
                    <a:p>
                      <a:r>
                        <a:rPr lang="en-US" dirty="0" smtClean="0"/>
                        <a:t>1.26</a:t>
                      </a:r>
                      <a:endParaRPr lang="en-US" dirty="0"/>
                    </a:p>
                  </a:txBody>
                  <a:tcPr/>
                </a:tc>
                <a:tc>
                  <a:txBody>
                    <a:bodyPr/>
                    <a:lstStyle/>
                    <a:p>
                      <a:r>
                        <a:rPr lang="en-US" dirty="0" smtClean="0"/>
                        <a:t>10.10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444374"/>
              </p:ext>
            </p:extLst>
          </p:nvPr>
        </p:nvGraphicFramePr>
        <p:xfrm>
          <a:off x="1743389" y="2957802"/>
          <a:ext cx="7218735" cy="1540163"/>
        </p:xfrm>
        <a:graphic>
          <a:graphicData uri="http://schemas.openxmlformats.org/drawingml/2006/table">
            <a:tbl>
              <a:tblPr firstRow="1" bandRow="1">
                <a:tableStyleId>{5C22544A-7EE6-4342-B048-85BDC9FD1C3A}</a:tableStyleId>
              </a:tblPr>
              <a:tblGrid>
                <a:gridCol w="1069931"/>
                <a:gridCol w="992564"/>
                <a:gridCol w="1031248"/>
                <a:gridCol w="1031248"/>
                <a:gridCol w="1031248"/>
                <a:gridCol w="1031248"/>
                <a:gridCol w="1031248"/>
              </a:tblGrid>
              <a:tr h="427643">
                <a:tc>
                  <a:txBody>
                    <a:bodyPr/>
                    <a:lstStyle/>
                    <a:p>
                      <a:endParaRPr lang="en-US" dirty="0"/>
                    </a:p>
                  </a:txBody>
                  <a:tcPr/>
                </a:tc>
                <a:tc>
                  <a:txBody>
                    <a:bodyPr/>
                    <a:lstStyle/>
                    <a:p>
                      <a:r>
                        <a:rPr lang="en-US" dirty="0" smtClean="0"/>
                        <a:t>Min</a:t>
                      </a:r>
                      <a:endParaRPr lang="en-US" dirty="0"/>
                    </a:p>
                  </a:txBody>
                  <a:tcPr/>
                </a:tc>
                <a:tc>
                  <a:txBody>
                    <a:bodyPr/>
                    <a:lstStyle/>
                    <a:p>
                      <a:r>
                        <a:rPr lang="en-US" dirty="0" smtClean="0"/>
                        <a:t>1</a:t>
                      </a:r>
                      <a:r>
                        <a:rPr lang="en-US" baseline="30000" dirty="0" smtClean="0"/>
                        <a:t>st</a:t>
                      </a:r>
                      <a:r>
                        <a:rPr lang="en-US" dirty="0" smtClean="0"/>
                        <a:t> </a:t>
                      </a:r>
                      <a:r>
                        <a:rPr lang="en-US" dirty="0" err="1" smtClean="0"/>
                        <a:t>Qu</a:t>
                      </a:r>
                      <a:endParaRPr lang="en-US" dirty="0"/>
                    </a:p>
                  </a:txBody>
                  <a:tcPr/>
                </a:tc>
                <a:tc>
                  <a:txBody>
                    <a:bodyPr/>
                    <a:lstStyle/>
                    <a:p>
                      <a:r>
                        <a:rPr lang="en-US" dirty="0" smtClean="0"/>
                        <a:t>Median</a:t>
                      </a:r>
                      <a:endParaRPr lang="en-US" dirty="0"/>
                    </a:p>
                  </a:txBody>
                  <a:tcPr/>
                </a:tc>
                <a:tc>
                  <a:txBody>
                    <a:bodyPr/>
                    <a:lstStyle/>
                    <a:p>
                      <a:r>
                        <a:rPr lang="en-US" dirty="0" smtClean="0"/>
                        <a:t>Mean</a:t>
                      </a:r>
                      <a:endParaRPr lang="en-US" dirty="0"/>
                    </a:p>
                  </a:txBody>
                  <a:tcPr/>
                </a:tc>
                <a:tc>
                  <a:txBody>
                    <a:bodyPr/>
                    <a:lstStyle/>
                    <a:p>
                      <a:r>
                        <a:rPr lang="en-US" dirty="0" smtClean="0"/>
                        <a:t>3</a:t>
                      </a:r>
                      <a:r>
                        <a:rPr lang="en-US" baseline="30000" dirty="0" smtClean="0"/>
                        <a:t>rd</a:t>
                      </a:r>
                      <a:r>
                        <a:rPr lang="en-US" dirty="0" smtClean="0"/>
                        <a:t> </a:t>
                      </a:r>
                      <a:r>
                        <a:rPr lang="en-US" dirty="0" err="1" smtClean="0"/>
                        <a:t>Qu</a:t>
                      </a:r>
                      <a:endParaRPr lang="en-US" dirty="0"/>
                    </a:p>
                  </a:txBody>
                  <a:tcPr/>
                </a:tc>
                <a:tc>
                  <a:txBody>
                    <a:bodyPr/>
                    <a:lstStyle/>
                    <a:p>
                      <a:r>
                        <a:rPr lang="en-US" dirty="0" smtClean="0"/>
                        <a:t>Max</a:t>
                      </a:r>
                      <a:endParaRPr lang="en-US" dirty="0"/>
                    </a:p>
                  </a:txBody>
                  <a:tcPr/>
                </a:tc>
              </a:tr>
              <a:tr h="370840">
                <a:tc>
                  <a:txBody>
                    <a:bodyPr/>
                    <a:lstStyle/>
                    <a:p>
                      <a:r>
                        <a:rPr lang="en-US" dirty="0" smtClean="0"/>
                        <a:t>Seasonal</a:t>
                      </a:r>
                      <a:endParaRPr lang="en-US" dirty="0"/>
                    </a:p>
                  </a:txBody>
                  <a:tcPr/>
                </a:tc>
                <a:tc>
                  <a:txBody>
                    <a:bodyPr/>
                    <a:lstStyle/>
                    <a:p>
                      <a:r>
                        <a:rPr lang="en-US" dirty="0" smtClean="0"/>
                        <a:t>-5.71</a:t>
                      </a:r>
                      <a:endParaRPr lang="en-US" dirty="0"/>
                    </a:p>
                  </a:txBody>
                  <a:tcPr/>
                </a:tc>
                <a:tc>
                  <a:txBody>
                    <a:bodyPr/>
                    <a:lstStyle/>
                    <a:p>
                      <a:r>
                        <a:rPr lang="en-US" dirty="0" smtClean="0"/>
                        <a:t>-4.43</a:t>
                      </a:r>
                      <a:endParaRPr lang="en-US" dirty="0"/>
                    </a:p>
                  </a:txBody>
                  <a:tcPr/>
                </a:tc>
                <a:tc>
                  <a:txBody>
                    <a:bodyPr/>
                    <a:lstStyle/>
                    <a:p>
                      <a:r>
                        <a:rPr lang="en-US" dirty="0" smtClean="0"/>
                        <a:t>-4.06</a:t>
                      </a:r>
                      <a:endParaRPr lang="en-US" dirty="0"/>
                    </a:p>
                  </a:txBody>
                  <a:tcPr/>
                </a:tc>
                <a:tc>
                  <a:txBody>
                    <a:bodyPr/>
                    <a:lstStyle/>
                    <a:p>
                      <a:r>
                        <a:rPr lang="en-US" dirty="0" smtClean="0"/>
                        <a:t>0.06</a:t>
                      </a:r>
                      <a:endParaRPr lang="en-US" dirty="0"/>
                    </a:p>
                  </a:txBody>
                  <a:tcPr/>
                </a:tc>
                <a:tc>
                  <a:txBody>
                    <a:bodyPr/>
                    <a:lstStyle/>
                    <a:p>
                      <a:r>
                        <a:rPr lang="en-US" dirty="0" smtClean="0"/>
                        <a:t>-2.69</a:t>
                      </a:r>
                      <a:endParaRPr lang="en-US" dirty="0"/>
                    </a:p>
                  </a:txBody>
                  <a:tcPr/>
                </a:tc>
                <a:tc>
                  <a:txBody>
                    <a:bodyPr/>
                    <a:lstStyle/>
                    <a:p>
                      <a:r>
                        <a:rPr lang="en-US" dirty="0" smtClean="0"/>
                        <a:t>29.52</a:t>
                      </a:r>
                      <a:endParaRPr lang="en-US" dirty="0"/>
                    </a:p>
                  </a:txBody>
                  <a:tcPr/>
                </a:tc>
              </a:tr>
              <a:tr h="370840">
                <a:tc>
                  <a:txBody>
                    <a:bodyPr/>
                    <a:lstStyle/>
                    <a:p>
                      <a:r>
                        <a:rPr lang="en-US" dirty="0" smtClean="0"/>
                        <a:t>Trend</a:t>
                      </a:r>
                      <a:endParaRPr lang="en-US" dirty="0"/>
                    </a:p>
                  </a:txBody>
                  <a:tcPr/>
                </a:tc>
                <a:tc>
                  <a:txBody>
                    <a:bodyPr/>
                    <a:lstStyle/>
                    <a:p>
                      <a:r>
                        <a:rPr lang="en-US" dirty="0" smtClean="0"/>
                        <a:t>2.40</a:t>
                      </a:r>
                      <a:endParaRPr lang="en-US" dirty="0"/>
                    </a:p>
                  </a:txBody>
                  <a:tcPr/>
                </a:tc>
                <a:tc>
                  <a:txBody>
                    <a:bodyPr/>
                    <a:lstStyle/>
                    <a:p>
                      <a:r>
                        <a:rPr lang="en-US" dirty="0" smtClean="0"/>
                        <a:t>3.46</a:t>
                      </a:r>
                      <a:endParaRPr lang="en-US" dirty="0"/>
                    </a:p>
                  </a:txBody>
                  <a:tcPr/>
                </a:tc>
                <a:tc>
                  <a:txBody>
                    <a:bodyPr/>
                    <a:lstStyle/>
                    <a:p>
                      <a:r>
                        <a:rPr lang="en-US" dirty="0" smtClean="0"/>
                        <a:t>3.79</a:t>
                      </a:r>
                      <a:endParaRPr lang="en-US" dirty="0"/>
                    </a:p>
                  </a:txBody>
                  <a:tcPr/>
                </a:tc>
                <a:tc>
                  <a:txBody>
                    <a:bodyPr/>
                    <a:lstStyle/>
                    <a:p>
                      <a:r>
                        <a:rPr lang="en-US" dirty="0" smtClean="0"/>
                        <a:t>4.44</a:t>
                      </a:r>
                      <a:endParaRPr lang="en-US" dirty="0"/>
                    </a:p>
                  </a:txBody>
                  <a:tcPr/>
                </a:tc>
                <a:tc>
                  <a:txBody>
                    <a:bodyPr/>
                    <a:lstStyle/>
                    <a:p>
                      <a:r>
                        <a:rPr lang="en-US" dirty="0" smtClean="0"/>
                        <a:t>5.05</a:t>
                      </a:r>
                      <a:endParaRPr lang="en-US" dirty="0"/>
                    </a:p>
                  </a:txBody>
                  <a:tcPr/>
                </a:tc>
                <a:tc>
                  <a:txBody>
                    <a:bodyPr/>
                    <a:lstStyle/>
                    <a:p>
                      <a:r>
                        <a:rPr lang="en-US" dirty="0" smtClean="0"/>
                        <a:t>8.87</a:t>
                      </a:r>
                      <a:endParaRPr lang="en-US" dirty="0"/>
                    </a:p>
                  </a:txBody>
                  <a:tcPr/>
                </a:tc>
              </a:tr>
              <a:tr h="370840">
                <a:tc>
                  <a:txBody>
                    <a:bodyPr/>
                    <a:lstStyle/>
                    <a:p>
                      <a:r>
                        <a:rPr lang="en-US" dirty="0" smtClean="0"/>
                        <a:t>Random</a:t>
                      </a:r>
                      <a:endParaRPr lang="en-US" dirty="0"/>
                    </a:p>
                  </a:txBody>
                  <a:tcPr/>
                </a:tc>
                <a:tc>
                  <a:txBody>
                    <a:bodyPr/>
                    <a:lstStyle/>
                    <a:p>
                      <a:r>
                        <a:rPr lang="en-US" dirty="0" smtClean="0"/>
                        <a:t>-36.94</a:t>
                      </a:r>
                      <a:endParaRPr lang="en-US" dirty="0"/>
                    </a:p>
                  </a:txBody>
                  <a:tcPr/>
                </a:tc>
                <a:tc>
                  <a:txBody>
                    <a:bodyPr/>
                    <a:lstStyle/>
                    <a:p>
                      <a:r>
                        <a:rPr lang="en-US" dirty="0" smtClean="0"/>
                        <a:t>-1.28</a:t>
                      </a:r>
                      <a:endParaRPr lang="en-US" dirty="0"/>
                    </a:p>
                  </a:txBody>
                  <a:tcPr/>
                </a:tc>
                <a:tc>
                  <a:txBody>
                    <a:bodyPr/>
                    <a:lstStyle/>
                    <a:p>
                      <a:r>
                        <a:rPr lang="en-US" dirty="0" smtClean="0"/>
                        <a:t>-0.07</a:t>
                      </a:r>
                      <a:endParaRPr lang="en-US" dirty="0"/>
                    </a:p>
                  </a:txBody>
                  <a:tcPr/>
                </a:tc>
                <a:tc>
                  <a:txBody>
                    <a:bodyPr/>
                    <a:lstStyle/>
                    <a:p>
                      <a:r>
                        <a:rPr lang="en-US" dirty="0" smtClean="0"/>
                        <a:t>-0.07</a:t>
                      </a:r>
                      <a:endParaRPr lang="en-US" dirty="0"/>
                    </a:p>
                  </a:txBody>
                  <a:tcPr/>
                </a:tc>
                <a:tc>
                  <a:txBody>
                    <a:bodyPr/>
                    <a:lstStyle/>
                    <a:p>
                      <a:r>
                        <a:rPr lang="en-US" dirty="0" smtClean="0"/>
                        <a:t>1.15</a:t>
                      </a:r>
                      <a:endParaRPr lang="en-US" dirty="0"/>
                    </a:p>
                  </a:txBody>
                  <a:tcPr/>
                </a:tc>
                <a:tc>
                  <a:txBody>
                    <a:bodyPr/>
                    <a:lstStyle/>
                    <a:p>
                      <a:r>
                        <a:rPr lang="en-US" dirty="0" smtClean="0"/>
                        <a:t>36.81</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79453833"/>
              </p:ext>
            </p:extLst>
          </p:nvPr>
        </p:nvGraphicFramePr>
        <p:xfrm>
          <a:off x="1743389" y="4812626"/>
          <a:ext cx="7218735" cy="1483360"/>
        </p:xfrm>
        <a:graphic>
          <a:graphicData uri="http://schemas.openxmlformats.org/drawingml/2006/table">
            <a:tbl>
              <a:tblPr firstRow="1" bandRow="1">
                <a:tableStyleId>{5C22544A-7EE6-4342-B048-85BDC9FD1C3A}</a:tableStyleId>
              </a:tblPr>
              <a:tblGrid>
                <a:gridCol w="1069931"/>
                <a:gridCol w="992564"/>
                <a:gridCol w="1031248"/>
                <a:gridCol w="1031248"/>
                <a:gridCol w="1031248"/>
                <a:gridCol w="1031248"/>
                <a:gridCol w="1031248"/>
              </a:tblGrid>
              <a:tr h="370840">
                <a:tc>
                  <a:txBody>
                    <a:bodyPr/>
                    <a:lstStyle/>
                    <a:p>
                      <a:endParaRPr lang="en-US" dirty="0"/>
                    </a:p>
                  </a:txBody>
                  <a:tcPr/>
                </a:tc>
                <a:tc>
                  <a:txBody>
                    <a:bodyPr/>
                    <a:lstStyle/>
                    <a:p>
                      <a:r>
                        <a:rPr lang="en-US" dirty="0" smtClean="0"/>
                        <a:t>Min</a:t>
                      </a:r>
                      <a:endParaRPr lang="en-US" dirty="0"/>
                    </a:p>
                  </a:txBody>
                  <a:tcPr/>
                </a:tc>
                <a:tc>
                  <a:txBody>
                    <a:bodyPr/>
                    <a:lstStyle/>
                    <a:p>
                      <a:r>
                        <a:rPr lang="en-US" dirty="0" smtClean="0"/>
                        <a:t>1</a:t>
                      </a:r>
                      <a:r>
                        <a:rPr lang="en-US" baseline="30000" dirty="0" smtClean="0"/>
                        <a:t>st</a:t>
                      </a:r>
                      <a:r>
                        <a:rPr lang="en-US" dirty="0" smtClean="0"/>
                        <a:t> </a:t>
                      </a:r>
                      <a:r>
                        <a:rPr lang="en-US" dirty="0" err="1" smtClean="0"/>
                        <a:t>Qu</a:t>
                      </a:r>
                      <a:endParaRPr lang="en-US" dirty="0"/>
                    </a:p>
                  </a:txBody>
                  <a:tcPr/>
                </a:tc>
                <a:tc>
                  <a:txBody>
                    <a:bodyPr/>
                    <a:lstStyle/>
                    <a:p>
                      <a:r>
                        <a:rPr lang="en-US" dirty="0" smtClean="0"/>
                        <a:t>Median</a:t>
                      </a:r>
                      <a:endParaRPr lang="en-US" dirty="0"/>
                    </a:p>
                  </a:txBody>
                  <a:tcPr/>
                </a:tc>
                <a:tc>
                  <a:txBody>
                    <a:bodyPr/>
                    <a:lstStyle/>
                    <a:p>
                      <a:r>
                        <a:rPr lang="en-US" dirty="0" smtClean="0"/>
                        <a:t>Mean</a:t>
                      </a:r>
                      <a:endParaRPr lang="en-US" dirty="0"/>
                    </a:p>
                  </a:txBody>
                  <a:tcPr/>
                </a:tc>
                <a:tc>
                  <a:txBody>
                    <a:bodyPr/>
                    <a:lstStyle/>
                    <a:p>
                      <a:r>
                        <a:rPr lang="en-US" dirty="0" smtClean="0"/>
                        <a:t>3</a:t>
                      </a:r>
                      <a:r>
                        <a:rPr lang="en-US" baseline="30000" dirty="0" smtClean="0"/>
                        <a:t>rd</a:t>
                      </a:r>
                      <a:r>
                        <a:rPr lang="en-US" dirty="0" smtClean="0"/>
                        <a:t> </a:t>
                      </a:r>
                      <a:r>
                        <a:rPr lang="en-US" dirty="0" err="1" smtClean="0"/>
                        <a:t>Qu</a:t>
                      </a:r>
                      <a:endParaRPr lang="en-US" dirty="0"/>
                    </a:p>
                  </a:txBody>
                  <a:tcPr/>
                </a:tc>
                <a:tc>
                  <a:txBody>
                    <a:bodyPr/>
                    <a:lstStyle/>
                    <a:p>
                      <a:r>
                        <a:rPr lang="en-US" dirty="0" smtClean="0"/>
                        <a:t>Max</a:t>
                      </a:r>
                      <a:endParaRPr lang="en-US" dirty="0"/>
                    </a:p>
                  </a:txBody>
                  <a:tcPr/>
                </a:tc>
              </a:tr>
              <a:tr h="370840">
                <a:tc>
                  <a:txBody>
                    <a:bodyPr/>
                    <a:lstStyle/>
                    <a:p>
                      <a:r>
                        <a:rPr lang="en-US" dirty="0" smtClean="0"/>
                        <a:t>Seasonal</a:t>
                      </a:r>
                      <a:endParaRPr lang="en-US" dirty="0"/>
                    </a:p>
                  </a:txBody>
                  <a:tcPr/>
                </a:tc>
                <a:tc>
                  <a:txBody>
                    <a:bodyPr/>
                    <a:lstStyle/>
                    <a:p>
                      <a:r>
                        <a:rPr lang="en-US" dirty="0" smtClean="0"/>
                        <a:t>-1.34</a:t>
                      </a:r>
                      <a:endParaRPr lang="en-US" dirty="0"/>
                    </a:p>
                  </a:txBody>
                  <a:tcPr/>
                </a:tc>
                <a:tc>
                  <a:txBody>
                    <a:bodyPr/>
                    <a:lstStyle/>
                    <a:p>
                      <a:r>
                        <a:rPr lang="en-US" dirty="0" smtClean="0"/>
                        <a:t>-1.21</a:t>
                      </a:r>
                      <a:endParaRPr lang="en-US" dirty="0"/>
                    </a:p>
                  </a:txBody>
                  <a:tcPr/>
                </a:tc>
                <a:tc>
                  <a:txBody>
                    <a:bodyPr/>
                    <a:lstStyle/>
                    <a:p>
                      <a:r>
                        <a:rPr lang="en-US" dirty="0" smtClean="0"/>
                        <a:t>-0.12</a:t>
                      </a:r>
                      <a:endParaRPr lang="en-US" dirty="0"/>
                    </a:p>
                  </a:txBody>
                  <a:tcPr/>
                </a:tc>
                <a:tc>
                  <a:txBody>
                    <a:bodyPr/>
                    <a:lstStyle/>
                    <a:p>
                      <a:r>
                        <a:rPr lang="en-US" dirty="0" smtClean="0"/>
                        <a:t>0.00</a:t>
                      </a:r>
                      <a:endParaRPr lang="en-US" dirty="0"/>
                    </a:p>
                  </a:txBody>
                  <a:tcPr/>
                </a:tc>
                <a:tc>
                  <a:txBody>
                    <a:bodyPr/>
                    <a:lstStyle/>
                    <a:p>
                      <a:r>
                        <a:rPr lang="en-US" dirty="0" smtClean="0"/>
                        <a:t>1.01</a:t>
                      </a:r>
                      <a:endParaRPr lang="en-US" dirty="0"/>
                    </a:p>
                  </a:txBody>
                  <a:tcPr/>
                </a:tc>
                <a:tc>
                  <a:txBody>
                    <a:bodyPr/>
                    <a:lstStyle/>
                    <a:p>
                      <a:r>
                        <a:rPr lang="en-US" dirty="0" smtClean="0"/>
                        <a:t>3.03</a:t>
                      </a:r>
                      <a:endParaRPr lang="en-US" dirty="0"/>
                    </a:p>
                  </a:txBody>
                  <a:tcPr/>
                </a:tc>
              </a:tr>
              <a:tr h="370840">
                <a:tc>
                  <a:txBody>
                    <a:bodyPr/>
                    <a:lstStyle/>
                    <a:p>
                      <a:r>
                        <a:rPr lang="en-US" dirty="0" smtClean="0"/>
                        <a:t>Trend</a:t>
                      </a:r>
                      <a:endParaRPr lang="en-US" dirty="0"/>
                    </a:p>
                  </a:txBody>
                  <a:tcPr/>
                </a:tc>
                <a:tc>
                  <a:txBody>
                    <a:bodyPr/>
                    <a:lstStyle/>
                    <a:p>
                      <a:r>
                        <a:rPr lang="en-US" dirty="0" smtClean="0"/>
                        <a:t>0.13</a:t>
                      </a:r>
                      <a:endParaRPr lang="en-US" dirty="0"/>
                    </a:p>
                  </a:txBody>
                  <a:tcPr/>
                </a:tc>
                <a:tc>
                  <a:txBody>
                    <a:bodyPr/>
                    <a:lstStyle/>
                    <a:p>
                      <a:r>
                        <a:rPr lang="en-US" dirty="0" smtClean="0"/>
                        <a:t>0.40</a:t>
                      </a:r>
                      <a:endParaRPr lang="en-US" dirty="0"/>
                    </a:p>
                  </a:txBody>
                  <a:tcPr/>
                </a:tc>
                <a:tc>
                  <a:txBody>
                    <a:bodyPr/>
                    <a:lstStyle/>
                    <a:p>
                      <a:r>
                        <a:rPr lang="en-US" dirty="0" smtClean="0"/>
                        <a:t>1.42</a:t>
                      </a:r>
                      <a:endParaRPr lang="en-US" dirty="0"/>
                    </a:p>
                  </a:txBody>
                  <a:tcPr/>
                </a:tc>
                <a:tc>
                  <a:txBody>
                    <a:bodyPr/>
                    <a:lstStyle/>
                    <a:p>
                      <a:r>
                        <a:rPr lang="en-US" dirty="0" smtClean="0"/>
                        <a:t>1.54</a:t>
                      </a:r>
                      <a:endParaRPr lang="en-US" dirty="0"/>
                    </a:p>
                  </a:txBody>
                  <a:tcPr/>
                </a:tc>
                <a:tc>
                  <a:txBody>
                    <a:bodyPr/>
                    <a:lstStyle/>
                    <a:p>
                      <a:r>
                        <a:rPr lang="en-US" dirty="0" smtClean="0"/>
                        <a:t>2.48</a:t>
                      </a:r>
                      <a:endParaRPr lang="en-US" dirty="0"/>
                    </a:p>
                  </a:txBody>
                  <a:tcPr/>
                </a:tc>
                <a:tc>
                  <a:txBody>
                    <a:bodyPr/>
                    <a:lstStyle/>
                    <a:p>
                      <a:r>
                        <a:rPr lang="en-US" dirty="0" smtClean="0"/>
                        <a:t>5.21</a:t>
                      </a:r>
                      <a:endParaRPr lang="en-US" dirty="0"/>
                    </a:p>
                  </a:txBody>
                  <a:tcPr/>
                </a:tc>
              </a:tr>
              <a:tr h="370840">
                <a:tc>
                  <a:txBody>
                    <a:bodyPr/>
                    <a:lstStyle/>
                    <a:p>
                      <a:r>
                        <a:rPr lang="en-US" dirty="0" smtClean="0"/>
                        <a:t>Random</a:t>
                      </a:r>
                      <a:endParaRPr lang="en-US" dirty="0"/>
                    </a:p>
                  </a:txBody>
                  <a:tcPr/>
                </a:tc>
                <a:tc>
                  <a:txBody>
                    <a:bodyPr/>
                    <a:lstStyle/>
                    <a:p>
                      <a:r>
                        <a:rPr lang="en-US" dirty="0" smtClean="0"/>
                        <a:t>-6.70</a:t>
                      </a:r>
                      <a:endParaRPr lang="en-US" dirty="0"/>
                    </a:p>
                  </a:txBody>
                  <a:tcPr/>
                </a:tc>
                <a:tc>
                  <a:txBody>
                    <a:bodyPr/>
                    <a:lstStyle/>
                    <a:p>
                      <a:r>
                        <a:rPr lang="en-US" dirty="0" smtClean="0"/>
                        <a:t>-2.05</a:t>
                      </a:r>
                      <a:endParaRPr lang="en-US" dirty="0"/>
                    </a:p>
                  </a:txBody>
                  <a:tcPr/>
                </a:tc>
                <a:tc>
                  <a:txBody>
                    <a:bodyPr/>
                    <a:lstStyle/>
                    <a:p>
                      <a:r>
                        <a:rPr lang="en-US" dirty="0" smtClean="0"/>
                        <a:t>-0.72</a:t>
                      </a:r>
                      <a:endParaRPr lang="en-US" dirty="0"/>
                    </a:p>
                  </a:txBody>
                  <a:tcPr/>
                </a:tc>
                <a:tc>
                  <a:txBody>
                    <a:bodyPr/>
                    <a:lstStyle/>
                    <a:p>
                      <a:r>
                        <a:rPr lang="en-US" dirty="0" smtClean="0"/>
                        <a:t>-0.00</a:t>
                      </a:r>
                      <a:endParaRPr lang="en-US" dirty="0"/>
                    </a:p>
                  </a:txBody>
                  <a:tcPr/>
                </a:tc>
                <a:tc>
                  <a:txBody>
                    <a:bodyPr/>
                    <a:lstStyle/>
                    <a:p>
                      <a:r>
                        <a:rPr lang="en-US" dirty="0" smtClean="0"/>
                        <a:t>0.37</a:t>
                      </a:r>
                      <a:endParaRPr lang="en-US" dirty="0"/>
                    </a:p>
                  </a:txBody>
                  <a:tcPr/>
                </a:tc>
                <a:tc>
                  <a:txBody>
                    <a:bodyPr/>
                    <a:lstStyle/>
                    <a:p>
                      <a:r>
                        <a:rPr lang="en-US" dirty="0" smtClean="0"/>
                        <a:t>50.85</a:t>
                      </a:r>
                      <a:endParaRPr lang="en-US" dirty="0"/>
                    </a:p>
                  </a:txBody>
                  <a:tcPr/>
                </a:tc>
              </a:tr>
            </a:tbl>
          </a:graphicData>
        </a:graphic>
      </p:graphicFrame>
      <p:sp>
        <p:nvSpPr>
          <p:cNvPr id="9" name="TextBox 8"/>
          <p:cNvSpPr txBox="1"/>
          <p:nvPr/>
        </p:nvSpPr>
        <p:spPr>
          <a:xfrm>
            <a:off x="128618" y="1334226"/>
            <a:ext cx="1495195" cy="3970318"/>
          </a:xfrm>
          <a:prstGeom prst="rect">
            <a:avLst/>
          </a:prstGeom>
          <a:noFill/>
        </p:spPr>
        <p:txBody>
          <a:bodyPr wrap="square" rtlCol="0">
            <a:spAutoFit/>
          </a:bodyPr>
          <a:lstStyle/>
          <a:p>
            <a:pPr marL="285750" indent="-285750">
              <a:buFont typeface="Arial"/>
              <a:buChar char="•"/>
            </a:pPr>
            <a:r>
              <a:rPr lang="en-US" dirty="0" smtClean="0">
                <a:solidFill>
                  <a:schemeClr val="accent6">
                    <a:lumMod val="50000"/>
                  </a:schemeClr>
                </a:solidFill>
              </a:rPr>
              <a:t>WH &amp; AC</a:t>
            </a:r>
          </a:p>
          <a:p>
            <a:pPr marL="285750" indent="-285750">
              <a:buFont typeface="Arial"/>
              <a:buChar char="•"/>
            </a:pPr>
            <a:endParaRPr lang="en-US" dirty="0">
              <a:solidFill>
                <a:schemeClr val="accent6">
                  <a:lumMod val="50000"/>
                </a:schemeClr>
              </a:solidFill>
            </a:endParaRPr>
          </a:p>
          <a:p>
            <a:pPr marL="285750" indent="-285750">
              <a:buFont typeface="Arial"/>
              <a:buChar char="•"/>
            </a:pPr>
            <a:endParaRPr lang="en-US" dirty="0" smtClean="0">
              <a:solidFill>
                <a:schemeClr val="accent6">
                  <a:lumMod val="50000"/>
                </a:schemeClr>
              </a:solidFill>
            </a:endParaRPr>
          </a:p>
          <a:p>
            <a:pPr marL="285750" indent="-285750">
              <a:buFont typeface="Arial"/>
              <a:buChar char="•"/>
            </a:pPr>
            <a:endParaRPr lang="en-US" dirty="0">
              <a:solidFill>
                <a:schemeClr val="accent6">
                  <a:lumMod val="50000"/>
                </a:schemeClr>
              </a:solidFill>
            </a:endParaRPr>
          </a:p>
          <a:p>
            <a:pPr marL="285750" indent="-285750">
              <a:buFont typeface="Arial"/>
              <a:buChar char="•"/>
            </a:pPr>
            <a:endParaRPr lang="en-US" dirty="0" smtClean="0">
              <a:solidFill>
                <a:schemeClr val="accent6">
                  <a:lumMod val="50000"/>
                </a:schemeClr>
              </a:solidFill>
            </a:endParaRPr>
          </a:p>
          <a:p>
            <a:pPr marL="285750" indent="-285750">
              <a:buFont typeface="Arial"/>
              <a:buChar char="•"/>
            </a:pPr>
            <a:r>
              <a:rPr lang="en-US" dirty="0" smtClean="0">
                <a:solidFill>
                  <a:schemeClr val="accent6">
                    <a:lumMod val="50000"/>
                  </a:schemeClr>
                </a:solidFill>
              </a:rPr>
              <a:t>Kitchen</a:t>
            </a:r>
          </a:p>
          <a:p>
            <a:pPr marL="285750" indent="-285750">
              <a:buFont typeface="Arial"/>
              <a:buChar char="•"/>
            </a:pPr>
            <a:endParaRPr lang="en-US" dirty="0">
              <a:solidFill>
                <a:schemeClr val="accent6">
                  <a:lumMod val="50000"/>
                </a:schemeClr>
              </a:solidFill>
            </a:endParaRPr>
          </a:p>
          <a:p>
            <a:pPr marL="285750" indent="-285750">
              <a:buFont typeface="Arial"/>
              <a:buChar char="•"/>
            </a:pPr>
            <a:endParaRPr lang="en-US" dirty="0" smtClean="0">
              <a:solidFill>
                <a:schemeClr val="accent6">
                  <a:lumMod val="50000"/>
                </a:schemeClr>
              </a:solidFill>
            </a:endParaRPr>
          </a:p>
          <a:p>
            <a:pPr marL="285750" indent="-285750">
              <a:buFont typeface="Arial"/>
              <a:buChar char="•"/>
            </a:pPr>
            <a:endParaRPr lang="en-US" dirty="0">
              <a:solidFill>
                <a:schemeClr val="accent6">
                  <a:lumMod val="50000"/>
                </a:schemeClr>
              </a:solidFill>
            </a:endParaRPr>
          </a:p>
          <a:p>
            <a:pPr marL="285750" indent="-285750">
              <a:buFont typeface="Arial"/>
              <a:buChar char="•"/>
            </a:pPr>
            <a:endParaRPr lang="en-US" dirty="0" smtClean="0">
              <a:solidFill>
                <a:schemeClr val="accent6">
                  <a:lumMod val="50000"/>
                </a:schemeClr>
              </a:solidFill>
            </a:endParaRPr>
          </a:p>
          <a:p>
            <a:pPr marL="285750" indent="-285750">
              <a:buFont typeface="Arial"/>
              <a:buChar char="•"/>
            </a:pPr>
            <a:endParaRPr lang="en-US" dirty="0">
              <a:solidFill>
                <a:schemeClr val="accent6">
                  <a:lumMod val="50000"/>
                </a:schemeClr>
              </a:solidFill>
            </a:endParaRPr>
          </a:p>
          <a:p>
            <a:pPr marL="285750" indent="-285750">
              <a:buFont typeface="Arial"/>
              <a:buChar char="•"/>
            </a:pPr>
            <a:endParaRPr lang="en-US" dirty="0" smtClean="0">
              <a:solidFill>
                <a:schemeClr val="accent6">
                  <a:lumMod val="50000"/>
                </a:schemeClr>
              </a:solidFill>
            </a:endParaRPr>
          </a:p>
          <a:p>
            <a:pPr marL="285750" indent="-285750">
              <a:buFont typeface="Arial"/>
              <a:buChar char="•"/>
            </a:pPr>
            <a:r>
              <a:rPr lang="en-US" dirty="0" smtClean="0">
                <a:solidFill>
                  <a:schemeClr val="accent6">
                    <a:lumMod val="50000"/>
                  </a:schemeClr>
                </a:solidFill>
              </a:rPr>
              <a:t>Laundry</a:t>
            </a:r>
          </a:p>
        </p:txBody>
      </p:sp>
    </p:spTree>
    <p:extLst>
      <p:ext uri="{BB962C8B-B14F-4D97-AF65-F5344CB8AC3E}">
        <p14:creationId xmlns:p14="http://schemas.microsoft.com/office/powerpoint/2010/main" val="187274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b-meter 3 HWForecast, Mondays, 20: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485" y="4332659"/>
            <a:ext cx="5510515" cy="2525341"/>
          </a:xfrm>
          <a:prstGeom prst="rect">
            <a:avLst/>
          </a:prstGeom>
        </p:spPr>
      </p:pic>
      <p:pic>
        <p:nvPicPr>
          <p:cNvPr id="5" name="Picture 4" descr="Sub-meter 1 HWForecast, Saturdays, 20:00.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485" y="1"/>
            <a:ext cx="5510516" cy="2555926"/>
          </a:xfrm>
          <a:prstGeom prst="rect">
            <a:avLst/>
          </a:prstGeom>
        </p:spPr>
      </p:pic>
      <p:pic>
        <p:nvPicPr>
          <p:cNvPr id="6" name="Picture 5" descr="Sub-meter 2 HWForecast, May, 2007.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485" y="2365756"/>
            <a:ext cx="5510515" cy="2633571"/>
          </a:xfrm>
          <a:prstGeom prst="rect">
            <a:avLst/>
          </a:prstGeom>
        </p:spPr>
      </p:pic>
      <p:sp>
        <p:nvSpPr>
          <p:cNvPr id="7" name="TextBox 6"/>
          <p:cNvSpPr txBox="1"/>
          <p:nvPr/>
        </p:nvSpPr>
        <p:spPr>
          <a:xfrm>
            <a:off x="192928" y="337575"/>
            <a:ext cx="4582049" cy="1077218"/>
          </a:xfrm>
          <a:prstGeom prst="rect">
            <a:avLst/>
          </a:prstGeom>
          <a:noFill/>
        </p:spPr>
        <p:txBody>
          <a:bodyPr wrap="square" rtlCol="0">
            <a:spAutoFit/>
          </a:bodyPr>
          <a:lstStyle/>
          <a:p>
            <a:r>
              <a:rPr lang="en-US" sz="3200" dirty="0">
                <a:solidFill>
                  <a:schemeClr val="accent1"/>
                </a:solidFill>
              </a:rPr>
              <a:t>More Forecasting</a:t>
            </a:r>
            <a:br>
              <a:rPr lang="en-US" sz="3200" dirty="0">
                <a:solidFill>
                  <a:schemeClr val="accent1"/>
                </a:solidFill>
              </a:rPr>
            </a:br>
            <a:r>
              <a:rPr lang="en-US" sz="3200" dirty="0">
                <a:solidFill>
                  <a:schemeClr val="accent1"/>
                </a:solidFill>
              </a:rPr>
              <a:t>(Holts-Winter</a:t>
            </a:r>
            <a:r>
              <a:rPr lang="en-US" dirty="0"/>
              <a:t>) </a:t>
            </a:r>
          </a:p>
        </p:txBody>
      </p:sp>
      <p:sp>
        <p:nvSpPr>
          <p:cNvPr id="9" name="TextBox 8"/>
          <p:cNvSpPr txBox="1"/>
          <p:nvPr/>
        </p:nvSpPr>
        <p:spPr>
          <a:xfrm>
            <a:off x="192928" y="1522801"/>
            <a:ext cx="3231551" cy="1200329"/>
          </a:xfrm>
          <a:prstGeom prst="rect">
            <a:avLst/>
          </a:prstGeom>
          <a:noFill/>
        </p:spPr>
        <p:txBody>
          <a:bodyPr wrap="square" rtlCol="0">
            <a:spAutoFit/>
          </a:bodyPr>
          <a:lstStyle/>
          <a:p>
            <a:pPr marL="285750" indent="-285750">
              <a:buFont typeface="Arial"/>
              <a:buChar char="•"/>
            </a:pPr>
            <a:r>
              <a:rPr lang="en-US" dirty="0" smtClean="0">
                <a:solidFill>
                  <a:srgbClr val="3B4042"/>
                </a:solidFill>
              </a:rPr>
              <a:t>Sub-meter 1(Kitchen) forecasting for the first 25 weeks on Saturdays at 18:00 for 2010</a:t>
            </a:r>
            <a:r>
              <a:rPr lang="en-US" dirty="0" smtClean="0"/>
              <a:t>. </a:t>
            </a:r>
            <a:endParaRPr lang="en-US" dirty="0"/>
          </a:p>
        </p:txBody>
      </p:sp>
      <p:sp>
        <p:nvSpPr>
          <p:cNvPr id="10" name="TextBox 9"/>
          <p:cNvSpPr txBox="1"/>
          <p:nvPr/>
        </p:nvSpPr>
        <p:spPr>
          <a:xfrm>
            <a:off x="192928" y="3132330"/>
            <a:ext cx="3231551" cy="923330"/>
          </a:xfrm>
          <a:prstGeom prst="rect">
            <a:avLst/>
          </a:prstGeom>
          <a:noFill/>
        </p:spPr>
        <p:txBody>
          <a:bodyPr wrap="square" rtlCol="0">
            <a:spAutoFit/>
          </a:bodyPr>
          <a:lstStyle/>
          <a:p>
            <a:pPr marL="285750" indent="-285750">
              <a:buFont typeface="Arial"/>
              <a:buChar char="•"/>
            </a:pPr>
            <a:r>
              <a:rPr lang="en-US" dirty="0" smtClean="0">
                <a:solidFill>
                  <a:srgbClr val="3B4042"/>
                </a:solidFill>
              </a:rPr>
              <a:t>Sub-meter2(Laundry) forecasting for the first week for June, 2007.</a:t>
            </a:r>
            <a:endParaRPr lang="en-US" dirty="0">
              <a:solidFill>
                <a:srgbClr val="3B4042"/>
              </a:solidFill>
            </a:endParaRPr>
          </a:p>
        </p:txBody>
      </p:sp>
      <p:sp>
        <p:nvSpPr>
          <p:cNvPr id="11" name="TextBox 10"/>
          <p:cNvSpPr txBox="1"/>
          <p:nvPr/>
        </p:nvSpPr>
        <p:spPr>
          <a:xfrm>
            <a:off x="289392" y="4822502"/>
            <a:ext cx="3135087" cy="1477328"/>
          </a:xfrm>
          <a:prstGeom prst="rect">
            <a:avLst/>
          </a:prstGeom>
          <a:noFill/>
        </p:spPr>
        <p:txBody>
          <a:bodyPr wrap="square" rtlCol="0">
            <a:spAutoFit/>
          </a:bodyPr>
          <a:lstStyle/>
          <a:p>
            <a:pPr marL="285750" indent="-285750">
              <a:buFont typeface="Arial"/>
              <a:buChar char="•"/>
            </a:pPr>
            <a:r>
              <a:rPr lang="en-US" dirty="0" smtClean="0">
                <a:solidFill>
                  <a:srgbClr val="3B4042"/>
                </a:solidFill>
              </a:rPr>
              <a:t>Sub-meter 3(Water Heater &amp; AC) forecasting for the first 25 weeks on Mondays at 20:00 for 2010.  </a:t>
            </a:r>
            <a:endParaRPr lang="en-US" dirty="0">
              <a:solidFill>
                <a:srgbClr val="3B4042"/>
              </a:solidFill>
            </a:endParaRPr>
          </a:p>
        </p:txBody>
      </p:sp>
    </p:spTree>
    <p:extLst>
      <p:ext uri="{BB962C8B-B14F-4D97-AF65-F5344CB8AC3E}">
        <p14:creationId xmlns:p14="http://schemas.microsoft.com/office/powerpoint/2010/main" val="258069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62" y="1174061"/>
            <a:ext cx="8119069" cy="3693319"/>
          </a:xfrm>
          <a:prstGeom prst="rect">
            <a:avLst/>
          </a:prstGeom>
          <a:noFill/>
        </p:spPr>
        <p:txBody>
          <a:bodyPr wrap="square" rtlCol="0">
            <a:spAutoFit/>
          </a:bodyPr>
          <a:lstStyle/>
          <a:p>
            <a:pPr marL="285750" indent="-285750">
              <a:buFont typeface="Arial"/>
              <a:buChar char="•"/>
            </a:pPr>
            <a:r>
              <a:rPr lang="en-US" dirty="0" smtClean="0"/>
              <a:t>AC power consumption appears to peak around noon. </a:t>
            </a:r>
          </a:p>
          <a:p>
            <a:r>
              <a:rPr lang="en-US" dirty="0"/>
              <a:t> </a:t>
            </a:r>
            <a:r>
              <a:rPr lang="en-US" dirty="0" smtClean="0"/>
              <a:t>    Suggest to turn the temperature higher when leaving home.</a:t>
            </a:r>
          </a:p>
          <a:p>
            <a:endParaRPr lang="en-US" dirty="0"/>
          </a:p>
          <a:p>
            <a:pPr marL="285750" indent="-285750">
              <a:buFont typeface="Arial"/>
              <a:buChar char="•"/>
            </a:pPr>
            <a:r>
              <a:rPr lang="en-US" dirty="0" smtClean="0"/>
              <a:t>There is a trend going down in 2008 for the Water Heater &amp; AC consumption.</a:t>
            </a:r>
          </a:p>
          <a:p>
            <a:r>
              <a:rPr lang="en-US" dirty="0"/>
              <a:t> </a:t>
            </a:r>
            <a:r>
              <a:rPr lang="en-US" dirty="0" smtClean="0"/>
              <a:t>    Suggest to investigate the reasons and maybe that’ll indicate the possibility to save power in the future. </a:t>
            </a:r>
          </a:p>
          <a:p>
            <a:endParaRPr lang="en-US" dirty="0" smtClean="0"/>
          </a:p>
          <a:p>
            <a:pPr marL="285750" indent="-285750">
              <a:buFont typeface="Arial"/>
              <a:buChar char="•"/>
            </a:pPr>
            <a:r>
              <a:rPr lang="en-US" dirty="0" smtClean="0"/>
              <a:t>Power consumption in the kitchen varies, probably due to dishwasher usage.</a:t>
            </a:r>
            <a:endParaRPr lang="en-US" dirty="0"/>
          </a:p>
          <a:p>
            <a:endParaRPr lang="en-US" dirty="0" smtClean="0"/>
          </a:p>
          <a:p>
            <a:endParaRPr lang="en-US" dirty="0"/>
          </a:p>
          <a:p>
            <a:pPr marL="285750" indent="-285750">
              <a:buFont typeface="Arial"/>
              <a:buChar char="•"/>
            </a:pPr>
            <a:endParaRPr lang="en-US" dirty="0"/>
          </a:p>
        </p:txBody>
      </p:sp>
      <p:sp>
        <p:nvSpPr>
          <p:cNvPr id="6" name="TextBox 5"/>
          <p:cNvSpPr txBox="1"/>
          <p:nvPr/>
        </p:nvSpPr>
        <p:spPr>
          <a:xfrm>
            <a:off x="707404" y="417950"/>
            <a:ext cx="6575641" cy="707886"/>
          </a:xfrm>
          <a:prstGeom prst="rect">
            <a:avLst/>
          </a:prstGeom>
          <a:noFill/>
        </p:spPr>
        <p:txBody>
          <a:bodyPr wrap="square" rtlCol="0">
            <a:spAutoFit/>
          </a:bodyPr>
          <a:lstStyle/>
          <a:p>
            <a:r>
              <a:rPr lang="en-US" sz="4000" dirty="0" smtClean="0">
                <a:solidFill>
                  <a:schemeClr val="accent1"/>
                </a:solidFill>
              </a:rPr>
              <a:t>Data Insights</a:t>
            </a:r>
            <a:endParaRPr lang="en-US" sz="4000" dirty="0">
              <a:solidFill>
                <a:schemeClr val="accent1"/>
              </a:solidFill>
            </a:endParaRPr>
          </a:p>
        </p:txBody>
      </p:sp>
      <p:sp>
        <p:nvSpPr>
          <p:cNvPr id="7" name="TextBox 6"/>
          <p:cNvSpPr txBox="1"/>
          <p:nvPr/>
        </p:nvSpPr>
        <p:spPr>
          <a:xfrm>
            <a:off x="707403" y="4200564"/>
            <a:ext cx="7524206" cy="707886"/>
          </a:xfrm>
          <a:prstGeom prst="rect">
            <a:avLst/>
          </a:prstGeom>
          <a:noFill/>
        </p:spPr>
        <p:txBody>
          <a:bodyPr wrap="square" rtlCol="0">
            <a:spAutoFit/>
          </a:bodyPr>
          <a:lstStyle/>
          <a:p>
            <a:r>
              <a:rPr lang="en-US" sz="4000" dirty="0" smtClean="0">
                <a:solidFill>
                  <a:srgbClr val="6076B4"/>
                </a:solidFill>
              </a:rPr>
              <a:t>Data Suggestions</a:t>
            </a:r>
            <a:endParaRPr lang="en-US" sz="4000" dirty="0">
              <a:solidFill>
                <a:srgbClr val="6076B4"/>
              </a:solidFill>
            </a:endParaRPr>
          </a:p>
        </p:txBody>
      </p:sp>
      <p:sp>
        <p:nvSpPr>
          <p:cNvPr id="8" name="TextBox 7"/>
          <p:cNvSpPr txBox="1"/>
          <p:nvPr/>
        </p:nvSpPr>
        <p:spPr>
          <a:xfrm>
            <a:off x="707403" y="5047552"/>
            <a:ext cx="8199455" cy="707886"/>
          </a:xfrm>
          <a:prstGeom prst="rect">
            <a:avLst/>
          </a:prstGeom>
          <a:noFill/>
        </p:spPr>
        <p:txBody>
          <a:bodyPr wrap="square" rtlCol="0">
            <a:spAutoFit/>
          </a:bodyPr>
          <a:lstStyle/>
          <a:p>
            <a:pPr marL="285750" indent="-285750">
              <a:buFont typeface="Arial"/>
              <a:buChar char="•"/>
            </a:pPr>
            <a:r>
              <a:rPr lang="en-US" sz="2000" dirty="0" smtClean="0"/>
              <a:t>Add outdoor temperature to the dataset, so that we can get insights regarding the outdoor temperature changes. </a:t>
            </a:r>
            <a:endParaRPr lang="en-US" sz="2000" dirty="0"/>
          </a:p>
        </p:txBody>
      </p:sp>
    </p:spTree>
    <p:extLst>
      <p:ext uri="{BB962C8B-B14F-4D97-AF65-F5344CB8AC3E}">
        <p14:creationId xmlns:p14="http://schemas.microsoft.com/office/powerpoint/2010/main" val="179840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35" y="80375"/>
            <a:ext cx="8229600" cy="1069725"/>
          </a:xfrm>
        </p:spPr>
        <p:txBody>
          <a:bodyPr/>
          <a:lstStyle/>
          <a:p>
            <a:r>
              <a:rPr lang="en-US" sz="4400" dirty="0" smtClean="0"/>
              <a:t>Achieved Project Goals</a:t>
            </a:r>
            <a:endParaRPr lang="en-US" dirty="0"/>
          </a:p>
        </p:txBody>
      </p:sp>
      <p:sp>
        <p:nvSpPr>
          <p:cNvPr id="4" name="TextBox 3"/>
          <p:cNvSpPr txBox="1"/>
          <p:nvPr/>
        </p:nvSpPr>
        <p:spPr>
          <a:xfrm>
            <a:off x="659172" y="1703951"/>
            <a:ext cx="7765366" cy="3046988"/>
          </a:xfrm>
          <a:prstGeom prst="rect">
            <a:avLst/>
          </a:prstGeom>
          <a:noFill/>
        </p:spPr>
        <p:txBody>
          <a:bodyPr wrap="square" rtlCol="0">
            <a:spAutoFit/>
          </a:bodyPr>
          <a:lstStyle/>
          <a:p>
            <a:pPr marL="285750" indent="-285750">
              <a:buFont typeface="Arial"/>
              <a:buChar char="•"/>
            </a:pPr>
            <a:r>
              <a:rPr lang="en-US" sz="2400" dirty="0" smtClean="0">
                <a:solidFill>
                  <a:srgbClr val="3B4042"/>
                </a:solidFill>
              </a:rPr>
              <a:t>Empower </a:t>
            </a:r>
            <a:r>
              <a:rPr lang="en-US" sz="2400" dirty="0">
                <a:solidFill>
                  <a:srgbClr val="3B4042"/>
                </a:solidFill>
              </a:rPr>
              <a:t>Smart Home owners with greater understanding and control of their power usage</a:t>
            </a:r>
            <a:r>
              <a:rPr lang="en-US" sz="2400" dirty="0" smtClean="0">
                <a:solidFill>
                  <a:srgbClr val="3B4042"/>
                </a:solidFill>
              </a:rPr>
              <a:t>.</a:t>
            </a:r>
          </a:p>
          <a:p>
            <a:pPr marL="285750" indent="-285750">
              <a:buFont typeface="Arial"/>
              <a:buChar char="•"/>
            </a:pPr>
            <a:endParaRPr lang="en-US" sz="2400" dirty="0">
              <a:solidFill>
                <a:srgbClr val="3B4042"/>
              </a:solidFill>
            </a:endParaRPr>
          </a:p>
          <a:p>
            <a:pPr marL="285750" indent="-285750">
              <a:buFont typeface="Arial"/>
              <a:buChar char="•"/>
            </a:pPr>
            <a:r>
              <a:rPr lang="en-US" sz="2400" dirty="0">
                <a:solidFill>
                  <a:srgbClr val="3B4042"/>
                </a:solidFill>
              </a:rPr>
              <a:t>A big step to the developer’s goal of offering highly efficient Smart Homes that providing owners with power usage analytics. </a:t>
            </a:r>
            <a:endParaRPr lang="en-US" sz="2400" dirty="0" smtClean="0">
              <a:solidFill>
                <a:srgbClr val="3B4042"/>
              </a:solidFill>
            </a:endParaRPr>
          </a:p>
          <a:p>
            <a:pPr marL="285750" indent="-285750">
              <a:buFont typeface="Arial"/>
              <a:buChar char="•"/>
            </a:pPr>
            <a:endParaRPr lang="en-US" sz="2400" dirty="0">
              <a:solidFill>
                <a:srgbClr val="3B4042"/>
              </a:solidFill>
            </a:endParaRPr>
          </a:p>
          <a:p>
            <a:pPr marL="285750" indent="-285750">
              <a:buFont typeface="Arial"/>
              <a:buChar char="•"/>
            </a:pPr>
            <a:r>
              <a:rPr lang="en-US" sz="2400" dirty="0">
                <a:solidFill>
                  <a:srgbClr val="3B4042"/>
                </a:solidFill>
              </a:rPr>
              <a:t>Accurate energy monitoring for utility company</a:t>
            </a:r>
          </a:p>
        </p:txBody>
      </p:sp>
    </p:spTree>
    <p:extLst>
      <p:ext uri="{BB962C8B-B14F-4D97-AF65-F5344CB8AC3E}">
        <p14:creationId xmlns:p14="http://schemas.microsoft.com/office/powerpoint/2010/main" val="423608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19" y="96449"/>
            <a:ext cx="8229600" cy="1005425"/>
          </a:xfrm>
        </p:spPr>
        <p:txBody>
          <a:bodyPr/>
          <a:lstStyle/>
          <a:p>
            <a:r>
              <a:rPr lang="en-US" sz="4400" dirty="0" smtClean="0"/>
              <a:t>Business Recommendation</a:t>
            </a:r>
            <a:endParaRPr lang="en-US" sz="4400" dirty="0"/>
          </a:p>
        </p:txBody>
      </p:sp>
      <p:sp>
        <p:nvSpPr>
          <p:cNvPr id="4" name="TextBox 3"/>
          <p:cNvSpPr txBox="1"/>
          <p:nvPr/>
        </p:nvSpPr>
        <p:spPr>
          <a:xfrm>
            <a:off x="659172" y="1382451"/>
            <a:ext cx="7636747" cy="4801315"/>
          </a:xfrm>
          <a:prstGeom prst="rect">
            <a:avLst/>
          </a:prstGeom>
          <a:noFill/>
        </p:spPr>
        <p:txBody>
          <a:bodyPr wrap="square" rtlCol="0">
            <a:spAutoFit/>
          </a:bodyPr>
          <a:lstStyle/>
          <a:p>
            <a:pPr marL="285750" indent="-285750">
              <a:buFont typeface="Arial"/>
              <a:buChar char="•"/>
            </a:pPr>
            <a:r>
              <a:rPr lang="en-US" dirty="0" smtClean="0">
                <a:solidFill>
                  <a:srgbClr val="3B4042"/>
                </a:solidFill>
              </a:rPr>
              <a:t>Separate Water Heater and AC to two different sub-meters, so it’ll be more explicit for either homeowner or the utility company to understand the two most power consuming appliances. </a:t>
            </a:r>
          </a:p>
          <a:p>
            <a:pPr marL="285750" indent="-285750">
              <a:buFont typeface="Arial"/>
              <a:buChar char="•"/>
            </a:pPr>
            <a:endParaRPr lang="en-US" dirty="0" smtClean="0">
              <a:solidFill>
                <a:srgbClr val="3B4042"/>
              </a:solidFill>
            </a:endParaRPr>
          </a:p>
          <a:p>
            <a:pPr marL="285750" indent="-285750">
              <a:buFont typeface="Arial"/>
              <a:buChar char="•"/>
            </a:pPr>
            <a:r>
              <a:rPr lang="en-US" dirty="0" smtClean="0">
                <a:solidFill>
                  <a:srgbClr val="3B4042"/>
                </a:solidFill>
              </a:rPr>
              <a:t>Generate the consumption comparison of the current month and the previous month to help homeowner understand what behaviors could lead to less power usage. </a:t>
            </a:r>
          </a:p>
          <a:p>
            <a:pPr marL="285750" indent="-285750">
              <a:buFont typeface="Arial"/>
              <a:buChar char="•"/>
            </a:pPr>
            <a:endParaRPr lang="en-US" dirty="0">
              <a:solidFill>
                <a:srgbClr val="3B4042"/>
              </a:solidFill>
            </a:endParaRPr>
          </a:p>
          <a:p>
            <a:pPr marL="285750" indent="-285750">
              <a:buFont typeface="Arial"/>
              <a:buChar char="•"/>
            </a:pPr>
            <a:r>
              <a:rPr lang="en-US" dirty="0" smtClean="0">
                <a:solidFill>
                  <a:srgbClr val="3B4042"/>
                </a:solidFill>
              </a:rPr>
              <a:t>Develop a reminder system to remind homeowner when the power consumption reaches certain amount. </a:t>
            </a:r>
          </a:p>
          <a:p>
            <a:pPr marL="285750" indent="-285750">
              <a:buFont typeface="Arial"/>
              <a:buChar char="•"/>
            </a:pPr>
            <a:endParaRPr lang="en-US" dirty="0">
              <a:solidFill>
                <a:srgbClr val="3B4042"/>
              </a:solidFill>
            </a:endParaRPr>
          </a:p>
          <a:p>
            <a:pPr marL="285750" indent="-285750">
              <a:buFont typeface="Arial"/>
              <a:buChar char="•"/>
            </a:pPr>
            <a:r>
              <a:rPr lang="en-US" dirty="0" smtClean="0">
                <a:solidFill>
                  <a:srgbClr val="3B4042"/>
                </a:solidFill>
              </a:rPr>
              <a:t>Develop an app that homeowner can monitor the power consumption when they want to. For example, how much more power it’ll use if patio door is left open when the AC is on? </a:t>
            </a:r>
          </a:p>
          <a:p>
            <a:pPr marL="285750" indent="-285750">
              <a:buFont typeface="Arial"/>
              <a:buChar char="•"/>
            </a:pPr>
            <a:endParaRPr lang="en-US" dirty="0" smtClean="0">
              <a:solidFill>
                <a:srgbClr val="3B4042"/>
              </a:solidFill>
            </a:endParaRPr>
          </a:p>
          <a:p>
            <a:pPr marL="285750" indent="-285750">
              <a:buFont typeface="Arial"/>
              <a:buChar char="•"/>
            </a:pPr>
            <a:r>
              <a:rPr lang="en-US" dirty="0" smtClean="0">
                <a:solidFill>
                  <a:srgbClr val="3B4042"/>
                </a:solidFill>
              </a:rPr>
              <a:t>Generate how much power it has saved by using sub-meters for the utility company. </a:t>
            </a:r>
          </a:p>
        </p:txBody>
      </p:sp>
    </p:spTree>
    <p:extLst>
      <p:ext uri="{BB962C8B-B14F-4D97-AF65-F5344CB8AC3E}">
        <p14:creationId xmlns:p14="http://schemas.microsoft.com/office/powerpoint/2010/main" val="117701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9751"/>
            <a:ext cx="8229600" cy="1600200"/>
          </a:xfrm>
        </p:spPr>
        <p:txBody>
          <a:bodyPr/>
          <a:lstStyle/>
          <a:p>
            <a:r>
              <a:rPr lang="en-US" dirty="0" smtClean="0"/>
              <a:t>Thank You!</a:t>
            </a:r>
            <a:endParaRPr lang="en-US" dirty="0"/>
          </a:p>
        </p:txBody>
      </p:sp>
    </p:spTree>
    <p:extLst>
      <p:ext uri="{BB962C8B-B14F-4D97-AF65-F5344CB8AC3E}">
        <p14:creationId xmlns:p14="http://schemas.microsoft.com/office/powerpoint/2010/main" val="82108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38" y="16077"/>
            <a:ext cx="8229600" cy="1060950"/>
          </a:xfrm>
        </p:spPr>
        <p:txBody>
          <a:bodyPr/>
          <a:lstStyle/>
          <a:p>
            <a:r>
              <a:rPr lang="en-US" sz="4400" dirty="0" smtClean="0"/>
              <a:t>Sub-meter Visualizations</a:t>
            </a:r>
            <a:endParaRPr lang="en-US" sz="4400" dirty="0"/>
          </a:p>
        </p:txBody>
      </p:sp>
      <p:pic>
        <p:nvPicPr>
          <p:cNvPr id="4" name="Picture 3" descr="Power Consumption Jan 9, 2008.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06" y="2188607"/>
            <a:ext cx="7107856" cy="4128872"/>
          </a:xfrm>
          <a:prstGeom prst="rect">
            <a:avLst/>
          </a:prstGeom>
        </p:spPr>
      </p:pic>
      <p:sp>
        <p:nvSpPr>
          <p:cNvPr id="5" name="TextBox 4"/>
          <p:cNvSpPr txBox="1"/>
          <p:nvPr/>
        </p:nvSpPr>
        <p:spPr>
          <a:xfrm>
            <a:off x="610940" y="1286001"/>
            <a:ext cx="8167300" cy="1107996"/>
          </a:xfrm>
          <a:prstGeom prst="rect">
            <a:avLst/>
          </a:prstGeom>
          <a:noFill/>
        </p:spPr>
        <p:txBody>
          <a:bodyPr wrap="square" rtlCol="0">
            <a:spAutoFit/>
          </a:bodyPr>
          <a:lstStyle/>
          <a:p>
            <a:pPr marL="285750" indent="-285750">
              <a:buFont typeface="Arial"/>
              <a:buChar char="•"/>
            </a:pPr>
            <a:r>
              <a:rPr lang="en-US" sz="2400" dirty="0" smtClean="0">
                <a:solidFill>
                  <a:schemeClr val="accent6">
                    <a:lumMod val="50000"/>
                  </a:schemeClr>
                </a:solidFill>
              </a:rPr>
              <a:t>Power consumption of all three sub-meters on Jan 9</a:t>
            </a:r>
            <a:r>
              <a:rPr lang="en-US" sz="2400" baseline="30000" dirty="0" smtClean="0">
                <a:solidFill>
                  <a:schemeClr val="accent6">
                    <a:lumMod val="50000"/>
                  </a:schemeClr>
                </a:solidFill>
              </a:rPr>
              <a:t>th</a:t>
            </a:r>
            <a:r>
              <a:rPr lang="en-US" sz="2400" dirty="0" smtClean="0">
                <a:solidFill>
                  <a:schemeClr val="accent6">
                    <a:lumMod val="50000"/>
                  </a:schemeClr>
                </a:solidFill>
              </a:rPr>
              <a:t>, 2008</a:t>
            </a:r>
            <a:r>
              <a:rPr lang="en-US" sz="2400" dirty="0" smtClean="0"/>
              <a:t>.</a:t>
            </a:r>
          </a:p>
          <a:p>
            <a:pPr marL="285750" indent="-285750">
              <a:buFont typeface="Arial"/>
              <a:buChar char="•"/>
            </a:pPr>
            <a:endParaRPr lang="en-US" dirty="0"/>
          </a:p>
        </p:txBody>
      </p:sp>
    </p:spTree>
    <p:extLst>
      <p:ext uri="{BB962C8B-B14F-4D97-AF65-F5344CB8AC3E}">
        <p14:creationId xmlns:p14="http://schemas.microsoft.com/office/powerpoint/2010/main" val="308507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ower Consumption Week 2, 2008.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10" y="2266576"/>
            <a:ext cx="7553653" cy="4237774"/>
          </a:xfrm>
          <a:prstGeom prst="rect">
            <a:avLst/>
          </a:prstGeom>
        </p:spPr>
      </p:pic>
      <p:sp>
        <p:nvSpPr>
          <p:cNvPr id="3" name="TextBox 2"/>
          <p:cNvSpPr txBox="1"/>
          <p:nvPr/>
        </p:nvSpPr>
        <p:spPr>
          <a:xfrm>
            <a:off x="578786" y="417950"/>
            <a:ext cx="7427741" cy="769441"/>
          </a:xfrm>
          <a:prstGeom prst="rect">
            <a:avLst/>
          </a:prstGeom>
          <a:noFill/>
        </p:spPr>
        <p:txBody>
          <a:bodyPr wrap="square" rtlCol="0">
            <a:spAutoFit/>
          </a:bodyPr>
          <a:lstStyle/>
          <a:p>
            <a:r>
              <a:rPr lang="en-US" sz="4400" dirty="0">
                <a:solidFill>
                  <a:srgbClr val="2F5897"/>
                </a:solidFill>
              </a:rPr>
              <a:t>Sub-meter Visualizations</a:t>
            </a:r>
          </a:p>
        </p:txBody>
      </p:sp>
      <p:sp>
        <p:nvSpPr>
          <p:cNvPr id="4" name="TextBox 3"/>
          <p:cNvSpPr txBox="1"/>
          <p:nvPr/>
        </p:nvSpPr>
        <p:spPr>
          <a:xfrm>
            <a:off x="578786" y="1449595"/>
            <a:ext cx="8188710" cy="461665"/>
          </a:xfrm>
          <a:prstGeom prst="rect">
            <a:avLst/>
          </a:prstGeom>
          <a:noFill/>
        </p:spPr>
        <p:txBody>
          <a:bodyPr wrap="square" rtlCol="0">
            <a:spAutoFit/>
          </a:bodyPr>
          <a:lstStyle/>
          <a:p>
            <a:pPr marL="285750" indent="-285750">
              <a:buFont typeface="Arial"/>
              <a:buChar char="•"/>
            </a:pPr>
            <a:r>
              <a:rPr lang="en-US" sz="2400" dirty="0" smtClean="0">
                <a:solidFill>
                  <a:srgbClr val="3B4042"/>
                </a:solidFill>
              </a:rPr>
              <a:t>Power consumption for a second week in January, 2008. </a:t>
            </a:r>
            <a:endParaRPr lang="en-US" sz="2400" dirty="0">
              <a:solidFill>
                <a:srgbClr val="3B4042"/>
              </a:solidFill>
            </a:endParaRPr>
          </a:p>
        </p:txBody>
      </p:sp>
    </p:spTree>
    <p:extLst>
      <p:ext uri="{BB962C8B-B14F-4D97-AF65-F5344CB8AC3E}">
        <p14:creationId xmlns:p14="http://schemas.microsoft.com/office/powerpoint/2010/main" val="153845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281" y="32150"/>
            <a:ext cx="8229600" cy="1117950"/>
          </a:xfrm>
        </p:spPr>
        <p:txBody>
          <a:bodyPr/>
          <a:lstStyle/>
          <a:p>
            <a:r>
              <a:rPr lang="en-US" sz="4400" dirty="0"/>
              <a:t>Sub-meter Visualizations</a:t>
            </a:r>
            <a:endParaRPr lang="en-US" sz="4400" dirty="0"/>
          </a:p>
        </p:txBody>
      </p:sp>
      <p:sp>
        <p:nvSpPr>
          <p:cNvPr id="3" name="TextBox 2"/>
          <p:cNvSpPr txBox="1"/>
          <p:nvPr/>
        </p:nvSpPr>
        <p:spPr>
          <a:xfrm>
            <a:off x="627016" y="1398526"/>
            <a:ext cx="8263766" cy="461665"/>
          </a:xfrm>
          <a:prstGeom prst="rect">
            <a:avLst/>
          </a:prstGeom>
          <a:noFill/>
        </p:spPr>
        <p:txBody>
          <a:bodyPr wrap="square" rtlCol="0">
            <a:spAutoFit/>
          </a:bodyPr>
          <a:lstStyle/>
          <a:p>
            <a:pPr marL="342900" indent="-342900">
              <a:buFont typeface="Arial"/>
              <a:buChar char="•"/>
            </a:pPr>
            <a:r>
              <a:rPr lang="en-US" sz="2400" dirty="0" smtClean="0">
                <a:solidFill>
                  <a:srgbClr val="3B4042"/>
                </a:solidFill>
              </a:rPr>
              <a:t>Power Consumption for a month in January, 2008.</a:t>
            </a:r>
            <a:endParaRPr lang="en-US" sz="2400" dirty="0">
              <a:solidFill>
                <a:srgbClr val="3B4042"/>
              </a:solidFill>
            </a:endParaRPr>
          </a:p>
        </p:txBody>
      </p:sp>
      <p:pic>
        <p:nvPicPr>
          <p:cNvPr id="4" name="Picture 3" descr="Power Consumption Jan, 2008.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6" y="2202276"/>
            <a:ext cx="7745622" cy="4142224"/>
          </a:xfrm>
          <a:prstGeom prst="rect">
            <a:avLst/>
          </a:prstGeom>
        </p:spPr>
      </p:pic>
    </p:spTree>
    <p:extLst>
      <p:ext uri="{BB962C8B-B14F-4D97-AF65-F5344CB8AC3E}">
        <p14:creationId xmlns:p14="http://schemas.microsoft.com/office/powerpoint/2010/main" val="11295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65" y="305424"/>
            <a:ext cx="8229600" cy="973275"/>
          </a:xfrm>
        </p:spPr>
        <p:txBody>
          <a:bodyPr/>
          <a:lstStyle/>
          <a:p>
            <a:r>
              <a:rPr lang="en-US" sz="4400" dirty="0" smtClean="0"/>
              <a:t>Time Series Visualizations</a:t>
            </a:r>
            <a:endParaRPr lang="en-US" sz="4400" dirty="0"/>
          </a:p>
        </p:txBody>
      </p:sp>
      <p:pic>
        <p:nvPicPr>
          <p:cNvPr id="4" name="Picture 3" descr="Sub-meter 3, Mondays, 20: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509" y="2548624"/>
            <a:ext cx="8045549" cy="3714396"/>
          </a:xfrm>
          <a:prstGeom prst="rect">
            <a:avLst/>
          </a:prstGeom>
        </p:spPr>
      </p:pic>
      <p:sp>
        <p:nvSpPr>
          <p:cNvPr id="3" name="TextBox 2"/>
          <p:cNvSpPr txBox="1"/>
          <p:nvPr/>
        </p:nvSpPr>
        <p:spPr>
          <a:xfrm>
            <a:off x="852100" y="1543201"/>
            <a:ext cx="7587958" cy="1200329"/>
          </a:xfrm>
          <a:prstGeom prst="rect">
            <a:avLst/>
          </a:prstGeom>
          <a:noFill/>
        </p:spPr>
        <p:txBody>
          <a:bodyPr wrap="square" rtlCol="0">
            <a:spAutoFit/>
          </a:bodyPr>
          <a:lstStyle/>
          <a:p>
            <a:pPr marL="285750" indent="-285750">
              <a:buFont typeface="Arial"/>
              <a:buChar char="•"/>
            </a:pPr>
            <a:r>
              <a:rPr lang="en-US" dirty="0" smtClean="0">
                <a:solidFill>
                  <a:srgbClr val="3B4042"/>
                </a:solidFill>
              </a:rPr>
              <a:t>Graph shows Sub-meter 3(</a:t>
            </a:r>
            <a:r>
              <a:rPr lang="en-US" dirty="0">
                <a:solidFill>
                  <a:srgbClr val="3B4042"/>
                </a:solidFill>
              </a:rPr>
              <a:t>W</a:t>
            </a:r>
            <a:r>
              <a:rPr lang="en-US" dirty="0" smtClean="0">
                <a:solidFill>
                  <a:srgbClr val="3B4042"/>
                </a:solidFill>
              </a:rPr>
              <a:t>ater </a:t>
            </a:r>
            <a:r>
              <a:rPr lang="en-US" dirty="0">
                <a:solidFill>
                  <a:srgbClr val="3B4042"/>
                </a:solidFill>
              </a:rPr>
              <a:t>H</a:t>
            </a:r>
            <a:r>
              <a:rPr lang="en-US" dirty="0" smtClean="0">
                <a:solidFill>
                  <a:srgbClr val="3B4042"/>
                </a:solidFill>
              </a:rPr>
              <a:t>eater &amp; AC) at 20:00 on Mondays from 2007 to 2009. </a:t>
            </a:r>
          </a:p>
          <a:p>
            <a:pPr marL="285750" indent="-285750">
              <a:buFont typeface="Arial"/>
              <a:buChar char="•"/>
            </a:pPr>
            <a:endParaRPr lang="en-US" dirty="0" smtClean="0">
              <a:solidFill>
                <a:srgbClr val="3B4042"/>
              </a:solidFill>
            </a:endParaRPr>
          </a:p>
          <a:p>
            <a:pPr marL="285750" indent="-285750">
              <a:buFont typeface="Arial"/>
              <a:buChar char="•"/>
            </a:pPr>
            <a:endParaRPr lang="en-US" dirty="0"/>
          </a:p>
        </p:txBody>
      </p:sp>
    </p:spTree>
    <p:extLst>
      <p:ext uri="{BB962C8B-B14F-4D97-AF65-F5344CB8AC3E}">
        <p14:creationId xmlns:p14="http://schemas.microsoft.com/office/powerpoint/2010/main" val="34915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108136"/>
            <a:ext cx="8229600" cy="876825"/>
          </a:xfrm>
        </p:spPr>
        <p:txBody>
          <a:bodyPr/>
          <a:lstStyle/>
          <a:p>
            <a:r>
              <a:rPr lang="en-US" sz="4400" dirty="0"/>
              <a:t>Time Series Visualizations</a:t>
            </a:r>
            <a:endParaRPr lang="en-US" sz="4400" dirty="0"/>
          </a:p>
        </p:txBody>
      </p:sp>
      <p:pic>
        <p:nvPicPr>
          <p:cNvPr id="4" name="Picture 3" descr="Sub-meter 1, Saturdays, 20: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89" y="2233539"/>
            <a:ext cx="7804694" cy="4212429"/>
          </a:xfrm>
          <a:prstGeom prst="rect">
            <a:avLst/>
          </a:prstGeom>
        </p:spPr>
      </p:pic>
      <p:sp>
        <p:nvSpPr>
          <p:cNvPr id="3" name="TextBox 2"/>
          <p:cNvSpPr txBox="1"/>
          <p:nvPr/>
        </p:nvSpPr>
        <p:spPr>
          <a:xfrm>
            <a:off x="649989" y="1286001"/>
            <a:ext cx="6970681" cy="646331"/>
          </a:xfrm>
          <a:prstGeom prst="rect">
            <a:avLst/>
          </a:prstGeom>
          <a:noFill/>
        </p:spPr>
        <p:txBody>
          <a:bodyPr wrap="square" rtlCol="0">
            <a:spAutoFit/>
          </a:bodyPr>
          <a:lstStyle/>
          <a:p>
            <a:pPr marL="285750" indent="-285750">
              <a:buFont typeface="Arial"/>
              <a:buChar char="•"/>
            </a:pPr>
            <a:r>
              <a:rPr lang="en-US" dirty="0">
                <a:solidFill>
                  <a:srgbClr val="3B4042"/>
                </a:solidFill>
              </a:rPr>
              <a:t>Graph shows Sub-meter 1</a:t>
            </a:r>
            <a:r>
              <a:rPr lang="en-US" dirty="0" smtClean="0">
                <a:solidFill>
                  <a:srgbClr val="3B4042"/>
                </a:solidFill>
              </a:rPr>
              <a:t>(Kitchen) </a:t>
            </a:r>
            <a:r>
              <a:rPr lang="en-US" dirty="0">
                <a:solidFill>
                  <a:srgbClr val="3B4042"/>
                </a:solidFill>
              </a:rPr>
              <a:t>at 20:00 on Mondays from 2007 to 2009. </a:t>
            </a:r>
          </a:p>
        </p:txBody>
      </p:sp>
    </p:spTree>
    <p:extLst>
      <p:ext uri="{BB962C8B-B14F-4D97-AF65-F5344CB8AC3E}">
        <p14:creationId xmlns:p14="http://schemas.microsoft.com/office/powerpoint/2010/main" val="159574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b-meter 2, May, 2008.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978" y="2129124"/>
            <a:ext cx="5252664" cy="2420644"/>
          </a:xfrm>
          <a:prstGeom prst="rect">
            <a:avLst/>
          </a:prstGeom>
        </p:spPr>
      </p:pic>
      <p:pic>
        <p:nvPicPr>
          <p:cNvPr id="3" name="Picture 2" descr="Sub-meter 2, May, 2007.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567" y="24576"/>
            <a:ext cx="5285433" cy="2241999"/>
          </a:xfrm>
          <a:prstGeom prst="rect">
            <a:avLst/>
          </a:prstGeom>
        </p:spPr>
      </p:pic>
      <p:pic>
        <p:nvPicPr>
          <p:cNvPr id="5" name="Picture 4" descr="Sub-meter 2, May, 2009.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2209" y="4549768"/>
            <a:ext cx="5285433" cy="2308232"/>
          </a:xfrm>
          <a:prstGeom prst="rect">
            <a:avLst/>
          </a:prstGeom>
        </p:spPr>
      </p:pic>
      <p:sp>
        <p:nvSpPr>
          <p:cNvPr id="6" name="TextBox 5"/>
          <p:cNvSpPr txBox="1"/>
          <p:nvPr/>
        </p:nvSpPr>
        <p:spPr>
          <a:xfrm>
            <a:off x="458679" y="1157400"/>
            <a:ext cx="3399888" cy="3970318"/>
          </a:xfrm>
          <a:prstGeom prst="rect">
            <a:avLst/>
          </a:prstGeom>
          <a:noFill/>
        </p:spPr>
        <p:txBody>
          <a:bodyPr wrap="square" rtlCol="0">
            <a:spAutoFit/>
          </a:bodyPr>
          <a:lstStyle/>
          <a:p>
            <a:pPr marL="285750" indent="-285750">
              <a:buFont typeface="Arial"/>
              <a:buChar char="•"/>
            </a:pPr>
            <a:r>
              <a:rPr lang="en-US" dirty="0" smtClean="0">
                <a:solidFill>
                  <a:srgbClr val="3B4042"/>
                </a:solidFill>
              </a:rPr>
              <a:t>Comparison of Sub-meter 2(Laundry Room) power consumption in May, for 2007, 2008 and 2009. </a:t>
            </a:r>
          </a:p>
          <a:p>
            <a:pPr marL="285750" indent="-285750">
              <a:buFont typeface="Arial"/>
              <a:buChar char="•"/>
            </a:pPr>
            <a:endParaRPr lang="en-US" dirty="0">
              <a:solidFill>
                <a:srgbClr val="3B4042"/>
              </a:solidFill>
            </a:endParaRPr>
          </a:p>
          <a:p>
            <a:pPr marL="285750" indent="-285750">
              <a:buFont typeface="Arial"/>
              <a:buChar char="•"/>
            </a:pPr>
            <a:r>
              <a:rPr lang="en-US" dirty="0" smtClean="0">
                <a:solidFill>
                  <a:srgbClr val="3B4042"/>
                </a:solidFill>
              </a:rPr>
              <a:t>Power consumption of May in 2008 and first half of May in 2009 is considerably less than the consumption of May in 2007. </a:t>
            </a:r>
          </a:p>
          <a:p>
            <a:pPr marL="285750" indent="-285750">
              <a:buFont typeface="Arial"/>
              <a:buChar char="•"/>
            </a:pPr>
            <a:endParaRPr lang="en-US" dirty="0">
              <a:solidFill>
                <a:srgbClr val="3B4042"/>
              </a:solidFill>
            </a:endParaRPr>
          </a:p>
          <a:p>
            <a:pPr marL="285750" indent="-285750">
              <a:buFont typeface="Arial"/>
              <a:buChar char="•"/>
            </a:pPr>
            <a:r>
              <a:rPr lang="en-US" dirty="0" smtClean="0">
                <a:solidFill>
                  <a:srgbClr val="3B4042"/>
                </a:solidFill>
              </a:rPr>
              <a:t>More insights could be drawn for each individual month. </a:t>
            </a:r>
            <a:endParaRPr lang="en-US" dirty="0">
              <a:solidFill>
                <a:srgbClr val="3B4042"/>
              </a:solidFill>
            </a:endParaRPr>
          </a:p>
        </p:txBody>
      </p:sp>
    </p:spTree>
    <p:extLst>
      <p:ext uri="{BB962C8B-B14F-4D97-AF65-F5344CB8AC3E}">
        <p14:creationId xmlns:p14="http://schemas.microsoft.com/office/powerpoint/2010/main" val="2755011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41" y="87675"/>
            <a:ext cx="8229600" cy="860750"/>
          </a:xfrm>
        </p:spPr>
        <p:txBody>
          <a:bodyPr/>
          <a:lstStyle/>
          <a:p>
            <a:r>
              <a:rPr lang="en-US" sz="4400" dirty="0" smtClean="0"/>
              <a:t>Forecast Visualizations </a:t>
            </a:r>
            <a:endParaRPr lang="en-US" sz="4400" dirty="0"/>
          </a:p>
        </p:txBody>
      </p:sp>
      <p:pic>
        <p:nvPicPr>
          <p:cNvPr id="4" name="Picture 3" descr="Sub-meter 3 Forecast, Mondays, 20: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79" y="2212294"/>
            <a:ext cx="7740636" cy="4177855"/>
          </a:xfrm>
          <a:prstGeom prst="rect">
            <a:avLst/>
          </a:prstGeom>
        </p:spPr>
      </p:pic>
      <p:sp>
        <p:nvSpPr>
          <p:cNvPr id="3" name="TextBox 2"/>
          <p:cNvSpPr txBox="1"/>
          <p:nvPr/>
        </p:nvSpPr>
        <p:spPr>
          <a:xfrm>
            <a:off x="699978" y="1280218"/>
            <a:ext cx="7740637" cy="830997"/>
          </a:xfrm>
          <a:prstGeom prst="rect">
            <a:avLst/>
          </a:prstGeom>
          <a:noFill/>
        </p:spPr>
        <p:txBody>
          <a:bodyPr wrap="square" rtlCol="0">
            <a:spAutoFit/>
          </a:bodyPr>
          <a:lstStyle/>
          <a:p>
            <a:pPr marL="285750" indent="-285750">
              <a:buFont typeface="Arial"/>
              <a:buChar char="•"/>
            </a:pPr>
            <a:r>
              <a:rPr lang="en-US" sz="2400" dirty="0" smtClean="0">
                <a:solidFill>
                  <a:srgbClr val="3B4042"/>
                </a:solidFill>
              </a:rPr>
              <a:t>Forecast of Sub-meter 3 for the first 20 weeks at 20:00 of 2010</a:t>
            </a:r>
            <a:r>
              <a:rPr lang="en-US" sz="2400" dirty="0" smtClean="0"/>
              <a:t>.</a:t>
            </a:r>
            <a:endParaRPr lang="en-US" sz="2400" dirty="0"/>
          </a:p>
        </p:txBody>
      </p:sp>
    </p:spTree>
    <p:extLst>
      <p:ext uri="{BB962C8B-B14F-4D97-AF65-F5344CB8AC3E}">
        <p14:creationId xmlns:p14="http://schemas.microsoft.com/office/powerpoint/2010/main" val="70265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b-meter 1 Forecast, Saturdays, 18:00.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07" y="1850996"/>
            <a:ext cx="7603504" cy="4313303"/>
          </a:xfrm>
          <a:prstGeom prst="rect">
            <a:avLst/>
          </a:prstGeom>
        </p:spPr>
      </p:pic>
      <p:sp>
        <p:nvSpPr>
          <p:cNvPr id="4" name="TextBox 3"/>
          <p:cNvSpPr txBox="1"/>
          <p:nvPr/>
        </p:nvSpPr>
        <p:spPr>
          <a:xfrm>
            <a:off x="628107" y="723375"/>
            <a:ext cx="7908973" cy="1107996"/>
          </a:xfrm>
          <a:prstGeom prst="rect">
            <a:avLst/>
          </a:prstGeom>
          <a:noFill/>
        </p:spPr>
        <p:txBody>
          <a:bodyPr wrap="square" rtlCol="0">
            <a:spAutoFit/>
          </a:bodyPr>
          <a:lstStyle/>
          <a:p>
            <a:pPr marL="285750" indent="-285750">
              <a:buFont typeface="Arial"/>
              <a:buChar char="•"/>
            </a:pPr>
            <a:r>
              <a:rPr lang="en-US" sz="2400" dirty="0">
                <a:solidFill>
                  <a:srgbClr val="3B4042"/>
                </a:solidFill>
              </a:rPr>
              <a:t>Forecast of Sub-meter </a:t>
            </a:r>
            <a:r>
              <a:rPr lang="en-US" sz="2400" dirty="0" smtClean="0">
                <a:solidFill>
                  <a:srgbClr val="3B4042"/>
                </a:solidFill>
              </a:rPr>
              <a:t>1 </a:t>
            </a:r>
            <a:r>
              <a:rPr lang="en-US" sz="2400" dirty="0">
                <a:solidFill>
                  <a:srgbClr val="3B4042"/>
                </a:solidFill>
              </a:rPr>
              <a:t>for the first 20 </a:t>
            </a:r>
            <a:r>
              <a:rPr lang="en-US" sz="2400" dirty="0" smtClean="0">
                <a:solidFill>
                  <a:srgbClr val="3B4042"/>
                </a:solidFill>
              </a:rPr>
              <a:t>weeks at 18:00 </a:t>
            </a:r>
            <a:r>
              <a:rPr lang="en-US" sz="2400" dirty="0">
                <a:solidFill>
                  <a:srgbClr val="3B4042"/>
                </a:solidFill>
              </a:rPr>
              <a:t>of </a:t>
            </a:r>
            <a:r>
              <a:rPr lang="en-US" sz="2400" dirty="0" smtClean="0">
                <a:solidFill>
                  <a:srgbClr val="3B4042"/>
                </a:solidFill>
              </a:rPr>
              <a:t>2010</a:t>
            </a:r>
            <a:r>
              <a:rPr lang="en-US" dirty="0" smtClean="0">
                <a:solidFill>
                  <a:srgbClr val="3B4042"/>
                </a:solidFill>
              </a:rPr>
              <a:t>.</a:t>
            </a:r>
            <a:endParaRPr lang="en-US" dirty="0">
              <a:solidFill>
                <a:srgbClr val="3B4042"/>
              </a:solidFill>
            </a:endParaRPr>
          </a:p>
          <a:p>
            <a:endParaRPr lang="en-US" dirty="0"/>
          </a:p>
        </p:txBody>
      </p:sp>
    </p:spTree>
    <p:extLst>
      <p:ext uri="{BB962C8B-B14F-4D97-AF65-F5344CB8AC3E}">
        <p14:creationId xmlns:p14="http://schemas.microsoft.com/office/powerpoint/2010/main" val="1619389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559</TotalTime>
  <Words>772</Words>
  <Application>Microsoft Macintosh PowerPoint</Application>
  <PresentationFormat>On-screen Show (4:3)</PresentationFormat>
  <Paragraphs>155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Energy Consumption Analysis </vt:lpstr>
      <vt:lpstr>Sub-meter Visualizations</vt:lpstr>
      <vt:lpstr>PowerPoint Presentation</vt:lpstr>
      <vt:lpstr>Sub-meter Visualizations</vt:lpstr>
      <vt:lpstr>Time Series Visualizations</vt:lpstr>
      <vt:lpstr>Time Series Visualizations</vt:lpstr>
      <vt:lpstr>PowerPoint Presentation</vt:lpstr>
      <vt:lpstr>Forecast Visualizations </vt:lpstr>
      <vt:lpstr>PowerPoint Presentation</vt:lpstr>
      <vt:lpstr>PowerPoint Presentation</vt:lpstr>
      <vt:lpstr>Decomposition Visualizations</vt:lpstr>
      <vt:lpstr>PowerPoint Presentation</vt:lpstr>
      <vt:lpstr>PowerPoint Presentation</vt:lpstr>
      <vt:lpstr>Statistic Summary Comparison </vt:lpstr>
      <vt:lpstr>PowerPoint Presentation</vt:lpstr>
      <vt:lpstr>PowerPoint Presentation</vt:lpstr>
      <vt:lpstr>Achieved Project Goals</vt:lpstr>
      <vt:lpstr>Business Recommendation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Snow</dc:creator>
  <cp:lastModifiedBy>Snow</cp:lastModifiedBy>
  <cp:revision>80</cp:revision>
  <dcterms:created xsi:type="dcterms:W3CDTF">2019-09-24T16:36:45Z</dcterms:created>
  <dcterms:modified xsi:type="dcterms:W3CDTF">2019-10-02T21:22:25Z</dcterms:modified>
</cp:coreProperties>
</file>