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1" r:id="rId1"/>
  </p:sldMasterIdLst>
  <p:sldIdLst>
    <p:sldId id="256" r:id="rId2"/>
    <p:sldId id="257" r:id="rId3"/>
    <p:sldId id="265" r:id="rId4"/>
    <p:sldId id="258" r:id="rId5"/>
    <p:sldId id="266" r:id="rId6"/>
    <p:sldId id="267" r:id="rId7"/>
    <p:sldId id="268" r:id="rId8"/>
    <p:sldId id="261" r:id="rId9"/>
    <p:sldId id="262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E3E2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30-Aug-21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60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30-Aug-21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86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30-Aug-21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23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30-Aug-21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572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30-Aug-21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06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30-Aug-21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167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30-Aug-21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664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30-Aug-21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12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30-Aug-21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A web of dots connected">
            <a:extLst>
              <a:ext uri="{FF2B5EF4-FFF2-40B4-BE49-F238E27FC236}">
                <a16:creationId xmlns:a16="http://schemas.microsoft.com/office/drawing/2014/main" id="{3F5C0A2E-1534-4603-9132-0674553B5BE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9706" r="751"/>
          <a:stretch/>
        </p:blipFill>
        <p:spPr>
          <a:xfrm>
            <a:off x="0" y="11"/>
            <a:ext cx="12191980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659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5898F52-2787-4BA2-BBBC-9395E9F86D50}" type="datetimeFigureOut">
              <a:rPr lang="en-US" smtClean="0"/>
              <a:t>30-Aug-21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13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  <a:prstGeom prst="rect">
            <a:avLst/>
          </a:prstGeo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30-Aug-21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92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30-Aug-21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76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3CFAE-584F-421F-B623-A1403B90AA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5652" y="1895203"/>
            <a:ext cx="9840695" cy="2038893"/>
          </a:xfrm>
        </p:spPr>
        <p:txBody>
          <a:bodyPr>
            <a:noAutofit/>
          </a:bodyPr>
          <a:lstStyle/>
          <a:p>
            <a:pPr algn="ctr"/>
            <a:r>
              <a:rPr lang="en-US" sz="6000" dirty="0" err="1">
                <a:solidFill>
                  <a:schemeClr val="tx1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Hệ</a:t>
            </a:r>
            <a:r>
              <a:rPr lang="en-US" sz="6000" dirty="0">
                <a:solidFill>
                  <a:schemeClr val="tx1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en-US" sz="6000" dirty="0" err="1">
                <a:solidFill>
                  <a:schemeClr val="tx1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phương</a:t>
            </a:r>
            <a:r>
              <a:rPr lang="en-US" sz="6000" dirty="0">
                <a:solidFill>
                  <a:schemeClr val="tx1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en-US" sz="6000" dirty="0" err="1">
                <a:solidFill>
                  <a:schemeClr val="tx1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trình</a:t>
            </a:r>
            <a:r>
              <a:rPr lang="en-US" sz="6000" dirty="0">
                <a:solidFill>
                  <a:schemeClr val="tx1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en-US" sz="6000" dirty="0" err="1">
                <a:solidFill>
                  <a:schemeClr val="tx1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tuyến</a:t>
            </a:r>
            <a:r>
              <a:rPr lang="en-US" sz="6000" dirty="0">
                <a:solidFill>
                  <a:schemeClr val="tx1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en-US" sz="6000" err="1">
                <a:solidFill>
                  <a:schemeClr val="tx1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tính</a:t>
            </a:r>
            <a:r>
              <a:rPr lang="en-US" sz="6000">
                <a:solidFill>
                  <a:schemeClr val="tx1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 - Giải </a:t>
            </a:r>
            <a:r>
              <a:rPr lang="en-US" sz="6000" dirty="0" err="1">
                <a:solidFill>
                  <a:schemeClr val="tx1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thuật</a:t>
            </a:r>
            <a:r>
              <a:rPr lang="en-US" sz="6000" dirty="0">
                <a:solidFill>
                  <a:schemeClr val="tx1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 Gauss</a:t>
            </a:r>
            <a:endParaRPr lang="en-GB" sz="6000" dirty="0">
              <a:solidFill>
                <a:schemeClr val="tx1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BFC8ECB-2F90-48A8-8201-9C166A36A5F5}"/>
              </a:ext>
            </a:extLst>
          </p:cNvPr>
          <p:cNvSpPr txBox="1">
            <a:spLocks/>
          </p:cNvSpPr>
          <p:nvPr/>
        </p:nvSpPr>
        <p:spPr>
          <a:xfrm>
            <a:off x="8303581" y="5903651"/>
            <a:ext cx="3888419" cy="4350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Võ Hoàng Gia Bảo - 19127102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651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C6A3C-C783-4E57-8FB5-5CAF29E5C2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00717" y="1338019"/>
                <a:ext cx="9590566" cy="4942470"/>
              </a:xfrm>
            </p:spPr>
            <p:txBody>
              <a:bodyPr>
                <a:noAutofit/>
              </a:bodyPr>
              <a:lstStyle/>
              <a:p>
                <a:pPr marL="201168" lvl="1" indent="0">
                  <a:buNone/>
                </a:pPr>
                <a:endParaRPr lang="en-GB" sz="240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GB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d>
                                <m:dPr>
                                  <m:begChr m:val=""/>
                                  <m:endChr m:val=""/>
                                  <m:ctrlPr>
                                    <a:rPr lang="en-GB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GB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eqArr>
                                </m:e>
                              </m:d>
                            </m:e>
                          </m:d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GB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pt-B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pt-B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groupCh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</m:t>
                      </m:r>
                      <m:d>
                        <m:dPr>
                          <m:ctrlPr>
                            <a:rPr lang="en-GB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GB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"/>
                                  <m:ctrlPr>
                                    <a:rPr lang="en-GB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eqArr>
                                    <m:eqArrPr>
                                      <m:ctrlPr>
                                        <a:rPr lang="en-GB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eqArr>
                                </m:e>
                              </m:d>
                            </m:e>
                          </m:d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0">
                  <a:solidFill>
                    <a:schemeClr val="tx1"/>
                  </a:solidFill>
                </a:endParaRPr>
              </a:p>
              <a:p>
                <a:pPr marL="201168" lvl="1" indent="0">
                  <a:buNone/>
                </a:pPr>
                <a:endParaRPr lang="en-GB" sz="2400">
                  <a:solidFill>
                    <a:srgbClr val="0070C0"/>
                  </a:solidFill>
                </a:endParaRPr>
              </a:p>
              <a:p>
                <a:pPr marL="201168" lvl="1" indent="0">
                  <a:buNone/>
                </a:pPr>
                <a:r>
                  <a:rPr lang="en-GB" sz="2400"/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GB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pt-B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pt-B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f>
                              <m:fPr>
                                <m:ctrlPr>
                                  <a:rPr lang="pt-BR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groupCh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</m:t>
                    </m:r>
                    <m:d>
                      <m:dPr>
                        <m:ctrlPr>
                          <a:rPr lang="en-GB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240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</m:m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d>
                          <m:dPr>
                            <m:begChr m:val="|"/>
                            <m:endChr m:val=""/>
                            <m:ctrlPr>
                              <a:rPr lang="en-GB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"/>
                                <m:ctrlPr>
                                  <a:rPr lang="en-GB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eqArr>
                                  <m:eqArrPr>
                                    <m:ctrlPr>
                                      <a:rPr lang="en-GB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sz="240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num>
                                      <m:den>
                                        <m:r>
                                          <a:rPr lang="en-US" sz="24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eqArr>
                              </m:e>
                            </m:d>
                          </m:e>
                        </m:d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groupChr>
                      <m:groupChrPr>
                        <m:chr m:val="→"/>
                        <m:vertJc m:val="bot"/>
                        <m:ctrlPr>
                          <a:rPr lang="en-GB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pt-B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pt-B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pt-B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groupCh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</m:t>
                    </m:r>
                    <m:d>
                      <m:dPr>
                        <m:ctrlPr>
                          <a:rPr lang="en-GB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d>
                          <m:dPr>
                            <m:begChr m:val="|"/>
                            <m:endChr m:val=""/>
                            <m:ctrlPr>
                              <a:rPr lang="en-GB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d>
                              <m:dPr>
                                <m:begChr m:val=""/>
                                <m:endChr m:val=""/>
                                <m:ctrlPr>
                                  <a:rPr lang="en-GB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en-GB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sz="240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num>
                                      <m:den>
                                        <m:r>
                                          <a:rPr lang="en-US" sz="24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eqArr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GB" sz="2400">
                    <a:solidFill>
                      <a:srgbClr val="0070C0"/>
                    </a:solidFill>
                  </a:rPr>
                  <a:t>	</a:t>
                </a:r>
              </a:p>
              <a:p>
                <a:pPr marL="201168" lvl="1" indent="0">
                  <a:buNone/>
                </a:pPr>
                <a:endParaRPr lang="en-GB" sz="2400">
                  <a:solidFill>
                    <a:srgbClr val="0070C0"/>
                  </a:solidFill>
                </a:endParaRPr>
              </a:p>
              <a:p>
                <a:pPr marL="201168" lvl="1" indent="0">
                  <a:buNone/>
                </a:pPr>
                <a:r>
                  <a:rPr lang="en-GB" sz="2400">
                    <a:solidFill>
                      <a:schemeClr val="tx1"/>
                    </a:solidFill>
                  </a:rPr>
                  <a:t>=&gt; Ta được hệ phương trình</a:t>
                </a:r>
                <a:r>
                  <a:rPr lang="en-GB" sz="2400">
                    <a:solidFill>
                      <a:srgbClr val="0070C0"/>
                    </a:solidFill>
                  </a:rPr>
                  <a:t> :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"/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sSub>
                                    <m:sSub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f>
                                    <m:f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mr>
                            </m:m>
                          </m:e>
                        </m:d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r>
                  <a:rPr lang="en-GB" sz="2400">
                    <a:solidFill>
                      <a:schemeClr val="tx1"/>
                    </a:solidFill>
                  </a:rPr>
                  <a:t>=&gt;   Vô nghiệm</a:t>
                </a:r>
                <a:endParaRPr lang="en-US" sz="2400" dirty="0"/>
              </a:p>
              <a:p>
                <a:pPr lvl="1"/>
                <a:endParaRPr lang="en-GB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C6A3C-C783-4E57-8FB5-5CAF29E5C2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00717" y="1338019"/>
                <a:ext cx="9590566" cy="494247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6E1296-068A-4AFA-B338-9DABA3D2D2B5}"/>
                  </a:ext>
                </a:extLst>
              </p:cNvPr>
              <p:cNvSpPr txBox="1"/>
              <p:nvPr/>
            </p:nvSpPr>
            <p:spPr>
              <a:xfrm>
                <a:off x="924756" y="355568"/>
                <a:ext cx="9000478" cy="12714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Ví </a:t>
                </a:r>
                <a:r>
                  <a:rPr lang="en-US" sz="2400" err="1">
                    <a:solidFill>
                      <a:srgbClr val="FF0000"/>
                    </a:solidFill>
                  </a:rPr>
                  <a:t>dụ</a:t>
                </a:r>
                <a:r>
                  <a:rPr lang="en-US" sz="2400">
                    <a:solidFill>
                      <a:srgbClr val="FF0000"/>
                    </a:solidFill>
                  </a:rPr>
                  <a:t>: </a:t>
                </a:r>
                <a:r>
                  <a:rPr lang="en-US" sz="2400"/>
                  <a:t>Giải hệ phương trình tuyến tính</a:t>
                </a:r>
                <a:r>
                  <a:rPr lang="en-US" sz="2400">
                    <a:solidFill>
                      <a:srgbClr val="FF0000"/>
                    </a:solidFill>
                  </a:rPr>
                  <a:t> </a:t>
                </a:r>
                <a:r>
                  <a:rPr lang="en-US" sz="2400"/>
                  <a:t>A =</a:t>
                </a:r>
                <a:r>
                  <a:rPr lang="en-GB" sz="240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"/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+2</m:t>
                                  </m:r>
                                  <m:sSub>
                                    <m:sSub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  <m:sSub>
                                    <m:sSub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endParaRPr lang="en-US" sz="24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6E1296-068A-4AFA-B338-9DABA3D2D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756" y="355568"/>
                <a:ext cx="9000478" cy="1271438"/>
              </a:xfrm>
              <a:prstGeom prst="rect">
                <a:avLst/>
              </a:prstGeom>
              <a:blipFill>
                <a:blip r:embed="rId3"/>
                <a:stretch>
                  <a:fillRect l="-1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7945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C6A3C-C783-4E57-8FB5-5CAF29E5C2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460" y="1284753"/>
                <a:ext cx="12041079" cy="4942470"/>
              </a:xfrm>
            </p:spPr>
            <p:txBody>
              <a:bodyPr>
                <a:noAutofit/>
              </a:bodyPr>
              <a:lstStyle/>
              <a:p>
                <a:pPr marL="201168" lvl="1" indent="0">
                  <a:buNone/>
                </a:pPr>
                <a:endParaRPr lang="en-GB" sz="240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GB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d>
                                <m:dPr>
                                  <m:begChr m:val=""/>
                                  <m:endChr m:val=""/>
                                  <m:ctrlPr>
                                    <a:rPr lang="en-GB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GB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eqArr>
                                </m:e>
                              </m:d>
                            </m:e>
                          </m:d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GB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pt-B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pt-B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pt-B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groupCh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</m:t>
                      </m:r>
                      <m:d>
                        <m:dPr>
                          <m:ctrlPr>
                            <a:rPr lang="en-GB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GB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"/>
                                  <m:ctrlPr>
                                    <a:rPr lang="en-GB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eqArr>
                                    <m:eqArrPr>
                                      <m:ctrlPr>
                                        <a:rPr lang="en-GB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eqArr>
                                </m:e>
                              </m:d>
                            </m:e>
                          </m:d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0">
                  <a:solidFill>
                    <a:schemeClr val="tx1"/>
                  </a:solidFill>
                </a:endParaRPr>
              </a:p>
              <a:p>
                <a:pPr marL="201168" lvl="1" indent="0">
                  <a:buNone/>
                </a:pPr>
                <a:endParaRPr lang="en-GB" sz="2400">
                  <a:solidFill>
                    <a:srgbClr val="0070C0"/>
                  </a:solidFill>
                </a:endParaRPr>
              </a:p>
              <a:p>
                <a:pPr marL="201168" lvl="1" indent="0" algn="ctr">
                  <a:buNone/>
                </a:pPr>
                <a:r>
                  <a:rPr lang="en-GB" sz="2400"/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GB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pt-B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pt-B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groupCh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</m:t>
                    </m:r>
                    <m:d>
                      <m:dPr>
                        <m:ctrlPr>
                          <a:rPr lang="en-GB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d>
                          <m:dPr>
                            <m:begChr m:val="|"/>
                            <m:endChr m:val=""/>
                            <m:ctrlPr>
                              <a:rPr lang="en-GB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"/>
                                <m:ctrlPr>
                                  <a:rPr lang="en-GB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eqArr>
                                  <m:eqArrPr>
                                    <m:ctrlPr>
                                      <a:rPr lang="en-GB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d>
                          </m:e>
                        </m:d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groupChr>
                      <m:groupChrPr>
                        <m:chr m:val="→"/>
                        <m:vertJc m:val="bot"/>
                        <m:ctrlPr>
                          <a:rPr lang="en-GB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pt-B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pt-B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groupCh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</m:t>
                    </m:r>
                    <m:d>
                      <m:dPr>
                        <m:ctrlPr>
                          <a:rPr lang="en-GB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d>
                          <m:dPr>
                            <m:begChr m:val="|"/>
                            <m:endChr m:val=""/>
                            <m:ctrlPr>
                              <a:rPr lang="en-GB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d>
                              <m:dPr>
                                <m:begChr m:val=""/>
                                <m:endChr m:val=""/>
                                <m:ctrlPr>
                                  <a:rPr lang="en-GB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en-GB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GB" sz="2400">
                    <a:solidFill>
                      <a:srgbClr val="0070C0"/>
                    </a:solidFill>
                  </a:rPr>
                  <a:t>	</a:t>
                </a:r>
              </a:p>
              <a:p>
                <a:pPr marL="201168" lvl="1" indent="0">
                  <a:buNone/>
                </a:pPr>
                <a:endParaRPr lang="en-GB" sz="2400">
                  <a:solidFill>
                    <a:srgbClr val="0070C0"/>
                  </a:solidFill>
                </a:endParaRPr>
              </a:p>
              <a:p>
                <a:pPr marL="201168" lvl="1" indent="0" algn="ctr">
                  <a:buNone/>
                </a:pPr>
                <a:r>
                  <a:rPr lang="en-GB" sz="2400">
                    <a:solidFill>
                      <a:schemeClr val="tx1"/>
                    </a:solidFill>
                  </a:rPr>
                  <a:t>=&gt; Ta được hệ phương trình</a:t>
                </a:r>
                <a:r>
                  <a:rPr lang="en-GB" sz="2400">
                    <a:solidFill>
                      <a:srgbClr val="0070C0"/>
                    </a:solidFill>
                  </a:rPr>
                  <a:t> :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"/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α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r>
                  <a:rPr lang="en-GB" sz="2400">
                    <a:solidFill>
                      <a:schemeClr val="tx1"/>
                    </a:solidFill>
                  </a:rPr>
                  <a:t>=&gt;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"/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α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</m:t>
                                  </m:r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−1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α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α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</m:t>
                    </m:r>
                  </m:oMath>
                </a14:m>
                <a:r>
                  <a:rPr lang="en-GB" sz="2400">
                    <a:solidFill>
                      <a:schemeClr val="tx1"/>
                    </a:solidFill>
                  </a:rPr>
                  <a:t>=&gt;   x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−2</m:t>
                            </m:r>
                            <m:r>
                              <m:rPr>
                                <m:sty m:val="p"/>
                              </m:rPr>
                              <a:rPr lang="el-G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α</m:t>
                            </m:r>
                          </m:e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  <m:e>
                            <m:r>
                              <m:rPr>
                                <m:sty m:val="p"/>
                              </m:rPr>
                              <a:rPr lang="el-G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α</m:t>
                            </m:r>
                          </m:e>
                        </m:eqArr>
                        <m:r>
                          <m:rPr>
                            <m:sty m:val="p"/>
                          </m:rPr>
                          <a:rPr lang="el-G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α</m:t>
                        </m:r>
                      </m:e>
                    </m:d>
                  </m:oMath>
                </a14:m>
                <a:r>
                  <a:rPr lang="en-GB" sz="2400">
                    <a:solidFill>
                      <a:schemeClr val="tx1"/>
                    </a:solidFill>
                  </a:rPr>
                  <a:t> </a:t>
                </a:r>
                <a:endParaRPr lang="en-GB" sz="2400" dirty="0">
                  <a:solidFill>
                    <a:schemeClr val="tx1"/>
                  </a:solidFill>
                </a:endParaRPr>
              </a:p>
              <a:p>
                <a:pPr marL="201168" lvl="1" indent="0">
                  <a:buNone/>
                </a:pPr>
                <a:endParaRPr lang="en-US" sz="2400" dirty="0"/>
              </a:p>
              <a:p>
                <a:pPr lvl="1"/>
                <a:endParaRPr lang="en-GB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C6A3C-C783-4E57-8FB5-5CAF29E5C2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460" y="1284753"/>
                <a:ext cx="12041079" cy="494247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6E1296-068A-4AFA-B338-9DABA3D2D2B5}"/>
                  </a:ext>
                </a:extLst>
              </p:cNvPr>
              <p:cNvSpPr txBox="1"/>
              <p:nvPr/>
            </p:nvSpPr>
            <p:spPr>
              <a:xfrm>
                <a:off x="924756" y="355568"/>
                <a:ext cx="9000478" cy="12714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Ví </a:t>
                </a:r>
                <a:r>
                  <a:rPr lang="en-US" sz="2400" err="1">
                    <a:solidFill>
                      <a:srgbClr val="FF0000"/>
                    </a:solidFill>
                  </a:rPr>
                  <a:t>dụ</a:t>
                </a:r>
                <a:r>
                  <a:rPr lang="en-US" sz="2400">
                    <a:solidFill>
                      <a:srgbClr val="FF0000"/>
                    </a:solidFill>
                  </a:rPr>
                  <a:t>: </a:t>
                </a:r>
                <a:r>
                  <a:rPr lang="en-US" sz="2400"/>
                  <a:t>Giải hệ phương trình tuyến tính</a:t>
                </a:r>
                <a:r>
                  <a:rPr lang="en-US" sz="2400">
                    <a:solidFill>
                      <a:srgbClr val="FF0000"/>
                    </a:solidFill>
                  </a:rPr>
                  <a:t> </a:t>
                </a:r>
                <a:r>
                  <a:rPr lang="en-US" sz="2400"/>
                  <a:t>A =</a:t>
                </a:r>
                <a:r>
                  <a:rPr lang="en-GB" sz="240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"/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−6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  <m:sSub>
                                    <m:sSub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−9</m:t>
                                  </m:r>
                                  <m:sSub>
                                    <m:sSub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+6</m:t>
                                  </m:r>
                                  <m:sSub>
                                    <m:sSub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endParaRPr lang="en-US" sz="24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6E1296-068A-4AFA-B338-9DABA3D2D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756" y="355568"/>
                <a:ext cx="9000478" cy="1271438"/>
              </a:xfrm>
              <a:prstGeom prst="rect">
                <a:avLst/>
              </a:prstGeom>
              <a:blipFill>
                <a:blip r:embed="rId3"/>
                <a:stretch>
                  <a:fillRect l="-1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7158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3CFAE-584F-421F-B623-A1403B90AA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5652" y="2895696"/>
            <a:ext cx="9840695" cy="1066608"/>
          </a:xfrm>
        </p:spPr>
        <p:txBody>
          <a:bodyPr>
            <a:noAutofit/>
          </a:bodyPr>
          <a:lstStyle/>
          <a:p>
            <a:pPr algn="ctr"/>
            <a:r>
              <a:rPr lang="en-GB" sz="6000">
                <a:solidFill>
                  <a:schemeClr val="tx1"/>
                </a:solidFill>
                <a:latin typeface="French Script MT" panose="03020402040607040605" pitchFamily="66" charset="0"/>
                <a:ea typeface="Gungsuh" panose="02030600000101010101" pitchFamily="18" charset="-127"/>
                <a:cs typeface="Arial" panose="020B0604020202020204" pitchFamily="34" charset="0"/>
              </a:rPr>
              <a:t>Thank you !</a:t>
            </a:r>
            <a:endParaRPr lang="en-GB" sz="6000" dirty="0">
              <a:solidFill>
                <a:schemeClr val="tx1"/>
              </a:solidFill>
              <a:latin typeface="French Script MT" panose="03020402040607040605" pitchFamily="66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245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38F41-FAB0-4183-A5C4-455607F44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632855"/>
            <a:ext cx="10058400" cy="70230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en-US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B96B8E-CC81-4F02-970B-D6AABF8E0278}"/>
              </a:ext>
            </a:extLst>
          </p:cNvPr>
          <p:cNvSpPr txBox="1"/>
          <p:nvPr/>
        </p:nvSpPr>
        <p:spPr>
          <a:xfrm>
            <a:off x="1097280" y="988906"/>
            <a:ext cx="102614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Hệ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phương trình tuyến tính m phương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trình, 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ẩn số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(m , n là các số tự nhiên khác 0)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 dạng: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E4937C6-7336-4CC8-96C6-0BB2F55C578D}"/>
                  </a:ext>
                </a:extLst>
              </p:cNvPr>
              <p:cNvSpPr txBox="1"/>
              <p:nvPr/>
            </p:nvSpPr>
            <p:spPr>
              <a:xfrm>
                <a:off x="1097279" y="4244829"/>
                <a:ext cx="10261415" cy="1629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pt-BR" sz="2400" i="1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vi-V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vi-V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,..., xn là </a:t>
                </a:r>
                <a:r>
                  <a:rPr lang="vi-V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 </a:t>
                </a: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biến số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vi-V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vi-V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thuộc trường số K, với </a:t>
                </a:r>
                <a:r>
                  <a:rPr lang="vi-V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 </a:t>
                </a: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∈</a:t>
                </a:r>
                <a:r>
                  <a:rPr lang="vi-V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vi-V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 m</a:t>
                </a: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r>
                  <a:rPr lang="vi-V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j </a:t>
                </a: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∈</a:t>
                </a:r>
                <a:r>
                  <a:rPr lang="vi-V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vi-V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 n</a:t>
                </a: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r>
                  <a:rPr lang="vi-V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vi-V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được gọi là hệ số của ẩn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vi-V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vi-V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được gọi </a:t>
                </a:r>
                <a:r>
                  <a:rPr lang="vi-V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 h</a:t>
                </a: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ệ số</a:t>
                </a:r>
                <a:r>
                  <a:rPr lang="vi-V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tự do</a:t>
                </a: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của hệ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E4937C6-7336-4CC8-96C6-0BB2F55C5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79" y="4244829"/>
                <a:ext cx="10261415" cy="1629164"/>
              </a:xfrm>
              <a:prstGeom prst="rect">
                <a:avLst/>
              </a:prstGeom>
              <a:blipFill>
                <a:blip r:embed="rId2"/>
                <a:stretch>
                  <a:fillRect l="-772" b="-5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1.png">
            <a:extLst>
              <a:ext uri="{FF2B5EF4-FFF2-40B4-BE49-F238E27FC236}">
                <a16:creationId xmlns:a16="http://schemas.microsoft.com/office/drawing/2014/main" id="{AD77A932-CFA4-4847-AF1C-F07FDF1ED1A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576952" y="2381381"/>
            <a:ext cx="9038095" cy="20952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8341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B87E0434-3839-48E2-93A7-A6CEC1D168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601491"/>
                <a:ext cx="10058400" cy="5542134"/>
              </a:xfrm>
            </p:spPr>
            <p:txBody>
              <a:bodyPr>
                <a:noAutofit/>
              </a:bodyPr>
              <a:lstStyle/>
              <a:p>
                <a:pPr lvl="1">
                  <a:buClrTx/>
                  <a:buFont typeface="Arial" panose="020B0604020202020204" pitchFamily="34" charset="0"/>
                  <a:buChar char="•"/>
                </a:pPr>
                <a:r>
                  <a:rPr lang="en-US" sz="2400"/>
                  <a:t> Ma trận A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/>
                  <a:t>  là ma trận hệ số của phương trình</a:t>
                </a:r>
              </a:p>
              <a:p>
                <a:pPr lvl="1">
                  <a:buClrTx/>
                  <a:buFont typeface="Arial" panose="020B0604020202020204" pitchFamily="34" charset="0"/>
                  <a:buChar char="•"/>
                </a:pPr>
                <a:endParaRPr lang="en-US" sz="2400"/>
              </a:p>
              <a:p>
                <a:pPr lvl="1">
                  <a:buClrTx/>
                  <a:buFont typeface="Arial" panose="020B0604020202020204" pitchFamily="34" charset="0"/>
                  <a:buChar char="•"/>
                </a:pPr>
                <a:r>
                  <a:rPr lang="en-US" sz="2400"/>
                  <a:t>Ma trận X 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eqArr>
                              <m:eqArr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eqArr>
                          </m:e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sz="2400"/>
                  <a:t> là ma trận ẩn số của phương trình</a:t>
                </a:r>
              </a:p>
              <a:p>
                <a:pPr marL="201168" lvl="1" indent="0">
                  <a:buClrTx/>
                  <a:buNone/>
                </a:pPr>
                <a:endParaRPr lang="en-US" sz="2400"/>
              </a:p>
              <a:p>
                <a:pPr lvl="1">
                  <a:buClrTx/>
                  <a:buFont typeface="Arial" panose="020B0604020202020204" pitchFamily="34" charset="0"/>
                  <a:buChar char="•"/>
                </a:pPr>
                <a:r>
                  <a:rPr lang="en-US" sz="2400"/>
                  <a:t>Ma trận B 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eqArr>
                              <m:eqArr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eqArr>
                          </m:e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sz="2400"/>
                  <a:t> là ma trận hệ số tự do của phương trình</a:t>
                </a:r>
              </a:p>
              <a:p>
                <a:pPr lvl="1">
                  <a:buClrTx/>
                  <a:buFont typeface="Arial" panose="020B0604020202020204" pitchFamily="34" charset="0"/>
                  <a:buChar char="•"/>
                </a:pPr>
                <a:endParaRPr lang="en-US" sz="2400"/>
              </a:p>
              <a:p>
                <a:pPr lvl="1">
                  <a:buClrTx/>
                  <a:buFont typeface="Arial" panose="020B0604020202020204" pitchFamily="34" charset="0"/>
                  <a:buChar char="•"/>
                </a:pPr>
                <a:r>
                  <a:rPr lang="en-US" sz="2400"/>
                  <a:t>Được viết dưới dạng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∗1</m:t>
                        </m:r>
                      </m:sub>
                    </m:sSub>
                  </m:oMath>
                </a14:m>
                <a:r>
                  <a:rPr lang="en-US" sz="240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∗1</m:t>
                        </m:r>
                      </m:sub>
                    </m:sSub>
                  </m:oMath>
                </a14:m>
                <a:r>
                  <a:rPr lang="en-US" sz="2400"/>
                  <a:t> </a:t>
                </a:r>
              </a:p>
              <a:p>
                <a:pPr lvl="1">
                  <a:buClrTx/>
                  <a:buFont typeface="Arial" panose="020B0604020202020204" pitchFamily="34" charset="0"/>
                  <a:buChar char="•"/>
                </a:pPr>
                <a:r>
                  <a:rPr lang="vi-V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Nếu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vi-V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 với </a:t>
                </a:r>
                <a:r>
                  <a:rPr lang="vi-V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mọi </a:t>
                </a: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 </a:t>
                </a:r>
                <a:r>
                  <a:rPr lang="vi-V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1,2</a:t>
                </a:r>
                <a:r>
                  <a:rPr lang="vi-V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,…,m thì hệ được gọi </a:t>
                </a:r>
                <a:r>
                  <a:rPr lang="vi-V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 </a:t>
                </a:r>
                <a:r>
                  <a:rPr lang="vi-VN" sz="240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hệ</a:t>
                </a:r>
                <a:r>
                  <a:rPr lang="en-US" sz="240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40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tuyến </a:t>
                </a:r>
                <a:r>
                  <a:rPr lang="vi-V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tính thuần nhất</a:t>
                </a:r>
                <a:r>
                  <a:rPr lang="vi-V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lvl="1">
                  <a:buClrTx/>
                  <a:buFont typeface="Arial" panose="020B0604020202020204" pitchFamily="34" charset="0"/>
                  <a:buChar char="•"/>
                </a:pPr>
                <a:endParaRPr lang="en-US" sz="2400"/>
              </a:p>
              <a:p>
                <a:pPr lvl="1">
                  <a:buClrTx/>
                  <a:buFont typeface="Arial" panose="020B0604020202020204" pitchFamily="34" charset="0"/>
                  <a:buChar char="•"/>
                </a:pPr>
                <a:endParaRPr lang="en-US" sz="240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B87E0434-3839-48E2-93A7-A6CEC1D168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601491"/>
                <a:ext cx="10058400" cy="5542134"/>
              </a:xfrm>
              <a:blipFill>
                <a:blip r:embed="rId2"/>
                <a:stretch>
                  <a:fillRect t="-1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3133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358CA44-ECC0-462D-9701-0534E14358DC}"/>
              </a:ext>
            </a:extLst>
          </p:cNvPr>
          <p:cNvSpPr txBox="1"/>
          <p:nvPr/>
        </p:nvSpPr>
        <p:spPr>
          <a:xfrm>
            <a:off x="570451" y="1765594"/>
            <a:ext cx="1736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A  =</a:t>
            </a:r>
            <a:endParaRPr lang="en-GB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67ABA2-1E6C-48A8-9C32-726BA62FF8AA}"/>
                  </a:ext>
                </a:extLst>
              </p:cNvPr>
              <p:cNvSpPr txBox="1"/>
              <p:nvPr/>
            </p:nvSpPr>
            <p:spPr>
              <a:xfrm>
                <a:off x="2413830" y="1164018"/>
                <a:ext cx="521659" cy="1664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"/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+4</m:t>
                                  </m:r>
                                  <m:sSub>
                                    <m:sSub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−3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=0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+5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+6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−4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=0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+5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+3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=0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  <m:sSub>
                                    <m:sSub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8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−19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=0</m:t>
                                  </m:r>
                                </m:e>
                              </m:eqArr>
                            </m:e>
                          </m:d>
                        </m:e>
                      </m:d>
                    </m:oMath>
                  </m:oMathPara>
                </a14:m>
                <a:endPara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67ABA2-1E6C-48A8-9C32-726BA62FF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830" y="1164018"/>
                <a:ext cx="521659" cy="1664815"/>
              </a:xfrm>
              <a:prstGeom prst="rect">
                <a:avLst/>
              </a:prstGeom>
              <a:blipFill>
                <a:blip r:embed="rId2"/>
                <a:stretch>
                  <a:fillRect r="-6720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2F7E831-5299-4A18-866F-B8E09DAD86DC}"/>
              </a:ext>
            </a:extLst>
          </p:cNvPr>
          <p:cNvSpPr txBox="1"/>
          <p:nvPr/>
        </p:nvSpPr>
        <p:spPr>
          <a:xfrm>
            <a:off x="6967765" y="1580926"/>
            <a:ext cx="40405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Hệ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4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4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ẩn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Là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hệ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tuyến tính thuần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nhất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AF1487-3B7E-4F37-9EA5-C1F7DB694F9B}"/>
                  </a:ext>
                </a:extLst>
              </p:cNvPr>
              <p:cNvSpPr txBox="1"/>
              <p:nvPr/>
            </p:nvSpPr>
            <p:spPr>
              <a:xfrm>
                <a:off x="2612571" y="3170334"/>
                <a:ext cx="6966857" cy="14529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↔ 	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eqArr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4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3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eqArr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8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eqArr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−2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24</m:t>
                                  </m:r>
                                </m:e>
                              </m:eqArr>
                            </m:e>
                          </m:mr>
                        </m:m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−4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eqArr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4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−19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,   b =</a:t>
                </a:r>
                <a:r>
                  <a:rPr lang="en-GB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GB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 x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AF1487-3B7E-4F37-9EA5-C1F7DB694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571" y="3170334"/>
                <a:ext cx="6966857" cy="1452962"/>
              </a:xfrm>
              <a:prstGeom prst="rect">
                <a:avLst/>
              </a:prstGeom>
              <a:blipFill>
                <a:blip r:embed="rId3"/>
                <a:stretch>
                  <a:fillRect l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4A78F49-00BE-4989-A6F4-F42199E02290}"/>
                  </a:ext>
                </a:extLst>
              </p:cNvPr>
              <p:cNvSpPr txBox="1"/>
              <p:nvPr/>
            </p:nvSpPr>
            <p:spPr>
              <a:xfrm>
                <a:off x="910163" y="4964797"/>
                <a:ext cx="103716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Hệ thuần nhất luôn có nghiệm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0     </m:t>
                                  </m:r>
                                </m:e>
                              </m:mr>
                            </m:m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…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được gọi là </a:t>
                </a:r>
                <a:r>
                  <a:rPr lang="en-US" sz="240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nghiệm tầm thường</a:t>
                </a:r>
                <a:endParaRPr lang="en-US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4A78F49-00BE-4989-A6F4-F42199E02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163" y="4964797"/>
                <a:ext cx="10371671" cy="461665"/>
              </a:xfrm>
              <a:prstGeom prst="rect">
                <a:avLst/>
              </a:prstGeom>
              <a:blipFill>
                <a:blip r:embed="rId4"/>
                <a:stretch>
                  <a:fillRect l="-881" t="-10526" r="-23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2852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358CA44-ECC0-462D-9701-0534E14358DC}"/>
              </a:ext>
            </a:extLst>
          </p:cNvPr>
          <p:cNvSpPr txBox="1"/>
          <p:nvPr/>
        </p:nvSpPr>
        <p:spPr>
          <a:xfrm>
            <a:off x="570451" y="1765594"/>
            <a:ext cx="1736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A  =</a:t>
            </a:r>
            <a:endParaRPr lang="en-GB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67ABA2-1E6C-48A8-9C32-726BA62FF8AA}"/>
                  </a:ext>
                </a:extLst>
              </p:cNvPr>
              <p:cNvSpPr txBox="1"/>
              <p:nvPr/>
            </p:nvSpPr>
            <p:spPr>
              <a:xfrm>
                <a:off x="1438874" y="1406869"/>
                <a:ext cx="4553935" cy="11791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"/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−6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e>
                              </m:eqArr>
                            </m:e>
                          </m:d>
                        </m:e>
                      </m:d>
                    </m:oMath>
                  </m:oMathPara>
                </a14:m>
                <a:endPara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67ABA2-1E6C-48A8-9C32-726BA62FF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8874" y="1406869"/>
                <a:ext cx="4553935" cy="11791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2F7E831-5299-4A18-866F-B8E09DAD86DC}"/>
              </a:ext>
            </a:extLst>
          </p:cNvPr>
          <p:cNvSpPr txBox="1"/>
          <p:nvPr/>
        </p:nvSpPr>
        <p:spPr>
          <a:xfrm>
            <a:off x="5992809" y="1580924"/>
            <a:ext cx="49178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Hệ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trình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3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ẩn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Là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hệ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tuyến tính không thuần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nhất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AF1487-3B7E-4F37-9EA5-C1F7DB694F9B}"/>
                  </a:ext>
                </a:extLst>
              </p:cNvPr>
              <p:cNvSpPr txBox="1"/>
              <p:nvPr/>
            </p:nvSpPr>
            <p:spPr>
              <a:xfrm>
                <a:off x="2612571" y="2760029"/>
                <a:ext cx="6966857" cy="1068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↔ 	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</m:t>
                              </m:r>
                            </m:e>
                          </m:mr>
                        </m:m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 </m:t>
                        </m:r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,   b =</a:t>
                </a:r>
                <a:r>
                  <a:rPr lang="en-GB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−6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e>
                        </m:eqAr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GB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 x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AF1487-3B7E-4F37-9EA5-C1F7DB694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571" y="2760029"/>
                <a:ext cx="6966857" cy="1068947"/>
              </a:xfrm>
              <a:prstGeom prst="rect">
                <a:avLst/>
              </a:prstGeom>
              <a:blipFill>
                <a:blip r:embed="rId3"/>
                <a:stretch>
                  <a:fillRect l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023035D1-A51A-4C60-A886-04C3AE1EE660}"/>
              </a:ext>
            </a:extLst>
          </p:cNvPr>
          <p:cNvSpPr txBox="1"/>
          <p:nvPr/>
        </p:nvSpPr>
        <p:spPr>
          <a:xfrm>
            <a:off x="1270199" y="4177084"/>
            <a:ext cx="96404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Một hệ phương trình tuyến tính không thuần nhất có tính chất: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Hoặc </a:t>
            </a:r>
            <a:r>
              <a:rPr 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vô nghiệm </a:t>
            </a:r>
            <a:r>
              <a:rPr lang="en-US" sz="2400"/>
              <a:t>khi và chỉ khi 𝑟𝑎𝑛𝑘(𝐀) &gt; 𝑟𝑎𝑛𝑘(𝐀̃) (𝐀̃ là ma trận phụ trợ)</a:t>
            </a:r>
            <a:endParaRPr lang="en-US" sz="2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Hoặc có </a:t>
            </a:r>
            <a:r>
              <a:rPr 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nghiệm duy nhất</a:t>
            </a:r>
            <a:r>
              <a:rPr lang="en-US" sz="2400"/>
              <a:t> khi và chỉ khi 𝑟𝑎𝑛𝑘(𝐀) = 𝑛 (𝑑𝑒𝑡(𝐴) ≠ 0)</a:t>
            </a:r>
            <a:endParaRPr lang="en-US" sz="2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Hoặc có </a:t>
            </a:r>
            <a:r>
              <a:rPr 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vô số nghiệm </a:t>
            </a:r>
            <a:r>
              <a:rPr lang="en-US" sz="2400"/>
              <a:t>khi và chỉ khi 𝑟𝑎𝑛𝑘(𝐀) &lt; 𝑛 (𝑑𝑒𝑡(𝐴) = 0).</a:t>
            </a:r>
            <a:endParaRPr lang="en-US" sz="2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51950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CED03-5CC5-4905-B510-A1ED66F41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16149"/>
            <a:ext cx="10058400" cy="3225701"/>
          </a:xfrm>
        </p:spPr>
        <p:txBody>
          <a:bodyPr>
            <a:noAutofit/>
          </a:bodyPr>
          <a:lstStyle/>
          <a:p>
            <a:r>
              <a:rPr lang="en-US" sz="2400"/>
              <a:t>* Đối với hệ phương trình tuyến tính có thể xảy ra:</a:t>
            </a:r>
          </a:p>
          <a:p>
            <a:endParaRPr lang="en-US" sz="2400"/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2400"/>
              <a:t>m = n : hệ vuông (số phương trình </a:t>
            </a:r>
            <a:r>
              <a:rPr lang="en-US" sz="2400">
                <a:solidFill>
                  <a:srgbClr val="FF0000"/>
                </a:solidFill>
              </a:rPr>
              <a:t>bằng</a:t>
            </a:r>
            <a:r>
              <a:rPr lang="en-US" sz="2400"/>
              <a:t> số ẩn, thường có nghiệm duy nhất)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endParaRPr lang="en-US" sz="2400"/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2400"/>
              <a:t>m &lt; n : hệ thiếu (số phương trình </a:t>
            </a:r>
            <a:r>
              <a:rPr lang="en-US" sz="2400">
                <a:solidFill>
                  <a:srgbClr val="FF0000"/>
                </a:solidFill>
              </a:rPr>
              <a:t>ít hơn </a:t>
            </a:r>
            <a:r>
              <a:rPr lang="en-US" sz="2400"/>
              <a:t>số ẩn, hệ thường vô số nghiệm)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endParaRPr lang="en-US" sz="2400"/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2400"/>
              <a:t>m &gt; n : hệ dư (số phương trình </a:t>
            </a:r>
            <a:r>
              <a:rPr lang="en-US" sz="2400">
                <a:solidFill>
                  <a:srgbClr val="FF0000"/>
                </a:solidFill>
              </a:rPr>
              <a:t>nhiều hơn </a:t>
            </a:r>
            <a:r>
              <a:rPr lang="en-US" sz="2400"/>
              <a:t>số ẩn, hệ thường vô nghiệm)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endParaRPr lang="en-US" sz="2400"/>
          </a:p>
          <a:p>
            <a:endParaRPr lang="en-US" sz="2400"/>
          </a:p>
          <a:p>
            <a:pPr marL="0" indent="0">
              <a:buNone/>
            </a:pPr>
            <a:r>
              <a:rPr lang="en-US" sz="24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70788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38F41-FAB0-4183-A5C4-455607F44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395932"/>
            <a:ext cx="10058400" cy="702303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en-US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6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Cramer </a:t>
            </a:r>
            <a:endParaRPr lang="en-GB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B96B8E-CC81-4F02-970B-D6AABF8E0278}"/>
              </a:ext>
            </a:extLst>
          </p:cNvPr>
          <p:cNvSpPr txBox="1"/>
          <p:nvPr/>
        </p:nvSpPr>
        <p:spPr>
          <a:xfrm>
            <a:off x="1097280" y="704053"/>
            <a:ext cx="102614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1. Định nghĩa: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là hệ phương trình tuyến tính có </a:t>
            </a:r>
            <a:r>
              <a:rPr 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 ẩn, số phương trình bằng nhau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và ma trận hệ số là </a:t>
            </a:r>
            <a:r>
              <a:rPr 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 suy biến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 Tức là hệ có dạng: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E4937C6-7336-4CC8-96C6-0BB2F55C578D}"/>
                  </a:ext>
                </a:extLst>
              </p:cNvPr>
              <p:cNvSpPr txBox="1"/>
              <p:nvPr/>
            </p:nvSpPr>
            <p:spPr>
              <a:xfrm>
                <a:off x="1097279" y="4513799"/>
                <a:ext cx="10261415" cy="1777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400">
                    <a:cs typeface="Times New Roman" panose="02020603050405020304" pitchFamily="18" charset="0"/>
                  </a:rPr>
                  <a:t>Trong đó A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vi-V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𝐾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và </a:t>
                </a:r>
                <a:r>
                  <a:rPr lang="en-US" sz="240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det(A) ≠ 0</a:t>
                </a:r>
              </a:p>
              <a:p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Định lý: </a:t>
                </a:r>
                <a:r>
                  <a:rPr lang="vi-VN" sz="2400"/>
                  <a:t>Mọi hệ Cramer n p</a:t>
                </a:r>
                <a:r>
                  <a:rPr lang="en-US" sz="2400"/>
                  <a:t>hương trình</a:t>
                </a:r>
                <a:r>
                  <a:rPr lang="vi-VN" sz="2400"/>
                  <a:t> đều có nghiệm duy nhất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vi-VN" sz="240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vi-VN" sz="2400"/>
                  <a:t> , …,</a:t>
                </a:r>
                <a:r>
                  <a:rPr lang="pt-BR" sz="240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vi-VN" sz="2400"/>
                  <a:t>) được xác định bởi công thức</a:t>
                </a:r>
                <a:r>
                  <a:rPr lang="en-US" sz="240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(với j = 1,2,…,n, là det(D) nhưng thay cột k trong D bởi cột của hệ phương trình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E4937C6-7336-4CC8-96C6-0BB2F55C5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79" y="4513799"/>
                <a:ext cx="10261415" cy="1777346"/>
              </a:xfrm>
              <a:prstGeom prst="rect">
                <a:avLst/>
              </a:prstGeom>
              <a:blipFill>
                <a:blip r:embed="rId2"/>
                <a:stretch>
                  <a:fillRect l="-891" t="-3082" b="-6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A picture containing text, antenna&#10;&#10;Description automatically generated">
            <a:extLst>
              <a:ext uri="{FF2B5EF4-FFF2-40B4-BE49-F238E27FC236}">
                <a16:creationId xmlns:a16="http://schemas.microsoft.com/office/drawing/2014/main" id="{60EA5C20-08AF-4F8A-9571-2BEC49D17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8731" y="1961141"/>
            <a:ext cx="8154538" cy="24958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58781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0496383-9D87-405D-91ED-808145583A28}"/>
              </a:ext>
            </a:extLst>
          </p:cNvPr>
          <p:cNvSpPr txBox="1">
            <a:spLocks/>
          </p:cNvSpPr>
          <p:nvPr/>
        </p:nvSpPr>
        <p:spPr>
          <a:xfrm>
            <a:off x="1097279" y="286603"/>
            <a:ext cx="10350649" cy="11298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en-US" sz="33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3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3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3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3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3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3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Gauss: </a:t>
            </a:r>
            <a:endParaRPr lang="en-GB" sz="33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1E32F3-C296-4493-B52C-61563448D79F}"/>
              </a:ext>
            </a:extLst>
          </p:cNvPr>
          <p:cNvSpPr txBox="1"/>
          <p:nvPr/>
        </p:nvSpPr>
        <p:spPr>
          <a:xfrm>
            <a:off x="1097279" y="1591715"/>
            <a:ext cx="10261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đương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6C654A-BA2E-40BB-9BAD-C6A11556F6C2}"/>
              </a:ext>
            </a:extLst>
          </p:cNvPr>
          <p:cNvSpPr txBox="1"/>
          <p:nvPr/>
        </p:nvSpPr>
        <p:spPr>
          <a:xfrm>
            <a:off x="986117" y="2228671"/>
            <a:ext cx="102614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Nhân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λ </a:t>
            </a:r>
            <a:r>
              <a:rPr lang="vi-V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≠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0)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vế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Đổi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chỗ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Nhân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λ </a:t>
            </a:r>
            <a:r>
              <a:rPr lang="vi-V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≠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0)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rồi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A923372-AC37-4E5E-9CF5-2E602FE0AD93}"/>
                  </a:ext>
                </a:extLst>
              </p:cNvPr>
              <p:cNvSpPr txBox="1"/>
              <p:nvPr/>
            </p:nvSpPr>
            <p:spPr>
              <a:xfrm>
                <a:off x="526175" y="3779582"/>
                <a:ext cx="11139649" cy="1271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Ví </a:t>
                </a:r>
                <a:r>
                  <a:rPr lang="en-US" sz="2400" dirty="0" err="1">
                    <a:solidFill>
                      <a:srgbClr val="FF0000"/>
                    </a:solidFill>
                  </a:rPr>
                  <a:t>dụ</a:t>
                </a:r>
                <a:r>
                  <a:rPr lang="en-US" sz="2400">
                    <a:solidFill>
                      <a:srgbClr val="FF0000"/>
                    </a:solidFill>
                  </a:rPr>
                  <a:t>: </a:t>
                </a:r>
                <a:r>
                  <a:rPr lang="en-US" sz="2400"/>
                  <a:t>A =</a:t>
                </a:r>
                <a:r>
                  <a:rPr lang="en-GB" sz="240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"/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=2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r>
                  <a:rPr lang="en-GB" dirty="0"/>
                  <a:t>  </a:t>
                </a:r>
                <a:r>
                  <a:rPr lang="en-GB" sz="2400">
                    <a:sym typeface="Wingdings" panose="05000000000000000000" pitchFamily="2" charset="2"/>
                  </a:rPr>
                  <a:t></a:t>
                </a:r>
                <a:r>
                  <a:rPr lang="en-GB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"/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6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=2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+2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=5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r>
                  <a:rPr lang="en-GB" sz="2400" dirty="0"/>
                  <a:t>  </a:t>
                </a:r>
                <a:r>
                  <a:rPr lang="en-GB" sz="2400">
                    <a:sym typeface="Wingdings" panose="05000000000000000000" pitchFamily="2" charset="2"/>
                  </a:rPr>
                  <a:t>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"/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=2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sz="2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</m:t>
                                  </m:r>
                                  <m:r>
                                    <a:rPr lang="en-US" sz="2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6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+2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=5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A923372-AC37-4E5E-9CF5-2E602FE0A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175" y="3779582"/>
                <a:ext cx="11139649" cy="1271438"/>
              </a:xfrm>
              <a:prstGeom prst="rect">
                <a:avLst/>
              </a:prstGeom>
              <a:blipFill>
                <a:blip r:embed="rId2"/>
                <a:stretch>
                  <a:fillRect l="-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7F1D62B-2435-422A-8B7E-66F64ACBFECB}"/>
                  </a:ext>
                </a:extLst>
              </p:cNvPr>
              <p:cNvSpPr txBox="1"/>
              <p:nvPr/>
            </p:nvSpPr>
            <p:spPr>
              <a:xfrm>
                <a:off x="4245745" y="5145827"/>
                <a:ext cx="13738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sSub>
                      <m:sSubPr>
                        <m:ctrlPr>
                          <a:rPr lang="pt-B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/>
                  <a:t> x 2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7F1D62B-2435-422A-8B7E-66F64ACBF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5745" y="5145827"/>
                <a:ext cx="1373820" cy="369332"/>
              </a:xfrm>
              <a:prstGeom prst="rect">
                <a:avLst/>
              </a:prstGeom>
              <a:blipFill>
                <a:blip r:embed="rId3"/>
                <a:stretch>
                  <a:fillRect t="-8197" r="-132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9E2D9E5-C08A-4953-A251-3F42E4560A3F}"/>
                  </a:ext>
                </a:extLst>
              </p:cNvPr>
              <p:cNvSpPr txBox="1"/>
              <p:nvPr/>
            </p:nvSpPr>
            <p:spPr>
              <a:xfrm>
                <a:off x="7682884" y="5140840"/>
                <a:ext cx="137382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9E2D9E5-C08A-4953-A251-3F42E4560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2884" y="5140840"/>
                <a:ext cx="1373820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879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C6A3C-C783-4E57-8FB5-5CAF29E5C2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7733" y="1564862"/>
                <a:ext cx="11096533" cy="4942470"/>
              </a:xfrm>
            </p:spPr>
            <p:txBody>
              <a:bodyPr>
                <a:noAutofit/>
              </a:bodyPr>
              <a:lstStyle/>
              <a:p>
                <a:pPr marL="201168" lvl="1" indent="0">
                  <a:buNone/>
                </a:pPr>
                <a:endParaRPr lang="en-GB" sz="240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GB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d>
                                <m:dPr>
                                  <m:begChr m:val=""/>
                                  <m:endChr m:val=""/>
                                  <m:ctrlPr>
                                    <a:rPr lang="en-GB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GB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eqArr>
                                </m:e>
                              </m:d>
                            </m:e>
                          </m:d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GB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pt-B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pt-B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 </m:t>
                          </m:r>
                        </m:e>
                      </m:groupCh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ctrlPr>
                            <a:rPr lang="en-GB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GB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"/>
                                  <m:ctrlPr>
                                    <a:rPr lang="en-GB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eqArr>
                                    <m:eqArrPr>
                                      <m:ctrlPr>
                                        <a:rPr lang="en-GB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e>
                                  </m:eqArr>
                                </m:e>
                              </m:d>
                            </m:e>
                          </m:d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0">
                  <a:solidFill>
                    <a:schemeClr val="tx1"/>
                  </a:solidFill>
                </a:endParaRPr>
              </a:p>
              <a:p>
                <a:pPr marL="201168" lvl="1" indent="0">
                  <a:buNone/>
                </a:pPr>
                <a:endParaRPr lang="en-GB" sz="2400">
                  <a:solidFill>
                    <a:srgbClr val="0070C0"/>
                  </a:solidFill>
                </a:endParaRPr>
              </a:p>
              <a:p>
                <a:pPr marL="201168" lvl="1" indent="0" algn="ctr">
                  <a:buNone/>
                </a:pPr>
                <a:r>
                  <a:rPr lang="en-GB" sz="2400"/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GB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pt-B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pt-B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t-B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groupChr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GB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d>
                          <m:dPr>
                            <m:begChr m:val="|"/>
                            <m:endChr m:val=""/>
                            <m:ctrlPr>
                              <a:rPr lang="en-GB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d>
                              <m:dPr>
                                <m:begChr m:val=""/>
                                <m:endChr m:val=""/>
                                <m:ctrlPr>
                                  <a:rPr lang="en-GB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en-GB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e>
                                </m:eqArr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GB" sz="2400" dirty="0">
                    <a:solidFill>
                      <a:srgbClr val="0070C0"/>
                    </a:solidFill>
                  </a:rPr>
                  <a:t> </a:t>
                </a:r>
                <a:r>
                  <a:rPr lang="en-GB" sz="2400">
                    <a:solidFill>
                      <a:srgbClr val="0070C0"/>
                    </a:solidFill>
                  </a:rPr>
                  <a:t>	</a:t>
                </a:r>
              </a:p>
              <a:p>
                <a:pPr marL="201168" lvl="1" indent="0">
                  <a:buNone/>
                </a:pPr>
                <a:endParaRPr lang="en-GB" sz="2400">
                  <a:solidFill>
                    <a:srgbClr val="0070C0"/>
                  </a:solidFill>
                </a:endParaRPr>
              </a:p>
              <a:p>
                <a:pPr marL="201168" lvl="1" indent="0">
                  <a:buNone/>
                </a:pPr>
                <a:r>
                  <a:rPr lang="en-GB" sz="2400">
                    <a:solidFill>
                      <a:schemeClr val="tx1"/>
                    </a:solidFill>
                  </a:rPr>
                  <a:t>=&gt; Ta được hệ phương trình</a:t>
                </a:r>
                <a:r>
                  <a:rPr lang="en-GB" sz="2400">
                    <a:solidFill>
                      <a:srgbClr val="0070C0"/>
                    </a:solidFill>
                  </a:rPr>
                  <a:t> :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"/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=4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+3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=2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−4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</m:t>
                    </m:r>
                  </m:oMath>
                </a14:m>
                <a:r>
                  <a:rPr lang="en-GB" sz="2400">
                    <a:solidFill>
                      <a:schemeClr val="tx1"/>
                    </a:solidFill>
                  </a:rPr>
                  <a:t>=&gt;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"/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8/5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14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=−4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r>
                  <a:rPr lang="en-GB" sz="2400" dirty="0">
                    <a:solidFill>
                      <a:schemeClr val="tx1"/>
                    </a:solidFill>
                  </a:rPr>
                  <a:t>   </a:t>
                </a:r>
                <a:r>
                  <a:rPr lang="en-GB" sz="2400">
                    <a:solidFill>
                      <a:schemeClr val="tx1"/>
                    </a:solidFill>
                  </a:rPr>
                  <a:t>=&gt;   x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8/5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14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−4</m:t>
                            </m:r>
                          </m:e>
                        </m:eqArr>
                      </m:e>
                    </m:d>
                  </m:oMath>
                </a14:m>
                <a:r>
                  <a:rPr lang="en-GB" sz="2400">
                    <a:solidFill>
                      <a:schemeClr val="tx1"/>
                    </a:solidFill>
                  </a:rPr>
                  <a:t> </a:t>
                </a:r>
                <a:endParaRPr lang="en-GB" sz="2400" dirty="0">
                  <a:solidFill>
                    <a:schemeClr val="tx1"/>
                  </a:solidFill>
                </a:endParaRPr>
              </a:p>
              <a:p>
                <a:pPr marL="201168" lvl="1" indent="0">
                  <a:buNone/>
                </a:pPr>
                <a:endParaRPr lang="en-US" sz="2400" dirty="0"/>
              </a:p>
              <a:p>
                <a:pPr lvl="1"/>
                <a:endParaRPr lang="en-GB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C6A3C-C783-4E57-8FB5-5CAF29E5C2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7733" y="1564862"/>
                <a:ext cx="11096533" cy="494247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6E1296-068A-4AFA-B338-9DABA3D2D2B5}"/>
                  </a:ext>
                </a:extLst>
              </p:cNvPr>
              <p:cNvSpPr txBox="1"/>
              <p:nvPr/>
            </p:nvSpPr>
            <p:spPr>
              <a:xfrm>
                <a:off x="915879" y="524244"/>
                <a:ext cx="9000478" cy="12714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Ví </a:t>
                </a:r>
                <a:r>
                  <a:rPr lang="en-US" sz="2400" err="1">
                    <a:solidFill>
                      <a:srgbClr val="FF0000"/>
                    </a:solidFill>
                  </a:rPr>
                  <a:t>dụ</a:t>
                </a:r>
                <a:r>
                  <a:rPr lang="en-US" sz="2400">
                    <a:solidFill>
                      <a:srgbClr val="FF0000"/>
                    </a:solidFill>
                  </a:rPr>
                  <a:t>: </a:t>
                </a:r>
                <a:r>
                  <a:rPr lang="en-US" sz="2400"/>
                  <a:t>Giải hệ phương trình tuyến tính</a:t>
                </a:r>
                <a:r>
                  <a:rPr lang="en-US" sz="2400">
                    <a:solidFill>
                      <a:srgbClr val="FF0000"/>
                    </a:solidFill>
                  </a:rPr>
                  <a:t> </a:t>
                </a:r>
                <a:r>
                  <a:rPr lang="en-US" sz="2400"/>
                  <a:t>A =</a:t>
                </a:r>
                <a:r>
                  <a:rPr lang="en-GB" sz="240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"/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+3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  <m:sSub>
                                    <m:sSub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endParaRPr lang="en-US" sz="24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6E1296-068A-4AFA-B338-9DABA3D2D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879" y="524244"/>
                <a:ext cx="9000478" cy="1271438"/>
              </a:xfrm>
              <a:prstGeom prst="rect">
                <a:avLst/>
              </a:prstGeom>
              <a:blipFill>
                <a:blip r:embed="rId3"/>
                <a:stretch>
                  <a:fillRect l="-10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531553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Custom 1">
      <a:majorFont>
        <a:latin typeface="Calibri Light"/>
        <a:ea typeface=""/>
        <a:cs typeface=""/>
      </a:majorFont>
      <a:minorFont>
        <a:latin typeface="Times New Roman"/>
        <a:ea typeface="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997</TotalTime>
  <Words>734</Words>
  <Application>Microsoft Office PowerPoint</Application>
  <PresentationFormat>Widescreen</PresentationFormat>
  <Paragraphs>78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French Script MT</vt:lpstr>
      <vt:lpstr>Times New Roman</vt:lpstr>
      <vt:lpstr>Retrospect</vt:lpstr>
      <vt:lpstr>Hệ phương trình tuyến tính - Giải thuật Gauss</vt:lpstr>
      <vt:lpstr>I. Hệ phương trình tuyến tính </vt:lpstr>
      <vt:lpstr>PowerPoint Presentation</vt:lpstr>
      <vt:lpstr>PowerPoint Presentation</vt:lpstr>
      <vt:lpstr>PowerPoint Presentation</vt:lpstr>
      <vt:lpstr>PowerPoint Presentation</vt:lpstr>
      <vt:lpstr>II. Hệ phương trình Cramer </vt:lpstr>
      <vt:lpstr>PowerPoint Presentation</vt:lpstr>
      <vt:lpstr>PowerPoint Presentation</vt:lpstr>
      <vt:lpstr>PowerPoint Presentation</vt:lpstr>
      <vt:lpstr>PowerPoint Presentation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Hệ Phương trình tuyến tính và giải thuật Gauss</dc:title>
  <dc:creator>Kiệt Nguyễn</dc:creator>
  <cp:lastModifiedBy>VÕ HOÀNG GIA BẢO</cp:lastModifiedBy>
  <cp:revision>11</cp:revision>
  <dcterms:created xsi:type="dcterms:W3CDTF">2021-08-28T03:02:43Z</dcterms:created>
  <dcterms:modified xsi:type="dcterms:W3CDTF">2021-08-30T04:48:24Z</dcterms:modified>
</cp:coreProperties>
</file>