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68" r:id="rId3"/>
    <p:sldId id="257" r:id="rId4"/>
    <p:sldId id="269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72" r:id="rId13"/>
    <p:sldId id="273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E6E9-5E02-4A97-AF37-A5FC7EC09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0FD52-141B-47EE-B74B-74EEFCA72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C54B-D0B2-4D4A-8AFE-D5A0B540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C175-9596-4004-AEDA-03DA2B2E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F4883-9D50-42BD-BF38-405ED5D3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4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BBFD-6E11-4D55-BAC8-5EF87A5F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5A10C-1E21-4820-83FB-487569AD7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93148-A8D4-44D6-9136-A530B13B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14B50-43C9-4D85-98D6-CB3DD30E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FABF-CB97-48BC-AC3E-01E1ACDE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82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8061B-7099-430A-BD81-50B0343DC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ACCCD-D5E8-44AB-A26D-5651563EC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5E17-EFE7-4175-9684-3CEAB95A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9C10-C5EF-46F5-B14E-DD10805B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9CEA-2BD5-4E8E-8E16-09A990BAF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C1FD-07D9-42B6-873D-E06E8ABE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FE143-71CA-41CB-B234-4AA00C126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1EC8-B085-4CC9-8A7D-9FBA5DA7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4817-5C59-4E80-A2BB-797A9945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7BFD1-F87E-43B9-970C-A9EB23FC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17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2A101-133C-4016-B91D-0D7C2BD0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E1C8-B8D9-4136-8610-F467B750F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F24D-301E-4243-899A-BCDA7798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69E0-0E6A-4088-8FC6-27E5D0C9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7D8D3-5E44-492D-AC06-D08E3932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88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C315-68D0-449F-BF10-3137F92B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8CD2-CD9C-434C-B566-A41BB557D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D140-135E-4D9F-A324-7E2794BE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427B0-17DC-4291-9DAB-537DE283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BBED8-4131-47BB-BE13-00139107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AD404-9F02-4567-9ACE-D3132F325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611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62E9-A4BB-43D7-AE58-588F5DE7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C0F36-EDA9-4B30-ABD4-660D2F78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CDE9F-6612-433C-A6A6-91E00EF3A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E33050-83F3-42AB-83EF-FE4D258C1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D10E4-DEB9-4221-80A3-4287A6296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54505-983B-40F2-940D-5A6C9736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824DC-104F-41BC-AF3C-C80D3865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B75C4-7D6C-4C91-A6DD-CE3B59C4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8C22-93BB-4229-89CE-38ECCA8F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36ACD-3FB3-46E5-811D-61AC23ED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F8309-3B04-45A3-B318-2021B63E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046D8-8E65-4840-8DC4-764C9AAA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5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B0A1C-F2E0-426D-8A56-ECE9A3C0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65A65-F7A9-4FCA-99AF-96AA0000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7F803-7FA3-4F0D-BFD9-FD36E59F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5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4293-3FD8-4300-82CB-7741F917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D15E-BB19-4B98-B2C6-17E9AF79F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13CFF-8FA2-471A-B64A-730CAF8B2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1FB08-9238-4083-8A31-ACBA0A85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C8B5A-80F4-43A8-A2EE-642D3E081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47AC7-A5BA-4ED1-95F8-E1F909C2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08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3510-69C1-487C-B0BA-795D230C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5F423-9F6E-4D0C-9E1B-9ED037FC5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62F0C-6A38-4B55-B1BB-51EF9BB4F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5B27-201E-4235-BF20-87DA8C7D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AB14-6B2F-4BE2-A218-2EC40380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4FC88-196C-4698-B85B-AD458F00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86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03B8B-0CB6-4035-B182-F7069BD3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B98D8-D5A8-455A-B842-CF8AE0C1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5C85D-52B8-4FC6-9B31-1396CCC32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E6689-7945-40DB-83A1-8C18C1B9D928}" type="datetimeFigureOut">
              <a:rPr lang="en-GB" smtClean="0"/>
              <a:t>30/08/2021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6F697-19AE-416C-87E3-E49FC4B68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F063D-D49A-4067-B11A-F95AB5BA2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37083-C54E-44F7-BEBC-3E13822F5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43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AA7D-317A-4B13-9A65-26BCCCFF0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987" y="2265197"/>
            <a:ext cx="8516962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QR - Chéo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04959D-7713-4FDB-BC33-C5F62F67E811}"/>
              </a:ext>
            </a:extLst>
          </p:cNvPr>
          <p:cNvSpPr txBox="1">
            <a:spLocks/>
          </p:cNvSpPr>
          <p:nvPr/>
        </p:nvSpPr>
        <p:spPr>
          <a:xfrm>
            <a:off x="8303581" y="5903651"/>
            <a:ext cx="3888419" cy="43500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Võ Hoàng Gia Bảo - 19127102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4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566EE-0921-45AF-B525-0D9F0E5BCC83}"/>
                  </a:ext>
                </a:extLst>
              </p:cNvPr>
              <p:cNvSpPr txBox="1"/>
              <p:nvPr/>
            </p:nvSpPr>
            <p:spPr>
              <a:xfrm>
                <a:off x="652097" y="920621"/>
                <a:ext cx="10887805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US" sz="2000" b="1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toán:</a:t>
                </a:r>
                <a:b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vi-VN" sz="20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1: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đa thức đặc trưng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schemeClr val="accent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b="0">
                  <a:solidFill>
                    <a:schemeClr val="accent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2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Tìm giá trị riêng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giải nghiệm phương trình đa thức đặc trưng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tích đa thức đặc trưng thành tích các lũy thừa</a:t>
                </a:r>
                <a:endParaRPr lang="en-US" sz="2000" b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không có giá trị riêng nào 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 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 báo ma trận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 chéo </a:t>
                </a:r>
                <a:r>
                  <a:rPr lang="vi-VN" sz="2000" b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 được</a:t>
                </a:r>
                <a:r>
                  <a:rPr lang="en-US" sz="2000" b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 thúc 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huật toán.</a:t>
                </a:r>
                <a:endParaRPr 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k giá trị riêng đôi một phân biệt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số bội tương ứng là</a:t>
                </a:r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en-US" sz="2000" b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 </a:t>
                </a: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thông báo ma trận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 chéo </a:t>
                </a:r>
                <a:r>
                  <a:rPr lang="vi-VN" sz="2000" b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 được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và kết thúc thuật toán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000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+ 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b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en-US" sz="200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 tiến hành tìm vector riêng, giải nghiệm phương trình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  <m:r>
                          <a:rPr lang="en-US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chemeClr val="accent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solidFill>
                                  <a:schemeClr val="accent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mỗi </a:t>
                </a:r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 trị riêng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GB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giải cơ sở không gian nghiệm 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với lũy thừa của giá trị riêng thì thông báo ma trận </a:t>
                </a:r>
                <a:r>
                  <a:rPr lang="en-US" sz="20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không chéo hóa được </a:t>
                </a: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vi-V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kết thúc </a:t>
                </a: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vi-VN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huật toán.</a:t>
                </a:r>
                <a:endParaRPr 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0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</a:t>
                </a:r>
                <a:r>
                  <a:rPr lang="en-US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vi-VN" sz="2000" b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 ma 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 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cột lần lượt là 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vect</a:t>
                </a: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riêng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2000" b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ma trận làm chéo hóa A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000" b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en-US" sz="2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là ma trận chéo mà các 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phần tử</a:t>
                </a:r>
                <a:r>
                  <a:rPr lang="en-US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trên </a:t>
                </a:r>
                <a:r>
                  <a:rPr lang="vi-VN" sz="2000" b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đường chéo chính lần lượt là các giá trị riêng </a:t>
                </a:r>
                <a:r>
                  <a:rPr lang="vi-VN" sz="2000" b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 A</a:t>
                </a:r>
                <a:r>
                  <a:rPr lang="en-US" sz="20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từ bé đến lớn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566EE-0921-45AF-B525-0D9F0E5B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7" y="920621"/>
                <a:ext cx="10887805" cy="5016758"/>
              </a:xfrm>
              <a:prstGeom prst="rect">
                <a:avLst/>
              </a:prstGeom>
              <a:blipFill>
                <a:blip r:embed="rId2"/>
                <a:stretch>
                  <a:fillRect l="-616" t="-608" r="-728" b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03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BC766-6DC2-4E05-84C2-6EE51BEF9A2F}"/>
                  </a:ext>
                </a:extLst>
              </p:cNvPr>
              <p:cNvSpPr txBox="1"/>
              <p:nvPr/>
            </p:nvSpPr>
            <p:spPr>
              <a:xfrm>
                <a:off x="1501261" y="1622686"/>
                <a:ext cx="9189477" cy="4476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</a:t>
                </a:r>
                <a:r>
                  <a:rPr lang="en-GB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1:</a:t>
                </a:r>
              </a:p>
              <a:p>
                <a:r>
                  <a:rPr lang="en-GB" sz="2000" dirty="0"/>
                  <a:t>|A-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000"/>
                  <a:t>|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λ</m:t>
                    </m:r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eqArr>
                          <m:eqArr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eqAr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GB" sz="2000" dirty="0"/>
                  <a:t> </a:t>
                </a:r>
              </a:p>
              <a:p>
                <a:endParaRPr lang="en-GB" sz="2000" dirty="0"/>
              </a:p>
              <a:p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+ 3</m:t>
                    </m:r>
                  </m:oMath>
                </a14:m>
                <a:r>
                  <a:rPr lang="en-GB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:r>
                  <a:rPr lang="el-G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l-G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l-G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20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000"/>
              </a:p>
              <a:p>
                <a:r>
                  <a:rPr lang="en-GB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2: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/>
              </a:p>
              <a:p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|A-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|=0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el-G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l-G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l-GR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l-GR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 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=3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λ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eqArr>
                      </m:e>
                    </m:d>
                  </m:oMath>
                </a14:m>
                <a:endParaRPr lang="en-GB" sz="2000" dirty="0"/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BC766-6DC2-4E05-84C2-6EE51BEF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261" y="1622686"/>
                <a:ext cx="9189477" cy="4476803"/>
              </a:xfrm>
              <a:prstGeom prst="rect">
                <a:avLst/>
              </a:prstGeom>
              <a:blipFill>
                <a:blip r:embed="rId2"/>
                <a:stretch>
                  <a:fillRect l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B27198-6B31-41D5-82CD-84412C9E2D74}"/>
                  </a:ext>
                </a:extLst>
              </p:cNvPr>
              <p:cNvSpPr txBox="1"/>
              <p:nvPr/>
            </p:nvSpPr>
            <p:spPr>
              <a:xfrm>
                <a:off x="915879" y="524244"/>
                <a:ext cx="9000478" cy="10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240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 hóa ma trận :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B27198-6B31-41D5-82CD-84412C9E2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524244"/>
                <a:ext cx="9000478" cy="1098442"/>
              </a:xfrm>
              <a:prstGeom prst="rect">
                <a:avLst/>
              </a:prstGeom>
              <a:blipFill>
                <a:blip r:embed="rId3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46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BC766-6DC2-4E05-84C2-6EE51BEF9A2F}"/>
                  </a:ext>
                </a:extLst>
              </p:cNvPr>
              <p:cNvSpPr txBox="1"/>
              <p:nvPr/>
            </p:nvSpPr>
            <p:spPr>
              <a:xfrm>
                <a:off x="919072" y="623039"/>
                <a:ext cx="10353855" cy="561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−1</m:t>
                    </m:r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⇒</a:t>
                </a:r>
                <a:r>
                  <a:rPr lang="en-GB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ử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𝐺𝑎𝑢𝑠𝑠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"/>
                                <m:endChr m:val="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⇒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i="0" smtClean="0">
                                        <a:latin typeface="Times New Roman" panose="020206030504050203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i="0" smtClean="0">
                                        <a:latin typeface="Times New Roman" panose="020206030504050203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Times New Roman" panose="020206030504050203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GB" sz="2000" b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2000" b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 vector riêng ứng với giá trị riêng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GB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sz="200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1 </a:t>
                </a:r>
                <a:r>
                  <a:rPr lang="en-GB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⇒</a:t>
                </a:r>
                <a:r>
                  <a:rPr lang="en-GB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ử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𝐺𝑎𝑢𝑠𝑠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"/>
                                <m:endChr m:val="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⇒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i="0" smtClean="0">
                                        <a:latin typeface="Times New Roman" panose="020206030504050203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=−5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i="0" smtClean="0">
                                        <a:latin typeface="Times New Roman" panose="020206030504050203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=−3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Times New Roman" panose="020206030504050203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GB" sz="2000" b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2000" b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 vector riêng ứng với giá trị riêng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1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−5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BC766-6DC2-4E05-84C2-6EE51BEF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72" y="623039"/>
                <a:ext cx="10353855" cy="5618205"/>
              </a:xfrm>
              <a:prstGeom prst="rect">
                <a:avLst/>
              </a:prstGeom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3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BC766-6DC2-4E05-84C2-6EE51BEF9A2F}"/>
                  </a:ext>
                </a:extLst>
              </p:cNvPr>
              <p:cNvSpPr txBox="1"/>
              <p:nvPr/>
            </p:nvSpPr>
            <p:spPr>
              <a:xfrm>
                <a:off x="919072" y="298110"/>
                <a:ext cx="10353855" cy="6261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3 </a:t>
                </a:r>
                <a:r>
                  <a:rPr lang="en-GB" sz="200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⇒</a:t>
                </a:r>
                <a:r>
                  <a:rPr lang="en-GB" sz="200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𝑘h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ử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𝐺𝑎𝑢𝑠𝑠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"/>
                                <m:endChr m:val=""/>
                                <m:ctrlP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GB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⇒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GB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=3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α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endParaRPr lang="en-GB" sz="2000" b="1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sz="2000" b="1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Vậy vector riêng ứng với giá trị riêng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smtClean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1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3</a:t>
                </a:r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trận D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,   P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,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A = P D</a:t>
                </a:r>
                <a:r>
                  <a:rPr lang="en-GB" sz="200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BC766-6DC2-4E05-84C2-6EE51BEF9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072" y="298110"/>
                <a:ext cx="10353855" cy="6261779"/>
              </a:xfrm>
              <a:prstGeom prst="rect">
                <a:avLst/>
              </a:prstGeom>
              <a:blipFill>
                <a:blip r:embed="rId2"/>
                <a:stretch>
                  <a:fillRect l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94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CFAE-584F-421F-B623-A1403B90A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652" y="2895696"/>
            <a:ext cx="9840695" cy="1066608"/>
          </a:xfrm>
        </p:spPr>
        <p:txBody>
          <a:bodyPr>
            <a:noAutofit/>
          </a:bodyPr>
          <a:lstStyle/>
          <a:p>
            <a:pPr algn="ctr"/>
            <a:r>
              <a:rPr lang="en-GB" sz="6000">
                <a:solidFill>
                  <a:schemeClr val="tx1"/>
                </a:solidFill>
                <a:latin typeface="French Script MT" panose="03020402040607040605" pitchFamily="66" charset="0"/>
                <a:ea typeface="Gungsuh" panose="02030600000101010101" pitchFamily="18" charset="-127"/>
                <a:cs typeface="Arial" panose="020B0604020202020204" pitchFamily="34" charset="0"/>
              </a:rPr>
              <a:t>Thank you !</a:t>
            </a:r>
            <a:endParaRPr lang="en-GB" sz="6000" dirty="0">
              <a:solidFill>
                <a:schemeClr val="tx1"/>
              </a:solidFill>
              <a:latin typeface="French Script MT" panose="03020402040607040605" pitchFamily="66" charset="0"/>
              <a:ea typeface="Gungsuh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4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BE7A-B897-40C9-86C5-9F766D38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762" y="832717"/>
            <a:ext cx="8596668" cy="72281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rã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QR (QR Decomposition):</a:t>
            </a:r>
            <a:endParaRPr lang="en-GB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9C3C8-EEB1-4CE0-B5C5-F05B3ED57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6762" y="1889233"/>
                <a:ext cx="9698476" cy="4262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Định nghĩa: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à phân rã ma trận A thành tích </a:t>
                </a:r>
                <a:r>
                  <a:rPr lang="vi-V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QR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 </a:t>
                </a:r>
                <a:r>
                  <a:rPr lang="vi-VN" sz="24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trận trực giao Q 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vi-VN" sz="240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trận tam giác trên R</a:t>
                </a:r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rã QR thường được sử dụng để giải quyết vấn đề bình phương tối thiểu tuyến tính</a:t>
                </a: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Bất kỳ ma trận vuông thực A có thể bị phân tách thành </a:t>
                </a:r>
                <a:r>
                  <a:rPr lang="vi-V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QR</a:t>
                </a:r>
                <a:endParaRPr lang="en-US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cột của </a:t>
                </a:r>
                <a:r>
                  <a:rPr lang="en-US" sz="24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trận trực giao Q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 các vector trực giao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9C3C8-EEB1-4CE0-B5C5-F05B3ED57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6762" y="1889233"/>
                <a:ext cx="9698476" cy="4262509"/>
              </a:xfrm>
              <a:blipFill>
                <a:blip r:embed="rId2"/>
                <a:stretch>
                  <a:fillRect l="-1006" t="-2003"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4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9C3C8-EEB1-4CE0-B5C5-F05B3ED573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56443" y="858630"/>
                <a:ext cx="10279114" cy="5389315"/>
              </a:xfrm>
            </p:spPr>
            <p:txBody>
              <a:bodyPr>
                <a:no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 toán Gram-Schmidt: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Biến đổi họ các vector độc lập tuyến tính về họ các vector trực giao / trực chuẩn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Kiểm tra 1 họ các vector có là độc lập tuyến tính hay không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 các vector độc lập tuyến tính nếu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 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… 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 họ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 gọi là độc lập tuyến tính, còn ngược lại gọi là phụ thuộc tuyến tính</a:t>
                </a:r>
              </a:p>
              <a:p>
                <a:r>
                  <a:rPr lang="en-US" sz="24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 trực giao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họ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∀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≠ j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Họ trực chuẩn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họ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∀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i, </a:t>
                </a: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chuẩn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hệ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độc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lập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bằng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giải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thuật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Gram-Schmidt, 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được: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…. 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828800" lvl="4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D9C3C8-EEB1-4CE0-B5C5-F05B3ED573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6443" y="858630"/>
                <a:ext cx="10279114" cy="5389315"/>
              </a:xfrm>
              <a:blipFill>
                <a:blip r:embed="rId2"/>
                <a:stretch>
                  <a:fillRect l="-949" t="-1584" r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9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289B78-ADC0-41F4-AB1F-E3CDD5B9A2E1}"/>
                  </a:ext>
                </a:extLst>
              </p:cNvPr>
              <p:cNvSpPr txBox="1"/>
              <p:nvPr/>
            </p:nvSpPr>
            <p:spPr>
              <a:xfrm>
                <a:off x="677334" y="639664"/>
                <a:ext cx="10837331" cy="6006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mọi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=1,2,…,k 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Xét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cột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Q =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nhận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⟨"/>
                        <m:endChr m:val="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GB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làm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 cột</a:t>
                </a:r>
              </a:p>
              <a:p>
                <a:pPr algn="ctr"/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en-GB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en-GB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e>
                            <m:e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GB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d>
                                    <m:dPr>
                                      <m:begChr m:val="⟨"/>
                                      <m:endChr m:val="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"/>
                                          <m:ctrlPr>
                                            <a:rPr lang="en-GB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d>
                                    <m:dPr>
                                      <m:begChr m:val=""/>
                                      <m:endChr m:val="⟩"/>
                                      <m:ctrlPr>
                                        <a:rPr lang="en-GB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→   </m:t>
                    </m:r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QR =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Q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… Q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⟨"/>
                                <m:endChr m:val=""/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d>
                              <m:dPr>
                                <m:begChr m:val="⟨"/>
                                <m:endChr m:val=""/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d>
                              <m:dPr>
                                <m:begChr m:val="⟨"/>
                                <m:endChr m:val=""/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"/>
                                    <m:endChr m:val=""/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"/>
                                <m:endChr m:val="⟩"/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+….+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Đẳng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thức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: A = QR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289B78-ADC0-41F4-AB1F-E3CDD5B9A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639664"/>
                <a:ext cx="10837331" cy="6006709"/>
              </a:xfrm>
              <a:prstGeom prst="rect">
                <a:avLst/>
              </a:prstGeom>
              <a:blipFill>
                <a:blip r:embed="rId2"/>
                <a:stretch>
                  <a:fillRect l="-731" t="-812" b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3345D2-46E8-4BFC-818D-74DE47DA6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0018" y="498753"/>
                <a:ext cx="10311964" cy="609735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Thuật toán: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1: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2: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họ trực giao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…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k ∈ [1, i]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 thì thông báo họ không độc lập tuyến tính và kết thúc thuật toán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3: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trực chuẩn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các vector trực giao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k ∈ [1, i]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4: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Gộp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5: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 </a:t>
                </a:r>
                <a:r>
                  <a:rPr lang="en-US" sz="2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= QR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R=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GB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</a:p>
              <a:p>
                <a:endParaRPr lang="en-US" sz="2000" dirty="0"/>
              </a:p>
              <a:p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3345D2-46E8-4BFC-818D-74DE47DA6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0018" y="498753"/>
                <a:ext cx="10311964" cy="6097355"/>
              </a:xfrm>
              <a:blipFill>
                <a:blip r:embed="rId2"/>
                <a:stretch>
                  <a:fillRect l="-591" t="-11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67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4EE0E7-6807-4C4A-8444-AB7B066D5F1B}"/>
                  </a:ext>
                </a:extLst>
              </p:cNvPr>
              <p:cNvSpPr txBox="1"/>
              <p:nvPr/>
            </p:nvSpPr>
            <p:spPr>
              <a:xfrm>
                <a:off x="1980090" y="1846556"/>
                <a:ext cx="8231820" cy="4601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Đặt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lần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lượt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từng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cột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,2,1)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(1,1,1) 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(1,2,2)</a:t>
                </a:r>
              </a:p>
              <a:p>
                <a:pPr algn="ctr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 họ trực giao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(2,2,1) 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algn="ctr"/>
                <a:endParaRPr lang="en-GB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trực chuẩn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của các vector trực giao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2,2,1)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US" sz="2400" i="1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,0</m:t>
                    </m:r>
                  </m:oMath>
                </a14:m>
                <a:r>
                  <a:rPr lang="en-GB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0)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4EE0E7-6807-4C4A-8444-AB7B066D5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90" y="1846556"/>
                <a:ext cx="8231820" cy="4601196"/>
              </a:xfrm>
              <a:prstGeom prst="rect">
                <a:avLst/>
              </a:prstGeom>
              <a:blipFill>
                <a:blip r:embed="rId2"/>
                <a:stretch>
                  <a:fillRect l="-1185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4169A-C5D3-4FF8-9B6B-77DCD884267E}"/>
                  </a:ext>
                </a:extLst>
              </p:cNvPr>
              <p:cNvSpPr txBox="1"/>
              <p:nvPr/>
            </p:nvSpPr>
            <p:spPr>
              <a:xfrm>
                <a:off x="915879" y="524244"/>
                <a:ext cx="9000478" cy="1098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Ví </a:t>
                </a:r>
                <a:r>
                  <a:rPr lang="en-US" sz="240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dụ</a:t>
                </a:r>
                <a:r>
                  <a:rPr lang="en-US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rã QR ma trận : 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F4169A-C5D3-4FF8-9B6B-77DCD8842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79" y="524244"/>
                <a:ext cx="9000478" cy="1098442"/>
              </a:xfrm>
              <a:prstGeom prst="rect">
                <a:avLst/>
              </a:prstGeom>
              <a:blipFill>
                <a:blip r:embed="rId3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16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7736FD-1E70-48BD-94BF-87E258B8FF8F}"/>
                  </a:ext>
                </a:extLst>
              </p:cNvPr>
              <p:cNvSpPr txBox="1"/>
              <p:nvPr/>
            </p:nvSpPr>
            <p:spPr>
              <a:xfrm>
                <a:off x="2675466" y="612000"/>
                <a:ext cx="6841068" cy="607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Gộp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Ta </a:t>
                </a:r>
                <a:r>
                  <a:rPr lang="en-US" sz="24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= QR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R =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</a:t>
                </a:r>
              </a:p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GB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hân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rã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QR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của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ta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A =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QR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7736FD-1E70-48BD-94BF-87E258B8F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466" y="612000"/>
                <a:ext cx="6841068" cy="6079678"/>
              </a:xfrm>
              <a:prstGeom prst="rect">
                <a:avLst/>
              </a:prstGeom>
              <a:blipFill>
                <a:blip r:embed="rId2"/>
                <a:stretch>
                  <a:fillRect l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650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7736FD-1E70-48BD-94BF-87E258B8FF8F}"/>
                  </a:ext>
                </a:extLst>
              </p:cNvPr>
              <p:cNvSpPr txBox="1"/>
              <p:nvPr/>
            </p:nvSpPr>
            <p:spPr>
              <a:xfrm>
                <a:off x="2941632" y="1067071"/>
                <a:ext cx="6308736" cy="4723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Hoặc </a:t>
                </a:r>
                <a:r>
                  <a:rPr lang="en-US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Bước 5 </a:t>
                </a:r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thể thực hiện như sau:</a:t>
                </a: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 các tích vô hướng: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 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,  </m:t>
                    </m:r>
                    <m:d>
                      <m:dPr>
                        <m:begChr m:val="⟨"/>
                        <m:endChr m:val="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,  </m:t>
                    </m:r>
                    <m:d>
                      <m:dPr>
                        <m:begChr m:val="⟨"/>
                        <m:endChr m:val="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ad>
                          <m:radPr>
                            <m:degHide m:val="o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GB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"/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lang="en-GB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b="0">
                  <a:latin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0">
                  <a:latin typeface="Times New Roman" panose="02020603050405020304" pitchFamily="18" charset="0"/>
                </a:endParaRPr>
              </a:p>
              <a:p>
                <a:r>
                  <a: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=&gt; Ma trận R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GB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7736FD-1E70-48BD-94BF-87E258B8F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632" y="1067071"/>
                <a:ext cx="6308736" cy="4723857"/>
              </a:xfrm>
              <a:prstGeom prst="rect">
                <a:avLst/>
              </a:prstGeom>
              <a:blipFill>
                <a:blip r:embed="rId2"/>
                <a:stretch>
                  <a:fillRect l="-1547" t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7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CE094-A3C0-48F4-82A8-51C37646EC5B}"/>
                  </a:ext>
                </a:extLst>
              </p:cNvPr>
              <p:cNvSpPr txBox="1"/>
              <p:nvPr/>
            </p:nvSpPr>
            <p:spPr>
              <a:xfrm>
                <a:off x="1180983" y="1351342"/>
                <a:ext cx="9830034" cy="4602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2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Định </a:t>
                </a:r>
                <a:r>
                  <a:rPr lang="en-US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nghĩa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Hai 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trận vuông A 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 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 gọi là đồng dạng với nhau nếu tồn tại một ma trận 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 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cấp n khả nghịch sao 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Khi đó, P được gọi là ma trận làm chéo hóa ma trận A, D là dạng chéo của ma trận A.</a:t>
                </a:r>
                <a:endParaRPr lang="vi-V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 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 trận 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vuông </a:t>
                </a:r>
                <a:r>
                  <a:rPr lang="vi-VN" sz="220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 </a:t>
                </a:r>
                <a:r>
                  <a:rPr lang="vi-VN" sz="22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 được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nếu nó </a:t>
                </a:r>
                <a:r>
                  <a:rPr lang="vi-VN" sz="22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đồng dạng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với một ma 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 chéo.</a:t>
                </a:r>
                <a:endParaRPr lang="en-US" sz="2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Điều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kiện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 </a:t>
                </a:r>
                <a:r>
                  <a:rPr lang="en-US" sz="2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trận</a:t>
                </a: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ó n vect</a:t>
                </a:r>
                <a:r>
                  <a:rPr lang="en-US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riêng độc lập tuyến tính.</a:t>
                </a:r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20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vi-VN" sz="2200" b="0" i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ếu </a:t>
                </a:r>
                <a:r>
                  <a:rPr lang="vi-VN" sz="22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vi-VN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có các giá trị riêng phân biệt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GB" sz="2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GB" sz="2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λ</m:t>
                        </m:r>
                        <m:r>
                          <m:rPr>
                            <m:nor/>
                          </m:rPr>
                          <a:rPr lang="en-GB" sz="2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 số bội tương ứng là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b="0" i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thì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en-US" sz="22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chéo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hóa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22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CE094-A3C0-48F4-82A8-51C37646E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983" y="1351342"/>
                <a:ext cx="9830034" cy="4602029"/>
              </a:xfrm>
              <a:prstGeom prst="rect">
                <a:avLst/>
              </a:prstGeom>
              <a:blipFill>
                <a:blip r:embed="rId2"/>
                <a:stretch>
                  <a:fillRect l="-806" r="-248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03D10EA-3A61-46D2-851A-53506717B80D}"/>
              </a:ext>
            </a:extLst>
          </p:cNvPr>
          <p:cNvSpPr txBox="1">
            <a:spLocks/>
          </p:cNvSpPr>
          <p:nvPr/>
        </p:nvSpPr>
        <p:spPr>
          <a:xfrm>
            <a:off x="1180983" y="628531"/>
            <a:ext cx="8596668" cy="722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Chéo hóa ma trận (Diagonalize matrix):</a:t>
            </a:r>
            <a:endParaRPr lang="en-GB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23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1684</TotalTime>
  <Words>1376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French Script MT</vt:lpstr>
      <vt:lpstr>Times New Roman</vt:lpstr>
      <vt:lpstr>Wingdings</vt:lpstr>
      <vt:lpstr>Office Theme</vt:lpstr>
      <vt:lpstr>Phương pháp phân rã QR - Chéo hóa ma trận</vt:lpstr>
      <vt:lpstr>I. Phân rã QR (QR Decomposition):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Kiệt Nguyễn</dc:creator>
  <cp:lastModifiedBy>VÕ HOÀNG GIA BẢO</cp:lastModifiedBy>
  <cp:revision>16</cp:revision>
  <dcterms:created xsi:type="dcterms:W3CDTF">2021-08-28T14:04:36Z</dcterms:created>
  <dcterms:modified xsi:type="dcterms:W3CDTF">2021-08-30T09:15:24Z</dcterms:modified>
</cp:coreProperties>
</file>