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5" r:id="rId3"/>
    <p:sldId id="286" r:id="rId4"/>
    <p:sldId id="283" r:id="rId5"/>
    <p:sldId id="281" r:id="rId6"/>
    <p:sldId id="287" r:id="rId7"/>
    <p:sldId id="284" r:id="rId8"/>
    <p:sldId id="27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0B03-89B3-4032-B46A-5EEF81E24B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B77B05E-9796-4A30-8829-1C585061C8D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39FBE1C-0BDD-4855-92C5-9A0596AE9408}"/>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5" name="Footer Placeholder 4">
            <a:extLst>
              <a:ext uri="{FF2B5EF4-FFF2-40B4-BE49-F238E27FC236}">
                <a16:creationId xmlns:a16="http://schemas.microsoft.com/office/drawing/2014/main" id="{F5FF5699-BDE3-47C0-81E6-C6C96BAC42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C87C68-A233-4903-A6EA-346BBC7F9460}"/>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3385236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311A-D746-41CC-9904-7B641B24E0D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81540C7-7D0B-426C-B114-137FCB8CF8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C0EBAE-BDB3-46E5-81EE-ADA5B2D98C9C}"/>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5" name="Footer Placeholder 4">
            <a:extLst>
              <a:ext uri="{FF2B5EF4-FFF2-40B4-BE49-F238E27FC236}">
                <a16:creationId xmlns:a16="http://schemas.microsoft.com/office/drawing/2014/main" id="{AAEF3E3F-3DA1-4282-8852-E19B072DB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AD576-DEAF-47AC-BB60-B9C857D97645}"/>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7965494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85760-07E9-42E4-A8C0-8C4675994E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BF2175-4DCB-48F6-A1FE-D60BA238F3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BBD4AD-3CCF-4F18-A655-8412932C40E9}"/>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5" name="Footer Placeholder 4">
            <a:extLst>
              <a:ext uri="{FF2B5EF4-FFF2-40B4-BE49-F238E27FC236}">
                <a16:creationId xmlns:a16="http://schemas.microsoft.com/office/drawing/2014/main" id="{347F3600-85C7-4E99-B965-79D12CB333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7FF403-996D-400D-813A-DEC10BDDAA59}"/>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1687941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5BCE3-BF95-4DDA-8A32-64AE615419F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FD2928-D38F-4DC0-BA43-FE2DFB9674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8AD9FB-AB2C-46D0-8135-C789C441C04B}"/>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5" name="Footer Placeholder 4">
            <a:extLst>
              <a:ext uri="{FF2B5EF4-FFF2-40B4-BE49-F238E27FC236}">
                <a16:creationId xmlns:a16="http://schemas.microsoft.com/office/drawing/2014/main" id="{857F8879-2A05-46B5-8178-9619ECDA1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6E519C-97AD-4964-B558-DD50412B87FD}"/>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1118171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1CEC9-FC79-4B60-AE28-48D43134AF8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4828A6D-19A7-42D6-A727-2CEDFEC8F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2CC56A-5B08-4855-908F-3A0D2C02CCEF}"/>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5" name="Footer Placeholder 4">
            <a:extLst>
              <a:ext uri="{FF2B5EF4-FFF2-40B4-BE49-F238E27FC236}">
                <a16:creationId xmlns:a16="http://schemas.microsoft.com/office/drawing/2014/main" id="{78086B15-F44D-442B-9C3D-DAC3600084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E07D73-8B67-4A76-804B-43A40DE124E2}"/>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4042018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66012-10B2-4D7F-A447-A4866F804E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2E9A67-5E88-438F-BFA1-586D1F7BA4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3EBAA42-4F81-46E6-857E-2C02787813D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38EB54-DC60-49C1-AFD9-6DA1F7987E64}"/>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6" name="Footer Placeholder 5">
            <a:extLst>
              <a:ext uri="{FF2B5EF4-FFF2-40B4-BE49-F238E27FC236}">
                <a16:creationId xmlns:a16="http://schemas.microsoft.com/office/drawing/2014/main" id="{12CA016B-1121-49D2-B44E-B568147914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540D06-6B27-45C6-B927-E1F9062D6E90}"/>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2862291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848E4-3ABC-47C2-BE21-F19B42C651A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3376D-76A0-4E6E-B960-4729388BD9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28623A-B5ED-4255-8945-B4473D8ACD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B3C2D4F-11B6-44B8-84AE-DC241DE8E5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2F4285-1BF0-407F-8388-4081AD782B7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C38CD4-81A9-4D94-8A24-9D27ADB64961}"/>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8" name="Footer Placeholder 7">
            <a:extLst>
              <a:ext uri="{FF2B5EF4-FFF2-40B4-BE49-F238E27FC236}">
                <a16:creationId xmlns:a16="http://schemas.microsoft.com/office/drawing/2014/main" id="{96B3ACA0-E386-4954-AE0A-D87BF02789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C22A7A-4A31-4EC9-9708-E036052518F3}"/>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3360859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35218-B8FF-458E-BB88-CC78732361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15EEF69-25C4-48DB-97A1-F945C0D17B8C}"/>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4" name="Footer Placeholder 3">
            <a:extLst>
              <a:ext uri="{FF2B5EF4-FFF2-40B4-BE49-F238E27FC236}">
                <a16:creationId xmlns:a16="http://schemas.microsoft.com/office/drawing/2014/main" id="{40F33B91-62F6-492D-A1F7-675DC4A73CC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2D5932-EF38-4315-BDDD-CCCD330FA1BF}"/>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8834851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FF0F5C-4D4F-49A6-88A7-FD4B4E9A2455}"/>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3" name="Footer Placeholder 2">
            <a:extLst>
              <a:ext uri="{FF2B5EF4-FFF2-40B4-BE49-F238E27FC236}">
                <a16:creationId xmlns:a16="http://schemas.microsoft.com/office/drawing/2014/main" id="{4B1AA9E3-96C2-450B-BBA7-BC58EDE9C0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58F05E-7F86-48F7-8BDD-BA7CAD998A31}"/>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1662399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D7BC8-C38B-4BDA-BB14-DC09A29B33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C5769E3-EB9B-414E-A26B-2856D23238B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6FD657-B782-49FF-AC01-A99348AEC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1E338F-87B6-4820-B17D-D16CED79D614}"/>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6" name="Footer Placeholder 5">
            <a:extLst>
              <a:ext uri="{FF2B5EF4-FFF2-40B4-BE49-F238E27FC236}">
                <a16:creationId xmlns:a16="http://schemas.microsoft.com/office/drawing/2014/main" id="{322A4629-DE07-43FF-9669-05BABD57E4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7DA55-0968-45E6-AE3E-89780F301393}"/>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27178641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D396-4B86-4900-98EC-FAFF21A129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E51E2D-83CC-435B-AFD5-6084D3BB85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C188B6-58D5-42A9-A892-DE33123404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F25A2B-6B4C-486E-A345-F483862D19A2}"/>
              </a:ext>
            </a:extLst>
          </p:cNvPr>
          <p:cNvSpPr>
            <a:spLocks noGrp="1"/>
          </p:cNvSpPr>
          <p:nvPr>
            <p:ph type="dt" sz="half" idx="10"/>
          </p:nvPr>
        </p:nvSpPr>
        <p:spPr/>
        <p:txBody>
          <a:bodyPr/>
          <a:lstStyle/>
          <a:p>
            <a:fld id="{DCFB5C20-EF8D-42C6-960D-E162298CBBA2}" type="datetimeFigureOut">
              <a:rPr lang="en-US" smtClean="0"/>
              <a:t>30-Aug-21</a:t>
            </a:fld>
            <a:endParaRPr lang="en-US"/>
          </a:p>
        </p:txBody>
      </p:sp>
      <p:sp>
        <p:nvSpPr>
          <p:cNvPr id="6" name="Footer Placeholder 5">
            <a:extLst>
              <a:ext uri="{FF2B5EF4-FFF2-40B4-BE49-F238E27FC236}">
                <a16:creationId xmlns:a16="http://schemas.microsoft.com/office/drawing/2014/main" id="{01D6ABC1-F166-4D64-A5BA-64FF07936B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B87FA48-5935-46C2-9961-B3391B88D3D2}"/>
              </a:ext>
            </a:extLst>
          </p:cNvPr>
          <p:cNvSpPr>
            <a:spLocks noGrp="1"/>
          </p:cNvSpPr>
          <p:nvPr>
            <p:ph type="sldNum" sz="quarter" idx="12"/>
          </p:nvPr>
        </p:nvSpPr>
        <p:spPr/>
        <p:txBody>
          <a:bodyPr/>
          <a:lstStyle/>
          <a:p>
            <a:fld id="{0F2D7482-F9C5-420B-8C32-BA95C6DE10D8}" type="slidenum">
              <a:rPr lang="en-US" smtClean="0"/>
              <a:t>‹#›</a:t>
            </a:fld>
            <a:endParaRPr lang="en-US"/>
          </a:p>
        </p:txBody>
      </p:sp>
    </p:spTree>
    <p:extLst>
      <p:ext uri="{BB962C8B-B14F-4D97-AF65-F5344CB8AC3E}">
        <p14:creationId xmlns:p14="http://schemas.microsoft.com/office/powerpoint/2010/main" val="2073030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6F0907-32A7-429C-884B-3FE67B8562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8BC189-F558-4460-A850-8831542598F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E8E20A-036C-46B4-9FEC-C11306749B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FB5C20-EF8D-42C6-960D-E162298CBBA2}" type="datetimeFigureOut">
              <a:rPr lang="en-US" smtClean="0"/>
              <a:t>30-Aug-21</a:t>
            </a:fld>
            <a:endParaRPr lang="en-US"/>
          </a:p>
        </p:txBody>
      </p:sp>
      <p:sp>
        <p:nvSpPr>
          <p:cNvPr id="5" name="Footer Placeholder 4">
            <a:extLst>
              <a:ext uri="{FF2B5EF4-FFF2-40B4-BE49-F238E27FC236}">
                <a16:creationId xmlns:a16="http://schemas.microsoft.com/office/drawing/2014/main" id="{D73D0758-88AF-464A-A945-86B8C26F6E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D94149F-0F82-4B80-A255-367E979374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2D7482-F9C5-420B-8C32-BA95C6DE10D8}" type="slidenum">
              <a:rPr lang="en-US" smtClean="0"/>
              <a:t>‹#›</a:t>
            </a:fld>
            <a:endParaRPr lang="en-US"/>
          </a:p>
        </p:txBody>
      </p:sp>
    </p:spTree>
    <p:extLst>
      <p:ext uri="{BB962C8B-B14F-4D97-AF65-F5344CB8AC3E}">
        <p14:creationId xmlns:p14="http://schemas.microsoft.com/office/powerpoint/2010/main" val="2178971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2AA7D-317A-4B13-9A65-26BCCCFF0F81}"/>
              </a:ext>
            </a:extLst>
          </p:cNvPr>
          <p:cNvSpPr>
            <a:spLocks noGrp="1"/>
          </p:cNvSpPr>
          <p:nvPr>
            <p:ph type="ctrTitle"/>
          </p:nvPr>
        </p:nvSpPr>
        <p:spPr>
          <a:xfrm>
            <a:off x="1533631" y="2106663"/>
            <a:ext cx="9124738" cy="2644674"/>
          </a:xfrm>
        </p:spPr>
        <p:txBody>
          <a:bodyPr>
            <a:noAutofit/>
          </a:bodyPr>
          <a:lstStyle/>
          <a:p>
            <a:pPr algn="ctr"/>
            <a:br>
              <a:rPr lang="en-US" sz="5400" b="0" i="0">
                <a:solidFill>
                  <a:srgbClr val="000000"/>
                </a:solidFill>
                <a:effectLst/>
                <a:latin typeface="Arial" panose="020B0604020202020204" pitchFamily="34" charset="0"/>
                <a:cs typeface="Arial" panose="020B0604020202020204" pitchFamily="34" charset="0"/>
              </a:rPr>
            </a:br>
            <a:r>
              <a:rPr lang="en-US" sz="5400" b="0" i="0">
                <a:solidFill>
                  <a:srgbClr val="000000"/>
                </a:solidFill>
                <a:effectLst/>
                <a:latin typeface="Arial" panose="020B0604020202020204" pitchFamily="34" charset="0"/>
                <a:cs typeface="Arial" panose="020B0604020202020204" pitchFamily="34" charset="0"/>
              </a:rPr>
              <a:t>Khớp mô hình với dữ liệu (data fitting)</a:t>
            </a:r>
            <a:r>
              <a:rPr lang="en-US" sz="5400">
                <a:latin typeface="Arial" panose="020B0604020202020204" pitchFamily="34" charset="0"/>
                <a:cs typeface="Arial" panose="020B0604020202020204" pitchFamily="34" charset="0"/>
              </a:rPr>
              <a:t> </a:t>
            </a:r>
            <a:br>
              <a:rPr lang="en-US" sz="5400">
                <a:latin typeface="Arial" panose="020B0604020202020204" pitchFamily="34" charset="0"/>
                <a:cs typeface="Arial" panose="020B0604020202020204" pitchFamily="34" charset="0"/>
              </a:rPr>
            </a:br>
            <a:endParaRPr lang="en-GB" sz="5400" dirty="0">
              <a:latin typeface="Arial" panose="020B0604020202020204" pitchFamily="34" charset="0"/>
              <a:cs typeface="Arial" panose="020B0604020202020204" pitchFamily="34" charset="0"/>
            </a:endParaRPr>
          </a:p>
        </p:txBody>
      </p:sp>
      <p:sp>
        <p:nvSpPr>
          <p:cNvPr id="4" name="Title 1">
            <a:extLst>
              <a:ext uri="{FF2B5EF4-FFF2-40B4-BE49-F238E27FC236}">
                <a16:creationId xmlns:a16="http://schemas.microsoft.com/office/drawing/2014/main" id="{C204959D-7713-4FDB-BC33-C5F62F67E811}"/>
              </a:ext>
            </a:extLst>
          </p:cNvPr>
          <p:cNvSpPr txBox="1">
            <a:spLocks/>
          </p:cNvSpPr>
          <p:nvPr/>
        </p:nvSpPr>
        <p:spPr>
          <a:xfrm>
            <a:off x="8303581" y="5903651"/>
            <a:ext cx="3888419" cy="4350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2000">
                <a:latin typeface="Arial" panose="020B0604020202020204" pitchFamily="34" charset="0"/>
                <a:cs typeface="Arial" panose="020B0604020202020204" pitchFamily="34" charset="0"/>
              </a:rPr>
              <a:t>Võ Hoàng Gia Bảo - 19127102</a:t>
            </a:r>
            <a:endParaRPr lang="en-GB"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7649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CEB607-FB91-42C7-B4AD-CF2B45A866E8}"/>
              </a:ext>
            </a:extLst>
          </p:cNvPr>
          <p:cNvSpPr txBox="1"/>
          <p:nvPr/>
        </p:nvSpPr>
        <p:spPr>
          <a:xfrm>
            <a:off x="1686877" y="797510"/>
            <a:ext cx="8818245" cy="5262979"/>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1. Định nghĩa:</a:t>
            </a:r>
            <a:endParaRPr lang="en-US" sz="2400" b="1" i="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L</a:t>
            </a:r>
            <a:r>
              <a:rPr lang="vi-VN" sz="2400" b="0" i="0">
                <a:effectLst/>
                <a:latin typeface="Times New Roman" panose="02020603050405020304" pitchFamily="18" charset="0"/>
                <a:cs typeface="Times New Roman" panose="02020603050405020304" pitchFamily="18" charset="0"/>
              </a:rPr>
              <a:t>à quá trình điều chỉnh mô hình với dữ liệu và phân tích độ chính xác của sự phù hợp. </a:t>
            </a:r>
            <a:endParaRPr lang="en-US" sz="2400" b="0" i="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a:latin typeface="Times New Roman" panose="02020603050405020304" pitchFamily="18" charset="0"/>
                <a:cs typeface="Times New Roman" panose="02020603050405020304" pitchFamily="18" charset="0"/>
              </a:rPr>
              <a:t>D</a:t>
            </a:r>
            <a:r>
              <a:rPr lang="vi-VN" sz="2400" b="0" i="0">
                <a:effectLst/>
                <a:latin typeface="Times New Roman" panose="02020603050405020304" pitchFamily="18" charset="0"/>
                <a:cs typeface="Times New Roman" panose="02020603050405020304" pitchFamily="18" charset="0"/>
              </a:rPr>
              <a:t>ự đoán biến phụ thuộc Y dựa trên giá trị của biến độc lập X. Nó có thể được sử dụng cho các trường hợp </a:t>
            </a:r>
            <a:r>
              <a:rPr lang="en-US" sz="2400" b="0" i="0">
                <a:effectLst/>
                <a:latin typeface="Times New Roman" panose="02020603050405020304" pitchFamily="18" charset="0"/>
                <a:cs typeface="Times New Roman" panose="02020603050405020304" pitchFamily="18" charset="0"/>
              </a:rPr>
              <a:t>người dùng</a:t>
            </a:r>
            <a:r>
              <a:rPr lang="vi-VN" sz="2400" b="0" i="0">
                <a:effectLst/>
                <a:latin typeface="Times New Roman" panose="02020603050405020304" pitchFamily="18" charset="0"/>
                <a:cs typeface="Times New Roman" panose="02020603050405020304" pitchFamily="18" charset="0"/>
              </a:rPr>
              <a:t> muốn dự đoán một số lượng liên tục</a:t>
            </a:r>
            <a:endParaRPr lang="en-US" sz="2400" b="0" i="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b="0" i="0">
                <a:solidFill>
                  <a:srgbClr val="000000"/>
                </a:solidFill>
                <a:effectLst/>
                <a:latin typeface="Times New Roman" panose="02020603050405020304" pitchFamily="18" charset="0"/>
                <a:cs typeface="Times New Roman" panose="02020603050405020304" pitchFamily="18" charset="0"/>
              </a:rPr>
              <a:t>Mô hình của ta sau khi huấn luyện có thể đạt hiệu quả không tốt khi dự đoán với một dữ liệu mới. Nguyên nhân khi mà tập huấn luyện chỉ là một tập nhỏ chưa thể đại diện cho toàn thể dữ liệu được và có thể còn bị nhiễu. Người ta chia nguyên nhân ra làm 2 loại chính là </a:t>
            </a:r>
            <a:r>
              <a:rPr lang="vi-VN" sz="2400" b="0" i="1">
                <a:solidFill>
                  <a:schemeClr val="accent1"/>
                </a:solidFill>
                <a:effectLst/>
                <a:latin typeface="Times New Roman" panose="02020603050405020304" pitchFamily="18" charset="0"/>
                <a:cs typeface="Times New Roman" panose="02020603050405020304" pitchFamily="18" charset="0"/>
              </a:rPr>
              <a:t>chưa khớp</a:t>
            </a:r>
            <a:r>
              <a:rPr lang="vi-VN" sz="2400" b="0" i="0">
                <a:solidFill>
                  <a:schemeClr val="accent1"/>
                </a:solidFill>
                <a:effectLst/>
                <a:latin typeface="Times New Roman" panose="02020603050405020304" pitchFamily="18" charset="0"/>
                <a:cs typeface="Times New Roman" panose="02020603050405020304" pitchFamily="18" charset="0"/>
              </a:rPr>
              <a:t> </a:t>
            </a:r>
            <a:r>
              <a:rPr lang="vi-VN" sz="2400" b="0" i="0">
                <a:solidFill>
                  <a:srgbClr val="000000"/>
                </a:solidFill>
                <a:effectLst/>
                <a:latin typeface="Times New Roman" panose="02020603050405020304" pitchFamily="18" charset="0"/>
                <a:cs typeface="Times New Roman" panose="02020603050405020304" pitchFamily="18" charset="0"/>
              </a:rPr>
              <a:t>hoặc </a:t>
            </a:r>
            <a:r>
              <a:rPr lang="vi-VN" sz="2400" b="0" i="1">
                <a:solidFill>
                  <a:schemeClr val="accent6"/>
                </a:solidFill>
                <a:effectLst/>
                <a:latin typeface="Times New Roman" panose="02020603050405020304" pitchFamily="18" charset="0"/>
                <a:cs typeface="Times New Roman" panose="02020603050405020304" pitchFamily="18" charset="0"/>
              </a:rPr>
              <a:t>quá khớp</a:t>
            </a:r>
            <a:r>
              <a:rPr lang="vi-VN" sz="2400" b="0" i="0">
                <a:solidFill>
                  <a:srgbClr val="000000"/>
                </a:solidFill>
                <a:effectLst/>
                <a:latin typeface="Times New Roman" panose="02020603050405020304" pitchFamily="18" charset="0"/>
                <a:cs typeface="Times New Roman" panose="02020603050405020304" pitchFamily="18" charset="0"/>
              </a:rPr>
              <a:t>.</a:t>
            </a:r>
            <a:endParaRPr lang="en-US" sz="2400" b="0" i="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2400" b="0" i="0">
                <a:effectLst/>
                <a:latin typeface="Times New Roman" panose="02020603050405020304" pitchFamily="18" charset="0"/>
                <a:cs typeface="Times New Roman" panose="02020603050405020304" pitchFamily="18" charset="0"/>
              </a:rPr>
              <a:t>Các kỹ sư và nhà khoa học sử dụng các kỹ thuật so khớp dữ liệu, bao gồm các phương trình toán học và phương pháp phi tham số, để lập mô hình dữ liệu thu được.</a:t>
            </a:r>
            <a:endParaRPr lang="en-US" sz="2400" b="0" i="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2948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C8419-81CF-44AA-AF57-49EF6681B86F}"/>
              </a:ext>
            </a:extLst>
          </p:cNvPr>
          <p:cNvSpPr txBox="1"/>
          <p:nvPr/>
        </p:nvSpPr>
        <p:spPr>
          <a:xfrm>
            <a:off x="2170373" y="560844"/>
            <a:ext cx="7851254" cy="5940088"/>
          </a:xfrm>
          <a:prstGeom prst="rect">
            <a:avLst/>
          </a:prstGeom>
          <a:noFill/>
        </p:spPr>
        <p:txBody>
          <a:bodyPr wrap="square" rtlCol="0">
            <a:spAutoFit/>
          </a:bodyPr>
          <a:lstStyle/>
          <a:p>
            <a:r>
              <a:rPr lang="vi-VN" sz="1900" b="1">
                <a:latin typeface="Times New Roman" panose="02020603050405020304" pitchFamily="18" charset="0"/>
                <a:cs typeface="Times New Roman" panose="02020603050405020304" pitchFamily="18" charset="0"/>
              </a:rPr>
              <a:t>2.</a:t>
            </a:r>
            <a:r>
              <a:rPr lang="en-US" sz="1900" b="1">
                <a:latin typeface="Times New Roman" panose="02020603050405020304" pitchFamily="18" charset="0"/>
                <a:cs typeface="Times New Roman" panose="02020603050405020304" pitchFamily="18" charset="0"/>
              </a:rPr>
              <a:t> </a:t>
            </a:r>
            <a:r>
              <a:rPr lang="vi-VN" sz="1900" b="1">
                <a:latin typeface="Times New Roman" panose="02020603050405020304" pitchFamily="18" charset="0"/>
                <a:cs typeface="Times New Roman" panose="02020603050405020304" pitchFamily="18" charset="0"/>
              </a:rPr>
              <a:t>Phân loại</a:t>
            </a:r>
            <a:r>
              <a:rPr lang="en-US" sz="1900" b="1">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v"/>
            </a:pPr>
            <a:r>
              <a:rPr lang="vi-VN" sz="1900">
                <a:solidFill>
                  <a:schemeClr val="accent1"/>
                </a:solidFill>
                <a:latin typeface="Times New Roman" panose="02020603050405020304" pitchFamily="18" charset="0"/>
                <a:cs typeface="Times New Roman" panose="02020603050405020304" pitchFamily="18" charset="0"/>
              </a:rPr>
              <a:t>Chưa khớp (</a:t>
            </a:r>
            <a:r>
              <a:rPr lang="en-US" sz="1900">
                <a:solidFill>
                  <a:schemeClr val="accent1"/>
                </a:solidFill>
                <a:latin typeface="Times New Roman" panose="02020603050405020304" pitchFamily="18" charset="0"/>
                <a:cs typeface="Times New Roman" panose="02020603050405020304" pitchFamily="18" charset="0"/>
              </a:rPr>
              <a:t>U</a:t>
            </a:r>
            <a:r>
              <a:rPr lang="vi-VN" sz="1900">
                <a:solidFill>
                  <a:schemeClr val="accent1"/>
                </a:solidFill>
                <a:latin typeface="Times New Roman" panose="02020603050405020304" pitchFamily="18" charset="0"/>
                <a:cs typeface="Times New Roman" panose="02020603050405020304" pitchFamily="18" charset="0"/>
              </a:rPr>
              <a:t>nderfitting)</a:t>
            </a:r>
            <a:r>
              <a:rPr lang="en-US" sz="1900">
                <a:solidFill>
                  <a:schemeClr val="accent1"/>
                </a:solidFill>
                <a:latin typeface="Times New Roman" panose="02020603050405020304" pitchFamily="18" charset="0"/>
                <a:cs typeface="Times New Roman" panose="02020603050405020304" pitchFamily="18" charset="0"/>
              </a:rPr>
              <a:t>:</a:t>
            </a:r>
            <a:r>
              <a:rPr lang="vi-VN" sz="1900">
                <a:solidFill>
                  <a:schemeClr val="accent1"/>
                </a:solidFill>
                <a:latin typeface="Times New Roman" panose="02020603050405020304" pitchFamily="18" charset="0"/>
                <a:cs typeface="Times New Roman" panose="02020603050405020304" pitchFamily="18" charset="0"/>
              </a:rPr>
              <a:t> </a:t>
            </a:r>
            <a:endParaRPr lang="en-US" sz="1900">
              <a:solidFill>
                <a:schemeClr val="accent1"/>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1900">
                <a:latin typeface="Times New Roman" panose="02020603050405020304" pitchFamily="18" charset="0"/>
                <a:cs typeface="Times New Roman" panose="02020603050405020304" pitchFamily="18" charset="0"/>
              </a:rPr>
              <a:t>Mô hình được coi là chưa khớp nếu nó chưa được chưa phù hợp với tập dữ liệu huấn luyện và cả các mẫu mới khi dự đoán. </a:t>
            </a:r>
            <a:endParaRPr lang="en-US" sz="19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1900">
                <a:latin typeface="Times New Roman" panose="02020603050405020304" pitchFamily="18" charset="0"/>
                <a:cs typeface="Times New Roman" panose="02020603050405020304" pitchFamily="18" charset="0"/>
              </a:rPr>
              <a:t>Nguyên nhân có thể là do mô hình chưa đủ độ phức tạp cần thiết để bao quát được tập dữ liệu. </a:t>
            </a:r>
            <a:endParaRPr lang="en-US" sz="19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Không thể nắm bắt mối quan hệ giữa các biến đầu vào và đầu ra một cách chính xác, tạo ra tỷ lệ lỗi cao trên cả tập huấn luyện và dữ liệu không nhìn thấy</a:t>
            </a:r>
          </a:p>
          <a:p>
            <a:endParaRPr lang="en-US" sz="190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900">
                <a:solidFill>
                  <a:schemeClr val="accent6"/>
                </a:solidFill>
                <a:latin typeface="Times New Roman" panose="02020603050405020304" pitchFamily="18" charset="0"/>
                <a:cs typeface="Times New Roman" panose="02020603050405020304" pitchFamily="18" charset="0"/>
              </a:rPr>
              <a:t>Quá khớp (Overfitting):</a:t>
            </a:r>
            <a:r>
              <a:rPr lang="vi-VN" sz="1900" b="0" i="0">
                <a:solidFill>
                  <a:schemeClr val="accent6"/>
                </a:solidFill>
                <a:effectLst/>
                <a:latin typeface="Times New Roman" panose="02020603050405020304" pitchFamily="18" charset="0"/>
                <a:cs typeface="Times New Roman" panose="02020603050405020304" pitchFamily="18" charset="0"/>
              </a:rPr>
              <a:t> </a:t>
            </a:r>
            <a:endParaRPr lang="en-US" sz="1900" b="0" i="0">
              <a:solidFill>
                <a:schemeClr val="accent6"/>
              </a:solidFill>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vi-VN" sz="1900" b="0" i="0">
                <a:effectLst/>
                <a:latin typeface="Times New Roman" panose="02020603050405020304" pitchFamily="18" charset="0"/>
                <a:cs typeface="Times New Roman" panose="02020603050405020304" pitchFamily="18" charset="0"/>
              </a:rPr>
              <a:t>Mô </a:t>
            </a:r>
            <a:r>
              <a:rPr lang="vi-VN" sz="1900" b="0" i="0" dirty="0">
                <a:effectLst/>
                <a:latin typeface="Times New Roman" panose="02020603050405020304" pitchFamily="18" charset="0"/>
                <a:cs typeface="Times New Roman" panose="02020603050405020304" pitchFamily="18" charset="0"/>
              </a:rPr>
              <a:t>hình rất hợp lý, rất khớp với tập </a:t>
            </a:r>
            <a:r>
              <a:rPr lang="vi-VN" sz="1900" b="0" i="0">
                <a:effectLst/>
                <a:latin typeface="Times New Roman" panose="02020603050405020304" pitchFamily="18" charset="0"/>
                <a:cs typeface="Times New Roman" panose="02020603050405020304" pitchFamily="18" charset="0"/>
              </a:rPr>
              <a:t>huấn luyện</a:t>
            </a:r>
            <a:r>
              <a:rPr lang="en-US" sz="1900" b="0" i="0">
                <a:effectLst/>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X</a:t>
            </a:r>
            <a:r>
              <a:rPr lang="vi-VN" sz="1900" b="0" i="0">
                <a:effectLst/>
                <a:latin typeface="Times New Roman" panose="02020603050405020304" pitchFamily="18" charset="0"/>
                <a:cs typeface="Times New Roman" panose="02020603050405020304" pitchFamily="18" charset="0"/>
              </a:rPr>
              <a:t>ảy ra khi một hàm được căn chỉnh quá chặt chẽ với một tập hợp các điểm dữ liệu giới hạn</a:t>
            </a:r>
            <a:endParaRPr lang="en-US" sz="1900" b="0" i="0">
              <a:effectLst/>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1900">
                <a:latin typeface="Times New Roman" panose="02020603050405020304" pitchFamily="18" charset="0"/>
                <a:cs typeface="Times New Roman" panose="02020603050405020304" pitchFamily="18" charset="0"/>
              </a:rPr>
              <a:t>C</a:t>
            </a:r>
            <a:r>
              <a:rPr lang="vi-VN" sz="1900" b="0" i="0">
                <a:effectLst/>
                <a:latin typeface="Times New Roman" panose="02020603050405020304" pitchFamily="18" charset="0"/>
                <a:cs typeface="Times New Roman" panose="02020603050405020304" pitchFamily="18" charset="0"/>
              </a:rPr>
              <a:t>hỉ hữu ích khi tham chiếu đến tập dữ liệu ban đầu của nó chứ không phải bất kỳ tập dữ liệu nào khác</a:t>
            </a:r>
            <a:endParaRPr lang="en-US" sz="1900">
              <a:latin typeface="Times New Roman" panose="02020603050405020304" pitchFamily="18" charset="0"/>
              <a:cs typeface="Times New Roman" panose="02020603050405020304" pitchFamily="18" charset="0"/>
            </a:endParaRPr>
          </a:p>
          <a:p>
            <a:endParaRPr lang="en-US" sz="1900" b="0" i="0">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v"/>
            </a:pPr>
            <a:r>
              <a:rPr lang="en-US" sz="1900">
                <a:solidFill>
                  <a:srgbClr val="FF0000"/>
                </a:solidFill>
                <a:latin typeface="Times New Roman" panose="02020603050405020304" pitchFamily="18" charset="0"/>
                <a:cs typeface="Times New Roman" panose="02020603050405020304" pitchFamily="18" charset="0"/>
              </a:rPr>
              <a:t>Vừa khớp (Best fitting):</a:t>
            </a:r>
          </a:p>
          <a:p>
            <a:pPr marL="342900" indent="-342900">
              <a:buFont typeface="Arial" panose="020B0604020202020204" pitchFamily="34" charset="0"/>
              <a:buChar char="•"/>
            </a:pPr>
            <a:r>
              <a:rPr lang="vi-VN" sz="1900" b="0" i="0">
                <a:solidFill>
                  <a:srgbClr val="000000"/>
                </a:solidFill>
                <a:effectLst/>
                <a:latin typeface="Times New Roman" panose="02020603050405020304" pitchFamily="18" charset="0"/>
                <a:cs typeface="Times New Roman" panose="02020603050405020304" pitchFamily="18" charset="0"/>
              </a:rPr>
              <a:t>Mô hình này nằm giữa 2 mô hình chưa khớp và quá khớp cho ra kết quả hợp lý với cả tập dữ liệu huấn luyện và các giá trị mới</a:t>
            </a:r>
            <a:endParaRPr lang="en-US" sz="1900" b="0" i="0">
              <a:solidFill>
                <a:srgbClr val="00000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1716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873088F-C333-4298-9216-F29C52CBB0EE}"/>
              </a:ext>
            </a:extLst>
          </p:cNvPr>
          <p:cNvSpPr txBox="1"/>
          <p:nvPr/>
        </p:nvSpPr>
        <p:spPr>
          <a:xfrm>
            <a:off x="1336765" y="865959"/>
            <a:ext cx="9518469" cy="830997"/>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Ví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a:solidFill>
                  <a:srgbClr val="FF0000"/>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cho cặp dữ liệu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err="1">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 và mô hình </a:t>
            </a:r>
            <a:r>
              <a:rPr lang="en-US" sz="2400">
                <a:solidFill>
                  <a:schemeClr val="accent1"/>
                </a:solidFill>
                <a:latin typeface="Times New Roman" panose="02020603050405020304" pitchFamily="18" charset="0"/>
                <a:cs typeface="Times New Roman" panose="02020603050405020304" pitchFamily="18" charset="0"/>
              </a:rPr>
              <a:t>f(x)= a + bx</a:t>
            </a:r>
            <a:endParaRPr lang="en-GB" sz="2400">
              <a:solidFill>
                <a:schemeClr val="accent1"/>
              </a:solidFill>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p:graphicFrame>
        <p:nvGraphicFramePr>
          <p:cNvPr id="6" name="Table 6">
            <a:extLst>
              <a:ext uri="{FF2B5EF4-FFF2-40B4-BE49-F238E27FC236}">
                <a16:creationId xmlns:a16="http://schemas.microsoft.com/office/drawing/2014/main" id="{DB1D5BAC-EE78-430B-A637-E1315D262709}"/>
              </a:ext>
            </a:extLst>
          </p:cNvPr>
          <p:cNvGraphicFramePr>
            <a:graphicFrameLocks noGrp="1"/>
          </p:cNvGraphicFramePr>
          <p:nvPr>
            <p:extLst>
              <p:ext uri="{D42A27DB-BD31-4B8C-83A1-F6EECF244321}">
                <p14:modId xmlns:p14="http://schemas.microsoft.com/office/powerpoint/2010/main" val="1854249238"/>
              </p:ext>
            </p:extLst>
          </p:nvPr>
        </p:nvGraphicFramePr>
        <p:xfrm>
          <a:off x="2031999" y="1854594"/>
          <a:ext cx="8128000" cy="137160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340221114"/>
                    </a:ext>
                  </a:extLst>
                </a:gridCol>
                <a:gridCol w="1625600">
                  <a:extLst>
                    <a:ext uri="{9D8B030D-6E8A-4147-A177-3AD203B41FA5}">
                      <a16:colId xmlns:a16="http://schemas.microsoft.com/office/drawing/2014/main" val="2760499851"/>
                    </a:ext>
                  </a:extLst>
                </a:gridCol>
                <a:gridCol w="1625600">
                  <a:extLst>
                    <a:ext uri="{9D8B030D-6E8A-4147-A177-3AD203B41FA5}">
                      <a16:colId xmlns:a16="http://schemas.microsoft.com/office/drawing/2014/main" val="1828171349"/>
                    </a:ext>
                  </a:extLst>
                </a:gridCol>
                <a:gridCol w="1625600">
                  <a:extLst>
                    <a:ext uri="{9D8B030D-6E8A-4147-A177-3AD203B41FA5}">
                      <a16:colId xmlns:a16="http://schemas.microsoft.com/office/drawing/2014/main" val="2778165128"/>
                    </a:ext>
                  </a:extLst>
                </a:gridCol>
                <a:gridCol w="1625600">
                  <a:extLst>
                    <a:ext uri="{9D8B030D-6E8A-4147-A177-3AD203B41FA5}">
                      <a16:colId xmlns:a16="http://schemas.microsoft.com/office/drawing/2014/main" val="2602260981"/>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x</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5</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2</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4</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2</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82485793"/>
                  </a:ext>
                </a:extLst>
              </a:tr>
              <a:tr h="370840">
                <a:tc>
                  <a:txBody>
                    <a:bodyPr/>
                    <a:lstStyle/>
                    <a:p>
                      <a:pPr algn="ctr"/>
                      <a:r>
                        <a:rPr lang="en-US" sz="2400" dirty="0">
                          <a:latin typeface="Times New Roman" panose="02020603050405020304" pitchFamily="18" charset="0"/>
                          <a:cs typeface="Times New Roman" panose="02020603050405020304" pitchFamily="18" charset="0"/>
                        </a:rPr>
                        <a:t>y</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2</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2</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1</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1</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52295372"/>
                  </a:ext>
                </a:extLst>
              </a:tr>
              <a:tr h="370840">
                <a:tc>
                  <a:txBody>
                    <a:bodyPr/>
                    <a:lstStyle/>
                    <a:p>
                      <a:pPr algn="ctr"/>
                      <a:r>
                        <a:rPr lang="en-US" sz="2400" dirty="0">
                          <a:latin typeface="Times New Roman" panose="02020603050405020304" pitchFamily="18" charset="0"/>
                          <a:cs typeface="Times New Roman" panose="02020603050405020304" pitchFamily="18" charset="0"/>
                        </a:rPr>
                        <a:t>f(x)</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a + 5b</a:t>
                      </a:r>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+ 2b</a:t>
                      </a:r>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+ 4b</a:t>
                      </a:r>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+ 2b</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6928440"/>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E860E6D-560D-4B09-9F2D-DAF7C6DCF815}"/>
                  </a:ext>
                </a:extLst>
              </p:cNvPr>
              <p:cNvSpPr txBox="1"/>
              <p:nvPr/>
            </p:nvSpPr>
            <p:spPr>
              <a:xfrm>
                <a:off x="1858213" y="3864173"/>
                <a:ext cx="8475572" cy="2622193"/>
              </a:xfrm>
              <a:prstGeom prst="rect">
                <a:avLst/>
              </a:prstGeom>
              <a:noFill/>
            </p:spPr>
            <p:txBody>
              <a:bodyPr wrap="square">
                <a:spAutoFit/>
              </a:bodyPr>
              <a:lstStyle/>
              <a:p>
                <a:r>
                  <a:rPr lang="en-GB" sz="2400">
                    <a:latin typeface="Times New Roman" panose="02020603050405020304" pitchFamily="18" charset="0"/>
                    <a:cs typeface="Times New Roman" panose="02020603050405020304" pitchFamily="18" charset="0"/>
                  </a:rPr>
                  <a:t>Ta có :   X = </a:t>
                </a:r>
                <a14:m>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1</m:t>
                            </m:r>
                          </m:e>
                          <m:e>
                            <m:r>
                              <a:rPr lang="en-US" sz="2400" b="0" i="1" smtClean="0">
                                <a:latin typeface="Cambria Math" panose="02040503050406030204" pitchFamily="18" charset="0"/>
                              </a:rPr>
                              <m:t>1</m:t>
                            </m:r>
                          </m:e>
                          <m:e>
                            <m:r>
                              <a:rPr lang="en-US" sz="2400" b="0" i="1" smtClean="0">
                                <a:latin typeface="Cambria Math" panose="02040503050406030204" pitchFamily="18" charset="0"/>
                              </a:rPr>
                              <m:t>1</m:t>
                            </m:r>
                          </m:e>
                          <m:e>
                            <m:r>
                              <a:rPr lang="en-US" sz="2400" b="0" i="1" smtClean="0">
                                <a:latin typeface="Cambria Math" panose="02040503050406030204" pitchFamily="18" charset="0"/>
                              </a:rPr>
                              <m:t>1</m:t>
                            </m:r>
                          </m:e>
                        </m:eqArr>
                        <m:r>
                          <a:rPr lang="en-US" sz="2400" b="0" i="1" smtClean="0">
                            <a:latin typeface="Cambria Math" panose="02040503050406030204" pitchFamily="18" charset="0"/>
                          </a:rPr>
                          <m:t>     </m:t>
                        </m:r>
                        <m:m>
                          <m:mPr>
                            <m:mcs>
                              <m:mc>
                                <m:mcPr>
                                  <m:count m:val="1"/>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5</m:t>
                              </m:r>
                            </m:e>
                          </m:mr>
                          <m:mr>
                            <m:e>
                              <m:r>
                                <a:rPr lang="en-US" sz="2400" b="0" i="1" smtClean="0">
                                  <a:latin typeface="Cambria Math" panose="02040503050406030204" pitchFamily="18" charset="0"/>
                                </a:rPr>
                                <m:t>2</m:t>
                              </m:r>
                            </m:e>
                          </m:mr>
                          <m:m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4</m:t>
                                  </m:r>
                                </m:e>
                                <m:e>
                                  <m:r>
                                    <a:rPr lang="en-US" sz="2400" b="0" i="1" smtClean="0">
                                      <a:latin typeface="Cambria Math" panose="02040503050406030204" pitchFamily="18" charset="0"/>
                                    </a:rPr>
                                    <m:t>2</m:t>
                                  </m:r>
                                </m:e>
                              </m:eqArr>
                            </m:e>
                          </m:mr>
                        </m:m>
                      </m:e>
                    </m:d>
                  </m:oMath>
                </a14:m>
                <a:r>
                  <a:rPr lang="en-GB" sz="2400" dirty="0">
                    <a:latin typeface="Times New Roman" panose="02020603050405020304" pitchFamily="18" charset="0"/>
                    <a:cs typeface="Times New Roman" panose="02020603050405020304" pitchFamily="18" charset="0"/>
                  </a:rPr>
                  <a:t>   </a:t>
                </a:r>
                <a:r>
                  <a:rPr lang="en-GB" sz="2400">
                    <a:latin typeface="Times New Roman" panose="02020603050405020304" pitchFamily="18" charset="0"/>
                    <a:cs typeface="Times New Roman" panose="02020603050405020304" pitchFamily="18" charset="0"/>
                  </a:rPr>
                  <a:t>,   Y =</a:t>
                </a:r>
                <a14:m>
                  <m:oMath xmlns:m="http://schemas.openxmlformats.org/officeDocument/2006/math">
                    <m:d>
                      <m:dPr>
                        <m:begChr m:val="["/>
                        <m:endChr m:val="]"/>
                        <m:ctrlPr>
                          <a:rPr lang="en-US" sz="2400" i="1" smtClean="0">
                            <a:latin typeface="Cambria Math" panose="02040503050406030204" pitchFamily="18" charset="0"/>
                          </a:rPr>
                        </m:ctrlPr>
                      </m:dPr>
                      <m:e>
                        <m:eqArr>
                          <m:eqArrPr>
                            <m:ctrlPr>
                              <a:rPr lang="en-US" sz="2400" b="0" i="1" smtClean="0">
                                <a:latin typeface="Cambria Math" panose="02040503050406030204" pitchFamily="18" charset="0"/>
                              </a:rPr>
                            </m:ctrlPr>
                          </m:eqArrPr>
                          <m:e>
                            <m:r>
                              <a:rPr lang="en-US" sz="2400" b="0" i="1" smtClean="0">
                                <a:latin typeface="Cambria Math" panose="02040503050406030204" pitchFamily="18" charset="0"/>
                              </a:rPr>
                              <m:t>2</m:t>
                            </m:r>
                          </m:e>
                          <m:e>
                            <m:r>
                              <a:rPr lang="en-US" sz="2400" b="0" i="1" smtClean="0">
                                <a:latin typeface="Cambria Math" panose="02040503050406030204" pitchFamily="18" charset="0"/>
                              </a:rPr>
                              <m:t>2</m:t>
                            </m:r>
                          </m:e>
                          <m:e>
                            <m:r>
                              <a:rPr lang="en-US" sz="2400" b="0" i="1" smtClean="0">
                                <a:latin typeface="Cambria Math" panose="02040503050406030204" pitchFamily="18" charset="0"/>
                              </a:rPr>
                              <m:t>1</m:t>
                            </m:r>
                          </m:e>
                          <m:e>
                            <m:r>
                              <a:rPr lang="en-US" sz="2400" b="0" i="1" smtClean="0">
                                <a:latin typeface="Cambria Math" panose="02040503050406030204" pitchFamily="18" charset="0"/>
                              </a:rPr>
                              <m:t>1</m:t>
                            </m:r>
                          </m:e>
                        </m:eqArr>
                      </m:e>
                    </m:d>
                    <m:r>
                      <a:rPr lang="en-US" sz="2400" b="0" i="1" smtClean="0">
                        <a:latin typeface="Cambria Math" panose="02040503050406030204" pitchFamily="18" charset="0"/>
                      </a:rPr>
                      <m:t>   ,   </m:t>
                    </m:r>
                    <m:acc>
                      <m:accPr>
                        <m:chr m:val="̂"/>
                        <m:ctrlPr>
                          <a:rPr lang="en-GB" sz="2400" i="1" smtClean="0">
                            <a:latin typeface="Cambria Math" panose="02040503050406030204" pitchFamily="18" charset="0"/>
                            <a:cs typeface="Times New Roman" panose="02020603050405020304" pitchFamily="18" charset="0"/>
                          </a:rPr>
                        </m:ctrlPr>
                      </m:accPr>
                      <m:e>
                        <m:r>
                          <a:rPr lang="en-US" sz="2400" b="0" i="1" smtClean="0">
                            <a:latin typeface="Cambria Math" panose="02040503050406030204" pitchFamily="18" charset="0"/>
                            <a:cs typeface="Times New Roman" panose="02020603050405020304" pitchFamily="18" charset="0"/>
                          </a:rPr>
                          <m:t>𝑥</m:t>
                        </m:r>
                      </m:e>
                    </m:acc>
                    <m:r>
                      <a:rPr lang="en-US" sz="2400" b="0" i="0" smtClean="0">
                        <a:latin typeface="Cambria Math" panose="02040503050406030204" pitchFamily="18" charset="0"/>
                        <a:cs typeface="Times New Roman" panose="02020603050405020304" pitchFamily="18" charset="0"/>
                      </a:rPr>
                      <m:t> </m:t>
                    </m:r>
                  </m:oMath>
                </a14:m>
                <a:r>
                  <a:rPr lang="en-GB" sz="240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b="0" i="1" smtClean="0">
                            <a:latin typeface="Cambria Math" panose="02040503050406030204" pitchFamily="18" charset="0"/>
                            <a:cs typeface="Times New Roman" panose="02020603050405020304" pitchFamily="18" charset="0"/>
                          </a:rPr>
                        </m:ctrlPr>
                      </m:sSupPr>
                      <m:e>
                        <m:sSup>
                          <m:sSupPr>
                            <m:ctrlPr>
                              <a:rPr lang="en-GB"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𝑇</m:t>
                            </m:r>
                          </m:sup>
                        </m:sSup>
                        <m:r>
                          <a:rPr lang="en-US" sz="2400" b="0" i="1" smtClean="0">
                            <a:latin typeface="Cambria Math" panose="02040503050406030204" pitchFamily="18" charset="0"/>
                            <a:cs typeface="Times New Roman" panose="02020603050405020304" pitchFamily="18" charset="0"/>
                          </a:rPr>
                          <m:t>𝑋</m:t>
                        </m:r>
                        <m:r>
                          <a:rPr lang="en-US" sz="2400" b="0" i="1" smtClean="0">
                            <a:latin typeface="Cambria Math" panose="02040503050406030204" pitchFamily="18" charset="0"/>
                            <a:cs typeface="Times New Roman" panose="02020603050405020304" pitchFamily="18" charset="0"/>
                          </a:rPr>
                          <m:t>)</m:t>
                        </m:r>
                      </m:e>
                      <m:sup>
                        <m:r>
                          <a:rPr lang="en-US" sz="2400" b="0" i="1" smtClean="0">
                            <a:latin typeface="Cambria Math" panose="02040503050406030204" pitchFamily="18" charset="0"/>
                            <a:cs typeface="Times New Roman" panose="02020603050405020304" pitchFamily="18" charset="0"/>
                          </a:rPr>
                          <m:t>−1</m:t>
                        </m:r>
                      </m:sup>
                    </m:sSup>
                    <m:sSup>
                      <m:sSupPr>
                        <m:ctrlPr>
                          <a:rPr lang="en-GB" sz="2400" i="1" smtClean="0">
                            <a:latin typeface="Cambria Math" panose="02040503050406030204" pitchFamily="18" charset="0"/>
                            <a:cs typeface="Times New Roman" panose="02020603050405020304" pitchFamily="18" charset="0"/>
                          </a:rPr>
                        </m:ctrlPr>
                      </m:sSupPr>
                      <m:e>
                        <m:r>
                          <a:rPr lang="en-US" sz="2400" b="0" i="1" smtClean="0">
                            <a:latin typeface="Cambria Math" panose="02040503050406030204" pitchFamily="18" charset="0"/>
                            <a:cs typeface="Times New Roman" panose="02020603050405020304" pitchFamily="18" charset="0"/>
                          </a:rPr>
                          <m:t>(</m:t>
                        </m:r>
                        <m:r>
                          <a:rPr lang="en-US" sz="2400" b="0" i="1" smtClean="0">
                            <a:latin typeface="Cambria Math" panose="02040503050406030204" pitchFamily="18" charset="0"/>
                            <a:cs typeface="Times New Roman" panose="02020603050405020304" pitchFamily="18" charset="0"/>
                          </a:rPr>
                          <m:t>𝑋</m:t>
                        </m:r>
                      </m:e>
                      <m:sup>
                        <m:r>
                          <a:rPr lang="en-US" sz="2400" b="0" i="1" smtClean="0">
                            <a:latin typeface="Cambria Math" panose="02040503050406030204" pitchFamily="18" charset="0"/>
                            <a:cs typeface="Times New Roman" panose="02020603050405020304" pitchFamily="18" charset="0"/>
                          </a:rPr>
                          <m:t>𝑇</m:t>
                        </m:r>
                      </m:sup>
                    </m:sSup>
                    <m:r>
                      <a:rPr lang="en-US" sz="2400" b="0" i="1" smtClean="0">
                        <a:latin typeface="Cambria Math" panose="02040503050406030204" pitchFamily="18" charset="0"/>
                        <a:cs typeface="Times New Roman" panose="02020603050405020304" pitchFamily="18" charset="0"/>
                      </a:rPr>
                      <m:t>𝑌</m:t>
                    </m:r>
                    <m:r>
                      <a:rPr lang="en-US" sz="2400" b="0" i="1" smtClean="0">
                        <a:latin typeface="Cambria Math" panose="02040503050406030204" pitchFamily="18" charset="0"/>
                        <a:cs typeface="Times New Roman" panose="02020603050405020304" pitchFamily="18" charset="0"/>
                      </a:rPr>
                      <m:t>)= </m:t>
                    </m:r>
                    <m:d>
                      <m:dPr>
                        <m:begChr m:val="["/>
                        <m:endChr m:val="]"/>
                        <m:ctrlPr>
                          <a:rPr lang="en-US" sz="2400" b="0" i="1" smtClean="0">
                            <a:latin typeface="Cambria Math" panose="02040503050406030204" pitchFamily="18" charset="0"/>
                            <a:cs typeface="Times New Roman" panose="02020603050405020304" pitchFamily="18" charset="0"/>
                          </a:rPr>
                        </m:ctrlPr>
                      </m:dPr>
                      <m:e>
                        <m:eqArr>
                          <m:eqArrPr>
                            <m:ctrlPr>
                              <a:rPr lang="en-US" sz="2400" b="0" i="1" smtClean="0">
                                <a:latin typeface="Cambria Math" panose="02040503050406030204" pitchFamily="18" charset="0"/>
                                <a:cs typeface="Times New Roman" panose="02020603050405020304" pitchFamily="18" charset="0"/>
                              </a:rPr>
                            </m:ctrlPr>
                          </m:eqArrPr>
                          <m:e>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34</m:t>
                                </m:r>
                              </m:num>
                              <m:den>
                                <m:r>
                                  <a:rPr lang="en-US" sz="2400" b="0" i="1" smtClean="0">
                                    <a:latin typeface="Cambria Math" panose="02040503050406030204" pitchFamily="18" charset="0"/>
                                    <a:cs typeface="Times New Roman" panose="02020603050405020304" pitchFamily="18" charset="0"/>
                                  </a:rPr>
                                  <m:t>27</m:t>
                                </m:r>
                              </m:den>
                            </m:f>
                          </m:e>
                          <m:e>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27</m:t>
                                </m:r>
                              </m:den>
                            </m:f>
                          </m:e>
                        </m:eqArr>
                      </m:e>
                    </m:d>
                  </m:oMath>
                </a14:m>
                <a:endParaRPr lang="en-GB" sz="2400" dirty="0">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a:p>
                <a:r>
                  <a:rPr lang="en-GB" sz="2400" b="1">
                    <a:latin typeface="Times New Roman" panose="02020603050405020304" pitchFamily="18" charset="0"/>
                    <a:cs typeface="Times New Roman" panose="02020603050405020304" pitchFamily="18" charset="0"/>
                  </a:rPr>
                  <a:t>=&gt; Kết luận :  </a:t>
                </a:r>
                <a:r>
                  <a:rPr lang="en-GB" sz="2400">
                    <a:latin typeface="Times New Roman" panose="02020603050405020304" pitchFamily="18" charset="0"/>
                    <a:cs typeface="Times New Roman" panose="02020603050405020304" pitchFamily="18" charset="0"/>
                  </a:rPr>
                  <a:t>f(x) = </a:t>
                </a: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34</m:t>
                        </m:r>
                      </m:num>
                      <m:den>
                        <m:r>
                          <a:rPr lang="en-US" sz="2400" b="0" i="1" smtClean="0">
                            <a:latin typeface="Cambria Math" panose="02040503050406030204" pitchFamily="18" charset="0"/>
                            <a:cs typeface="Times New Roman" panose="02020603050405020304" pitchFamily="18" charset="0"/>
                          </a:rPr>
                          <m:t>27</m:t>
                        </m:r>
                      </m:den>
                    </m:f>
                  </m:oMath>
                </a14:m>
                <a:r>
                  <a:rPr lang="en-GB" sz="2400" dirty="0">
                    <a:latin typeface="Times New Roman" panose="02020603050405020304" pitchFamily="18" charset="0"/>
                    <a:cs typeface="Times New Roman" panose="02020603050405020304" pitchFamily="18" charset="0"/>
                  </a:rPr>
                  <a:t> + </a:t>
                </a: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m:t>
                        </m:r>
                      </m:num>
                      <m:den>
                        <m:r>
                          <a:rPr lang="en-US" sz="2400" b="0" i="1" smtClean="0">
                            <a:latin typeface="Cambria Math" panose="02040503050406030204" pitchFamily="18" charset="0"/>
                            <a:cs typeface="Times New Roman" panose="02020603050405020304" pitchFamily="18" charset="0"/>
                          </a:rPr>
                          <m:t>27</m:t>
                        </m:r>
                      </m:den>
                    </m:f>
                  </m:oMath>
                </a14:m>
                <a:r>
                  <a:rPr lang="en-GB" sz="2400" dirty="0">
                    <a:latin typeface="Times New Roman" panose="02020603050405020304" pitchFamily="18" charset="0"/>
                    <a:cs typeface="Times New Roman" panose="02020603050405020304" pitchFamily="18" charset="0"/>
                  </a:rPr>
                  <a:t> x</a:t>
                </a:r>
              </a:p>
              <a:p>
                <a:endParaRPr lang="en-GB" dirty="0">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FE860E6D-560D-4B09-9F2D-DAF7C6DCF815}"/>
                  </a:ext>
                </a:extLst>
              </p:cNvPr>
              <p:cNvSpPr txBox="1">
                <a:spLocks noRot="1" noChangeAspect="1" noMove="1" noResize="1" noEditPoints="1" noAdjustHandles="1" noChangeArrowheads="1" noChangeShapeType="1" noTextEdit="1"/>
              </p:cNvSpPr>
              <p:nvPr/>
            </p:nvSpPr>
            <p:spPr>
              <a:xfrm>
                <a:off x="1858213" y="3864173"/>
                <a:ext cx="8475572" cy="2622193"/>
              </a:xfrm>
              <a:prstGeom prst="rect">
                <a:avLst/>
              </a:prstGeom>
              <a:blipFill>
                <a:blip r:embed="rId2"/>
                <a:stretch>
                  <a:fillRect l="-1151"/>
                </a:stretch>
              </a:blipFill>
            </p:spPr>
            <p:txBody>
              <a:bodyPr/>
              <a:lstStyle/>
              <a:p>
                <a:r>
                  <a:rPr lang="en-US">
                    <a:noFill/>
                  </a:rPr>
                  <a:t> </a:t>
                </a:r>
              </a:p>
            </p:txBody>
          </p:sp>
        </mc:Fallback>
      </mc:AlternateContent>
    </p:spTree>
    <p:extLst>
      <p:ext uri="{BB962C8B-B14F-4D97-AF65-F5344CB8AC3E}">
        <p14:creationId xmlns:p14="http://schemas.microsoft.com/office/powerpoint/2010/main" val="2034018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BDAD4DF-6F93-421C-8531-DD1ED8A468BB}"/>
                  </a:ext>
                </a:extLst>
              </p:cNvPr>
              <p:cNvSpPr txBox="1"/>
              <p:nvPr/>
            </p:nvSpPr>
            <p:spPr>
              <a:xfrm>
                <a:off x="1315039" y="1166842"/>
                <a:ext cx="9561921" cy="4524315"/>
              </a:xfrm>
              <a:prstGeom prst="rect">
                <a:avLst/>
              </a:prstGeom>
              <a:noFill/>
            </p:spPr>
            <p:txBody>
              <a:bodyPr wrap="square" rtlCol="0">
                <a:spAutoFit/>
              </a:bodyPr>
              <a:lstStyle/>
              <a:p>
                <a:r>
                  <a:rPr lang="en-US" sz="2400" b="1">
                    <a:latin typeface="Times New Roman" panose="02020603050405020304" pitchFamily="18" charset="0"/>
                    <a:cs typeface="Times New Roman" panose="02020603050405020304" pitchFamily="18" charset="0"/>
                  </a:rPr>
                  <a:t>3. Các bước thực hiện:</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Bước </a:t>
                </a:r>
                <a:r>
                  <a:rPr lang="en-US" sz="2400" b="1" dirty="0">
                    <a:latin typeface="Times New Roman" panose="02020603050405020304" pitchFamily="18" charset="0"/>
                    <a:cs typeface="Times New Roman" panose="02020603050405020304" pitchFamily="18" charset="0"/>
                  </a:rPr>
                  <a:t>1 : </a:t>
                </a:r>
                <a:r>
                  <a:rPr lang="en-US" sz="2400" dirty="0" err="1">
                    <a:latin typeface="Times New Roman" panose="02020603050405020304" pitchFamily="18" charset="0"/>
                    <a:cs typeface="Times New Roman" panose="02020603050405020304" pitchFamily="18" charset="0"/>
                  </a:rPr>
                  <a:t>Tìm</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hệ</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số</a:t>
                </a:r>
                <a:r>
                  <a:rPr lang="en-US" sz="2400" dirty="0">
                    <a:latin typeface="Times New Roman" panose="02020603050405020304" pitchFamily="18" charset="0"/>
                    <a:cs typeface="Times New Roman" panose="02020603050405020304" pitchFamily="18" charset="0"/>
                  </a:rPr>
                  <a:t> model </a:t>
                </a:r>
                <a:r>
                  <a:rPr lang="en-US" sz="2400" dirty="0" err="1">
                    <a:latin typeface="Times New Roman" panose="02020603050405020304" pitchFamily="18" charset="0"/>
                    <a:cs typeface="Times New Roman" panose="02020603050405020304" pitchFamily="18" charset="0"/>
                  </a:rPr>
                  <a:t>đang</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chọn</a:t>
                </a:r>
                <a:r>
                  <a:rPr lang="en-US" sz="2400">
                    <a:latin typeface="Times New Roman" panose="02020603050405020304" pitchFamily="18" charset="0"/>
                    <a:cs typeface="Times New Roman" panose="02020603050405020304" pitchFamily="18" charset="0"/>
                  </a:rPr>
                  <a:t> </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Bước </a:t>
                </a:r>
                <a:r>
                  <a:rPr lang="en-US" sz="2400" b="1" dirty="0">
                    <a:latin typeface="Times New Roman" panose="02020603050405020304" pitchFamily="18" charset="0"/>
                    <a:cs typeface="Times New Roman" panose="02020603050405020304" pitchFamily="18" charset="0"/>
                  </a:rPr>
                  <a:t>2 : </a:t>
                </a:r>
                <a:r>
                  <a:rPr lang="en-US" sz="2400" dirty="0" err="1">
                    <a:latin typeface="Times New Roman" panose="02020603050405020304" pitchFamily="18" charset="0"/>
                    <a:cs typeface="Times New Roman" panose="02020603050405020304" pitchFamily="18" charset="0"/>
                  </a:rPr>
                  <a:t>Tính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đạo</a:t>
                </a:r>
                <a:r>
                  <a:rPr lang="en-US" sz="2400" dirty="0">
                    <a:latin typeface="Times New Roman" panose="02020603050405020304" pitchFamily="18" charset="0"/>
                    <a:cs typeface="Times New Roman" panose="02020603050405020304" pitchFamily="18" charset="0"/>
                  </a:rPr>
                  <a:t> </a:t>
                </a:r>
                <a:r>
                  <a:rPr lang="en-US" sz="2400" err="1">
                    <a:latin typeface="Times New Roman" panose="02020603050405020304" pitchFamily="18" charset="0"/>
                    <a:cs typeface="Times New Roman" panose="02020603050405020304" pitchFamily="18" charset="0"/>
                  </a:rPr>
                  <a:t>hàm</a:t>
                </a:r>
                <a:r>
                  <a:rPr lang="en-US" sz="2400">
                    <a:latin typeface="Times New Roman" panose="02020603050405020304" pitchFamily="18" charset="0"/>
                    <a:cs typeface="Times New Roman" panose="02020603050405020304" pitchFamily="18" charset="0"/>
                  </a:rPr>
                  <a:t> = 0 →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hệ</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số</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f(</a:t>
                </a:r>
                <a:r>
                  <a:rPr lang="en-GB" sz="2400">
                    <a:latin typeface="Times New Roman" panose="02020603050405020304" pitchFamily="18" charset="0"/>
                    <a:cs typeface="Times New Roman" panose="02020603050405020304" pitchFamily="18" charset="0"/>
                  </a:rPr>
                  <a:t>x)</a:t>
                </a:r>
              </a:p>
              <a:p>
                <a:pPr marL="342900" indent="-342900">
                  <a:buFont typeface="Arial" panose="020B0604020202020204" pitchFamily="34" charset="0"/>
                  <a:buChar char="•"/>
                </a:pP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b="1">
                    <a:latin typeface="Times New Roman" panose="02020603050405020304" pitchFamily="18" charset="0"/>
                    <a:cs typeface="Times New Roman" panose="02020603050405020304" pitchFamily="18" charset="0"/>
                  </a:rPr>
                  <a:t>Bước </a:t>
                </a:r>
                <a:r>
                  <a:rPr lang="en-GB" sz="2400" b="1" dirty="0">
                    <a:latin typeface="Times New Roman" panose="02020603050405020304" pitchFamily="18" charset="0"/>
                    <a:cs typeface="Times New Roman" panose="02020603050405020304" pitchFamily="18" charset="0"/>
                  </a:rPr>
                  <a:t>3 : </a:t>
                </a:r>
                <a:r>
                  <a:rPr lang="vi-VN" sz="2400" dirty="0">
                    <a:latin typeface="Times New Roman" panose="02020603050405020304" pitchFamily="18" charset="0"/>
                    <a:cs typeface="Times New Roman" panose="02020603050405020304" pitchFamily="18" charset="0"/>
                  </a:rPr>
                  <a:t>Muốn </a:t>
                </a:r>
                <a:r>
                  <a:rPr lang="vi-VN" sz="2400">
                    <a:latin typeface="Times New Roman" panose="02020603050405020304" pitchFamily="18" charset="0"/>
                    <a:cs typeface="Times New Roman" panose="02020603050405020304" pitchFamily="18" charset="0"/>
                  </a:rPr>
                  <a:t>biết </a:t>
                </a:r>
                <a:r>
                  <a:rPr lang="en-US" sz="2400">
                    <a:latin typeface="Times New Roman" panose="02020603050405020304" pitchFamily="18" charset="0"/>
                    <a:cs typeface="Times New Roman" panose="02020603050405020304" pitchFamily="18" charset="0"/>
                  </a:rPr>
                  <a:t>các </a:t>
                </a:r>
                <a:r>
                  <a:rPr lang="vi-VN" sz="2400">
                    <a:latin typeface="Times New Roman" panose="02020603050405020304" pitchFamily="18" charset="0"/>
                    <a:cs typeface="Times New Roman" panose="02020603050405020304" pitchFamily="18" charset="0"/>
                  </a:rPr>
                  <a:t>hệ </a:t>
                </a:r>
                <a:r>
                  <a:rPr lang="vi-VN" sz="2400" dirty="0">
                    <a:latin typeface="Times New Roman" panose="02020603050405020304" pitchFamily="18" charset="0"/>
                    <a:cs typeface="Times New Roman" panose="02020603050405020304" pitchFamily="18" charset="0"/>
                  </a:rPr>
                  <a:t>số đó có làm {RSS</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min} trong tất cả các hệ số mà nó có thể nhận hay không thì phải chứng minh {RSS</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(a,b,…)</a:t>
                </a:r>
                <a:r>
                  <a:rPr lang="en-GB" sz="2400" dirty="0">
                    <a:latin typeface="Times New Roman" panose="02020603050405020304" pitchFamily="18" charset="0"/>
                    <a:cs typeface="Times New Roman" panose="02020603050405020304" pitchFamily="18" charset="0"/>
                  </a:rPr>
                  <a:t>,</a:t>
                </a:r>
                <a:r>
                  <a:rPr lang="vi-VN" sz="2400"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2400" i="1" dirty="0">
                            <a:latin typeface="Cambria Math" panose="02040503050406030204" pitchFamily="18" charset="0"/>
                          </a:rPr>
                        </m:ctrlPr>
                      </m:sSupPr>
                      <m:e>
                        <m:r>
                          <a:rPr lang="en-US" sz="2400" i="1">
                            <a:latin typeface="Cambria Math" panose="02040503050406030204" pitchFamily="18" charset="0"/>
                          </a:rPr>
                          <m:t>ℝ</m:t>
                        </m:r>
                        <m:r>
                          <m:rPr>
                            <m:nor/>
                          </m:rPr>
                          <a:rPr lang="en-GB" sz="2400" dirty="0">
                            <a:latin typeface="Times New Roman" panose="02020603050405020304" pitchFamily="18" charset="0"/>
                            <a:cs typeface="Times New Roman" panose="02020603050405020304" pitchFamily="18" charset="0"/>
                          </a:rPr>
                          <m:t> </m:t>
                        </m:r>
                      </m:e>
                      <m:sup>
                        <m:r>
                          <a:rPr lang="en-US" sz="2400" i="1" dirty="0">
                            <a:latin typeface="Cambria Math" panose="02040503050406030204" pitchFamily="18" charset="0"/>
                          </a:rPr>
                          <m:t> </m:t>
                        </m:r>
                        <m:r>
                          <a:rPr lang="en-US" sz="2400" i="1" dirty="0">
                            <a:latin typeface="Cambria Math" panose="02040503050406030204" pitchFamily="18" charset="0"/>
                          </a:rPr>
                          <m:t>𝑛</m:t>
                        </m:r>
                      </m:sup>
                    </m:sSup>
                  </m:oMath>
                </a14:m>
                <a:r>
                  <a:rPr lang="vi-VN" sz="2400" dirty="0">
                    <a:latin typeface="Times New Roman" panose="02020603050405020304" pitchFamily="18" charset="0"/>
                    <a:cs typeface="Times New Roman" panose="02020603050405020304" pitchFamily="18" charset="0"/>
                  </a:rPr>
                  <a:t>} là nửa xác định </a:t>
                </a:r>
                <a:r>
                  <a:rPr lang="vi-VN" sz="2400">
                    <a:latin typeface="Times New Roman" panose="02020603050405020304" pitchFamily="18" charset="0"/>
                    <a:cs typeface="Times New Roman" panose="02020603050405020304" pitchFamily="18" charset="0"/>
                  </a:rPr>
                  <a:t>dương</a:t>
                </a:r>
                <a:r>
                  <a:rPr lang="en-GB" sz="2400">
                    <a:latin typeface="Times New Roman" panose="02020603050405020304" pitchFamily="18" charset="0"/>
                    <a:cs typeface="Times New Roman" panose="02020603050405020304" pitchFamily="18" charset="0"/>
                  </a:rPr>
                  <a:t> </a:t>
                </a:r>
              </a:p>
              <a:p>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b="1">
                    <a:latin typeface="Times New Roman" panose="02020603050405020304" pitchFamily="18" charset="0"/>
                    <a:cs typeface="Times New Roman" panose="02020603050405020304" pitchFamily="18" charset="0"/>
                  </a:rPr>
                  <a:t>Bước </a:t>
                </a:r>
                <a:r>
                  <a:rPr lang="en-GB" sz="2400" b="1" dirty="0">
                    <a:latin typeface="Times New Roman" panose="02020603050405020304" pitchFamily="18" charset="0"/>
                    <a:cs typeface="Times New Roman" panose="02020603050405020304" pitchFamily="18" charset="0"/>
                  </a:rPr>
                  <a:t>4 : </a:t>
                </a:r>
                <a:r>
                  <a:rPr lang="vi-VN" sz="2400" dirty="0">
                    <a:latin typeface="Times New Roman" panose="02020603050405020304" pitchFamily="18" charset="0"/>
                    <a:cs typeface="Times New Roman" panose="02020603050405020304" pitchFamily="18" charset="0"/>
                  </a:rPr>
                  <a:t>RSS</a:t>
                </a:r>
                <a:r>
                  <a:rPr lang="en-US" sz="2400" dirty="0">
                    <a:latin typeface="Times New Roman" panose="02020603050405020304" pitchFamily="18" charset="0"/>
                    <a:cs typeface="Times New Roman" panose="02020603050405020304" pitchFamily="18" charset="0"/>
                  </a:rPr>
                  <a:t> </a:t>
                </a:r>
                <a:r>
                  <a:rPr lang="vi-VN" sz="2400" dirty="0">
                    <a:latin typeface="Times New Roman" panose="02020603050405020304" pitchFamily="18" charset="0"/>
                    <a:cs typeface="Times New Roman" panose="02020603050405020304" pitchFamily="18" charset="0"/>
                  </a:rPr>
                  <a:t>(a,b,…)</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là</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nửa</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xác</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định</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dương</a:t>
                </a:r>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sym typeface="Wingdings" panose="05000000000000000000" pitchFamily="2" charset="2"/>
                  </a:rPr>
                  <a:t></a:t>
                </a:r>
                <a:r>
                  <a:rPr lang="vi-VN" sz="2400" dirty="0">
                    <a:latin typeface="Times New Roman" panose="02020603050405020304" pitchFamily="18" charset="0"/>
                    <a:cs typeface="Times New Roman" panose="02020603050405020304" pitchFamily="18" charset="0"/>
                  </a:rPr>
                  <a:t> RSS</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  </a:t>
                </a:r>
                <a:r>
                  <a:rPr lang="en-GB" sz="2400" err="1">
                    <a:latin typeface="Times New Roman" panose="02020603050405020304" pitchFamily="18" charset="0"/>
                    <a:cs typeface="Times New Roman" panose="02020603050405020304" pitchFamily="18" charset="0"/>
                  </a:rPr>
                  <a:t>sẽ</a:t>
                </a:r>
                <a:r>
                  <a:rPr lang="en-GB" sz="2400">
                    <a:latin typeface="Times New Roman" panose="02020603050405020304" pitchFamily="18" charset="0"/>
                    <a:cs typeface="Times New Roman" panose="02020603050405020304" pitchFamily="18" charset="0"/>
                  </a:rPr>
                  <a:t> </a:t>
                </a:r>
                <a:r>
                  <a:rPr lang="vi-VN" sz="2400">
                    <a:latin typeface="Times New Roman" panose="02020603050405020304" pitchFamily="18" charset="0"/>
                    <a:cs typeface="Times New Roman" panose="02020603050405020304" pitchFamily="18" charset="0"/>
                  </a:rPr>
                  <a:t>min</a:t>
                </a:r>
                <a:endParaRPr lang="en-US" sz="240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Bước </a:t>
                </a:r>
                <a:r>
                  <a:rPr lang="en-US" sz="2400" b="1" dirty="0">
                    <a:latin typeface="Times New Roman" panose="02020603050405020304" pitchFamily="18" charset="0"/>
                    <a:cs typeface="Times New Roman" panose="02020603050405020304" pitchFamily="18" charset="0"/>
                  </a:rPr>
                  <a:t>5 : </a:t>
                </a:r>
                <a:r>
                  <a:rPr lang="en-US" sz="2400" dirty="0" err="1">
                    <a:latin typeface="Times New Roman" panose="02020603050405020304" pitchFamily="18" charset="0"/>
                    <a:cs typeface="Times New Roman" panose="02020603050405020304" pitchFamily="18" charset="0"/>
                  </a:rPr>
                  <a:t>Vậy</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𝑎</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𝑏</m:t>
                        </m:r>
                      </m:e>
                      <m:sub>
                        <m:r>
                          <a:rPr lang="en-US" sz="2400" b="0" i="1" smtClean="0">
                            <a:latin typeface="Cambria Math" panose="02040503050406030204" pitchFamily="18" charset="0"/>
                          </a:rPr>
                          <m:t>0</m:t>
                        </m:r>
                      </m:sub>
                    </m:sSub>
                  </m:oMath>
                </a14:m>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hệ</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số</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model  </a:t>
                </a:r>
                <a:r>
                  <a:rPr lang="en-GB" sz="2400" dirty="0" err="1">
                    <a:latin typeface="Times New Roman" panose="02020603050405020304" pitchFamily="18" charset="0"/>
                    <a:cs typeface="Times New Roman" panose="02020603050405020304" pitchFamily="18" charset="0"/>
                  </a:rPr>
                  <a:t>đang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xét</a:t>
                </a:r>
                <a:endParaRPr lang="en-GB" sz="24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BBDAD4DF-6F93-421C-8531-DD1ED8A468BB}"/>
                  </a:ext>
                </a:extLst>
              </p:cNvPr>
              <p:cNvSpPr txBox="1">
                <a:spLocks noRot="1" noChangeAspect="1" noMove="1" noResize="1" noEditPoints="1" noAdjustHandles="1" noChangeArrowheads="1" noChangeShapeType="1" noTextEdit="1"/>
              </p:cNvSpPr>
              <p:nvPr/>
            </p:nvSpPr>
            <p:spPr>
              <a:xfrm>
                <a:off x="1315039" y="1166842"/>
                <a:ext cx="9561921" cy="4524315"/>
              </a:xfrm>
              <a:prstGeom prst="rect">
                <a:avLst/>
              </a:prstGeom>
              <a:blipFill>
                <a:blip r:embed="rId2"/>
                <a:stretch>
                  <a:fillRect l="-1020" t="-1077" r="-191" b="-2019"/>
                </a:stretch>
              </a:blipFill>
            </p:spPr>
            <p:txBody>
              <a:bodyPr/>
              <a:lstStyle/>
              <a:p>
                <a:r>
                  <a:rPr lang="en-US">
                    <a:noFill/>
                  </a:rPr>
                  <a:t> </a:t>
                </a:r>
              </a:p>
            </p:txBody>
          </p:sp>
        </mc:Fallback>
      </mc:AlternateContent>
    </p:spTree>
    <p:extLst>
      <p:ext uri="{BB962C8B-B14F-4D97-AF65-F5344CB8AC3E}">
        <p14:creationId xmlns:p14="http://schemas.microsoft.com/office/powerpoint/2010/main" val="35021035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73088F-C333-4298-9216-F29C52CBB0EE}"/>
                  </a:ext>
                </a:extLst>
              </p:cNvPr>
              <p:cNvSpPr txBox="1"/>
              <p:nvPr/>
            </p:nvSpPr>
            <p:spPr>
              <a:xfrm>
                <a:off x="1336765" y="865959"/>
                <a:ext cx="9518469" cy="862608"/>
              </a:xfrm>
              <a:prstGeom prst="rect">
                <a:avLst/>
              </a:prstGeom>
              <a:noFill/>
            </p:spPr>
            <p:txBody>
              <a:bodyPr wrap="square" rtlCol="0">
                <a:spAutoFit/>
              </a:bodyPr>
              <a:lstStyle/>
              <a:p>
                <a:r>
                  <a:rPr lang="en-US" sz="2400">
                    <a:solidFill>
                      <a:srgbClr val="FF0000"/>
                    </a:solidFill>
                    <a:latin typeface="Times New Roman" panose="02020603050405020304" pitchFamily="18" charset="0"/>
                    <a:cs typeface="Times New Roman" panose="02020603050405020304" pitchFamily="18" charset="0"/>
                  </a:rPr>
                  <a:t>Ví </a:t>
                </a:r>
                <a:r>
                  <a:rPr lang="en-US" sz="2400" dirty="0" err="1">
                    <a:solidFill>
                      <a:srgbClr val="FF0000"/>
                    </a:solidFill>
                    <a:latin typeface="Times New Roman" panose="02020603050405020304" pitchFamily="18" charset="0"/>
                    <a:cs typeface="Times New Roman" panose="02020603050405020304" pitchFamily="18" charset="0"/>
                  </a:rPr>
                  <a:t>dụ</a:t>
                </a:r>
                <a:r>
                  <a:rPr lang="en-US" sz="2400">
                    <a:solidFill>
                      <a:srgbClr val="FF0000"/>
                    </a:solidFill>
                    <a:latin typeface="Times New Roman" panose="02020603050405020304" pitchFamily="18" charset="0"/>
                    <a:cs typeface="Times New Roman" panose="02020603050405020304" pitchFamily="18" charset="0"/>
                  </a:rPr>
                  <a:t>: </a:t>
                </a:r>
                <a:r>
                  <a:rPr lang="en-US" sz="2400">
                    <a:latin typeface="Times New Roman" panose="02020603050405020304" pitchFamily="18" charset="0"/>
                    <a:cs typeface="Times New Roman" panose="02020603050405020304" pitchFamily="18" charset="0"/>
                  </a:rPr>
                  <a:t>cho cặp dữ liệu </a:t>
                </a:r>
                <a:r>
                  <a:rPr lang="en-US" sz="2400" dirty="0">
                    <a:latin typeface="Times New Roman" panose="02020603050405020304" pitchFamily="18" charset="0"/>
                    <a:cs typeface="Times New Roman" panose="02020603050405020304" pitchFamily="18" charset="0"/>
                  </a:rPr>
                  <a:t>(</a:t>
                </a:r>
                <a:r>
                  <a:rPr lang="en-US" sz="2400" dirty="0" err="1">
                    <a:latin typeface="Times New Roman" panose="02020603050405020304" pitchFamily="18" charset="0"/>
                    <a:cs typeface="Times New Roman" panose="02020603050405020304" pitchFamily="18" charset="0"/>
                  </a:rPr>
                  <a:t>x,</a:t>
                </a:r>
                <a:r>
                  <a:rPr lang="en-US" sz="2400" err="1">
                    <a:latin typeface="Times New Roman" panose="02020603050405020304" pitchFamily="18" charset="0"/>
                    <a:cs typeface="Times New Roman" panose="02020603050405020304" pitchFamily="18" charset="0"/>
                  </a:rPr>
                  <a:t>y</a:t>
                </a:r>
                <a:r>
                  <a:rPr lang="en-US" sz="2400">
                    <a:latin typeface="Times New Roman" panose="02020603050405020304" pitchFamily="18" charset="0"/>
                    <a:cs typeface="Times New Roman" panose="02020603050405020304" pitchFamily="18" charset="0"/>
                  </a:rPr>
                  <a:t>) và mô hình </a:t>
                </a:r>
                <a:r>
                  <a:rPr lang="en-US" sz="2400">
                    <a:solidFill>
                      <a:schemeClr val="accent1"/>
                    </a:solidFill>
                    <a:latin typeface="Times New Roman" panose="02020603050405020304" pitchFamily="18" charset="0"/>
                    <a:cs typeface="Times New Roman" panose="02020603050405020304" pitchFamily="18" charset="0"/>
                  </a:rPr>
                  <a:t>f(</a:t>
                </a:r>
                <a14:m>
                  <m:oMath xmlns:m="http://schemas.openxmlformats.org/officeDocument/2006/math">
                    <m:r>
                      <a:rPr lang="en-US" sz="2400" b="0" i="1" smtClean="0">
                        <a:solidFill>
                          <a:schemeClr val="accent1"/>
                        </a:solidFill>
                        <a:latin typeface="Cambria Math" panose="02040503050406030204" pitchFamily="18" charset="0"/>
                        <a:cs typeface="Times New Roman" panose="02020603050405020304" pitchFamily="18" charset="0"/>
                      </a:rPr>
                      <m:t>𝑥</m:t>
                    </m:r>
                  </m:oMath>
                </a14:m>
                <a:r>
                  <a:rPr lang="en-US" sz="2400">
                    <a:solidFill>
                      <a:schemeClr val="accent1"/>
                    </a:solidFill>
                    <a:latin typeface="Times New Roman" panose="02020603050405020304" pitchFamily="18" charset="0"/>
                    <a:cs typeface="Times New Roman" panose="02020603050405020304" pitchFamily="18" charset="0"/>
                  </a:rPr>
                  <a:t>)= a + b</a:t>
                </a:r>
                <a14:m>
                  <m:oMath xmlns:m="http://schemas.openxmlformats.org/officeDocument/2006/math">
                    <m:r>
                      <a:rPr lang="en-US" sz="2400" b="0" i="1" smtClean="0">
                        <a:solidFill>
                          <a:schemeClr val="accent1"/>
                        </a:solidFill>
                        <a:latin typeface="Cambria Math" panose="02040503050406030204" pitchFamily="18" charset="0"/>
                        <a:cs typeface="Times New Roman" panose="02020603050405020304" pitchFamily="18" charset="0"/>
                      </a:rPr>
                      <m:t>𝑥</m:t>
                    </m:r>
                  </m:oMath>
                </a14:m>
                <a:r>
                  <a:rPr lang="en-US" sz="2400">
                    <a:solidFill>
                      <a:schemeClr val="accent1"/>
                    </a:solidFill>
                    <a:latin typeface="Times New Roman" panose="02020603050405020304" pitchFamily="18" charset="0"/>
                    <a:cs typeface="Times New Roman" panose="02020603050405020304" pitchFamily="18" charset="0"/>
                  </a:rPr>
                  <a:t> + c</a:t>
                </a:r>
                <a14:m>
                  <m:oMath xmlns:m="http://schemas.openxmlformats.org/officeDocument/2006/math">
                    <m:sSup>
                      <m:sSupPr>
                        <m:ctrlPr>
                          <a:rPr lang="en-US" sz="2400" i="1" smtClean="0">
                            <a:solidFill>
                              <a:schemeClr val="accent1"/>
                            </a:solidFill>
                            <a:latin typeface="Cambria Math" panose="02040503050406030204" pitchFamily="18" charset="0"/>
                            <a:cs typeface="Times New Roman" panose="02020603050405020304" pitchFamily="18" charset="0"/>
                          </a:rPr>
                        </m:ctrlPr>
                      </m:sSupPr>
                      <m:e>
                        <m:r>
                          <a:rPr lang="en-US" sz="2400" b="0" i="1" smtClean="0">
                            <a:solidFill>
                              <a:schemeClr val="accent1"/>
                            </a:solidFill>
                            <a:latin typeface="Cambria Math" panose="02040503050406030204" pitchFamily="18" charset="0"/>
                            <a:cs typeface="Times New Roman" panose="02020603050405020304" pitchFamily="18" charset="0"/>
                          </a:rPr>
                          <m:t>𝑥</m:t>
                        </m:r>
                      </m:e>
                      <m:sup>
                        <m:r>
                          <a:rPr lang="en-US" sz="2400" b="0" i="1" smtClean="0">
                            <a:solidFill>
                              <a:schemeClr val="accent1"/>
                            </a:solidFill>
                            <a:latin typeface="Cambria Math" panose="02040503050406030204" pitchFamily="18" charset="0"/>
                            <a:cs typeface="Times New Roman" panose="02020603050405020304" pitchFamily="18" charset="0"/>
                          </a:rPr>
                          <m:t>2</m:t>
                        </m:r>
                      </m:sup>
                    </m:sSup>
                  </m:oMath>
                </a14:m>
                <a:endParaRPr lang="en-GB" sz="2400">
                  <a:solidFill>
                    <a:schemeClr val="accent1"/>
                  </a:solidFill>
                  <a:latin typeface="Times New Roman" panose="02020603050405020304" pitchFamily="18" charset="0"/>
                  <a:cs typeface="Times New Roman" panose="02020603050405020304" pitchFamily="18" charset="0"/>
                </a:endParaRPr>
              </a:p>
              <a:p>
                <a:endParaRPr lang="en-GB" sz="2400" dirty="0">
                  <a:latin typeface="Times New Roman" panose="02020603050405020304" pitchFamily="18" charset="0"/>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0873088F-C333-4298-9216-F29C52CBB0EE}"/>
                  </a:ext>
                </a:extLst>
              </p:cNvPr>
              <p:cNvSpPr txBox="1">
                <a:spLocks noRot="1" noChangeAspect="1" noMove="1" noResize="1" noEditPoints="1" noAdjustHandles="1" noChangeArrowheads="1" noChangeShapeType="1" noTextEdit="1"/>
              </p:cNvSpPr>
              <p:nvPr/>
            </p:nvSpPr>
            <p:spPr>
              <a:xfrm>
                <a:off x="1336765" y="865959"/>
                <a:ext cx="9518469" cy="862608"/>
              </a:xfrm>
              <a:prstGeom prst="rect">
                <a:avLst/>
              </a:prstGeom>
              <a:blipFill>
                <a:blip r:embed="rId2"/>
                <a:stretch>
                  <a:fillRect l="-960" t="-5634"/>
                </a:stretch>
              </a:blipFill>
            </p:spPr>
            <p:txBody>
              <a:bodyPr/>
              <a:lstStyle/>
              <a:p>
                <a:r>
                  <a:rPr lang="en-US">
                    <a:noFill/>
                  </a:rPr>
                  <a:t> </a:t>
                </a:r>
              </a:p>
            </p:txBody>
          </p:sp>
        </mc:Fallback>
      </mc:AlternateContent>
      <p:graphicFrame>
        <p:nvGraphicFramePr>
          <p:cNvPr id="2" name="Table 2">
            <a:extLst>
              <a:ext uri="{FF2B5EF4-FFF2-40B4-BE49-F238E27FC236}">
                <a16:creationId xmlns:a16="http://schemas.microsoft.com/office/drawing/2014/main" id="{D27EF6B9-C59F-45DB-B851-7BC8AA0F8BCF}"/>
              </a:ext>
            </a:extLst>
          </p:cNvPr>
          <p:cNvGraphicFramePr>
            <a:graphicFrameLocks noGrp="1"/>
          </p:cNvGraphicFramePr>
          <p:nvPr>
            <p:extLst>
              <p:ext uri="{D42A27DB-BD31-4B8C-83A1-F6EECF244321}">
                <p14:modId xmlns:p14="http://schemas.microsoft.com/office/powerpoint/2010/main" val="138913336"/>
              </p:ext>
            </p:extLst>
          </p:nvPr>
        </p:nvGraphicFramePr>
        <p:xfrm>
          <a:off x="672326" y="1600200"/>
          <a:ext cx="10847345" cy="1828800"/>
        </p:xfrm>
        <a:graphic>
          <a:graphicData uri="http://schemas.openxmlformats.org/drawingml/2006/table">
            <a:tbl>
              <a:tblPr firstRow="1" bandRow="1">
                <a:tableStyleId>{5C22544A-7EE6-4342-B048-85BDC9FD1C3A}</a:tableStyleId>
              </a:tblPr>
              <a:tblGrid>
                <a:gridCol w="2169469">
                  <a:extLst>
                    <a:ext uri="{9D8B030D-6E8A-4147-A177-3AD203B41FA5}">
                      <a16:colId xmlns:a16="http://schemas.microsoft.com/office/drawing/2014/main" val="1303734578"/>
                    </a:ext>
                  </a:extLst>
                </a:gridCol>
                <a:gridCol w="2169469">
                  <a:extLst>
                    <a:ext uri="{9D8B030D-6E8A-4147-A177-3AD203B41FA5}">
                      <a16:colId xmlns:a16="http://schemas.microsoft.com/office/drawing/2014/main" val="4232537534"/>
                    </a:ext>
                  </a:extLst>
                </a:gridCol>
                <a:gridCol w="2169469">
                  <a:extLst>
                    <a:ext uri="{9D8B030D-6E8A-4147-A177-3AD203B41FA5}">
                      <a16:colId xmlns:a16="http://schemas.microsoft.com/office/drawing/2014/main" val="663989191"/>
                    </a:ext>
                  </a:extLst>
                </a:gridCol>
                <a:gridCol w="2169469">
                  <a:extLst>
                    <a:ext uri="{9D8B030D-6E8A-4147-A177-3AD203B41FA5}">
                      <a16:colId xmlns:a16="http://schemas.microsoft.com/office/drawing/2014/main" val="1871837916"/>
                    </a:ext>
                  </a:extLst>
                </a:gridCol>
                <a:gridCol w="2169469">
                  <a:extLst>
                    <a:ext uri="{9D8B030D-6E8A-4147-A177-3AD203B41FA5}">
                      <a16:colId xmlns:a16="http://schemas.microsoft.com/office/drawing/2014/main" val="2900075786"/>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x</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2</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1</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5</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3</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26740795"/>
                  </a:ext>
                </a:extLst>
              </a:tr>
              <a:tr h="370840">
                <a:tc>
                  <a:txBody>
                    <a:bodyPr/>
                    <a:lstStyle/>
                    <a:p>
                      <a:pPr algn="ctr"/>
                      <a:r>
                        <a:rPr lang="en-US" sz="2400" dirty="0">
                          <a:latin typeface="Times New Roman" panose="02020603050405020304" pitchFamily="18" charset="0"/>
                          <a:cs typeface="Times New Roman" panose="02020603050405020304" pitchFamily="18" charset="0"/>
                        </a:rPr>
                        <a:t>y</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1</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1</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2</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4</a:t>
                      </a:r>
                      <a:endParaRPr lang="en-GB"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79300669"/>
                  </a:ext>
                </a:extLst>
              </a:tr>
              <a:tr h="370840">
                <a:tc>
                  <a:txBody>
                    <a:bodyPr/>
                    <a:lstStyle/>
                    <a:p>
                      <a:pPr algn="ctr"/>
                      <a:r>
                        <a:rPr lang="en-US" sz="2400" dirty="0">
                          <a:latin typeface="Times New Roman" panose="02020603050405020304" pitchFamily="18" charset="0"/>
                          <a:cs typeface="Times New Roman" panose="02020603050405020304" pitchFamily="18" charset="0"/>
                        </a:rPr>
                        <a:t>f(x)</a:t>
                      </a:r>
                      <a:endParaRPr lang="en-GB" sz="2400" dirty="0">
                        <a:latin typeface="Times New Roman" panose="02020603050405020304" pitchFamily="18" charset="0"/>
                        <a:cs typeface="Times New Roman" panose="02020603050405020304" pitchFamily="18" charset="0"/>
                      </a:endParaRPr>
                    </a:p>
                  </a:txBody>
                  <a:tcPr/>
                </a:tc>
                <a:tc>
                  <a:txBody>
                    <a:bodyPr/>
                    <a:lstStyle/>
                    <a:p>
                      <a:pPr algn="ctr"/>
                      <a:r>
                        <a:rPr lang="en-US" sz="2400">
                          <a:latin typeface="Times New Roman" panose="02020603050405020304" pitchFamily="18" charset="0"/>
                          <a:cs typeface="Times New Roman" panose="02020603050405020304" pitchFamily="18" charset="0"/>
                        </a:rPr>
                        <a:t>a + 2b + 4c</a:t>
                      </a:r>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b + c</a:t>
                      </a:r>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+ 5b + 25c</a:t>
                      </a:r>
                      <a:endParaRPr lang="en-GB" sz="24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+ 3b + 9c</a:t>
                      </a:r>
                    </a:p>
                  </a:txBody>
                  <a:tcPr/>
                </a:tc>
                <a:extLst>
                  <a:ext uri="{0D108BD9-81ED-4DB2-BD59-A6C34878D82A}">
                    <a16:rowId xmlns:a16="http://schemas.microsoft.com/office/drawing/2014/main" val="109644437"/>
                  </a:ext>
                </a:extLst>
              </a:tr>
              <a:tr h="370840">
                <a:tc>
                  <a:txBody>
                    <a:bodyPr/>
                    <a:lstStyle/>
                    <a:p>
                      <a:pPr algn="ctr"/>
                      <a:r>
                        <a:rPr lang="en-US" sz="2400">
                          <a:latin typeface="Times New Roman" panose="02020603050405020304" pitchFamily="18" charset="0"/>
                          <a:cs typeface="Times New Roman" panose="02020603050405020304" pitchFamily="18" charset="0"/>
                        </a:rPr>
                        <a:t>f(x) - y</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+ 2b + 4c - 1</a:t>
                      </a:r>
                      <a:endParaRPr lang="en-GB" sz="2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b + c - 1</a:t>
                      </a:r>
                      <a:endParaRPr lang="en-GB" sz="2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+ 5b + 25c - 2</a:t>
                      </a:r>
                      <a:endParaRPr lang="en-GB" sz="2400">
                        <a:latin typeface="Times New Roman" panose="02020603050405020304" pitchFamily="18" charset="0"/>
                        <a:cs typeface="Times New Roman" panose="02020603050405020304" pitchFamily="18" charset="0"/>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400">
                          <a:latin typeface="Times New Roman" panose="02020603050405020304" pitchFamily="18" charset="0"/>
                          <a:cs typeface="Times New Roman" panose="02020603050405020304" pitchFamily="18" charset="0"/>
                        </a:rPr>
                        <a:t>a + 3b + 9c - 4</a:t>
                      </a:r>
                    </a:p>
                  </a:txBody>
                  <a:tcPr/>
                </a:tc>
                <a:extLst>
                  <a:ext uri="{0D108BD9-81ED-4DB2-BD59-A6C34878D82A}">
                    <a16:rowId xmlns:a16="http://schemas.microsoft.com/office/drawing/2014/main" val="3696911995"/>
                  </a:ext>
                </a:extLst>
              </a:tr>
            </a:tbl>
          </a:graphicData>
        </a:graphic>
      </p:graphicFrame>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8BF3886-898B-4D7E-8989-6772C7E74B9B}"/>
                  </a:ext>
                </a:extLst>
              </p:cNvPr>
              <p:cNvSpPr txBox="1"/>
              <p:nvPr/>
            </p:nvSpPr>
            <p:spPr>
              <a:xfrm>
                <a:off x="755842" y="3893267"/>
                <a:ext cx="10680311" cy="2308324"/>
              </a:xfrm>
              <a:prstGeom prst="rect">
                <a:avLst/>
              </a:prstGeom>
              <a:noFill/>
            </p:spPr>
            <p:txBody>
              <a:bodyPr wrap="square" rtlCol="0">
                <a:spAutoFit/>
              </a:bodyPr>
              <a:lstStyle/>
              <a:p>
                <a:r>
                  <a:rPr lang="en-GB" sz="2400">
                    <a:latin typeface="Times New Roman" panose="02020603050405020304" pitchFamily="18" charset="0"/>
                    <a:cs typeface="Times New Roman" panose="02020603050405020304" pitchFamily="18" charset="0"/>
                  </a:rPr>
                  <a:t>Phần </a:t>
                </a:r>
                <a:r>
                  <a:rPr lang="en-GB" sz="2400" dirty="0" err="1">
                    <a:latin typeface="Times New Roman" panose="02020603050405020304" pitchFamily="18" charset="0"/>
                    <a:cs typeface="Times New Roman" panose="02020603050405020304" pitchFamily="18" charset="0"/>
                  </a:rPr>
                  <a:t>dư</a:t>
                </a:r>
                <a:r>
                  <a:rPr lang="en-GB" sz="2400" dirty="0">
                    <a:latin typeface="Times New Roman" panose="02020603050405020304" pitchFamily="18" charset="0"/>
                    <a:cs typeface="Times New Roman" panose="02020603050405020304" pitchFamily="18" charset="0"/>
                  </a:rPr>
                  <a:t> (residual) </a:t>
                </a:r>
                <a:r>
                  <a:rPr lang="en-GB" sz="2400" dirty="0" err="1">
                    <a:latin typeface="Times New Roman" panose="02020603050405020304" pitchFamily="18" charset="0"/>
                    <a:cs typeface="Times New Roman" panose="02020603050405020304" pitchFamily="18" charset="0"/>
                  </a:rPr>
                  <a:t>được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tính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bằng</a:t>
                </a:r>
                <a:r>
                  <a:rPr lang="en-GB" sz="2400" dirty="0">
                    <a:latin typeface="Times New Roman" panose="02020603050405020304" pitchFamily="18" charset="0"/>
                    <a:cs typeface="Times New Roman" panose="02020603050405020304" pitchFamily="18" charset="0"/>
                  </a:rPr>
                  <a:t> f(x)-y </a:t>
                </a:r>
                <a:r>
                  <a:rPr lang="en-GB" sz="2400" dirty="0" err="1">
                    <a:latin typeface="Times New Roman" panose="02020603050405020304" pitchFamily="18" charset="0"/>
                    <a:cs typeface="Times New Roman" panose="02020603050405020304" pitchFamily="18" charset="0"/>
                  </a:rPr>
                  <a:t>là</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chênh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lệch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giữa</a:t>
                </a:r>
                <a:r>
                  <a:rPr lang="en-GB" sz="2400" dirty="0">
                    <a:latin typeface="Times New Roman" panose="02020603050405020304" pitchFamily="18" charset="0"/>
                    <a:cs typeface="Times New Roman" panose="02020603050405020304" pitchFamily="18" charset="0"/>
                  </a:rPr>
                  <a:t> data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model </a:t>
                </a:r>
                <a:r>
                  <a:rPr lang="en-GB" sz="2400" dirty="0" err="1">
                    <a:latin typeface="Times New Roman" panose="02020603050405020304" pitchFamily="18" charset="0"/>
                    <a:cs typeface="Times New Roman" panose="02020603050405020304" pitchFamily="18" charset="0"/>
                  </a:rPr>
                  <a:t>tại</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điểm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dữ</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liệu</a:t>
                </a:r>
                <a:r>
                  <a:rPr lang="en-GB"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a14:m>
                <a:r>
                  <a:rPr lang="en-GB"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𝑖</m:t>
                        </m:r>
                      </m:sub>
                    </m:sSub>
                  </m:oMath>
                </a14:m>
                <a:r>
                  <a:rPr lang="en-GB" sz="2400" dirty="0">
                    <a:latin typeface="Times New Roman" panose="02020603050405020304" pitchFamily="18" charset="0"/>
                    <a:cs typeface="Times New Roman" panose="02020603050405020304" pitchFamily="18" charset="0"/>
                  </a:rPr>
                  <a:t>). Ta </a:t>
                </a:r>
                <a:r>
                  <a:rPr lang="en-GB" sz="2400" dirty="0" err="1">
                    <a:latin typeface="Times New Roman" panose="02020603050405020304" pitchFamily="18" charset="0"/>
                    <a:cs typeface="Times New Roman" panose="02020603050405020304" pitchFamily="18" charset="0"/>
                  </a:rPr>
                  <a:t>đánh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giá</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độ</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khớp</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model </a:t>
                </a:r>
                <a:r>
                  <a:rPr lang="en-GB" sz="2400" dirty="0" err="1">
                    <a:latin typeface="Times New Roman" panose="02020603050405020304" pitchFamily="18" charset="0"/>
                    <a:cs typeface="Times New Roman" panose="02020603050405020304" pitchFamily="18" charset="0"/>
                  </a:rPr>
                  <a:t>và</a:t>
                </a:r>
                <a:r>
                  <a:rPr lang="en-GB" sz="2400" dirty="0">
                    <a:latin typeface="Times New Roman" panose="02020603050405020304" pitchFamily="18" charset="0"/>
                    <a:cs typeface="Times New Roman" panose="02020603050405020304" pitchFamily="18" charset="0"/>
                  </a:rPr>
                  <a:t> data </a:t>
                </a:r>
                <a:r>
                  <a:rPr lang="en-GB" sz="2400" dirty="0" err="1">
                    <a:latin typeface="Times New Roman" panose="02020603050405020304" pitchFamily="18" charset="0"/>
                    <a:cs typeface="Times New Roman" panose="02020603050405020304" pitchFamily="18" charset="0"/>
                  </a:rPr>
                  <a:t>trên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toàn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bộ</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điểm</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dữ</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liệu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của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bộ</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dữ</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liệu</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cho</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trước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dựa</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trên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tổng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bình</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phương</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các</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phần</a:t>
                </a:r>
                <a:r>
                  <a:rPr lang="en-GB" sz="2400" dirty="0">
                    <a:latin typeface="Times New Roman" panose="02020603050405020304" pitchFamily="18" charset="0"/>
                    <a:cs typeface="Times New Roman" panose="02020603050405020304" pitchFamily="18" charset="0"/>
                  </a:rPr>
                  <a:t> </a:t>
                </a:r>
                <a:r>
                  <a:rPr lang="en-GB" sz="2400" dirty="0" err="1">
                    <a:latin typeface="Times New Roman" panose="02020603050405020304" pitchFamily="18" charset="0"/>
                    <a:cs typeface="Times New Roman" panose="02020603050405020304" pitchFamily="18" charset="0"/>
                  </a:rPr>
                  <a:t>dư</a:t>
                </a:r>
                <a:r>
                  <a:rPr lang="en-GB" sz="2400" dirty="0">
                    <a:latin typeface="Times New Roman" panose="02020603050405020304" pitchFamily="18" charset="0"/>
                    <a:cs typeface="Times New Roman" panose="02020603050405020304" pitchFamily="18" charset="0"/>
                  </a:rPr>
                  <a:t> (residuals sum of square) hay RSS:</a:t>
                </a:r>
              </a:p>
              <a:p>
                <a:pPr algn="ctr"/>
                <a:r>
                  <a:rPr lang="en-GB" sz="2800">
                    <a:solidFill>
                      <a:srgbClr val="FF0000"/>
                    </a:solidFill>
                    <a:latin typeface="Cambria Math" panose="02040503050406030204" pitchFamily="18" charset="0"/>
                    <a:ea typeface="Cambria Math" panose="02040503050406030204" pitchFamily="18" charset="0"/>
                  </a:rPr>
                  <a:t>RSS = </a:t>
                </a:r>
                <a14:m>
                  <m:oMath xmlns:m="http://schemas.openxmlformats.org/officeDocument/2006/math">
                    <m:nary>
                      <m:naryPr>
                        <m:chr m:val="∑"/>
                        <m:supHide m:val="on"/>
                        <m:ctrlPr>
                          <a:rPr lang="en-GB" sz="2800" i="1" smtClean="0">
                            <a:solidFill>
                              <a:srgbClr val="FF0000"/>
                            </a:solidFill>
                            <a:latin typeface="Cambria Math" panose="02040503050406030204" pitchFamily="18" charset="0"/>
                            <a:ea typeface="Cambria Math" panose="02040503050406030204" pitchFamily="18" charset="0"/>
                          </a:rPr>
                        </m:ctrlPr>
                      </m:naryPr>
                      <m:sub>
                        <m:r>
                          <m:rPr>
                            <m:brk m:alnAt="7"/>
                          </m:rPr>
                          <a:rPr lang="en-US" sz="2800" b="0" i="1" smtClean="0">
                            <a:solidFill>
                              <a:srgbClr val="FF0000"/>
                            </a:solidFill>
                            <a:latin typeface="Cambria Math" panose="02040503050406030204" pitchFamily="18" charset="0"/>
                            <a:ea typeface="Cambria Math" panose="02040503050406030204" pitchFamily="18" charset="0"/>
                          </a:rPr>
                          <m:t>𝑥</m:t>
                        </m:r>
                      </m:sub>
                      <m:sup/>
                      <m:e>
                        <m:sSup>
                          <m:sSupPr>
                            <m:ctrlPr>
                              <a:rPr lang="en-GB" sz="2800" i="1" smtClean="0">
                                <a:solidFill>
                                  <a:srgbClr val="FF0000"/>
                                </a:solidFill>
                                <a:latin typeface="Cambria Math" panose="02040503050406030204" pitchFamily="18" charset="0"/>
                                <a:ea typeface="Cambria Math" panose="02040503050406030204" pitchFamily="18" charset="0"/>
                              </a:rPr>
                            </m:ctrlPr>
                          </m:sSupPr>
                          <m:e>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𝑓</m:t>
                            </m:r>
                            <m:d>
                              <m:dPr>
                                <m:ctrlPr>
                                  <a:rPr lang="en-US" sz="2800" b="0" i="1" smtClean="0">
                                    <a:solidFill>
                                      <a:srgbClr val="FF0000"/>
                                    </a:solidFill>
                                    <a:latin typeface="Cambria Math" panose="02040503050406030204" pitchFamily="18" charset="0"/>
                                    <a:ea typeface="Cambria Math" panose="02040503050406030204" pitchFamily="18" charset="0"/>
                                  </a:rPr>
                                </m:ctrlPr>
                              </m:dPr>
                              <m:e>
                                <m:r>
                                  <a:rPr lang="en-US" sz="2800" b="0" i="1" smtClean="0">
                                    <a:solidFill>
                                      <a:srgbClr val="FF0000"/>
                                    </a:solidFill>
                                    <a:latin typeface="Cambria Math" panose="02040503050406030204" pitchFamily="18" charset="0"/>
                                    <a:ea typeface="Cambria Math" panose="02040503050406030204" pitchFamily="18" charset="0"/>
                                  </a:rPr>
                                  <m:t>𝑥</m:t>
                                </m:r>
                              </m:e>
                            </m:d>
                            <m:r>
                              <a:rPr lang="en-US" sz="2800" b="0" i="1" smtClean="0">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𝑦</m:t>
                            </m:r>
                            <m:r>
                              <a:rPr lang="en-US" sz="2800" b="0" i="1" smtClean="0">
                                <a:solidFill>
                                  <a:srgbClr val="FF0000"/>
                                </a:solidFill>
                                <a:latin typeface="Cambria Math" panose="02040503050406030204" pitchFamily="18" charset="0"/>
                                <a:ea typeface="Cambria Math" panose="02040503050406030204" pitchFamily="18" charset="0"/>
                              </a:rPr>
                              <m:t>]</m:t>
                            </m:r>
                          </m:e>
                          <m:sup>
                            <m:r>
                              <a:rPr lang="en-US" sz="2800" b="0" i="1" smtClean="0">
                                <a:solidFill>
                                  <a:srgbClr val="FF0000"/>
                                </a:solidFill>
                                <a:latin typeface="Cambria Math" panose="02040503050406030204" pitchFamily="18" charset="0"/>
                                <a:ea typeface="Cambria Math" panose="02040503050406030204" pitchFamily="18" charset="0"/>
                              </a:rPr>
                              <m:t>2</m:t>
                            </m:r>
                          </m:sup>
                        </m:sSup>
                      </m:e>
                    </m:nary>
                  </m:oMath>
                </a14:m>
                <a:r>
                  <a:rPr lang="en-GB" sz="2800" dirty="0">
                    <a:solidFill>
                      <a:srgbClr val="FF0000"/>
                    </a:solidFill>
                    <a:latin typeface="Cambria Math" panose="02040503050406030204" pitchFamily="18" charset="0"/>
                    <a:ea typeface="Cambria Math" panose="02040503050406030204" pitchFamily="18" charset="0"/>
                  </a:rPr>
                  <a:t> = </a:t>
                </a:r>
                <a14:m>
                  <m:oMath xmlns:m="http://schemas.openxmlformats.org/officeDocument/2006/math">
                    <m:nary>
                      <m:naryPr>
                        <m:chr m:val="∑"/>
                        <m:supHide m:val="on"/>
                        <m:ctrlPr>
                          <a:rPr lang="en-GB" sz="2800" i="1" smtClean="0">
                            <a:solidFill>
                              <a:srgbClr val="FF0000"/>
                            </a:solidFill>
                            <a:latin typeface="Cambria Math" panose="02040503050406030204" pitchFamily="18" charset="0"/>
                            <a:ea typeface="Cambria Math" panose="02040503050406030204" pitchFamily="18" charset="0"/>
                          </a:rPr>
                        </m:ctrlPr>
                      </m:naryPr>
                      <m:sub>
                        <m:r>
                          <m:rPr>
                            <m:brk m:alnAt="7"/>
                          </m:rPr>
                          <a:rPr lang="en-US" sz="2800" i="1">
                            <a:solidFill>
                              <a:srgbClr val="FF0000"/>
                            </a:solidFill>
                            <a:latin typeface="Cambria Math" panose="02040503050406030204" pitchFamily="18" charset="0"/>
                            <a:ea typeface="Cambria Math" panose="02040503050406030204" pitchFamily="18" charset="0"/>
                          </a:rPr>
                          <m:t>𝑥</m:t>
                        </m:r>
                      </m:sub>
                      <m:sup/>
                      <m:e>
                        <m:sSup>
                          <m:sSupPr>
                            <m:ctrlPr>
                              <a:rPr lang="en-GB" sz="2800" i="1">
                                <a:solidFill>
                                  <a:srgbClr val="FF0000"/>
                                </a:solidFill>
                                <a:latin typeface="Cambria Math" panose="02040503050406030204" pitchFamily="18" charset="0"/>
                                <a:ea typeface="Cambria Math" panose="02040503050406030204" pitchFamily="18" charset="0"/>
                              </a:rPr>
                            </m:ctrlPr>
                          </m:sSupPr>
                          <m:e>
                            <m:r>
                              <a:rPr lang="en-US" sz="2800" i="1">
                                <a:solidFill>
                                  <a:srgbClr val="FF0000"/>
                                </a:solidFill>
                                <a:latin typeface="Cambria Math" panose="02040503050406030204" pitchFamily="18" charset="0"/>
                                <a:ea typeface="Cambria Math" panose="02040503050406030204" pitchFamily="18" charset="0"/>
                              </a:rPr>
                              <m:t>[</m:t>
                            </m:r>
                            <m:r>
                              <a:rPr lang="en-US" sz="2800" b="0" i="1" smtClean="0">
                                <a:solidFill>
                                  <a:srgbClr val="FF0000"/>
                                </a:solidFill>
                                <a:latin typeface="Cambria Math" panose="02040503050406030204" pitchFamily="18" charset="0"/>
                                <a:ea typeface="Cambria Math" panose="02040503050406030204" pitchFamily="18" charset="0"/>
                              </a:rPr>
                              <m:t>(</m:t>
                            </m:r>
                            <m:r>
                              <m:rPr>
                                <m:nor/>
                              </m:rPr>
                              <a:rPr lang="en-US" sz="2800" smtClean="0">
                                <a:solidFill>
                                  <a:srgbClr val="FF0000"/>
                                </a:solidFill>
                                <a:latin typeface="Times New Roman" panose="02020603050405020304" pitchFamily="18" charset="0"/>
                                <a:cs typeface="Times New Roman" panose="02020603050405020304" pitchFamily="18" charset="0"/>
                              </a:rPr>
                              <m:t>a</m:t>
                            </m:r>
                            <m:r>
                              <m:rPr>
                                <m:nor/>
                              </m:rPr>
                              <a:rPr lang="en-US" sz="2800" smtClean="0">
                                <a:solidFill>
                                  <a:srgbClr val="FF0000"/>
                                </a:solidFill>
                                <a:latin typeface="Times New Roman" panose="02020603050405020304" pitchFamily="18" charset="0"/>
                                <a:cs typeface="Times New Roman" panose="02020603050405020304" pitchFamily="18" charset="0"/>
                              </a:rPr>
                              <m:t> + </m:t>
                            </m:r>
                            <m:r>
                              <m:rPr>
                                <m:nor/>
                              </m:rPr>
                              <a:rPr lang="en-US" sz="2800" smtClean="0">
                                <a:solidFill>
                                  <a:srgbClr val="FF0000"/>
                                </a:solidFill>
                                <a:latin typeface="Times New Roman" panose="02020603050405020304" pitchFamily="18" charset="0"/>
                                <a:cs typeface="Times New Roman" panose="02020603050405020304" pitchFamily="18" charset="0"/>
                              </a:rPr>
                              <m:t>b</m:t>
                            </m:r>
                            <m:r>
                              <a:rPr lang="en-US" sz="2800" b="0" i="1" smtClean="0">
                                <a:solidFill>
                                  <a:srgbClr val="FF0000"/>
                                </a:solidFill>
                                <a:latin typeface="Cambria Math" panose="02040503050406030204" pitchFamily="18" charset="0"/>
                                <a:cs typeface="Times New Roman" panose="02020603050405020304" pitchFamily="18" charset="0"/>
                              </a:rPr>
                              <m:t>𝑥</m:t>
                            </m:r>
                            <m:r>
                              <m:rPr>
                                <m:nor/>
                              </m:rPr>
                              <a:rPr lang="en-US" sz="2800">
                                <a:solidFill>
                                  <a:srgbClr val="FF0000"/>
                                </a:solidFill>
                                <a:latin typeface="Times New Roman" panose="02020603050405020304" pitchFamily="18" charset="0"/>
                                <a:cs typeface="Times New Roman" panose="02020603050405020304" pitchFamily="18" charset="0"/>
                              </a:rPr>
                              <m:t> + </m:t>
                            </m:r>
                            <m:r>
                              <m:rPr>
                                <m:nor/>
                              </m:rPr>
                              <a:rPr lang="en-US" sz="2800">
                                <a:solidFill>
                                  <a:srgbClr val="FF0000"/>
                                </a:solidFill>
                                <a:latin typeface="Times New Roman" panose="02020603050405020304" pitchFamily="18" charset="0"/>
                                <a:cs typeface="Times New Roman" panose="02020603050405020304" pitchFamily="18" charset="0"/>
                              </a:rPr>
                              <m:t>c</m:t>
                            </m:r>
                            <m:sSup>
                              <m:sSupPr>
                                <m:ctrlPr>
                                  <a:rPr lang="en-US" sz="2800" i="1" smtClean="0">
                                    <a:solidFill>
                                      <a:srgbClr val="FF0000"/>
                                    </a:solidFill>
                                    <a:latin typeface="Cambria Math" panose="02040503050406030204" pitchFamily="18" charset="0"/>
                                    <a:cs typeface="Times New Roman" panose="02020603050405020304" pitchFamily="18" charset="0"/>
                                  </a:rPr>
                                </m:ctrlPr>
                              </m:sSupPr>
                              <m:e>
                                <m:r>
                                  <a:rPr lang="en-US" sz="2800" b="0" i="1" smtClean="0">
                                    <a:solidFill>
                                      <a:srgbClr val="FF0000"/>
                                    </a:solidFill>
                                    <a:latin typeface="Cambria Math" panose="02040503050406030204" pitchFamily="18" charset="0"/>
                                    <a:cs typeface="Times New Roman" panose="02020603050405020304" pitchFamily="18" charset="0"/>
                                  </a:rPr>
                                  <m:t>𝑥</m:t>
                                </m:r>
                              </m:e>
                              <m:sup>
                                <m:r>
                                  <a:rPr lang="en-US" sz="2800" b="0" i="1" smtClean="0">
                                    <a:solidFill>
                                      <a:srgbClr val="FF0000"/>
                                    </a:solidFill>
                                    <a:latin typeface="Cambria Math" panose="02040503050406030204" pitchFamily="18" charset="0"/>
                                    <a:cs typeface="Times New Roman" panose="02020603050405020304" pitchFamily="18" charset="0"/>
                                  </a:rPr>
                                  <m:t>2</m:t>
                                </m:r>
                              </m:sup>
                            </m:sSup>
                            <m:r>
                              <a:rPr lang="en-US" sz="2800" b="0" i="1" smtClean="0">
                                <a:solidFill>
                                  <a:srgbClr val="FF0000"/>
                                </a:solidFill>
                                <a:latin typeface="Cambria Math" panose="02040503050406030204" pitchFamily="18" charset="0"/>
                                <a:ea typeface="Cambria Math" panose="02040503050406030204" pitchFamily="18" charset="0"/>
                              </a:rPr>
                              <m:t>)−</m:t>
                            </m:r>
                            <m:r>
                              <a:rPr lang="en-US" sz="2800" i="1">
                                <a:solidFill>
                                  <a:srgbClr val="FF0000"/>
                                </a:solidFill>
                                <a:latin typeface="Cambria Math" panose="02040503050406030204" pitchFamily="18" charset="0"/>
                                <a:ea typeface="Cambria Math" panose="02040503050406030204" pitchFamily="18" charset="0"/>
                              </a:rPr>
                              <m:t>𝑦</m:t>
                            </m:r>
                            <m:r>
                              <a:rPr lang="en-US" sz="2800" i="1">
                                <a:solidFill>
                                  <a:srgbClr val="FF0000"/>
                                </a:solidFill>
                                <a:latin typeface="Cambria Math" panose="02040503050406030204" pitchFamily="18" charset="0"/>
                                <a:ea typeface="Cambria Math" panose="02040503050406030204" pitchFamily="18" charset="0"/>
                              </a:rPr>
                              <m:t>]</m:t>
                            </m:r>
                          </m:e>
                          <m:sup>
                            <m:r>
                              <a:rPr lang="en-US" sz="2800" i="1">
                                <a:solidFill>
                                  <a:srgbClr val="FF0000"/>
                                </a:solidFill>
                                <a:latin typeface="Cambria Math" panose="02040503050406030204" pitchFamily="18" charset="0"/>
                                <a:ea typeface="Cambria Math" panose="02040503050406030204" pitchFamily="18" charset="0"/>
                              </a:rPr>
                              <m:t>2</m:t>
                            </m:r>
                          </m:sup>
                        </m:sSup>
                      </m:e>
                    </m:nary>
                  </m:oMath>
                </a14:m>
                <a:r>
                  <a:rPr lang="en-GB" sz="2800" dirty="0"/>
                  <a:t> </a:t>
                </a:r>
              </a:p>
              <a:p>
                <a:pPr algn="ctr"/>
                <a:r>
                  <a:rPr lang="en-GB" sz="2000">
                    <a:latin typeface="Cambria Math" panose="02040503050406030204" pitchFamily="18" charset="0"/>
                    <a:ea typeface="Cambria Math" panose="02040503050406030204" pitchFamily="18" charset="0"/>
                    <a:sym typeface="Wingdings" panose="05000000000000000000" pitchFamily="2" charset="2"/>
                  </a:rPr>
                  <a:t>RSS </a:t>
                </a:r>
                <a:r>
                  <a:rPr lang="en-GB" sz="2000" dirty="0">
                    <a:latin typeface="Cambria Math" panose="02040503050406030204" pitchFamily="18" charset="0"/>
                    <a:ea typeface="Cambria Math" panose="02040503050406030204" pitchFamily="18" charset="0"/>
                    <a:sym typeface="Wingdings" panose="05000000000000000000" pitchFamily="2" charset="2"/>
                  </a:rPr>
                  <a:t>(</a:t>
                </a:r>
                <a:r>
                  <a:rPr lang="en-GB" sz="2000" dirty="0" err="1">
                    <a:latin typeface="Cambria Math" panose="02040503050406030204" pitchFamily="18" charset="0"/>
                    <a:ea typeface="Cambria Math" panose="02040503050406030204" pitchFamily="18" charset="0"/>
                    <a:sym typeface="Wingdings" panose="05000000000000000000" pitchFamily="2" charset="2"/>
                  </a:rPr>
                  <a:t>a</a:t>
                </a:r>
                <a:r>
                  <a:rPr lang="en-GB" sz="2000" err="1">
                    <a:latin typeface="Cambria Math" panose="02040503050406030204" pitchFamily="18" charset="0"/>
                    <a:ea typeface="Cambria Math" panose="02040503050406030204" pitchFamily="18" charset="0"/>
                    <a:sym typeface="Wingdings" panose="05000000000000000000" pitchFamily="2" charset="2"/>
                  </a:rPr>
                  <a:t>,</a:t>
                </a:r>
                <a:r>
                  <a:rPr lang="en-GB" sz="2000">
                    <a:latin typeface="Cambria Math" panose="02040503050406030204" pitchFamily="18" charset="0"/>
                    <a:ea typeface="Cambria Math" panose="02040503050406030204" pitchFamily="18" charset="0"/>
                    <a:sym typeface="Wingdings" panose="05000000000000000000" pitchFamily="2" charset="2"/>
                  </a:rPr>
                  <a:t>b,c) </a:t>
                </a:r>
                <a:r>
                  <a:rPr lang="en-GB" sz="2000">
                    <a:latin typeface="Cambria Math" panose="02040503050406030204" pitchFamily="18" charset="0"/>
                    <a:ea typeface="Cambria Math" panose="02040503050406030204" pitchFamily="18" charset="0"/>
                  </a:rPr>
                  <a:t>= </a:t>
                </a:r>
                <a14:m>
                  <m:oMath xmlns:m="http://schemas.openxmlformats.org/officeDocument/2006/math">
                    <m:sSup>
                      <m:sSupPr>
                        <m:ctrlPr>
                          <a:rPr lang="en-GB" sz="2000" i="1">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m:t>
                        </m:r>
                        <m:r>
                          <m:rPr>
                            <m:nor/>
                          </m:rPr>
                          <a:rPr lang="en-US" sz="2000" smtClean="0">
                            <a:latin typeface="Times New Roman" panose="02020603050405020304" pitchFamily="18" charset="0"/>
                            <a:cs typeface="Times New Roman" panose="02020603050405020304" pitchFamily="18" charset="0"/>
                          </a:rPr>
                          <m:t>a</m:t>
                        </m:r>
                        <m:r>
                          <m:rPr>
                            <m:nor/>
                          </m:rPr>
                          <a:rPr lang="en-US" sz="2000" smtClean="0">
                            <a:latin typeface="Times New Roman" panose="02020603050405020304" pitchFamily="18" charset="0"/>
                            <a:cs typeface="Times New Roman" panose="02020603050405020304" pitchFamily="18" charset="0"/>
                          </a:rPr>
                          <m:t> + 2</m:t>
                        </m:r>
                        <m:r>
                          <m:rPr>
                            <m:nor/>
                          </m:rPr>
                          <a:rPr lang="en-US" sz="2000" smtClean="0">
                            <a:latin typeface="Times New Roman" panose="02020603050405020304" pitchFamily="18" charset="0"/>
                            <a:cs typeface="Times New Roman" panose="02020603050405020304" pitchFamily="18" charset="0"/>
                          </a:rPr>
                          <m:t>b</m:t>
                        </m:r>
                        <m:r>
                          <m:rPr>
                            <m:nor/>
                          </m:rPr>
                          <a:rPr lang="en-US" sz="2000" smtClean="0">
                            <a:latin typeface="Times New Roman" panose="02020603050405020304" pitchFamily="18" charset="0"/>
                            <a:cs typeface="Times New Roman" panose="02020603050405020304" pitchFamily="18" charset="0"/>
                          </a:rPr>
                          <m:t> + 4</m:t>
                        </m:r>
                        <m:r>
                          <m:rPr>
                            <m:nor/>
                          </m:rPr>
                          <a:rPr lang="en-US" sz="2000" smtClean="0">
                            <a:latin typeface="Times New Roman" panose="02020603050405020304" pitchFamily="18" charset="0"/>
                            <a:cs typeface="Times New Roman" panose="02020603050405020304" pitchFamily="18" charset="0"/>
                          </a:rPr>
                          <m:t>c</m:t>
                        </m:r>
                        <m:r>
                          <m:rPr>
                            <m:nor/>
                          </m:rPr>
                          <a:rPr lang="en-US" sz="2000" smtClean="0">
                            <a:latin typeface="Times New Roman" panose="02020603050405020304" pitchFamily="18" charset="0"/>
                            <a:cs typeface="Times New Roman" panose="02020603050405020304" pitchFamily="18" charset="0"/>
                          </a:rPr>
                          <m:t> − 1</m:t>
                        </m:r>
                        <m:r>
                          <m:rPr>
                            <m:nor/>
                          </m:rPr>
                          <a:rPr lang="en-GB" sz="2000" smtClean="0">
                            <a:latin typeface="Times New Roman" panose="02020603050405020304" pitchFamily="18" charset="0"/>
                            <a:cs typeface="Times New Roman" panose="02020603050405020304" pitchFamily="18" charset="0"/>
                          </a:rPr>
                          <m:t> </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oMath>
                </a14:m>
                <a:r>
                  <a:rPr lang="en-GB" sz="2000" dirty="0">
                    <a:latin typeface="Cambria Math" panose="02040503050406030204" pitchFamily="18" charset="0"/>
                    <a:ea typeface="Cambria Math" panose="02040503050406030204" pitchFamily="18" charset="0"/>
                  </a:rPr>
                  <a:t>+ </a:t>
                </a:r>
                <a14:m>
                  <m:oMath xmlns:m="http://schemas.openxmlformats.org/officeDocument/2006/math">
                    <m:sSup>
                      <m:sSupPr>
                        <m:ctrlPr>
                          <a:rPr lang="en-GB"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m:rPr>
                            <m:nor/>
                          </m:rPr>
                          <a:rPr lang="en-US" sz="2000" smtClean="0">
                            <a:latin typeface="Times New Roman" panose="02020603050405020304" pitchFamily="18" charset="0"/>
                            <a:cs typeface="Times New Roman" panose="02020603050405020304" pitchFamily="18" charset="0"/>
                          </a:rPr>
                          <m:t>a</m:t>
                        </m:r>
                        <m:r>
                          <m:rPr>
                            <m:nor/>
                          </m:rPr>
                          <a:rPr lang="en-US" sz="2000" smtClean="0">
                            <a:latin typeface="Times New Roman" panose="02020603050405020304" pitchFamily="18" charset="0"/>
                            <a:cs typeface="Times New Roman" panose="02020603050405020304" pitchFamily="18" charset="0"/>
                          </a:rPr>
                          <m:t> + </m:t>
                        </m:r>
                        <m:r>
                          <m:rPr>
                            <m:nor/>
                          </m:rPr>
                          <a:rPr lang="en-US" sz="2000" smtClean="0">
                            <a:latin typeface="Times New Roman" panose="02020603050405020304" pitchFamily="18" charset="0"/>
                            <a:cs typeface="Times New Roman" panose="02020603050405020304" pitchFamily="18" charset="0"/>
                          </a:rPr>
                          <m:t>b</m:t>
                        </m:r>
                        <m:r>
                          <m:rPr>
                            <m:nor/>
                          </m:rPr>
                          <a:rPr lang="en-US" sz="2000" smtClean="0">
                            <a:latin typeface="Times New Roman" panose="02020603050405020304" pitchFamily="18" charset="0"/>
                            <a:cs typeface="Times New Roman" panose="02020603050405020304" pitchFamily="18" charset="0"/>
                          </a:rPr>
                          <m:t> + </m:t>
                        </m:r>
                        <m:r>
                          <m:rPr>
                            <m:nor/>
                          </m:rPr>
                          <a:rPr lang="en-US" sz="2000" smtClean="0">
                            <a:latin typeface="Times New Roman" panose="02020603050405020304" pitchFamily="18" charset="0"/>
                            <a:cs typeface="Times New Roman" panose="02020603050405020304" pitchFamily="18" charset="0"/>
                          </a:rPr>
                          <m:t>c</m:t>
                        </m:r>
                        <m:r>
                          <m:rPr>
                            <m:nor/>
                          </m:rPr>
                          <a:rPr lang="en-US" sz="2000" smtClean="0">
                            <a:latin typeface="Times New Roman" panose="02020603050405020304" pitchFamily="18" charset="0"/>
                            <a:cs typeface="Times New Roman" panose="02020603050405020304" pitchFamily="18" charset="0"/>
                          </a:rPr>
                          <m:t> − 1</m:t>
                        </m:r>
                        <m:r>
                          <m:rPr>
                            <m:nor/>
                          </m:rPr>
                          <a:rPr lang="en-GB" sz="2000" smtClean="0">
                            <a:latin typeface="Times New Roman" panose="02020603050405020304" pitchFamily="18" charset="0"/>
                            <a:cs typeface="Times New Roman" panose="02020603050405020304" pitchFamily="18" charset="0"/>
                          </a:rPr>
                          <m:t> </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oMath>
                </a14:m>
                <a:r>
                  <a:rPr lang="en-GB" sz="2000" dirty="0">
                    <a:latin typeface="Cambria Math" panose="02040503050406030204" pitchFamily="18" charset="0"/>
                    <a:ea typeface="Cambria Math" panose="02040503050406030204" pitchFamily="18" charset="0"/>
                  </a:rPr>
                  <a:t>+ </a:t>
                </a:r>
                <a14:m>
                  <m:oMath xmlns:m="http://schemas.openxmlformats.org/officeDocument/2006/math">
                    <m:sSup>
                      <m:sSupPr>
                        <m:ctrlPr>
                          <a:rPr lang="en-GB"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m:rPr>
                            <m:nor/>
                          </m:rPr>
                          <a:rPr lang="en-US" sz="2000" smtClean="0">
                            <a:latin typeface="Times New Roman" panose="02020603050405020304" pitchFamily="18" charset="0"/>
                            <a:cs typeface="Times New Roman" panose="02020603050405020304" pitchFamily="18" charset="0"/>
                          </a:rPr>
                          <m:t>a</m:t>
                        </m:r>
                        <m:r>
                          <m:rPr>
                            <m:nor/>
                          </m:rPr>
                          <a:rPr lang="en-US" sz="2000" smtClean="0">
                            <a:latin typeface="Times New Roman" panose="02020603050405020304" pitchFamily="18" charset="0"/>
                            <a:cs typeface="Times New Roman" panose="02020603050405020304" pitchFamily="18" charset="0"/>
                          </a:rPr>
                          <m:t> + 5</m:t>
                        </m:r>
                        <m:r>
                          <m:rPr>
                            <m:nor/>
                          </m:rPr>
                          <a:rPr lang="en-US" sz="2000" smtClean="0">
                            <a:latin typeface="Times New Roman" panose="02020603050405020304" pitchFamily="18" charset="0"/>
                            <a:cs typeface="Times New Roman" panose="02020603050405020304" pitchFamily="18" charset="0"/>
                          </a:rPr>
                          <m:t>b</m:t>
                        </m:r>
                        <m:r>
                          <m:rPr>
                            <m:nor/>
                          </m:rPr>
                          <a:rPr lang="en-US" sz="2000" smtClean="0">
                            <a:latin typeface="Times New Roman" panose="02020603050405020304" pitchFamily="18" charset="0"/>
                            <a:cs typeface="Times New Roman" panose="02020603050405020304" pitchFamily="18" charset="0"/>
                          </a:rPr>
                          <m:t> + 25</m:t>
                        </m:r>
                        <m:r>
                          <m:rPr>
                            <m:nor/>
                          </m:rPr>
                          <a:rPr lang="en-US" sz="2000" smtClean="0">
                            <a:latin typeface="Times New Roman" panose="02020603050405020304" pitchFamily="18" charset="0"/>
                            <a:cs typeface="Times New Roman" panose="02020603050405020304" pitchFamily="18" charset="0"/>
                          </a:rPr>
                          <m:t>c</m:t>
                        </m:r>
                        <m:r>
                          <m:rPr>
                            <m:nor/>
                          </m:rPr>
                          <a:rPr lang="en-US" sz="2000" smtClean="0">
                            <a:latin typeface="Times New Roman" panose="02020603050405020304" pitchFamily="18" charset="0"/>
                            <a:cs typeface="Times New Roman" panose="02020603050405020304" pitchFamily="18" charset="0"/>
                          </a:rPr>
                          <m:t> − 2</m:t>
                        </m:r>
                        <m:r>
                          <m:rPr>
                            <m:nor/>
                          </m:rPr>
                          <a:rPr lang="en-GB" sz="2000" smtClean="0">
                            <a:latin typeface="Times New Roman" panose="02020603050405020304" pitchFamily="18" charset="0"/>
                            <a:cs typeface="Times New Roman" panose="02020603050405020304" pitchFamily="18" charset="0"/>
                          </a:rPr>
                          <m:t> </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oMath>
                </a14:m>
                <a:r>
                  <a:rPr lang="en-GB" sz="2000" dirty="0">
                    <a:latin typeface="Cambria Math" panose="02040503050406030204" pitchFamily="18" charset="0"/>
                    <a:ea typeface="Cambria Math" panose="02040503050406030204" pitchFamily="18" charset="0"/>
                  </a:rPr>
                  <a:t>+ </a:t>
                </a:r>
                <a14:m>
                  <m:oMath xmlns:m="http://schemas.openxmlformats.org/officeDocument/2006/math">
                    <m:sSup>
                      <m:sSupPr>
                        <m:ctrlPr>
                          <a:rPr lang="en-GB" sz="2000" i="1">
                            <a:latin typeface="Cambria Math" panose="02040503050406030204" pitchFamily="18" charset="0"/>
                            <a:ea typeface="Cambria Math" panose="02040503050406030204" pitchFamily="18" charset="0"/>
                          </a:rPr>
                        </m:ctrlPr>
                      </m:sSupPr>
                      <m:e>
                        <m:r>
                          <a:rPr lang="en-US" sz="2000" i="1">
                            <a:latin typeface="Cambria Math" panose="02040503050406030204" pitchFamily="18" charset="0"/>
                            <a:ea typeface="Cambria Math" panose="02040503050406030204" pitchFamily="18" charset="0"/>
                          </a:rPr>
                          <m:t>(</m:t>
                        </m:r>
                        <m:r>
                          <m:rPr>
                            <m:nor/>
                          </m:rPr>
                          <a:rPr lang="en-US" sz="2000" smtClean="0">
                            <a:latin typeface="Times New Roman" panose="02020603050405020304" pitchFamily="18" charset="0"/>
                            <a:cs typeface="Times New Roman" panose="02020603050405020304" pitchFamily="18" charset="0"/>
                          </a:rPr>
                          <m:t>a</m:t>
                        </m:r>
                        <m:r>
                          <m:rPr>
                            <m:nor/>
                          </m:rPr>
                          <a:rPr lang="en-US" sz="2000" smtClean="0">
                            <a:latin typeface="Times New Roman" panose="02020603050405020304" pitchFamily="18" charset="0"/>
                            <a:cs typeface="Times New Roman" panose="02020603050405020304" pitchFamily="18" charset="0"/>
                          </a:rPr>
                          <m:t> + 3</m:t>
                        </m:r>
                        <m:r>
                          <m:rPr>
                            <m:nor/>
                          </m:rPr>
                          <a:rPr lang="en-US" sz="2000" smtClean="0">
                            <a:latin typeface="Times New Roman" panose="02020603050405020304" pitchFamily="18" charset="0"/>
                            <a:cs typeface="Times New Roman" panose="02020603050405020304" pitchFamily="18" charset="0"/>
                          </a:rPr>
                          <m:t>b</m:t>
                        </m:r>
                        <m:r>
                          <m:rPr>
                            <m:nor/>
                          </m:rPr>
                          <a:rPr lang="en-US" sz="2000" smtClean="0">
                            <a:latin typeface="Times New Roman" panose="02020603050405020304" pitchFamily="18" charset="0"/>
                            <a:cs typeface="Times New Roman" panose="02020603050405020304" pitchFamily="18" charset="0"/>
                          </a:rPr>
                          <m:t> + 9</m:t>
                        </m:r>
                        <m:r>
                          <m:rPr>
                            <m:nor/>
                          </m:rPr>
                          <a:rPr lang="en-US" sz="2000" smtClean="0">
                            <a:latin typeface="Times New Roman" panose="02020603050405020304" pitchFamily="18" charset="0"/>
                            <a:cs typeface="Times New Roman" panose="02020603050405020304" pitchFamily="18" charset="0"/>
                          </a:rPr>
                          <m:t>c</m:t>
                        </m:r>
                        <m:r>
                          <m:rPr>
                            <m:nor/>
                          </m:rPr>
                          <a:rPr lang="en-US" sz="2000" smtClean="0">
                            <a:latin typeface="Times New Roman" panose="02020603050405020304" pitchFamily="18" charset="0"/>
                            <a:cs typeface="Times New Roman" panose="02020603050405020304" pitchFamily="18" charset="0"/>
                          </a:rPr>
                          <m:t> − 4 </m:t>
                        </m:r>
                        <m:r>
                          <a:rPr lang="en-US" sz="2000" i="1">
                            <a:latin typeface="Cambria Math" panose="02040503050406030204" pitchFamily="18" charset="0"/>
                            <a:ea typeface="Cambria Math" panose="02040503050406030204" pitchFamily="18" charset="0"/>
                          </a:rPr>
                          <m:t>)</m:t>
                        </m:r>
                      </m:e>
                      <m:sup>
                        <m:r>
                          <a:rPr lang="en-US" sz="2000" i="1">
                            <a:latin typeface="Cambria Math" panose="02040503050406030204" pitchFamily="18" charset="0"/>
                            <a:ea typeface="Cambria Math" panose="02040503050406030204" pitchFamily="18" charset="0"/>
                          </a:rPr>
                          <m:t>2</m:t>
                        </m:r>
                      </m:sup>
                    </m:sSup>
                  </m:oMath>
                </a14:m>
                <a:endParaRPr lang="en-US" sz="2000">
                  <a:latin typeface="Cambria Math" panose="02040503050406030204" pitchFamily="18" charset="0"/>
                  <a:ea typeface="Cambria Math" panose="02040503050406030204" pitchFamily="18" charset="0"/>
                </a:endParaRPr>
              </a:p>
            </p:txBody>
          </p:sp>
        </mc:Choice>
        <mc:Fallback xmlns="">
          <p:sp>
            <p:nvSpPr>
              <p:cNvPr id="3" name="TextBox 2">
                <a:extLst>
                  <a:ext uri="{FF2B5EF4-FFF2-40B4-BE49-F238E27FC236}">
                    <a16:creationId xmlns:a16="http://schemas.microsoft.com/office/drawing/2014/main" id="{C8BF3886-898B-4D7E-8989-6772C7E74B9B}"/>
                  </a:ext>
                </a:extLst>
              </p:cNvPr>
              <p:cNvSpPr txBox="1">
                <a:spLocks noRot="1" noChangeAspect="1" noMove="1" noResize="1" noEditPoints="1" noAdjustHandles="1" noChangeArrowheads="1" noChangeShapeType="1" noTextEdit="1"/>
              </p:cNvSpPr>
              <p:nvPr/>
            </p:nvSpPr>
            <p:spPr>
              <a:xfrm>
                <a:off x="755842" y="3893267"/>
                <a:ext cx="10680311" cy="2308324"/>
              </a:xfrm>
              <a:prstGeom prst="rect">
                <a:avLst/>
              </a:prstGeom>
              <a:blipFill>
                <a:blip r:embed="rId3"/>
                <a:stretch>
                  <a:fillRect l="-913" t="-2116" r="-1484" b="-3968"/>
                </a:stretch>
              </a:blipFill>
            </p:spPr>
            <p:txBody>
              <a:bodyPr/>
              <a:lstStyle/>
              <a:p>
                <a:r>
                  <a:rPr lang="en-US">
                    <a:noFill/>
                  </a:rPr>
                  <a:t> </a:t>
                </a:r>
              </a:p>
            </p:txBody>
          </p:sp>
        </mc:Fallback>
      </mc:AlternateContent>
    </p:spTree>
    <p:extLst>
      <p:ext uri="{BB962C8B-B14F-4D97-AF65-F5344CB8AC3E}">
        <p14:creationId xmlns:p14="http://schemas.microsoft.com/office/powerpoint/2010/main" val="3707160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D2FF999-321F-42FF-A54F-631AA97BD27B}"/>
                  </a:ext>
                </a:extLst>
              </p:cNvPr>
              <p:cNvSpPr txBox="1"/>
              <p:nvPr/>
            </p:nvSpPr>
            <p:spPr>
              <a:xfrm>
                <a:off x="1308190" y="434103"/>
                <a:ext cx="9575619" cy="6142194"/>
              </a:xfrm>
              <a:prstGeom prst="rect">
                <a:avLst/>
              </a:prstGeom>
              <a:noFill/>
            </p:spPr>
            <p:txBody>
              <a:bodyPr wrap="square" rtlCol="0">
                <a:spAutoFit/>
              </a:bodyPr>
              <a:lstStyle/>
              <a:p>
                <a:pPr marL="342900" indent="-342900">
                  <a:buFont typeface="Arial" panose="020B0604020202020204" pitchFamily="34" charset="0"/>
                  <a:buChar char="•"/>
                </a:pPr>
                <a:r>
                  <a:rPr lang="en-US" sz="2400" b="1">
                    <a:latin typeface="Times New Roman" panose="02020603050405020304" pitchFamily="18" charset="0"/>
                    <a:cs typeface="Times New Roman" panose="02020603050405020304" pitchFamily="18" charset="0"/>
                  </a:rPr>
                  <a:t>Tính </a:t>
                </a:r>
                <a:r>
                  <a:rPr lang="en-US" sz="2400" b="1" dirty="0" err="1">
                    <a:latin typeface="Times New Roman" panose="02020603050405020304" pitchFamily="18" charset="0"/>
                    <a:cs typeface="Times New Roman" panose="02020603050405020304" pitchFamily="18" charset="0"/>
                  </a:rPr>
                  <a:t>đạo</a:t>
                </a: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hàm</a:t>
                </a:r>
                <a:r>
                  <a:rPr lang="en-US" sz="2400" b="1" dirty="0">
                    <a:latin typeface="Times New Roman" panose="02020603050405020304" pitchFamily="18" charset="0"/>
                    <a:cs typeface="Times New Roman" panose="02020603050405020304" pitchFamily="18" charset="0"/>
                  </a:rPr>
                  <a:t>:</a:t>
                </a:r>
              </a:p>
              <a:p>
                <a:pPr algn="ctr"/>
                <a14:m>
                  <m:oMath xmlns:m="http://schemas.openxmlformats.org/officeDocument/2006/math">
                    <m:r>
                      <m:rPr>
                        <m:sty m:val="p"/>
                      </m:rPr>
                      <a:rPr lang="en-US" sz="2400" i="1" smtClean="0">
                        <a:latin typeface="Cambria Math" panose="02040503050406030204" pitchFamily="18" charset="0"/>
                        <a:ea typeface="Cambria Math" panose="02040503050406030204" pitchFamily="18" charset="0"/>
                      </a:rPr>
                      <m:t>∇</m:t>
                    </m:r>
                  </m:oMath>
                </a14:m>
                <a:r>
                  <a:rPr lang="en-US" sz="2400" dirty="0">
                    <a:latin typeface="Times New Roman" panose="02020603050405020304" pitchFamily="18" charset="0"/>
                    <a:cs typeface="Times New Roman" panose="02020603050405020304" pitchFamily="18" charset="0"/>
                  </a:rPr>
                  <a:t>RSS(</a:t>
                </a:r>
                <a:r>
                  <a:rPr lang="en-US" sz="2400" dirty="0" err="1">
                    <a:latin typeface="Times New Roman" panose="02020603050405020304" pitchFamily="18" charset="0"/>
                    <a:cs typeface="Times New Roman" panose="02020603050405020304" pitchFamily="18" charset="0"/>
                  </a:rPr>
                  <a:t>a</a:t>
                </a:r>
                <a:r>
                  <a:rPr lang="en-US" sz="2400" err="1">
                    <a:latin typeface="Times New Roman" panose="02020603050405020304" pitchFamily="18" charset="0"/>
                    <a:cs typeface="Times New Roman" panose="02020603050405020304" pitchFamily="18" charset="0"/>
                  </a:rPr>
                  <a:t>,</a:t>
                </a:r>
                <a:r>
                  <a:rPr lang="en-US" sz="2400">
                    <a:latin typeface="Times New Roman" panose="02020603050405020304" pitchFamily="18" charset="0"/>
                    <a:cs typeface="Times New Roman" panose="02020603050405020304" pitchFamily="18" charset="0"/>
                  </a:rPr>
                  <a:t>b,c) </a:t>
                </a:r>
                <a:r>
                  <a:rPr lang="en-US" sz="2400" dirty="0">
                    <a:latin typeface="Times New Roman" panose="02020603050405020304" pitchFamily="18" charset="0"/>
                    <a:cs typeface="Times New Roman" panose="02020603050405020304" pitchFamily="18" charset="0"/>
                  </a:rPr>
                  <a:t>= 0</a:t>
                </a:r>
                <a14:m>
                  <m:oMath xmlns:m="http://schemas.openxmlformats.org/officeDocument/2006/math">
                    <m:r>
                      <a:rPr lang="en-US" sz="2400" b="0" i="0" smtClean="0">
                        <a:latin typeface="Cambria Math" panose="02040503050406030204" pitchFamily="18" charset="0"/>
                        <a:ea typeface="Cambria Math" panose="02040503050406030204" pitchFamily="18" charset="0"/>
                      </a:rPr>
                      <m:t> </m:t>
                    </m:r>
                    <m:r>
                      <a:rPr lang="en-US" sz="2400" i="1" smtClean="0">
                        <a:latin typeface="Cambria Math" panose="02040503050406030204" pitchFamily="18" charset="0"/>
                        <a:ea typeface="Cambria Math" panose="02040503050406030204" pitchFamily="18" charset="0"/>
                      </a:rPr>
                      <m:t>↔</m:t>
                    </m:r>
                    <m:d>
                      <m:dPr>
                        <m:ctrlPr>
                          <a:rPr lang="en-US" sz="2400" i="1" smtClean="0">
                            <a:latin typeface="Cambria Math" panose="02040503050406030204" pitchFamily="18" charset="0"/>
                            <a:ea typeface="Cambria Math" panose="02040503050406030204" pitchFamily="18" charset="0"/>
                          </a:rPr>
                        </m:ctrlPr>
                      </m:dPr>
                      <m:e>
                        <m:eqArr>
                          <m:eqArrPr>
                            <m:ctrlPr>
                              <a:rPr lang="en-US" sz="2400" i="1" smtClean="0">
                                <a:latin typeface="Cambria Math" panose="02040503050406030204" pitchFamily="18" charset="0"/>
                                <a:ea typeface="Cambria Math" panose="02040503050406030204" pitchFamily="18" charset="0"/>
                              </a:rPr>
                            </m:ctrlPr>
                          </m:eqArrPr>
                          <m:e>
                            <m:f>
                              <m:fPr>
                                <m:ctrlPr>
                                  <a:rPr lang="en-US" sz="240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𝑅𝑆𝑆</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m:t>
                            </m:r>
                          </m:e>
                          <m:e>
                            <m:f>
                              <m:fPr>
                                <m:ctrlPr>
                                  <a:rPr lang="en-US" sz="2400" i="1">
                                    <a:latin typeface="Cambria Math" panose="02040503050406030204" pitchFamily="18" charset="0"/>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𝑅𝑆𝑆</m:t>
                                </m:r>
                              </m:num>
                              <m:den>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den>
                            </m:f>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𝑎</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i="1">
                                <a:latin typeface="Cambria Math" panose="02040503050406030204" pitchFamily="18" charset="0"/>
                                <a:ea typeface="Cambria Math" panose="02040503050406030204" pitchFamily="18" charset="0"/>
                              </a:rPr>
                              <m:t>)</m:t>
                            </m:r>
                          </m:e>
                          <m:e>
                            <m:f>
                              <m:fPr>
                                <m:ctrlPr>
                                  <a:rPr lang="en-US" sz="2400" i="1" smtClean="0">
                                    <a:latin typeface="Cambria Math" panose="02040503050406030204" pitchFamily="18" charset="0"/>
                                    <a:ea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𝑅𝑆𝑆</m:t>
                                </m:r>
                              </m:num>
                              <m:den>
                                <m:r>
                                  <a:rPr lang="en-US" sz="240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den>
                            </m:f>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𝑎</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𝑏</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𝑐</m:t>
                            </m:r>
                            <m:r>
                              <a:rPr lang="en-US" sz="2400" b="0" i="1" smtClean="0">
                                <a:latin typeface="Cambria Math" panose="02040503050406030204" pitchFamily="18" charset="0"/>
                                <a:ea typeface="Cambria Math" panose="02040503050406030204" pitchFamily="18" charset="0"/>
                              </a:rPr>
                              <m:t>)</m:t>
                            </m:r>
                          </m:e>
                        </m:eqArr>
                      </m:e>
                    </m:d>
                    <m:r>
                      <a:rPr lang="en-US" sz="2400" b="0" i="0" smtClean="0">
                        <a:latin typeface="Cambria Math" panose="02040503050406030204" pitchFamily="18" charset="0"/>
                        <a:ea typeface="Cambria Math" panose="02040503050406030204" pitchFamily="18" charset="0"/>
                      </a:rPr>
                      <m:t>=</m:t>
                    </m:r>
                    <m:d>
                      <m:dPr>
                        <m:ctrlPr>
                          <a:rPr lang="en-US" sz="2400" i="1">
                            <a:latin typeface="Cambria Math" panose="02040503050406030204" pitchFamily="18" charset="0"/>
                            <a:ea typeface="Cambria Math" panose="02040503050406030204" pitchFamily="18" charset="0"/>
                          </a:rPr>
                        </m:ctrlPr>
                      </m:dPr>
                      <m:e>
                        <m:eqArr>
                          <m:eqArrPr>
                            <m:ctrlPr>
                              <a:rPr lang="en-US" sz="2400" i="1">
                                <a:latin typeface="Cambria Math" panose="02040503050406030204" pitchFamily="18" charset="0"/>
                                <a:ea typeface="Cambria Math" panose="02040503050406030204" pitchFamily="18" charset="0"/>
                              </a:rPr>
                            </m:ctrlPr>
                          </m:eqArrPr>
                          <m:e>
                            <m:eqArr>
                              <m:eqArrPr>
                                <m:ctrlPr>
                                  <a:rPr lang="en-US" sz="2400" i="1">
                                    <a:latin typeface="Cambria Math" panose="02040503050406030204" pitchFamily="18" charset="0"/>
                                    <a:ea typeface="Cambria Math" panose="02040503050406030204" pitchFamily="18" charset="0"/>
                                  </a:rPr>
                                </m:ctrlPr>
                              </m:eqArrPr>
                              <m:e>
                                <m:r>
                                  <a:rPr lang="en-US" sz="2400" b="0" i="1" smtClean="0">
                                    <a:latin typeface="Cambria Math" panose="02040503050406030204" pitchFamily="18" charset="0"/>
                                    <a:ea typeface="Cambria Math" panose="02040503050406030204" pitchFamily="18" charset="0"/>
                                  </a:rPr>
                                  <m:t>0</m:t>
                                </m:r>
                              </m:e>
                              <m:e>
                                <m:r>
                                  <a:rPr lang="en-US" sz="2400" b="0" i="1" smtClean="0">
                                    <a:latin typeface="Cambria Math" panose="02040503050406030204" pitchFamily="18" charset="0"/>
                                  </a:rPr>
                                  <m:t>0</m:t>
                                </m:r>
                              </m:e>
                            </m:eqArr>
                          </m:e>
                          <m:e>
                            <m:r>
                              <a:rPr lang="en-US" sz="2400" b="0" i="1" smtClean="0">
                                <a:latin typeface="Cambria Math" panose="02040503050406030204" pitchFamily="18" charset="0"/>
                              </a:rPr>
                              <m:t>0</m:t>
                            </m:r>
                          </m:e>
                        </m:eqArr>
                      </m:e>
                    </m:d>
                  </m:oMath>
                </a14:m>
                <a:endParaRPr lang="en-GB" sz="2400" dirty="0">
                  <a:latin typeface="Times New Roman" panose="02020603050405020304" pitchFamily="18" charset="0"/>
                  <a:cs typeface="Times New Roman" panose="02020603050405020304" pitchFamily="18" charset="0"/>
                </a:endParaRPr>
              </a:p>
              <a:p>
                <a:pPr algn="ctr"/>
                <a:r>
                  <a:rPr lang="en-GB" sz="2400">
                    <a:latin typeface="Times New Roman" panose="02020603050405020304" pitchFamily="18" charset="0"/>
                    <a:cs typeface="Times New Roman" panose="02020603050405020304" pitchFamily="18" charset="0"/>
                  </a:rPr>
                  <a:t>=</a:t>
                </a:r>
                <a:r>
                  <a:rPr lang="en-US" sz="240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eqArr>
                          <m:eqArrPr>
                            <m:ctrlPr>
                              <a:rPr lang="en-US" sz="2400" i="1">
                                <a:latin typeface="Cambria Math" panose="02040503050406030204" pitchFamily="18" charset="0"/>
                                <a:ea typeface="Cambria Math" panose="02040503050406030204" pitchFamily="18" charset="0"/>
                              </a:rPr>
                            </m:ctrlPr>
                          </m:eqArrPr>
                          <m:e>
                            <m:r>
                              <m:rPr>
                                <m:nor/>
                              </m:rPr>
                              <a:rPr lang="en-US" sz="2400" smtClean="0">
                                <a:latin typeface="Cambria Math" panose="02040503050406030204" pitchFamily="18" charset="0"/>
                                <a:ea typeface="Cambria Math" panose="02040503050406030204" pitchFamily="18" charset="0"/>
                              </a:rPr>
                              <m:t>8</m:t>
                            </m:r>
                            <m:r>
                              <m:rPr>
                                <m:nor/>
                              </m:rPr>
                              <a:rPr lang="en-US" sz="2400" smtClean="0">
                                <a:latin typeface="Cambria Math" panose="02040503050406030204" pitchFamily="18" charset="0"/>
                                <a:ea typeface="Cambria Math" panose="02040503050406030204" pitchFamily="18" charset="0"/>
                              </a:rPr>
                              <m:t>a</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22</m:t>
                            </m:r>
                            <m:r>
                              <m:rPr>
                                <m:nor/>
                              </m:rPr>
                              <a:rPr lang="en-US" sz="2400" smtClean="0">
                                <a:latin typeface="Cambria Math" panose="02040503050406030204" pitchFamily="18" charset="0"/>
                                <a:ea typeface="Cambria Math" panose="02040503050406030204" pitchFamily="18" charset="0"/>
                              </a:rPr>
                              <m:t>b</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78</m:t>
                            </m:r>
                            <m:r>
                              <m:rPr>
                                <m:nor/>
                              </m:rPr>
                              <a:rPr lang="en-US" sz="2400" smtClean="0">
                                <a:latin typeface="Cambria Math" panose="02040503050406030204" pitchFamily="18" charset="0"/>
                                <a:ea typeface="Cambria Math" panose="02040503050406030204" pitchFamily="18" charset="0"/>
                              </a:rPr>
                              <m:t>c</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16</m:t>
                            </m:r>
                          </m:e>
                          <m:e>
                            <m:r>
                              <m:rPr>
                                <m:nor/>
                              </m:rPr>
                              <a:rPr lang="en-US" sz="2400" smtClean="0">
                                <a:latin typeface="Cambria Math" panose="02040503050406030204" pitchFamily="18" charset="0"/>
                                <a:ea typeface="Cambria Math" panose="02040503050406030204" pitchFamily="18" charset="0"/>
                              </a:rPr>
                              <m:t>22</m:t>
                            </m:r>
                            <m:r>
                              <m:rPr>
                                <m:nor/>
                              </m:rPr>
                              <a:rPr lang="en-US" sz="2400" smtClean="0">
                                <a:latin typeface="Cambria Math" panose="02040503050406030204" pitchFamily="18" charset="0"/>
                                <a:ea typeface="Cambria Math" panose="02040503050406030204" pitchFamily="18" charset="0"/>
                              </a:rPr>
                              <m:t>a</m:t>
                            </m:r>
                            <m:r>
                              <m:rPr>
                                <m:nor/>
                              </m:rPr>
                              <a:rPr lang="en-US" sz="2400" b="0" i="0" smtClean="0">
                                <a:latin typeface="Cambria Math" panose="02040503050406030204" pitchFamily="18" charset="0"/>
                                <a:ea typeface="Cambria Math" panose="02040503050406030204" pitchFamily="18" charset="0"/>
                              </a:rPr>
                              <m:t> + </m:t>
                            </m:r>
                            <m:r>
                              <m:rPr>
                                <m:nor/>
                              </m:rPr>
                              <a:rPr lang="en-US" sz="2400">
                                <a:latin typeface="Cambria Math" panose="02040503050406030204" pitchFamily="18" charset="0"/>
                                <a:ea typeface="Cambria Math" panose="02040503050406030204" pitchFamily="18" charset="0"/>
                              </a:rPr>
                              <m:t>78</m:t>
                            </m:r>
                            <m:r>
                              <m:rPr>
                                <m:nor/>
                              </m:rPr>
                              <a:rPr lang="en-US" sz="2400">
                                <a:latin typeface="Cambria Math" panose="02040503050406030204" pitchFamily="18" charset="0"/>
                                <a:ea typeface="Cambria Math" panose="02040503050406030204" pitchFamily="18" charset="0"/>
                              </a:rPr>
                              <m:t>b</m:t>
                            </m:r>
                            <m:r>
                              <m:rPr>
                                <m:nor/>
                              </m:rPr>
                              <a:rPr lang="en-US" sz="2400" b="0" i="0" smtClean="0">
                                <a:latin typeface="Cambria Math" panose="02040503050406030204" pitchFamily="18" charset="0"/>
                                <a:ea typeface="Cambria Math" panose="02040503050406030204" pitchFamily="18" charset="0"/>
                              </a:rPr>
                              <m:t> </m:t>
                            </m:r>
                            <m:r>
                              <m:rPr>
                                <m:nor/>
                              </m:rPr>
                              <a:rPr lang="en-US" sz="240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a:latin typeface="Cambria Math" panose="02040503050406030204" pitchFamily="18" charset="0"/>
                                <a:ea typeface="Cambria Math" panose="02040503050406030204" pitchFamily="18" charset="0"/>
                              </a:rPr>
                              <m:t>322</m:t>
                            </m:r>
                            <m:r>
                              <m:rPr>
                                <m:nor/>
                              </m:rPr>
                              <a:rPr lang="en-US" sz="2400">
                                <a:latin typeface="Cambria Math" panose="02040503050406030204" pitchFamily="18" charset="0"/>
                                <a:ea typeface="Cambria Math" panose="02040503050406030204" pitchFamily="18" charset="0"/>
                              </a:rPr>
                              <m:t>c</m:t>
                            </m:r>
                            <m:r>
                              <m:rPr>
                                <m:nor/>
                              </m:rPr>
                              <a:rPr lang="en-US" sz="2400" b="0" i="0" smtClean="0">
                                <a:latin typeface="Cambria Math" panose="02040503050406030204" pitchFamily="18" charset="0"/>
                                <a:ea typeface="Cambria Math" panose="02040503050406030204" pitchFamily="18" charset="0"/>
                              </a:rPr>
                              <m:t> </m:t>
                            </m:r>
                            <m:r>
                              <m:rPr>
                                <m:nor/>
                              </m:rPr>
                              <a:rPr lang="en-US" sz="240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a:latin typeface="Cambria Math" panose="02040503050406030204" pitchFamily="18" charset="0"/>
                                <a:ea typeface="Cambria Math" panose="02040503050406030204" pitchFamily="18" charset="0"/>
                              </a:rPr>
                              <m:t>50</m:t>
                            </m:r>
                          </m:e>
                          <m:e>
                            <m:r>
                              <m:rPr>
                                <m:nor/>
                              </m:rPr>
                              <a:rPr lang="en-US" sz="2400">
                                <a:latin typeface="Cambria Math" panose="02040503050406030204" pitchFamily="18" charset="0"/>
                                <a:ea typeface="Cambria Math" panose="02040503050406030204" pitchFamily="18" charset="0"/>
                              </a:rPr>
                              <m:t>78</m:t>
                            </m:r>
                            <m:r>
                              <m:rPr>
                                <m:nor/>
                              </m:rPr>
                              <a:rPr lang="en-US" sz="2400">
                                <a:latin typeface="Cambria Math" panose="02040503050406030204" pitchFamily="18" charset="0"/>
                                <a:ea typeface="Cambria Math" panose="02040503050406030204" pitchFamily="18" charset="0"/>
                              </a:rPr>
                              <m:t>a</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smtClean="0">
                                <a:latin typeface="Cambria Math" panose="02040503050406030204" pitchFamily="18" charset="0"/>
                                <a:ea typeface="Cambria Math" panose="02040503050406030204" pitchFamily="18" charset="0"/>
                              </a:rPr>
                              <m:t>322</m:t>
                            </m:r>
                            <m:r>
                              <m:rPr>
                                <m:nor/>
                              </m:rPr>
                              <a:rPr lang="en-US" sz="2400" smtClean="0">
                                <a:latin typeface="Cambria Math" panose="02040503050406030204" pitchFamily="18" charset="0"/>
                                <a:ea typeface="Cambria Math" panose="02040503050406030204" pitchFamily="18" charset="0"/>
                              </a:rPr>
                              <m:t>b</m:t>
                            </m:r>
                            <m:r>
                              <m:rPr>
                                <m:nor/>
                              </m:rPr>
                              <a:rPr lang="en-US" sz="2400" b="0" i="0" smtClean="0">
                                <a:latin typeface="Cambria Math" panose="02040503050406030204" pitchFamily="18" charset="0"/>
                                <a:ea typeface="Cambria Math" panose="02040503050406030204" pitchFamily="18" charset="0"/>
                              </a:rPr>
                              <m:t> + </m:t>
                            </m:r>
                            <m:r>
                              <m:rPr>
                                <m:nor/>
                              </m:rPr>
                              <a:rPr lang="en-US" sz="2400" smtClean="0">
                                <a:latin typeface="Cambria Math" panose="02040503050406030204" pitchFamily="18" charset="0"/>
                                <a:ea typeface="Cambria Math" panose="02040503050406030204" pitchFamily="18" charset="0"/>
                              </a:rPr>
                              <m:t>1446</m:t>
                            </m:r>
                            <m:r>
                              <m:rPr>
                                <m:nor/>
                              </m:rPr>
                              <a:rPr lang="en-US" sz="2400" smtClean="0">
                                <a:latin typeface="Cambria Math" panose="02040503050406030204" pitchFamily="18" charset="0"/>
                                <a:ea typeface="Cambria Math" panose="02040503050406030204" pitchFamily="18" charset="0"/>
                              </a:rPr>
                              <m:t>c</m:t>
                            </m:r>
                            <m:r>
                              <m:rPr>
                                <m:nor/>
                              </m:rPr>
                              <a:rPr lang="en-US" sz="2400" b="0" i="0" smtClean="0">
                                <a:latin typeface="Cambria Math" panose="02040503050406030204" pitchFamily="18" charset="0"/>
                                <a:ea typeface="Cambria Math" panose="02040503050406030204" pitchFamily="18" charset="0"/>
                              </a:rPr>
                              <m:t> </m:t>
                            </m:r>
                            <m:r>
                              <m:rPr>
                                <m:nor/>
                              </m:rPr>
                              <a:rPr lang="en-US" sz="2400">
                                <a:latin typeface="Cambria Math" panose="02040503050406030204" pitchFamily="18" charset="0"/>
                                <a:ea typeface="Cambria Math" panose="02040503050406030204" pitchFamily="18" charset="0"/>
                              </a:rPr>
                              <m:t>−</m:t>
                            </m:r>
                            <m:r>
                              <m:rPr>
                                <m:nor/>
                              </m:rPr>
                              <a:rPr lang="en-US" sz="2400" b="0" i="0" smtClean="0">
                                <a:latin typeface="Cambria Math" panose="02040503050406030204" pitchFamily="18" charset="0"/>
                                <a:ea typeface="Cambria Math" panose="02040503050406030204" pitchFamily="18" charset="0"/>
                              </a:rPr>
                              <m:t> </m:t>
                            </m:r>
                            <m:r>
                              <m:rPr>
                                <m:nor/>
                              </m:rPr>
                              <a:rPr lang="en-US" sz="2400">
                                <a:latin typeface="Cambria Math" panose="02040503050406030204" pitchFamily="18" charset="0"/>
                                <a:ea typeface="Cambria Math" panose="02040503050406030204" pitchFamily="18" charset="0"/>
                              </a:rPr>
                              <m:t>182</m:t>
                            </m:r>
                          </m:e>
                        </m:eqArr>
                      </m:e>
                    </m:d>
                  </m:oMath>
                </a14:m>
                <a:r>
                  <a:rPr lang="en-GB"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ea typeface="Cambria Math" panose="02040503050406030204" pitchFamily="18" charset="0"/>
                    <a:cs typeface="Times New Roman" panose="02020603050405020304" pitchFamily="18" charset="0"/>
                  </a:rPr>
                  <a:t> </a:t>
                </a:r>
                <a14:m>
                  <m:oMath xmlns:m="http://schemas.openxmlformats.org/officeDocument/2006/math">
                    <m:d>
                      <m:dPr>
                        <m:ctrlPr>
                          <a:rPr lang="en-US" sz="2400" i="1">
                            <a:latin typeface="Cambria Math" panose="02040503050406030204" pitchFamily="18" charset="0"/>
                            <a:ea typeface="Cambria Math" panose="02040503050406030204" pitchFamily="18" charset="0"/>
                          </a:rPr>
                        </m:ctrlPr>
                      </m:dPr>
                      <m:e>
                        <m:eqArr>
                          <m:eqArrPr>
                            <m:ctrlPr>
                              <a:rPr lang="en-US" sz="2400" i="1">
                                <a:latin typeface="Cambria Math" panose="02040503050406030204" pitchFamily="18" charset="0"/>
                                <a:ea typeface="Cambria Math" panose="02040503050406030204" pitchFamily="18" charset="0"/>
                              </a:rPr>
                            </m:ctrlPr>
                          </m:eqArrPr>
                          <m:e>
                            <m:eqArr>
                              <m:eqArrPr>
                                <m:ctrlPr>
                                  <a:rPr lang="en-US" sz="2400" i="1">
                                    <a:latin typeface="Cambria Math" panose="02040503050406030204" pitchFamily="18" charset="0"/>
                                    <a:ea typeface="Cambria Math" panose="02040503050406030204" pitchFamily="18" charset="0"/>
                                  </a:rPr>
                                </m:ctrlPr>
                              </m:eqArrPr>
                              <m:e>
                                <m:r>
                                  <a:rPr lang="en-US" sz="2400" i="1">
                                    <a:latin typeface="Cambria Math" panose="02040503050406030204" pitchFamily="18" charset="0"/>
                                    <a:ea typeface="Cambria Math" panose="02040503050406030204" pitchFamily="18" charset="0"/>
                                  </a:rPr>
                                  <m:t>0</m:t>
                                </m:r>
                              </m:e>
                              <m:e>
                                <m:r>
                                  <a:rPr lang="en-US" sz="2400" i="1">
                                    <a:latin typeface="Cambria Math" panose="02040503050406030204" pitchFamily="18" charset="0"/>
                                  </a:rPr>
                                  <m:t>0</m:t>
                                </m:r>
                              </m:e>
                            </m:eqArr>
                          </m:e>
                          <m:e>
                            <m:r>
                              <a:rPr lang="en-US" sz="2400" b="0" i="1" smtClean="0">
                                <a:latin typeface="Cambria Math" panose="02040503050406030204" pitchFamily="18" charset="0"/>
                              </a:rPr>
                              <m:t>0</m:t>
                            </m:r>
                          </m:e>
                        </m:eqArr>
                      </m:e>
                    </m:d>
                    <m:r>
                      <a:rPr lang="en-US" sz="2400" b="0" i="0" smtClean="0">
                        <a:latin typeface="Cambria Math" panose="02040503050406030204" pitchFamily="18" charset="0"/>
                      </a:rPr>
                      <m:t>   </m:t>
                    </m:r>
                  </m:oMath>
                </a14:m>
                <a:r>
                  <a:rPr lang="en-GB" sz="240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d>
                      <m:dPr>
                        <m:begChr m:val="{"/>
                        <m:endChr m:val=""/>
                        <m:ctrlPr>
                          <a:rPr lang="en-GB" sz="2400" i="1" smtClean="0">
                            <a:latin typeface="Cambria Math" panose="02040503050406030204" pitchFamily="18" charset="0"/>
                            <a:sym typeface="Wingdings" panose="05000000000000000000" pitchFamily="2" charset="2"/>
                          </a:rPr>
                        </m:ctrlPr>
                      </m:dPr>
                      <m:e>
                        <m:eqArr>
                          <m:eqArrPr>
                            <m:ctrlPr>
                              <a:rPr lang="en-GB" sz="2400" i="1" smtClean="0">
                                <a:latin typeface="Cambria Math" panose="02040503050406030204" pitchFamily="18" charset="0"/>
                                <a:sym typeface="Wingdings" panose="05000000000000000000" pitchFamily="2" charset="2"/>
                              </a:rPr>
                            </m:ctrlPr>
                          </m:eqArrPr>
                          <m:e>
                            <m:eqArr>
                              <m:eqArrPr>
                                <m:ctrlPr>
                                  <a:rPr lang="en-GB" sz="2400" i="1" smtClean="0">
                                    <a:latin typeface="Cambria Math" panose="02040503050406030204" pitchFamily="18" charset="0"/>
                                    <a:sym typeface="Wingdings" panose="05000000000000000000" pitchFamily="2" charset="2"/>
                                  </a:rPr>
                                </m:ctrlPr>
                              </m:eqArrPr>
                              <m:e>
                                <m:r>
                                  <a:rPr lang="en-US" sz="2400" b="0" i="1" smtClean="0">
                                    <a:latin typeface="Cambria Math" panose="02040503050406030204" pitchFamily="18" charset="0"/>
                                    <a:sym typeface="Wingdings" panose="05000000000000000000" pitchFamily="2" charset="2"/>
                                  </a:rPr>
                                  <m:t>𝑎</m:t>
                                </m:r>
                                <m:r>
                                  <a:rPr lang="en-US" sz="2400" b="0" i="1" smtClean="0">
                                    <a:latin typeface="Cambria Math" panose="02040503050406030204" pitchFamily="18" charset="0"/>
                                    <a:sym typeface="Wingdings" panose="05000000000000000000" pitchFamily="2" charset="2"/>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−223</m:t>
                                    </m:r>
                                  </m:num>
                                  <m:den>
                                    <m:r>
                                      <a:rPr lang="en-US" sz="2400" b="0" i="1" smtClean="0">
                                        <a:latin typeface="Cambria Math" panose="02040503050406030204" pitchFamily="18" charset="0"/>
                                        <a:cs typeface="Times New Roman" panose="02020603050405020304" pitchFamily="18" charset="0"/>
                                      </a:rPr>
                                      <m:t>110</m:t>
                                    </m:r>
                                  </m:den>
                                </m:f>
                              </m:e>
                              <m:e>
                                <m:r>
                                  <a:rPr lang="en-US" sz="2400" b="0" i="1" smtClean="0">
                                    <a:latin typeface="Cambria Math" panose="02040503050406030204" pitchFamily="18" charset="0"/>
                                    <a:sym typeface="Wingdings" panose="05000000000000000000" pitchFamily="2" charset="2"/>
                                  </a:rPr>
                                  <m:t>𝑏</m:t>
                                </m:r>
                                <m:r>
                                  <a:rPr lang="en-US" sz="2400" b="0" i="1" smtClean="0">
                                    <a:latin typeface="Cambria Math" panose="02040503050406030204" pitchFamily="18" charset="0"/>
                                    <a:sym typeface="Wingdings" panose="05000000000000000000" pitchFamily="2" charset="2"/>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659</m:t>
                                    </m:r>
                                  </m:num>
                                  <m:den>
                                    <m:r>
                                      <a:rPr lang="en-US" sz="2400" b="0" i="1" smtClean="0">
                                        <a:latin typeface="Cambria Math" panose="02040503050406030204" pitchFamily="18" charset="0"/>
                                        <a:cs typeface="Times New Roman" panose="02020603050405020304" pitchFamily="18" charset="0"/>
                                      </a:rPr>
                                      <m:t>220</m:t>
                                    </m:r>
                                  </m:den>
                                </m:f>
                              </m:e>
                            </m:eqArr>
                          </m:e>
                          <m:e>
                            <m:r>
                              <a:rPr lang="en-US" sz="2400" b="0" i="1" smtClean="0">
                                <a:latin typeface="Cambria Math" panose="02040503050406030204" pitchFamily="18" charset="0"/>
                                <a:sym typeface="Wingdings" panose="05000000000000000000" pitchFamily="2" charset="2"/>
                              </a:rPr>
                              <m:t>𝑐</m:t>
                            </m:r>
                            <m:r>
                              <a:rPr lang="en-US" sz="2400" b="0" i="1" smtClean="0">
                                <a:latin typeface="Cambria Math" panose="02040503050406030204" pitchFamily="18" charset="0"/>
                                <a:sym typeface="Wingdings" panose="05000000000000000000" pitchFamily="2" charset="2"/>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−19</m:t>
                                </m:r>
                              </m:num>
                              <m:den>
                                <m:r>
                                  <a:rPr lang="en-US" sz="2400" b="0" i="1" smtClean="0">
                                    <a:latin typeface="Cambria Math" panose="02040503050406030204" pitchFamily="18" charset="0"/>
                                    <a:cs typeface="Times New Roman" panose="02020603050405020304" pitchFamily="18" charset="0"/>
                                  </a:rPr>
                                  <m:t>44</m:t>
                                </m:r>
                              </m:den>
                            </m:f>
                          </m:e>
                        </m:eqArr>
                      </m:e>
                    </m:d>
                  </m:oMath>
                </a14:m>
                <a:endParaRPr lang="en-GB" sz="2400" dirty="0">
                  <a:latin typeface="Times New Roman" panose="02020603050405020304" pitchFamily="18" charset="0"/>
                  <a:cs typeface="Times New Roman" panose="02020603050405020304" pitchFamily="18" charset="0"/>
                </a:endParaRPr>
              </a:p>
              <a:p>
                <a:pPr algn="ctr"/>
                <a:endParaRPr lang="en-GB"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GB" sz="2400" b="1">
                    <a:latin typeface="Times New Roman" panose="02020603050405020304" pitchFamily="18" charset="0"/>
                    <a:cs typeface="Times New Roman" panose="02020603050405020304" pitchFamily="18" charset="0"/>
                  </a:rPr>
                  <a:t>Xét </a:t>
                </a:r>
                <a:r>
                  <a:rPr lang="en-GB" sz="2400" b="1" dirty="0" err="1">
                    <a:latin typeface="Times New Roman" panose="02020603050405020304" pitchFamily="18" charset="0"/>
                    <a:cs typeface="Times New Roman" panose="02020603050405020304" pitchFamily="18" charset="0"/>
                  </a:rPr>
                  <a:t>nửa</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xác</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định</a:t>
                </a:r>
                <a:r>
                  <a:rPr lang="en-GB" sz="2400" b="1" dirty="0">
                    <a:latin typeface="Times New Roman" panose="02020603050405020304" pitchFamily="18" charset="0"/>
                    <a:cs typeface="Times New Roman" panose="02020603050405020304" pitchFamily="18" charset="0"/>
                  </a:rPr>
                  <a:t> </a:t>
                </a:r>
                <a:r>
                  <a:rPr lang="en-GB" sz="2400" b="1" dirty="0" err="1">
                    <a:latin typeface="Times New Roman" panose="02020603050405020304" pitchFamily="18" charset="0"/>
                    <a:cs typeface="Times New Roman" panose="02020603050405020304" pitchFamily="18" charset="0"/>
                  </a:rPr>
                  <a:t>dương</a:t>
                </a:r>
                <a:r>
                  <a:rPr lang="en-GB" sz="2400" b="1" dirty="0">
                    <a:latin typeface="Times New Roman" panose="02020603050405020304" pitchFamily="18" charset="0"/>
                    <a:cs typeface="Times New Roman" panose="02020603050405020304" pitchFamily="18" charset="0"/>
                  </a:rPr>
                  <a:t>:   </a:t>
                </a:r>
                <a14:m>
                  <m:oMath xmlns:m="http://schemas.openxmlformats.org/officeDocument/2006/math">
                    <m:sSup>
                      <m:sSupPr>
                        <m:ctrlPr>
                          <a:rPr lang="en-GB" sz="2400" i="1" smtClean="0">
                            <a:latin typeface="Cambria Math" panose="02040503050406030204" pitchFamily="18" charset="0"/>
                          </a:rPr>
                        </m:ctrlPr>
                      </m:sSupPr>
                      <m:e>
                        <m:r>
                          <m:rPr>
                            <m:sty m:val="p"/>
                          </m:rPr>
                          <a:rPr lang="en-US" sz="2400" i="1">
                            <a:latin typeface="Cambria Math" panose="02040503050406030204" pitchFamily="18" charset="0"/>
                            <a:ea typeface="Cambria Math" panose="02040503050406030204" pitchFamily="18" charset="0"/>
                          </a:rPr>
                          <m:t>∇</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𝑅𝑆𝑆</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e>
                    </m:d>
                    <m:r>
                      <a:rPr lang="en-US" sz="2400" b="0" i="1" smtClean="0">
                        <a:latin typeface="Cambria Math" panose="02040503050406030204" pitchFamily="18" charset="0"/>
                      </a:rPr>
                      <m:t>≥0</m:t>
                    </m:r>
                  </m:oMath>
                </a14:m>
                <a:endParaRPr lang="en-US" sz="2400" b="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à"/>
                </a:pPr>
                <a:r>
                  <a:rPr lang="en-GB" sz="2400">
                    <a:latin typeface="Times New Roman" panose="02020603050405020304" pitchFamily="18" charset="0"/>
                    <a:cs typeface="Times New Roman" panose="02020603050405020304" pitchFamily="18" charset="0"/>
                    <a:sym typeface="Wingdings" panose="05000000000000000000" pitchFamily="2" charset="2"/>
                  </a:rPr>
                  <a:t> RSS( </a:t>
                </a: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−223</m:t>
                        </m:r>
                      </m:num>
                      <m:den>
                        <m:r>
                          <a:rPr lang="en-US" sz="2400" b="0" i="1" smtClean="0">
                            <a:latin typeface="Cambria Math" panose="02040503050406030204" pitchFamily="18" charset="0"/>
                            <a:cs typeface="Times New Roman" panose="02020603050405020304" pitchFamily="18" charset="0"/>
                          </a:rPr>
                          <m:t>110</m:t>
                        </m:r>
                      </m:den>
                    </m:f>
                  </m:oMath>
                </a14:m>
                <a:r>
                  <a:rPr lang="en-GB" sz="240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659</m:t>
                        </m:r>
                      </m:num>
                      <m:den>
                        <m:r>
                          <a:rPr lang="en-US" sz="2400" b="0" i="1" smtClean="0">
                            <a:latin typeface="Cambria Math" panose="02040503050406030204" pitchFamily="18" charset="0"/>
                            <a:cs typeface="Times New Roman" panose="02020603050405020304" pitchFamily="18" charset="0"/>
                          </a:rPr>
                          <m:t>220</m:t>
                        </m:r>
                      </m:den>
                    </m:f>
                  </m:oMath>
                </a14:m>
                <a:r>
                  <a:rPr lang="en-GB" sz="240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−19</m:t>
                        </m:r>
                      </m:num>
                      <m:den>
                        <m:r>
                          <a:rPr lang="en-US" sz="2400" b="0" i="1" smtClean="0">
                            <a:latin typeface="Cambria Math" panose="02040503050406030204" pitchFamily="18" charset="0"/>
                            <a:cs typeface="Times New Roman" panose="02020603050405020304" pitchFamily="18" charset="0"/>
                          </a:rPr>
                          <m:t>44</m:t>
                        </m:r>
                      </m:den>
                    </m:f>
                  </m:oMath>
                </a14:m>
                <a:r>
                  <a:rPr lang="en-GB" sz="2400">
                    <a:latin typeface="Times New Roman" panose="02020603050405020304" pitchFamily="18" charset="0"/>
                    <a:cs typeface="Times New Roman" panose="02020603050405020304" pitchFamily="18" charset="0"/>
                    <a:sym typeface="Wingdings" panose="05000000000000000000" pitchFamily="2" charset="2"/>
                  </a:rPr>
                  <a:t> ) </a:t>
                </a:r>
                <a:r>
                  <a:rPr lang="en-GB" sz="2400" dirty="0">
                    <a:latin typeface="Times New Roman" panose="02020603050405020304" pitchFamily="18" charset="0"/>
                    <a:cs typeface="Times New Roman" panose="02020603050405020304" pitchFamily="18" charset="0"/>
                    <a:sym typeface="Wingdings" panose="05000000000000000000" pitchFamily="2" charset="2"/>
                  </a:rPr>
                  <a:t>min  so </a:t>
                </a:r>
                <a:r>
                  <a:rPr lang="en-GB" sz="2400" dirty="0" err="1">
                    <a:latin typeface="Times New Roman" panose="02020603050405020304" pitchFamily="18" charset="0"/>
                    <a:cs typeface="Times New Roman" panose="02020603050405020304" pitchFamily="18" charset="0"/>
                    <a:sym typeface="Wingdings" panose="05000000000000000000" pitchFamily="2" charset="2"/>
                  </a:rPr>
                  <a:t>với</a:t>
                </a:r>
                <a:r>
                  <a:rPr lang="en-GB" sz="2400" dirty="0">
                    <a:latin typeface="Times New Roman" panose="02020603050405020304" pitchFamily="18" charset="0"/>
                    <a:cs typeface="Times New Roman" panose="02020603050405020304" pitchFamily="18" charset="0"/>
                    <a:sym typeface="Wingdings" panose="05000000000000000000" pitchFamily="2" charset="2"/>
                  </a:rPr>
                  <a:t> </a:t>
                </a:r>
                <a:r>
                  <a:rPr lang="en-GB" sz="2400" dirty="0" err="1">
                    <a:latin typeface="Times New Roman" panose="02020603050405020304" pitchFamily="18" charset="0"/>
                    <a:cs typeface="Times New Roman" panose="02020603050405020304" pitchFamily="18" charset="0"/>
                    <a:sym typeface="Wingdings" panose="05000000000000000000" pitchFamily="2" charset="2"/>
                  </a:rPr>
                  <a:t>các</a:t>
                </a:r>
                <a:r>
                  <a:rPr lang="en-GB" sz="2400" dirty="0">
                    <a:latin typeface="Times New Roman" panose="02020603050405020304" pitchFamily="18" charset="0"/>
                    <a:cs typeface="Times New Roman" panose="02020603050405020304" pitchFamily="18" charset="0"/>
                    <a:sym typeface="Wingdings" panose="05000000000000000000" pitchFamily="2" charset="2"/>
                  </a:rPr>
                  <a:t> </a:t>
                </a:r>
                <a:r>
                  <a:rPr lang="en-GB" sz="2400" dirty="0" err="1">
                    <a:latin typeface="Times New Roman" panose="02020603050405020304" pitchFamily="18" charset="0"/>
                    <a:cs typeface="Times New Roman" panose="02020603050405020304" pitchFamily="18" charset="0"/>
                    <a:sym typeface="Wingdings" panose="05000000000000000000" pitchFamily="2" charset="2"/>
                  </a:rPr>
                  <a:t>cặp</a:t>
                </a:r>
                <a:r>
                  <a:rPr lang="en-GB" sz="2400" dirty="0">
                    <a:latin typeface="Times New Roman" panose="02020603050405020304" pitchFamily="18" charset="0"/>
                    <a:cs typeface="Times New Roman" panose="02020603050405020304" pitchFamily="18" charset="0"/>
                    <a:sym typeface="Wingdings" panose="05000000000000000000" pitchFamily="2" charset="2"/>
                  </a:rPr>
                  <a:t> (</a:t>
                </a:r>
                <a:r>
                  <a:rPr lang="en-GB" sz="2400" dirty="0" err="1">
                    <a:latin typeface="Times New Roman" panose="02020603050405020304" pitchFamily="18" charset="0"/>
                    <a:cs typeface="Times New Roman" panose="02020603050405020304" pitchFamily="18" charset="0"/>
                    <a:sym typeface="Wingdings" panose="05000000000000000000" pitchFamily="2" charset="2"/>
                  </a:rPr>
                  <a:t>a</a:t>
                </a:r>
                <a:r>
                  <a:rPr lang="en-GB" sz="2400" err="1">
                    <a:latin typeface="Times New Roman" panose="02020603050405020304" pitchFamily="18" charset="0"/>
                    <a:cs typeface="Times New Roman" panose="02020603050405020304" pitchFamily="18" charset="0"/>
                    <a:sym typeface="Wingdings" panose="05000000000000000000" pitchFamily="2" charset="2"/>
                  </a:rPr>
                  <a:t>,</a:t>
                </a:r>
                <a:r>
                  <a:rPr lang="en-GB" sz="2400">
                    <a:latin typeface="Times New Roman" panose="02020603050405020304" pitchFamily="18" charset="0"/>
                    <a:cs typeface="Times New Roman" panose="02020603050405020304" pitchFamily="18" charset="0"/>
                    <a:sym typeface="Wingdings" panose="05000000000000000000" pitchFamily="2" charset="2"/>
                  </a:rPr>
                  <a:t>b,c)</a:t>
                </a:r>
                <a:endParaRPr lang="en-GB" sz="2400" dirty="0">
                  <a:latin typeface="Times New Roman" panose="02020603050405020304" pitchFamily="18" charset="0"/>
                  <a:cs typeface="Times New Roman" panose="02020603050405020304" pitchFamily="18" charset="0"/>
                  <a:sym typeface="Wingdings" panose="05000000000000000000" pitchFamily="2" charset="2"/>
                </a:endParaRPr>
              </a:p>
              <a:p>
                <a:pPr marL="285750" indent="-285750">
                  <a:buFont typeface="Wingdings" panose="05000000000000000000" pitchFamily="2" charset="2"/>
                  <a:buChar char="à"/>
                </a:pPr>
                <a:endParaRPr lang="en-GB" sz="2400" dirty="0">
                  <a:latin typeface="Times New Roman" panose="02020603050405020304" pitchFamily="18" charset="0"/>
                  <a:cs typeface="Times New Roman" panose="02020603050405020304" pitchFamily="18" charset="0"/>
                </a:endParaRPr>
              </a:p>
              <a:p>
                <a:r>
                  <a:rPr lang="en-GB" sz="2400" dirty="0">
                    <a:latin typeface="Times New Roman" panose="02020603050405020304" pitchFamily="18" charset="0"/>
                    <a:cs typeface="Times New Roman" panose="02020603050405020304" pitchFamily="18" charset="0"/>
                    <a:sym typeface="Wingdings" panose="05000000000000000000" pitchFamily="2" charset="2"/>
                  </a:rPr>
                  <a:t> </a:t>
                </a:r>
                <a:r>
                  <a:rPr lang="en-GB" sz="2400" dirty="0" err="1">
                    <a:latin typeface="Times New Roman" panose="02020603050405020304" pitchFamily="18" charset="0"/>
                    <a:cs typeface="Times New Roman" panose="02020603050405020304" pitchFamily="18" charset="0"/>
                    <a:sym typeface="Wingdings" panose="05000000000000000000" pitchFamily="2" charset="2"/>
                  </a:rPr>
                  <a:t>Kết</a:t>
                </a:r>
                <a:r>
                  <a:rPr lang="en-GB" sz="2400" dirty="0">
                    <a:latin typeface="Times New Roman" panose="02020603050405020304" pitchFamily="18" charset="0"/>
                    <a:cs typeface="Times New Roman" panose="02020603050405020304" pitchFamily="18" charset="0"/>
                    <a:sym typeface="Wingdings" panose="05000000000000000000" pitchFamily="2" charset="2"/>
                  </a:rPr>
                  <a:t> </a:t>
                </a:r>
                <a:r>
                  <a:rPr lang="en-GB" sz="2400" dirty="0">
                    <a:solidFill>
                      <a:schemeClr val="tx1"/>
                    </a:solidFill>
                    <a:latin typeface="Times New Roman" panose="02020603050405020304" pitchFamily="18" charset="0"/>
                    <a:cs typeface="Times New Roman" panose="02020603050405020304" pitchFamily="18" charset="0"/>
                    <a:sym typeface="Wingdings" panose="05000000000000000000" pitchFamily="2" charset="2"/>
                  </a:rPr>
                  <a:t>luận : </a:t>
                </a:r>
                <a:r>
                  <a:rPr lang="en-US" sz="2400">
                    <a:solidFill>
                      <a:schemeClr val="tx1"/>
                    </a:solidFill>
                    <a:latin typeface="Times New Roman" panose="02020603050405020304" pitchFamily="18" charset="0"/>
                    <a:cs typeface="Times New Roman" panose="02020603050405020304" pitchFamily="18" charset="0"/>
                  </a:rPr>
                  <a:t>f(</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a:solidFill>
                      <a:schemeClr val="tx1"/>
                    </a:solidFill>
                    <a:latin typeface="Times New Roman" panose="02020603050405020304" pitchFamily="18" charset="0"/>
                    <a:cs typeface="Times New Roman" panose="02020603050405020304" pitchFamily="18" charset="0"/>
                  </a:rPr>
                  <a:t>) = a + b</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a:solidFill>
                      <a:schemeClr val="tx1"/>
                    </a:solidFill>
                    <a:latin typeface="Times New Roman" panose="02020603050405020304" pitchFamily="18" charset="0"/>
                    <a:cs typeface="Times New Roman" panose="02020603050405020304" pitchFamily="18" charset="0"/>
                  </a:rPr>
                  <a:t> + c</a:t>
                </a:r>
                <a14:m>
                  <m:oMath xmlns:m="http://schemas.openxmlformats.org/officeDocument/2006/math">
                    <m:sSup>
                      <m:sSupPr>
                        <m:ctrlPr>
                          <a:rPr lang="en-US" sz="240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𝑥</m:t>
                        </m:r>
                      </m:e>
                      <m:sup>
                        <m:r>
                          <a:rPr lang="en-US" sz="2400" b="0" i="1" smtClean="0">
                            <a:solidFill>
                              <a:schemeClr val="tx1"/>
                            </a:solidFill>
                            <a:latin typeface="Cambria Math" panose="02040503050406030204" pitchFamily="18" charset="0"/>
                            <a:cs typeface="Times New Roman" panose="02020603050405020304" pitchFamily="18" charset="0"/>
                          </a:rPr>
                          <m:t>2</m:t>
                        </m:r>
                      </m:sup>
                    </m:sSup>
                    <m:r>
                      <a:rPr lang="en-US" sz="2400" b="0" i="1" smtClean="0">
                        <a:solidFill>
                          <a:schemeClr val="tx1"/>
                        </a:solidFill>
                        <a:latin typeface="Cambria Math" panose="02040503050406030204" pitchFamily="18" charset="0"/>
                        <a:cs typeface="Times New Roman" panose="02020603050405020304" pitchFamily="18" charset="0"/>
                      </a:rPr>
                      <m:t> </m:t>
                    </m:r>
                  </m:oMath>
                </a14:m>
                <a:r>
                  <a:rPr lang="en-GB" sz="2400">
                    <a:latin typeface="Times New Roman" panose="02020603050405020304" pitchFamily="18" charset="0"/>
                    <a:cs typeface="Times New Roman" panose="02020603050405020304" pitchFamily="18" charset="0"/>
                    <a:sym typeface="Wingdings" panose="05000000000000000000" pitchFamily="2" charset="2"/>
                  </a:rPr>
                  <a:t> </a:t>
                </a:r>
                <a:r>
                  <a:rPr lang="en-US" sz="2400">
                    <a:solidFill>
                      <a:schemeClr val="tx1"/>
                    </a:solidFill>
                    <a:latin typeface="Times New Roman" panose="02020603050405020304" pitchFamily="18" charset="0"/>
                    <a:cs typeface="Times New Roman" panose="02020603050405020304" pitchFamily="18" charset="0"/>
                  </a:rPr>
                  <a:t>f(</a:t>
                </a:r>
                <a14:m>
                  <m:oMath xmlns:m="http://schemas.openxmlformats.org/officeDocument/2006/math">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223</m:t>
                        </m:r>
                      </m:num>
                      <m:den>
                        <m:r>
                          <a:rPr lang="en-US" sz="2400" b="0" i="1" smtClean="0">
                            <a:latin typeface="Cambria Math" panose="02040503050406030204" pitchFamily="18" charset="0"/>
                            <a:cs typeface="Times New Roman" panose="02020603050405020304" pitchFamily="18" charset="0"/>
                          </a:rPr>
                          <m:t>110</m:t>
                        </m:r>
                      </m:den>
                    </m:f>
                    <m:r>
                      <a:rPr lang="en-US" sz="2400" b="0" i="0" smtClean="0">
                        <a:latin typeface="Cambria Math" panose="02040503050406030204" pitchFamily="18" charset="0"/>
                        <a:cs typeface="Times New Roman" panose="02020603050405020304" pitchFamily="18" charset="0"/>
                      </a:rPr>
                      <m:t>+</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659</m:t>
                        </m:r>
                      </m:num>
                      <m:den>
                        <m:r>
                          <a:rPr lang="en-US" sz="2400" b="0" i="1" smtClean="0">
                            <a:latin typeface="Cambria Math" panose="02040503050406030204" pitchFamily="18" charset="0"/>
                            <a:cs typeface="Times New Roman" panose="02020603050405020304" pitchFamily="18" charset="0"/>
                          </a:rPr>
                          <m:t>220</m:t>
                        </m:r>
                      </m:den>
                    </m:f>
                    <m:r>
                      <a:rPr lang="en-US" sz="2400" b="0" i="1" smtClean="0">
                        <a:solidFill>
                          <a:schemeClr val="tx1"/>
                        </a:solidFill>
                        <a:latin typeface="Cambria Math" panose="02040503050406030204" pitchFamily="18" charset="0"/>
                        <a:cs typeface="Times New Roman" panose="02020603050405020304" pitchFamily="18" charset="0"/>
                      </a:rPr>
                      <m:t>𝑥</m:t>
                    </m:r>
                  </m:oMath>
                </a14:m>
                <a:r>
                  <a:rPr lang="en-US" sz="2400">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sz="2400" b="0" i="0" smtClean="0">
                        <a:latin typeface="Cambria Math" panose="02040503050406030204" pitchFamily="18" charset="0"/>
                        <a:cs typeface="Times New Roman" panose="02020603050405020304" pitchFamily="18" charset="0"/>
                      </a:rPr>
                      <m:t>− </m:t>
                    </m:r>
                    <m:f>
                      <m:fPr>
                        <m:ctrlPr>
                          <a:rPr lang="en-US" sz="2400" b="0" i="1" smtClean="0">
                            <a:latin typeface="Cambria Math" panose="02040503050406030204" pitchFamily="18" charset="0"/>
                            <a:cs typeface="Times New Roman" panose="02020603050405020304" pitchFamily="18" charset="0"/>
                          </a:rPr>
                        </m:ctrlPr>
                      </m:fPr>
                      <m:num>
                        <m:r>
                          <a:rPr lang="en-US" sz="2400" b="0" i="1" smtClean="0">
                            <a:latin typeface="Cambria Math" panose="02040503050406030204" pitchFamily="18" charset="0"/>
                            <a:cs typeface="Times New Roman" panose="02020603050405020304" pitchFamily="18" charset="0"/>
                          </a:rPr>
                          <m:t>19</m:t>
                        </m:r>
                      </m:num>
                      <m:den>
                        <m:r>
                          <a:rPr lang="en-US" sz="2400" b="0" i="1" smtClean="0">
                            <a:latin typeface="Cambria Math" panose="02040503050406030204" pitchFamily="18" charset="0"/>
                            <a:cs typeface="Times New Roman" panose="02020603050405020304" pitchFamily="18" charset="0"/>
                          </a:rPr>
                          <m:t>44</m:t>
                        </m:r>
                      </m:den>
                    </m:f>
                  </m:oMath>
                </a14:m>
                <a:r>
                  <a:rPr lang="en-GB" sz="2400">
                    <a:latin typeface="Times New Roman" panose="02020603050405020304" pitchFamily="18" charset="0"/>
                    <a:cs typeface="Times New Roman" panose="02020603050405020304" pitchFamily="18" charset="0"/>
                    <a:sym typeface="Wingdings" panose="05000000000000000000" pitchFamily="2" charset="2"/>
                  </a:rPr>
                  <a:t> </a:t>
                </a:r>
                <a14:m>
                  <m:oMath xmlns:m="http://schemas.openxmlformats.org/officeDocument/2006/math">
                    <m:sSup>
                      <m:sSupPr>
                        <m:ctrlPr>
                          <a:rPr lang="en-US" sz="2400" i="1" smtClean="0">
                            <a:solidFill>
                              <a:schemeClr val="tx1"/>
                            </a:solidFill>
                            <a:latin typeface="Cambria Math" panose="02040503050406030204" pitchFamily="18" charset="0"/>
                            <a:cs typeface="Times New Roman" panose="02020603050405020304" pitchFamily="18" charset="0"/>
                          </a:rPr>
                        </m:ctrlPr>
                      </m:sSupPr>
                      <m:e>
                        <m:r>
                          <a:rPr lang="en-US" sz="2400" b="0" i="1" smtClean="0">
                            <a:solidFill>
                              <a:schemeClr val="tx1"/>
                            </a:solidFill>
                            <a:latin typeface="Cambria Math" panose="02040503050406030204" pitchFamily="18" charset="0"/>
                            <a:cs typeface="Times New Roman" panose="02020603050405020304" pitchFamily="18" charset="0"/>
                          </a:rPr>
                          <m:t>𝑥</m:t>
                        </m:r>
                      </m:e>
                      <m:sup>
                        <m:r>
                          <a:rPr lang="en-US" sz="2400" b="0" i="1" smtClean="0">
                            <a:solidFill>
                              <a:schemeClr val="tx1"/>
                            </a:solidFill>
                            <a:latin typeface="Cambria Math" panose="02040503050406030204" pitchFamily="18" charset="0"/>
                            <a:cs typeface="Times New Roman" panose="02020603050405020304" pitchFamily="18" charset="0"/>
                          </a:rPr>
                          <m:t>2</m:t>
                        </m:r>
                      </m:sup>
                    </m:sSup>
                    <m:r>
                      <a:rPr lang="en-US" sz="2400" b="0" i="1" smtClean="0">
                        <a:solidFill>
                          <a:schemeClr val="tx1"/>
                        </a:solidFill>
                        <a:latin typeface="Cambria Math" panose="02040503050406030204" pitchFamily="18" charset="0"/>
                        <a:cs typeface="Times New Roman" panose="02020603050405020304" pitchFamily="18" charset="0"/>
                      </a:rPr>
                      <m:t> </m:t>
                    </m:r>
                  </m:oMath>
                </a14:m>
                <a:endParaRPr lang="en-GB" sz="2400" dirty="0">
                  <a:latin typeface="Times New Roman" panose="02020603050405020304" pitchFamily="18" charset="0"/>
                  <a:cs typeface="Times New Roman" panose="02020603050405020304" pitchFamily="18" charset="0"/>
                </a:endParaRPr>
              </a:p>
            </p:txBody>
          </p:sp>
        </mc:Choice>
        <mc:Fallback>
          <p:sp>
            <p:nvSpPr>
              <p:cNvPr id="4" name="TextBox 3">
                <a:extLst>
                  <a:ext uri="{FF2B5EF4-FFF2-40B4-BE49-F238E27FC236}">
                    <a16:creationId xmlns:a16="http://schemas.microsoft.com/office/drawing/2014/main" id="{CD2FF999-321F-42FF-A54F-631AA97BD27B}"/>
                  </a:ext>
                </a:extLst>
              </p:cNvPr>
              <p:cNvSpPr txBox="1">
                <a:spLocks noRot="1" noChangeAspect="1" noMove="1" noResize="1" noEditPoints="1" noAdjustHandles="1" noChangeArrowheads="1" noChangeShapeType="1" noTextEdit="1"/>
              </p:cNvSpPr>
              <p:nvPr/>
            </p:nvSpPr>
            <p:spPr>
              <a:xfrm>
                <a:off x="1308190" y="434103"/>
                <a:ext cx="9575619" cy="6142194"/>
              </a:xfrm>
              <a:prstGeom prst="rect">
                <a:avLst/>
              </a:prstGeom>
              <a:blipFill>
                <a:blip r:embed="rId2"/>
                <a:stretch>
                  <a:fillRect l="-1019" t="-794"/>
                </a:stretch>
              </a:blipFill>
            </p:spPr>
            <p:txBody>
              <a:bodyPr/>
              <a:lstStyle/>
              <a:p>
                <a:r>
                  <a:rPr lang="en-US">
                    <a:noFill/>
                  </a:rPr>
                  <a:t> </a:t>
                </a:r>
              </a:p>
            </p:txBody>
          </p:sp>
        </mc:Fallback>
      </mc:AlternateContent>
    </p:spTree>
    <p:extLst>
      <p:ext uri="{BB962C8B-B14F-4D97-AF65-F5344CB8AC3E}">
        <p14:creationId xmlns:p14="http://schemas.microsoft.com/office/powerpoint/2010/main" val="2763846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3CFAE-584F-421F-B623-A1403B90AAA4}"/>
              </a:ext>
            </a:extLst>
          </p:cNvPr>
          <p:cNvSpPr>
            <a:spLocks noGrp="1"/>
          </p:cNvSpPr>
          <p:nvPr>
            <p:ph type="ctrTitle"/>
          </p:nvPr>
        </p:nvSpPr>
        <p:spPr>
          <a:xfrm>
            <a:off x="1175652" y="2895696"/>
            <a:ext cx="9840695" cy="1066608"/>
          </a:xfrm>
        </p:spPr>
        <p:txBody>
          <a:bodyPr>
            <a:noAutofit/>
          </a:bodyPr>
          <a:lstStyle/>
          <a:p>
            <a:pPr algn="ctr"/>
            <a:r>
              <a:rPr lang="en-GB" sz="6000">
                <a:solidFill>
                  <a:schemeClr val="tx1"/>
                </a:solidFill>
                <a:latin typeface="French Script MT" panose="03020402040607040605" pitchFamily="66" charset="0"/>
                <a:ea typeface="Gungsuh" panose="02030600000101010101" pitchFamily="18" charset="-127"/>
                <a:cs typeface="Arial" panose="020B0604020202020204" pitchFamily="34" charset="0"/>
              </a:rPr>
              <a:t>Thank you !</a:t>
            </a:r>
            <a:endParaRPr lang="en-GB" sz="6000" dirty="0">
              <a:solidFill>
                <a:schemeClr val="tx1"/>
              </a:solidFill>
              <a:latin typeface="French Script MT" panose="03020402040607040605" pitchFamily="66" charset="0"/>
              <a:ea typeface="Gungsuh" panose="02030600000101010101" pitchFamily="18" charset="-127"/>
              <a:cs typeface="Arial" panose="020B0604020202020204" pitchFamily="34" charset="0"/>
            </a:endParaRPr>
          </a:p>
        </p:txBody>
      </p:sp>
    </p:spTree>
    <p:extLst>
      <p:ext uri="{BB962C8B-B14F-4D97-AF65-F5344CB8AC3E}">
        <p14:creationId xmlns:p14="http://schemas.microsoft.com/office/powerpoint/2010/main" val="153424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229</TotalTime>
  <Words>884</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Cambria Math</vt:lpstr>
      <vt:lpstr>French Script MT</vt:lpstr>
      <vt:lpstr>Times New Roman</vt:lpstr>
      <vt:lpstr>Wingdings</vt:lpstr>
      <vt:lpstr>Office Theme</vt:lpstr>
      <vt:lpstr> Khớp mô hình với dữ liệu (data fitting)  </vt:lpstr>
      <vt:lpstr>PowerPoint Presentation</vt:lpstr>
      <vt:lpstr>PowerPoint Presentation</vt:lpstr>
      <vt:lpstr>PowerPoint Presentation</vt:lpstr>
      <vt:lpstr>PowerPoint Presentation</vt:lpstr>
      <vt:lpstr>PowerPoint Presentation</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VÕ HOÀNG GIA BẢO</dc:creator>
  <cp:lastModifiedBy>VÕ HOÀNG GIA BẢO</cp:lastModifiedBy>
  <cp:revision>4</cp:revision>
  <dcterms:created xsi:type="dcterms:W3CDTF">2021-08-30T09:18:27Z</dcterms:created>
  <dcterms:modified xsi:type="dcterms:W3CDTF">2021-08-30T14:35:45Z</dcterms:modified>
</cp:coreProperties>
</file>