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hGmrTbqNzpHz8fmLERTw/yHj0z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8E1027-CF46-4DD0-A525-6E33F92F2F6E}">
  <a:tblStyle styleId="{CC8E1027-CF46-4DD0-A525-6E33F92F2F6E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ED7D3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ED7D3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D7D3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ED7D31"/>
          </a:solidFill>
        </a:fill>
      </a:tcStyle>
    </a:firstRow>
    <a:neCell>
      <a:tcTxStyle/>
    </a:neCell>
    <a:nwCell>
      <a:tcTxStyle/>
    </a:nwCell>
  </a:tblStyle>
  <a:tblStyle styleId="{24EEA548-D1E4-4D68-9B12-5398C1011C2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rialBlack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c09b1b00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2cc09b1b000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c09b1b00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g2cc09b1b000_0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cc09b1b00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2cc09b1b000_0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f4e923890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g1f4e9238904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a4cbf2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g2da4cbf2d7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3005a55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203005a550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03005a550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203005a5506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03005a550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g203005a550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03005a5506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g203005a5506_5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c3be71f07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g2c3be71f07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1" name="Google Shape;4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09b1b0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cc09b1b000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c09b1b0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2cc09b1b00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c09b1b00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2cc09b1b000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4e92389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1f4e923890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c09b1b00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2cc09b1b000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c09b1b000_0_11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2cc09b1b000_0_11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2cc09b1b000_0_1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cc09b1b000_0_1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cc09b1b000_0_1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c09b1b000_0_1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cc09b1b000_0_1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2cc09b1b000_0_1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2cc09b1b000_0_1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2cc09b1b000_0_1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c09b1b000_0_12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cc09b1b000_0_12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2cc09b1b000_0_1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2cc09b1b000_0_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2cc09b1b000_0_1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c09b1b000_0_1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2cc09b1b000_0_12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2cc09b1b000_0_12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2cc09b1b000_0_1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cc09b1b000_0_1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cc09b1b000_0_1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c09b1b000_0_13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cc09b1b000_0_13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2cc09b1b000_0_13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2cc09b1b000_0_13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2cc09b1b000_0_13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2cc09b1b000_0_1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cc09b1b000_0_1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cc09b1b000_0_1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c09b1b000_0_1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cc09b1b000_0_1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cc09b1b000_0_1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cc09b1b000_0_1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c09b1b000_0_15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cc09b1b000_0_15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2cc09b1b000_0_1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c09b1b000_0_15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cc09b1b000_0_15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2cc09b1b000_0_15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2cc09b1b000_0_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cc09b1b000_0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cc09b1b000_0_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c09b1b000_0_16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cc09b1b000_0_16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2cc09b1b000_0_16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2cc09b1b000_0_16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cc09b1b000_0_16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cc09b1b000_0_1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c09b1b000_0_1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cc09b1b000_0_16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2cc09b1b000_0_1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2cc09b1b000_0_1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2cc09b1b000_0_1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c09b1b000_0_17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cc09b1b000_0_17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2cc09b1b000_0_17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2cc09b1b000_0_17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2cc09b1b000_0_1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c09b1b000_0_1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2cc09b1b000_0_10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2cc09b1b000_0_10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2cc09b1b000_0_1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2cc09b1b000_0_1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зеленый, бутылка, в помещении, стекло&#10;&#10;Автоматически созданное описание" id="160" name="Google Shape;160;p1"/>
          <p:cNvPicPr preferRelativeResize="0"/>
          <p:nvPr/>
        </p:nvPicPr>
        <p:blipFill rotWithShape="1">
          <a:blip r:embed="rId3">
            <a:alphaModFix/>
          </a:blip>
          <a:srcRect b="7808" l="0" r="9089" t="2026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13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"/>
          <p:cNvSpPr txBox="1"/>
          <p:nvPr>
            <p:ph type="ctrTitle"/>
          </p:nvPr>
        </p:nvSpPr>
        <p:spPr>
          <a:xfrm>
            <a:off x="320050" y="4678175"/>
            <a:ext cx="37764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 Black"/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Название команды</a:t>
            </a:r>
            <a:endParaRPr sz="5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3" name="Google Shape;163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"/>
          <p:cNvPicPr preferRelativeResize="0"/>
          <p:nvPr/>
        </p:nvPicPr>
        <p:blipFill rotWithShape="1">
          <a:blip r:embed="rId4">
            <a:alphaModFix/>
          </a:blip>
          <a:srcRect b="3659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"/>
          <p:cNvPicPr preferRelativeResize="0"/>
          <p:nvPr/>
        </p:nvPicPr>
        <p:blipFill rotWithShape="1">
          <a:blip r:embed="rId5">
            <a:alphaModFix/>
          </a:blip>
          <a:srcRect b="3659" l="0" r="0" t="3660"/>
          <a:stretch/>
        </p:blipFill>
        <p:spPr>
          <a:xfrm>
            <a:off x="417590" y="1334047"/>
            <a:ext cx="3402214" cy="81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c09b1b000_0_2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g2cc09b1b000_0_225"/>
          <p:cNvPicPr preferRelativeResize="0"/>
          <p:nvPr/>
        </p:nvPicPr>
        <p:blipFill rotWithShape="1">
          <a:blip r:embed="rId3">
            <a:alphaModFix amt="40000"/>
          </a:blip>
          <a:srcRect b="21426" l="0" r="0" t="22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cc09b1b000_0_225"/>
          <p:cNvSpPr txBox="1"/>
          <p:nvPr>
            <p:ph type="title"/>
          </p:nvPr>
        </p:nvSpPr>
        <p:spPr>
          <a:xfrm>
            <a:off x="841250" y="1691150"/>
            <a:ext cx="105066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Вопросы для глубинного интервью</a:t>
            </a:r>
            <a:endParaRPr/>
          </a:p>
        </p:txBody>
      </p:sp>
      <p:sp>
        <p:nvSpPr>
          <p:cNvPr id="289" name="Google Shape;289;g2cc09b1b000_0_225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cc09b1b000_0_225"/>
          <p:cNvSpPr/>
          <p:nvPr/>
        </p:nvSpPr>
        <p:spPr>
          <a:xfrm>
            <a:off x="841248" y="3241202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cc09b1b000_0_225"/>
          <p:cNvSpPr txBox="1"/>
          <p:nvPr>
            <p:ph idx="1" type="body"/>
          </p:nvPr>
        </p:nvSpPr>
        <p:spPr>
          <a:xfrm>
            <a:off x="841248" y="3386811"/>
            <a:ext cx="10506600" cy="30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вы обычно проводите свободное время?</a:t>
            </a:r>
            <a:endParaRPr sz="2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Какие аспекты вашей жизни вас чаще всего беспокоят или вызывают стресс?</a:t>
            </a:r>
            <a:endParaRPr sz="2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для вас значит "качественное время проведение"?</a:t>
            </a:r>
            <a:endParaRPr sz="2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вы считаете, в чем основные проблемы общественного строя сегодня?</a:t>
            </a:r>
            <a:endParaRPr sz="2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вы обычно решаете проблемы одиночества или стресса?</a:t>
            </a:r>
            <a:endParaRPr sz="2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2cc09b1b000_0_225"/>
          <p:cNvPicPr preferRelativeResize="0"/>
          <p:nvPr/>
        </p:nvPicPr>
        <p:blipFill rotWithShape="1">
          <a:blip r:embed="rId4">
            <a:alphaModFix/>
          </a:blip>
          <a:srcRect b="3660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c09b1b000_0_2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g2cc09b1b000_0_264"/>
          <p:cNvPicPr preferRelativeResize="0"/>
          <p:nvPr/>
        </p:nvPicPr>
        <p:blipFill rotWithShape="1">
          <a:blip r:embed="rId3">
            <a:alphaModFix amt="40000"/>
          </a:blip>
          <a:srcRect b="21426" l="0" r="0" t="22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cc09b1b000_0_264"/>
          <p:cNvSpPr txBox="1"/>
          <p:nvPr>
            <p:ph type="title"/>
          </p:nvPr>
        </p:nvSpPr>
        <p:spPr>
          <a:xfrm>
            <a:off x="842735" y="1468797"/>
            <a:ext cx="10506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Каналы продвижения</a:t>
            </a:r>
            <a:endParaRPr/>
          </a:p>
        </p:txBody>
      </p:sp>
      <p:sp>
        <p:nvSpPr>
          <p:cNvPr id="300" name="Google Shape;300;g2cc09b1b000_0_264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cc09b1b000_0_264"/>
          <p:cNvSpPr/>
          <p:nvPr/>
        </p:nvSpPr>
        <p:spPr>
          <a:xfrm>
            <a:off x="842723" y="2425290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2cc09b1b000_0_264"/>
          <p:cNvSpPr txBox="1"/>
          <p:nvPr>
            <p:ph idx="1" type="body"/>
          </p:nvPr>
        </p:nvSpPr>
        <p:spPr>
          <a:xfrm>
            <a:off x="842700" y="2639325"/>
            <a:ext cx="105066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учетом портрета нашей целевой аудитории, наилучшими каналами </a:t>
            </a: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продвижения</a:t>
            </a: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будут:</a:t>
            </a:r>
            <a:endParaRPr sz="2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Социальные медиа (VK, Instagram, TikTok, Pinterest)</a:t>
            </a:r>
            <a:endParaRPr sz="2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Блоги и влоги (YouTube/Telegram; MrBeast, Mamix, Gigguk, ТОПЛЕС)</a:t>
            </a:r>
            <a:endParaRPr sz="2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Мероприятия (Выставка на тему “Новые технологии”, “Новые хипстеры”)</a:t>
            </a:r>
            <a:endParaRPr sz="2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Баннеры, постеры рядом (или внутри) с ТЦ, кино и другими популярными для развлечений местами</a:t>
            </a:r>
            <a:endParaRPr sz="2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03" name="Google Shape;303;g2cc09b1b000_0_264"/>
          <p:cNvPicPr preferRelativeResize="0"/>
          <p:nvPr/>
        </p:nvPicPr>
        <p:blipFill rotWithShape="1">
          <a:blip r:embed="rId4">
            <a:alphaModFix/>
          </a:blip>
          <a:srcRect b="3660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c09b1b000_0_2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g2cc09b1b000_0_274"/>
          <p:cNvPicPr preferRelativeResize="0"/>
          <p:nvPr/>
        </p:nvPicPr>
        <p:blipFill rotWithShape="1">
          <a:blip r:embed="rId3">
            <a:alphaModFix amt="40000"/>
          </a:blip>
          <a:srcRect b="21426" l="0" r="0" t="22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2cc09b1b000_0_274"/>
          <p:cNvSpPr txBox="1"/>
          <p:nvPr>
            <p:ph type="title"/>
          </p:nvPr>
        </p:nvSpPr>
        <p:spPr>
          <a:xfrm>
            <a:off x="842735" y="1468797"/>
            <a:ext cx="10506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Каналы продвижения</a:t>
            </a:r>
            <a:endParaRPr/>
          </a:p>
        </p:txBody>
      </p:sp>
      <p:sp>
        <p:nvSpPr>
          <p:cNvPr id="311" name="Google Shape;311;g2cc09b1b000_0_274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2cc09b1b000_0_274"/>
          <p:cNvSpPr/>
          <p:nvPr/>
        </p:nvSpPr>
        <p:spPr>
          <a:xfrm>
            <a:off x="842723" y="2425290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2cc09b1b000_0_274"/>
          <p:cNvSpPr txBox="1"/>
          <p:nvPr>
            <p:ph idx="1" type="body"/>
          </p:nvPr>
        </p:nvSpPr>
        <p:spPr>
          <a:xfrm>
            <a:off x="842700" y="2639325"/>
            <a:ext cx="105066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Instagram ~2$ за 1000 показов. Платим 20 тыс. руб. за 100 тыс. показов</a:t>
            </a:r>
            <a:endParaRPr sz="2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Рекламный пост на месяц в Telegram канале ТОПЛЕС от 66.6 тыс. руб. на почти 500. тыс. подписчиков канала, охват поста более 200 тыс. просмотров</a:t>
            </a:r>
            <a:endParaRPr sz="2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Стоимость участия в выставке от 50 тыс. руб. (зависит от выставки, есть и за 30 тыс. руб., а есть и за 373000 тыс. руб.), в Санкт-Петербурге охват может быть более 200 тыс. человек</a:t>
            </a:r>
            <a:endParaRPr sz="2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Реклама на лайтбоксах и баннерах в торговом центре Лето в Санкт-Петербурге с проходимостью 450 000 чел./мес от 40 тыс. руб.</a:t>
            </a:r>
            <a:endParaRPr sz="2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g2cc09b1b000_0_274"/>
          <p:cNvPicPr preferRelativeResize="0"/>
          <p:nvPr/>
        </p:nvPicPr>
        <p:blipFill rotWithShape="1">
          <a:blip r:embed="rId4">
            <a:alphaModFix/>
          </a:blip>
          <a:srcRect b="3660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f4e9238904_1_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g1f4e9238904_1_25"/>
          <p:cNvPicPr preferRelativeResize="0"/>
          <p:nvPr/>
        </p:nvPicPr>
        <p:blipFill rotWithShape="1">
          <a:blip r:embed="rId3">
            <a:alphaModFix amt="40000"/>
          </a:blip>
          <a:srcRect b="21426" l="0" r="0" t="22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f4e9238904_1_25"/>
          <p:cNvSpPr txBox="1"/>
          <p:nvPr>
            <p:ph type="title"/>
          </p:nvPr>
        </p:nvSpPr>
        <p:spPr>
          <a:xfrm>
            <a:off x="735948" y="1043585"/>
            <a:ext cx="10506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Маркетинговый план</a:t>
            </a:r>
            <a:endParaRPr/>
          </a:p>
        </p:txBody>
      </p:sp>
      <p:sp>
        <p:nvSpPr>
          <p:cNvPr id="322" name="Google Shape;322;g1f4e9238904_1_25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f4e9238904_1_25"/>
          <p:cNvSpPr/>
          <p:nvPr/>
        </p:nvSpPr>
        <p:spPr>
          <a:xfrm>
            <a:off x="841248" y="3241202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g1f4e9238904_1_25"/>
          <p:cNvPicPr preferRelativeResize="0"/>
          <p:nvPr/>
        </p:nvPicPr>
        <p:blipFill rotWithShape="1">
          <a:blip r:embed="rId4">
            <a:alphaModFix/>
          </a:blip>
          <a:srcRect b="3660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5" name="Google Shape;325;g1f4e9238904_1_25"/>
          <p:cNvGraphicFramePr/>
          <p:nvPr/>
        </p:nvGraphicFramePr>
        <p:xfrm>
          <a:off x="841246" y="19488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{CC8E1027-CF46-4DD0-A525-6E33F92F2F6E}</a:tableStyleId>
              </a:tblPr>
              <a:tblGrid>
                <a:gridCol w="804175"/>
                <a:gridCol w="1302150"/>
                <a:gridCol w="1402325"/>
                <a:gridCol w="2058225"/>
                <a:gridCol w="1523425"/>
                <a:gridCol w="1546050"/>
                <a:gridCol w="1870225"/>
              </a:tblGrid>
              <a:tr h="5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cap="none">
                        <a:solidFill>
                          <a:srgbClr val="000000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cap="none">
                          <a:solidFill>
                            <a:schemeClr val="lt1"/>
                          </a:solidFill>
                        </a:rPr>
                        <a:t>Что?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cap="none">
                          <a:solidFill>
                            <a:schemeClr val="lt1"/>
                          </a:solidFill>
                        </a:rPr>
                        <a:t>Зачем?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cap="none">
                          <a:solidFill>
                            <a:schemeClr val="lt1"/>
                          </a:solidFill>
                        </a:rPr>
                        <a:t>Когда?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cap="none">
                          <a:solidFill>
                            <a:schemeClr val="lt1"/>
                          </a:solidFill>
                        </a:rPr>
                        <a:t>Как?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cap="none">
                          <a:solidFill>
                            <a:schemeClr val="lt1"/>
                          </a:solidFill>
                        </a:rPr>
                        <a:t>Почем?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cap="none">
                          <a:solidFill>
                            <a:schemeClr val="lt1"/>
                          </a:solidFill>
                        </a:rPr>
                        <a:t>Кто?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</a:tr>
              <a:tr h="102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Продукт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Drinking Buddy</a:t>
                      </a:r>
                      <a:endParaRPr sz="1050" cap="none">
                        <a:solidFill>
                          <a:srgbClr val="000000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Решить проблему одиночества и посиделок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В течение 1.5 лет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ИИ ведет диалога (динамики, микрофон), симулируя посиделки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alibri"/>
                        <a:buNone/>
                      </a:pPr>
                      <a:r>
                        <a:rPr lang="en-US" sz="1050"/>
                        <a:t>6</a:t>
                      </a: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 000-</a:t>
                      </a:r>
                      <a:r>
                        <a:rPr lang="en-US" sz="1050"/>
                        <a:t>8</a:t>
                      </a: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 000 руб.</a:t>
                      </a:r>
                      <a:endParaRPr sz="1050" cap="non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целевой объем продаж 10000 единиц товара в год</a:t>
                      </a:r>
                      <a:endParaRPr sz="1050" cap="none">
                        <a:solidFill>
                          <a:srgbClr val="000000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Люди 18-27 лет (хорошо провести время), средний достаток</a:t>
                      </a:r>
                      <a:endParaRPr sz="1050" cap="none">
                        <a:solidFill>
                          <a:srgbClr val="000000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</a:tr>
              <a:tr h="671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Цена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6</a:t>
                      </a: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 000-</a:t>
                      </a:r>
                      <a:r>
                        <a:rPr lang="en-US" sz="1050"/>
                        <a:t>8 000</a:t>
                      </a: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 руб.</a:t>
                      </a:r>
                      <a:endParaRPr sz="1050" cap="non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cap="none">
                        <a:solidFill>
                          <a:srgbClr val="000000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Ориентация на массовый рынок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Пока объем продаж не достигнет 100 единиц товара в месяц</a:t>
                      </a:r>
                      <a:endParaRPr sz="1050" cap="none">
                        <a:solidFill>
                          <a:srgbClr val="000000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При увеличенном спросе на товар будем повышать цену, не теряя качество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1 000 000 руб.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Цена не зависит от группы покупателей</a:t>
                      </a:r>
                      <a:endParaRPr sz="1050" cap="none">
                        <a:solidFill>
                          <a:srgbClr val="000000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</a:tr>
              <a:tr h="1345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Место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Собственный интернет-магазин; виртуальные торговые площадки</a:t>
                      </a:r>
                      <a:endParaRPr sz="1050" cap="none">
                        <a:solidFill>
                          <a:srgbClr val="000000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Удобство для большинства заинтересованных в продукте покупателей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Рекламные ссылки на сайт бренда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Подписание контрактов с соответствующими площадками. Свой сайт</a:t>
                      </a:r>
                      <a:endParaRPr sz="1050" cap="none">
                        <a:solidFill>
                          <a:srgbClr val="000000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Собственный магазин – траты меньше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Виртуальные торговые площадки – траты больше, в виду комиссий, однако и поток клиентов выше</a:t>
                      </a:r>
                      <a:endParaRPr sz="1050" cap="none">
                        <a:solidFill>
                          <a:srgbClr val="000000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Молодые в любом месте, взрослые на более крупных площадках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</a:tr>
              <a:tr h="893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Реклама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Соц. сети, нативная реклама, баннеры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Узнаваемость бренда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В начале, середине и конце жизненного цикла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Фотографии с примером, описанием и слоганом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Соц. сети 10-20 т. р., баннеры 50-100 т. р.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Для молодых в соц. сетях, для взрослых нативная и баннерная</a:t>
                      </a:r>
                      <a:endParaRPr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a4cbf2d7c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g2da4cbf2d7c_0_0"/>
          <p:cNvPicPr preferRelativeResize="0"/>
          <p:nvPr/>
        </p:nvPicPr>
        <p:blipFill rotWithShape="1">
          <a:blip r:embed="rId3">
            <a:alphaModFix amt="40000"/>
          </a:blip>
          <a:srcRect b="21426" l="0" r="0" t="22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da4cbf2d7c_0_0"/>
          <p:cNvSpPr txBox="1"/>
          <p:nvPr>
            <p:ph type="title"/>
          </p:nvPr>
        </p:nvSpPr>
        <p:spPr>
          <a:xfrm>
            <a:off x="842710" y="1196748"/>
            <a:ext cx="10506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Наша юнит-экономика</a:t>
            </a:r>
            <a:endParaRPr/>
          </a:p>
        </p:txBody>
      </p:sp>
      <p:sp>
        <p:nvSpPr>
          <p:cNvPr id="333" name="Google Shape;333;g2da4cbf2d7c_0_0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g2da4cbf2d7c_0_0"/>
          <p:cNvPicPr preferRelativeResize="0"/>
          <p:nvPr/>
        </p:nvPicPr>
        <p:blipFill rotWithShape="1">
          <a:blip r:embed="rId4">
            <a:alphaModFix/>
          </a:blip>
          <a:srcRect b="3660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5" name="Google Shape;335;g2da4cbf2d7c_0_0"/>
          <p:cNvGraphicFramePr/>
          <p:nvPr/>
        </p:nvGraphicFramePr>
        <p:xfrm>
          <a:off x="420625" y="209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{24EEA548-D1E4-4D68-9B12-5398C1011C24}</a:tableStyleId>
              </a:tblPr>
              <a:tblGrid>
                <a:gridCol w="648300"/>
                <a:gridCol w="806000"/>
                <a:gridCol w="752800"/>
                <a:gridCol w="621725"/>
                <a:gridCol w="957725"/>
                <a:gridCol w="727150"/>
                <a:gridCol w="806975"/>
                <a:gridCol w="549800"/>
                <a:gridCol w="549800"/>
                <a:gridCol w="310375"/>
                <a:gridCol w="673950"/>
                <a:gridCol w="727150"/>
                <a:gridCol w="283775"/>
                <a:gridCol w="709425"/>
                <a:gridCol w="709425"/>
                <a:gridCol w="665075"/>
                <a:gridCol w="8513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35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35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35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35:0:3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доход на 1-го платящего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  <a:extLst>
                      <a:ext uri="http://customooxmlschemas.google.com/">
                        <go:slidesCustomData xmlns:go="http://customooxmlschemas.google.com/" cellId="335:0:4"/>
                      </a:ext>
                    </a:extLst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35:0:9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 1-го привлеченного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335:0:10"/>
                      </a:ext>
                    </a:extLs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0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0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0:1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0:1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0:16"/>
                      </a:ext>
                    </a:extLst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35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поток пользователей или потенц. клиентов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35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конверсия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 1-ю покупку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35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число платящих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35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доход на 1-го платящего,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Revenue Per Paying User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  <a:extLst>
                      <a:ext uri="http://customooxmlschemas.google.com/">
                        <go:slidesCustomData xmlns:go="http://customooxmlschemas.google.com/" cellId="335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 среднем клиент платит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  <a:extLst>
                      <a:ext uri="http://customooxmlschemas.google.com/">
                        <go:slidesCustomData xmlns:go="http://customooxmlschemas.google.com/" cellId="335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маржинальность или комиссия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  <a:extLst>
                      <a:ext uri="http://customooxmlschemas.google.com/">
                        <go:slidesCustomData xmlns:go="http://customooxmlschemas.google.com/" cellId="335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издержка на 1-й продаже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  <a:extLst>
                      <a:ext uri="http://customooxmlschemas.google.com/">
                        <go:slidesCustomData xmlns:go="http://customooxmlschemas.google.com/" cellId="335: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число покупок на 1-го платящего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  <a:extLst>
                      <a:ext uri="http://customooxmlschemas.google.com/">
                        <go:slidesCustomData xmlns:go="http://customooxmlschemas.google.com/" cellId="335:1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35:1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Стоимость привлечения пользователя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335:1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доход на 1-го привлеченного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Revenue Per User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335:1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1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Прибыль с потока пользователей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1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Доход с потока пользователей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1:1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Расходы на привлечение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пользователей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 том числе зп продажников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1:1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Ограниченные сверху расходы в месяц на зарплаты, аренду офиса, сервера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1:16"/>
                      </a:ext>
                    </a:extLst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35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or Lead Acquisition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35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С1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35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Buyers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35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ARPPU, CLTV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  <a:extLst>
                      <a:ext uri="http://customooxmlschemas.google.com/">
                        <go:slidesCustomData xmlns:go="http://customooxmlschemas.google.com/" cellId="335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AvPrice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  <a:extLst>
                      <a:ext uri="http://customooxmlschemas.google.com/">
                        <go:slidesCustomData xmlns:go="http://customooxmlschemas.google.com/" cellId="335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AvPrice-COGS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 Commissions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  <a:extLst>
                      <a:ext uri="http://customooxmlschemas.google.com/">
                        <go:slidesCustomData xmlns:go="http://customooxmlschemas.google.com/" cellId="335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1st sale COGS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  <a:extLst>
                      <a:ext uri="http://customooxmlschemas.google.com/">
                        <go:slidesCustomData xmlns:go="http://customooxmlschemas.google.com/" cellId="335: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 Payment Count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 LifeTime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  <a:extLst>
                      <a:ext uri="http://customooxmlschemas.google.com/">
                        <go:slidesCustomData xmlns:go="http://customooxmlschemas.google.com/" cellId="335:2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35:2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Per Acquisition, CPA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335:2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ARPU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 LTV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335:2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2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Profit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2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Gross Profit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2:1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Acq Costs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2:1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Fix Costs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 месяц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2:16"/>
                      </a:ext>
                    </a:extLst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МЫ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10 000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3,00%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2 000 р.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6 500 р.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333 р.</a:t>
                      </a:r>
                      <a:endParaRPr sz="105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2 000,00 р.</a:t>
                      </a:r>
                      <a:endParaRPr sz="105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16 670 000 р.</a:t>
                      </a:r>
                      <a:endParaRPr sz="105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600 000 р.</a:t>
                      </a:r>
                      <a:endParaRPr sz="105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1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100 000 р.</a:t>
                      </a:r>
                      <a:endParaRPr sz="105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1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100 000 р.</a:t>
                      </a:r>
                      <a:endParaRPr sz="105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35:3:1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03005a5506_1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g203005a5506_1_0"/>
          <p:cNvPicPr preferRelativeResize="0"/>
          <p:nvPr/>
        </p:nvPicPr>
        <p:blipFill rotWithShape="1">
          <a:blip r:embed="rId3">
            <a:alphaModFix amt="40000"/>
          </a:blip>
          <a:srcRect b="21426" l="0" r="0" t="22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203005a5506_1_0"/>
          <p:cNvSpPr txBox="1"/>
          <p:nvPr>
            <p:ph type="title"/>
          </p:nvPr>
        </p:nvSpPr>
        <p:spPr>
          <a:xfrm>
            <a:off x="8890500" y="181700"/>
            <a:ext cx="24375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Риски</a:t>
            </a:r>
            <a:endParaRPr sz="5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3" name="Google Shape;343;g203005a5506_1_0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g203005a5506_1_0"/>
          <p:cNvPicPr preferRelativeResize="0"/>
          <p:nvPr/>
        </p:nvPicPr>
        <p:blipFill rotWithShape="1">
          <a:blip r:embed="rId4">
            <a:alphaModFix/>
          </a:blip>
          <a:srcRect b="3660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5" name="Google Shape;345;g203005a5506_1_0"/>
          <p:cNvGraphicFramePr/>
          <p:nvPr/>
        </p:nvGraphicFramePr>
        <p:xfrm>
          <a:off x="864000" y="111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{24EEA548-D1E4-4D68-9B12-5398C1011C24}</a:tableStyleId>
              </a:tblPr>
              <a:tblGrid>
                <a:gridCol w="1279450"/>
                <a:gridCol w="1942000"/>
                <a:gridCol w="1222325"/>
                <a:gridCol w="662550"/>
                <a:gridCol w="925300"/>
                <a:gridCol w="1009275"/>
                <a:gridCol w="772800"/>
                <a:gridCol w="2650300"/>
              </a:tblGrid>
              <a:tr h="616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Группа риска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45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Описание риска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45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Вероятность наступления риска, pi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45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Уровень риска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45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Вес риска, wi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45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Размер ущерба, руб.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45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Доля риска, %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45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Мероприятия по снижению риска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45:0:7"/>
                      </a:ext>
                    </a:extLst>
                  </a:tcPr>
                </a:tc>
              </a:tr>
              <a:tr h="6163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Риски внешней среды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Уход из России сервисов, которые команда проекта использует в работе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303089,6118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7,76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  <a:extLst>
                      <a:ext uri="http://customooxmlschemas.google.com/">
                        <go:slidesCustomData xmlns:go="http://customooxmlschemas.google.com/" cellId="345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Открытие счета в иностранном банке, чтобы оплачивать необходимые сервисы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1:7"/>
                      </a:ext>
                    </a:extLst>
                  </a:tcPr>
                </a:tc>
              </a:tr>
              <a:tr h="843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Прекращение сотрудничества зарубежных компаний и потребителей с российскими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942945,4588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24,14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784"/>
                    </a:solidFill>
                    <a:extLst>
                      <a:ext uri="http://customooxmlschemas.google.com/">
                        <go:slidesCustomData xmlns:go="http://customooxmlschemas.google.com/" cellId="345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Ориентация на российский рынок и его особенности, предварительный поиск необходимых контактов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2:7"/>
                      </a:ext>
                    </a:extLst>
                  </a:tcPr>
                </a:tc>
              </a:tr>
              <a:tr h="843725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Рыночные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Мировой кризис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336766,2353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8,62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  <a:extLst>
                      <a:ext uri="http://customooxmlschemas.google.com/">
                        <go:slidesCustomData xmlns:go="http://customooxmlschemas.google.com/" cellId="345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Устойчивая политика ведения бизнеса - не поддаваться панике и не принимать радикальных решений. Возможна релокация команды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3:7"/>
                      </a:ext>
                    </a:extLst>
                  </a:tcPr>
                </a:tc>
              </a:tr>
              <a:tr h="460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Неэффективная маркетинговая компания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336766,2353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8,62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  <a:extLst>
                      <a:ext uri="http://customooxmlschemas.google.com/">
                        <go:slidesCustomData xmlns:go="http://customooxmlschemas.google.com/" cellId="345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Качественное маркетинговое исследование,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4:7"/>
                      </a:ext>
                    </a:extLst>
                  </a:tcPr>
                </a:tc>
              </a:tr>
              <a:tr h="702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Снижение конкурентоспособности платформы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202059,7412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3"/>
                    </a:solidFill>
                    <a:extLst>
                      <a:ext uri="http://customooxmlschemas.google.com/">
                        <go:slidesCustomData xmlns:go="http://customooxmlschemas.google.com/" cellId="345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Грамонтая маркетинговая компания, подхватывание трендов, изучение отчетов HR-компаний и консалтинговых агентств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5:7"/>
                      </a:ext>
                    </a:extLst>
                  </a:tcPr>
                </a:tc>
              </a:tr>
              <a:tr h="560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Смена ценностей у компаний-потребителей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67353,24706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1,72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3"/>
                    </a:solidFill>
                    <a:extLst>
                      <a:ext uri="http://customooxmlschemas.google.com/">
                        <go:slidesCustomData xmlns:go="http://customooxmlschemas.google.com/" cellId="345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Качественное маркетинговое исследование, определение функций необходимых клиентам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45:6:7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03005a5506_1_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g203005a5506_1_12"/>
          <p:cNvPicPr preferRelativeResize="0"/>
          <p:nvPr/>
        </p:nvPicPr>
        <p:blipFill rotWithShape="1">
          <a:blip r:embed="rId3">
            <a:alphaModFix amt="40000"/>
          </a:blip>
          <a:srcRect b="21426" l="0" r="0" t="22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203005a5506_1_12"/>
          <p:cNvSpPr txBox="1"/>
          <p:nvPr>
            <p:ph type="title"/>
          </p:nvPr>
        </p:nvSpPr>
        <p:spPr>
          <a:xfrm>
            <a:off x="8887968" y="182880"/>
            <a:ext cx="2441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Р</a:t>
            </a: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и</a:t>
            </a: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ски</a:t>
            </a:r>
            <a:endParaRPr sz="5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3" name="Google Shape;353;g203005a5506_1_12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g203005a5506_1_12"/>
          <p:cNvPicPr preferRelativeResize="0"/>
          <p:nvPr/>
        </p:nvPicPr>
        <p:blipFill rotWithShape="1">
          <a:blip r:embed="rId4">
            <a:alphaModFix/>
          </a:blip>
          <a:srcRect b="3660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5" name="Google Shape;355;g203005a5506_1_12"/>
          <p:cNvGraphicFramePr/>
          <p:nvPr/>
        </p:nvGraphicFramePr>
        <p:xfrm>
          <a:off x="637036" y="11355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{24EEA548-D1E4-4D68-9B12-5398C1011C24}</a:tableStyleId>
              </a:tblPr>
              <a:tblGrid>
                <a:gridCol w="1334950"/>
                <a:gridCol w="2026250"/>
                <a:gridCol w="1275350"/>
                <a:gridCol w="691300"/>
                <a:gridCol w="891425"/>
                <a:gridCol w="1003725"/>
                <a:gridCol w="929700"/>
                <a:gridCol w="2765275"/>
              </a:tblGrid>
              <a:tr h="75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Группа риска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55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Описание риска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55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Вероятность наступления риска, pi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55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Уровень риска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55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Вес риска, wi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55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Размер ущерба, руб.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55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Доля риска, %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55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Мероприятия по снижению риска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55:0:7"/>
                      </a:ext>
                    </a:extLst>
                  </a:tcPr>
                </a:tc>
              </a:tr>
              <a:tr h="946075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Технологические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Удаление приложения из AppStore и/или Google Play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33676,62353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3"/>
                    </a:solidFill>
                    <a:extLst>
                      <a:ext uri="http://customooxmlschemas.google.com/">
                        <go:slidesCustomData xmlns:go="http://customooxmlschemas.google.com/" cellId="355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Привлечение основного траффика на браузерную версию платформы. Ведение нейтральной политики позволит сохранить приложение в маркетплейсах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1:7"/>
                      </a:ext>
                    </a:extLst>
                  </a:tcPr>
                </a:tc>
              </a:tr>
              <a:tr h="805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Прекращение срока действия домена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33676,62353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3"/>
                    </a:solidFill>
                    <a:extLst>
                      <a:ext uri="http://customooxmlschemas.google.com/">
                        <go:slidesCustomData xmlns:go="http://customooxmlschemas.google.com/" cellId="355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Отслеживание сроков, в которые необходимо производить оплату домена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2:7"/>
                      </a:ext>
                    </a:extLst>
                  </a:tcPr>
                </a:tc>
              </a:tr>
              <a:tr h="805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Утечка данных пользователей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404119,4824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  <a:extLst>
                      <a:ext uri="http://customooxmlschemas.google.com/">
                        <go:slidesCustomData xmlns:go="http://customooxmlschemas.google.com/" cellId="355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Найм высококлассного специалиста в области кибербезопасности и защиты данных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3:7"/>
                      </a:ext>
                    </a:extLst>
                  </a:tcPr>
                </a:tc>
              </a:tr>
              <a:tr h="7553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Перебои работы серверов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404119,4824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3"/>
                    </a:solidFill>
                    <a:extLst>
                      <a:ext uri="http://customooxmlschemas.google.com/">
                        <go:slidesCustomData xmlns:go="http://customooxmlschemas.google.com/" cellId="355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Закупка дополнительного оборудования - позволит заменить неисправную технику своевременно и уберечь от потерь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4:7"/>
                      </a:ext>
                    </a:extLst>
                  </a:tcPr>
                </a:tc>
              </a:tr>
              <a:tr h="7553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Управленческие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Арендодатель требует покинуть офис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134706,4941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3,45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3"/>
                    </a:solidFill>
                    <a:extLst>
                      <a:ext uri="http://customooxmlschemas.google.com/">
                        <go:slidesCustomData xmlns:go="http://customooxmlschemas.google.com/" cellId="355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Внимательное заключение договора аренды, знание своих прав, соблюдение порядка и требований арендодателя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5:7"/>
                      </a:ext>
                    </a:extLst>
                  </a:tcPr>
                </a:tc>
              </a:tr>
              <a:tr h="7553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Копирование технологии конкурентами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707209,0941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18,10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3"/>
                    </a:solidFill>
                    <a:extLst>
                      <a:ext uri="http://customooxmlschemas.google.com/">
                        <go:slidesCustomData xmlns:go="http://customooxmlschemas.google.com/" cellId="355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Своевременная защита интеллектуальной собственности, консультация о способах защиты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5:6:7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03005a5506_2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g203005a5506_2_0"/>
          <p:cNvPicPr preferRelativeResize="0"/>
          <p:nvPr/>
        </p:nvPicPr>
        <p:blipFill rotWithShape="1">
          <a:blip r:embed="rId3">
            <a:alphaModFix amt="40000"/>
          </a:blip>
          <a:srcRect b="21426" l="0" r="0" t="22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203005a5506_2_0"/>
          <p:cNvSpPr txBox="1"/>
          <p:nvPr>
            <p:ph type="title"/>
          </p:nvPr>
        </p:nvSpPr>
        <p:spPr>
          <a:xfrm>
            <a:off x="1207375" y="2020700"/>
            <a:ext cx="97773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Риски (Итог)</a:t>
            </a:r>
            <a:endParaRPr sz="5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3" name="Google Shape;363;g203005a5506_2_0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g203005a5506_2_0"/>
          <p:cNvPicPr preferRelativeResize="0"/>
          <p:nvPr/>
        </p:nvPicPr>
        <p:blipFill rotWithShape="1">
          <a:blip r:embed="rId4">
            <a:alphaModFix/>
          </a:blip>
          <a:srcRect b="3660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5" name="Google Shape;365;g203005a5506_2_0"/>
          <p:cNvGraphicFramePr/>
          <p:nvPr/>
        </p:nvGraphicFramePr>
        <p:xfrm>
          <a:off x="1207363" y="311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{24EEA548-D1E4-4D68-9B12-5398C1011C24}</a:tableStyleId>
              </a:tblPr>
              <a:tblGrid>
                <a:gridCol w="2010700"/>
                <a:gridCol w="2073200"/>
                <a:gridCol w="1796525"/>
                <a:gridCol w="2023050"/>
                <a:gridCol w="1873825"/>
              </a:tblGrid>
              <a:tr h="57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65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Общий у</a:t>
                      </a: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ровень риска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65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Общий в</a:t>
                      </a: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ес риска, wi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65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Общий р</a:t>
                      </a: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азмер ущерба, руб.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65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Общая д</a:t>
                      </a: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оля риска, %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65:0:4"/>
                      </a:ext>
                    </a:extLst>
                  </a:tcPr>
                </a:tc>
              </a:tr>
              <a:tr h="57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Итого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65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65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65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3906488,329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65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  <a:extLst>
                      <a:ext uri="http://customooxmlschemas.google.com/">
                        <go:slidesCustomData xmlns:go="http://customooxmlschemas.google.com/" cellId="365:1:4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03005a5506_5_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g203005a5506_5_54"/>
          <p:cNvPicPr preferRelativeResize="0"/>
          <p:nvPr/>
        </p:nvPicPr>
        <p:blipFill rotWithShape="1">
          <a:blip r:embed="rId3">
            <a:alphaModFix amt="40000"/>
          </a:blip>
          <a:srcRect b="21426" l="0" r="0" t="22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203005a5506_5_54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g203005a5506_5_54"/>
          <p:cNvPicPr preferRelativeResize="0"/>
          <p:nvPr/>
        </p:nvPicPr>
        <p:blipFill rotWithShape="1">
          <a:blip r:embed="rId4">
            <a:alphaModFix/>
          </a:blip>
          <a:srcRect b="3660" l="0" r="0" t="3660"/>
          <a:stretch/>
        </p:blipFill>
        <p:spPr>
          <a:xfrm>
            <a:off x="320040" y="320040"/>
            <a:ext cx="3402218" cy="8189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4" name="Google Shape;374;g203005a5506_5_54"/>
          <p:cNvGraphicFramePr/>
          <p:nvPr/>
        </p:nvGraphicFramePr>
        <p:xfrm>
          <a:off x="1129613" y="123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{24EEA548-D1E4-4D68-9B12-5398C1011C24}</a:tableStyleId>
              </a:tblPr>
              <a:tblGrid>
                <a:gridCol w="2648300"/>
                <a:gridCol w="1435200"/>
                <a:gridCol w="568125"/>
                <a:gridCol w="1062150"/>
                <a:gridCol w="1052250"/>
                <a:gridCol w="1042425"/>
                <a:gridCol w="1052250"/>
                <a:gridCol w="1072075"/>
              </a:tblGrid>
              <a:tr h="4323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Показатели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0:0"/>
                      </a:ext>
                    </a:extLst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Нормативные или задаваемые авторами проекта показатели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0:1"/>
                      </a:ext>
                    </a:extLst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Периоды проекта (год)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0:2"/>
                      </a:ext>
                    </a:extLst>
                  </a:tcPr>
                </a:tc>
                <a:tc hMerge="1"/>
                <a:tc hMerge="1"/>
                <a:tc hMerge="1"/>
                <a:tc hMerge="1"/>
                <a:tc hMerge="1"/>
              </a:tr>
              <a:tr h="3178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1:7"/>
                      </a:ext>
                    </a:extLst>
                  </a:tcPr>
                </a:tc>
              </a:tr>
              <a:tr h="3178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2:7"/>
                      </a:ext>
                    </a:extLst>
                  </a:tcPr>
                </a:tc>
              </a:tr>
              <a:tr h="275600">
                <a:tc grid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ОПЕРАЦИОННАЯ ДЕЯТЕЛЬНОСТЬ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3:0"/>
                      </a:ext>
                    </a:extLst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5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66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Норма дисконта, %</a:t>
                      </a:r>
                      <a:endParaRPr>
                        <a:solidFill>
                          <a:srgbClr val="0066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12,50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  <a:extLst>
                      <a:ext uri="http://customooxmlschemas.google.com/">
                        <go:slidesCustomData xmlns:go="http://customooxmlschemas.google.com/" cellId="374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4:7"/>
                      </a:ext>
                    </a:extLst>
                  </a:tcPr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66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Коэффициент дисконтирования</a:t>
                      </a:r>
                      <a:endParaRPr>
                        <a:solidFill>
                          <a:srgbClr val="0066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0,889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0,790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0,702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0,624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0,555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5:7"/>
                      </a:ext>
                    </a:extLst>
                  </a:tcPr>
                </a:tc>
              </a:tr>
              <a:tr h="500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66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Дисконтированный денежный поток</a:t>
                      </a:r>
                      <a:endParaRPr>
                        <a:solidFill>
                          <a:srgbClr val="0066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2785056,768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7621829,316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14340471,46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22822007,68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32993740,22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6:7"/>
                      </a:ext>
                    </a:extLst>
                  </a:tcPr>
                </a:tc>
              </a:tr>
              <a:tr h="35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>
                          <a:solidFill>
                            <a:srgbClr val="0066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Кумулятивный ДДП, руб.</a:t>
                      </a:r>
                      <a:endParaRPr b="1" i="1">
                        <a:solidFill>
                          <a:srgbClr val="0066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2785056,768</a:t>
                      </a:r>
                      <a:endParaRPr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10406886,08</a:t>
                      </a:r>
                      <a:endParaRPr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24747357,54</a:t>
                      </a:r>
                      <a:endParaRPr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47569365,23</a:t>
                      </a:r>
                      <a:endParaRPr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80563105,44</a:t>
                      </a:r>
                      <a:endParaRPr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374:7:7"/>
                      </a:ext>
                    </a:extLst>
                  </a:tcPr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66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NPV, тыс. руб.</a:t>
                      </a:r>
                      <a:endParaRPr>
                        <a:solidFill>
                          <a:srgbClr val="0066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1563495,168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9185324,484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23525795,94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46347803,63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79341543,84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8:7"/>
                      </a:ext>
                    </a:extLst>
                  </a:tcPr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66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PI, коэф.</a:t>
                      </a:r>
                      <a:endParaRPr b="1">
                        <a:solidFill>
                          <a:srgbClr val="0066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2,279915125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8,519329753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20,25878805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38,94143793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65,95091516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9:7"/>
                      </a:ext>
                    </a:extLst>
                  </a:tcPr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66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IRR,%</a:t>
                      </a:r>
                      <a:endParaRPr b="1">
                        <a:solidFill>
                          <a:srgbClr val="0066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37,44%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374:10:7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375" name="Google Shape;375;g203005a5506_5_54"/>
          <p:cNvSpPr txBox="1"/>
          <p:nvPr/>
        </p:nvSpPr>
        <p:spPr>
          <a:xfrm>
            <a:off x="5213125" y="320050"/>
            <a:ext cx="5849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Фин. модель</a:t>
            </a:r>
            <a:endParaRPr sz="5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c3be71f077_0_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g2c3be71f077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2c3be71f077_0_22"/>
          <p:cNvSpPr txBox="1"/>
          <p:nvPr>
            <p:ph type="title"/>
          </p:nvPr>
        </p:nvSpPr>
        <p:spPr>
          <a:xfrm>
            <a:off x="841248" y="2276856"/>
            <a:ext cx="10506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Архетип бренда</a:t>
            </a:r>
            <a:endParaRPr/>
          </a:p>
        </p:txBody>
      </p:sp>
      <p:sp>
        <p:nvSpPr>
          <p:cNvPr id="383" name="Google Shape;383;g2c3be71f077_0_22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2c3be71f077_0_22"/>
          <p:cNvSpPr/>
          <p:nvPr/>
        </p:nvSpPr>
        <p:spPr>
          <a:xfrm>
            <a:off x="841248" y="3241202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2c3be71f077_0_22"/>
          <p:cNvSpPr txBox="1"/>
          <p:nvPr>
            <p:ph idx="1" type="body"/>
          </p:nvPr>
        </p:nvSpPr>
        <p:spPr>
          <a:xfrm>
            <a:off x="841248" y="3386811"/>
            <a:ext cx="10506600" cy="30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lang="en-US" sz="2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Приятель</a:t>
            </a:r>
            <a:endParaRPr sz="2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86" name="Google Shape;386;g2c3be71f077_0_22"/>
          <p:cNvPicPr preferRelativeResize="0"/>
          <p:nvPr/>
        </p:nvPicPr>
        <p:blipFill rotWithShape="1">
          <a:blip r:embed="rId4">
            <a:alphaModFix/>
          </a:blip>
          <a:srcRect b="3659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"/>
          <p:cNvPicPr preferRelativeResize="0"/>
          <p:nvPr/>
        </p:nvPicPr>
        <p:blipFill rotWithShape="1">
          <a:blip r:embed="rId3">
            <a:alphaModFix amt="40000"/>
          </a:blip>
          <a:srcRect b="21428" l="0" r="0" t="223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"/>
          <p:cNvSpPr txBox="1"/>
          <p:nvPr>
            <p:ph type="title"/>
          </p:nvPr>
        </p:nvSpPr>
        <p:spPr>
          <a:xfrm>
            <a:off x="841248" y="2198010"/>
            <a:ext cx="10506456" cy="8372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Состав команды</a:t>
            </a:r>
            <a:endParaRPr/>
          </a:p>
        </p:txBody>
      </p:sp>
      <p:sp>
        <p:nvSpPr>
          <p:cNvPr id="174" name="Google Shape;174;p2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 txBox="1"/>
          <p:nvPr>
            <p:ph idx="1" type="body"/>
          </p:nvPr>
        </p:nvSpPr>
        <p:spPr>
          <a:xfrm>
            <a:off x="841248" y="3386811"/>
            <a:ext cx="10506456" cy="3001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Чебаненко Дмитрий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Павел Овчинников</a:t>
            </a:r>
            <a:endParaRPr i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i="0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Румянцев Алексей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77" name="Google Shape;177;p2"/>
          <p:cNvPicPr preferRelativeResize="0"/>
          <p:nvPr/>
        </p:nvPicPr>
        <p:blipFill rotWithShape="1">
          <a:blip r:embed="rId4">
            <a:alphaModFix/>
          </a:blip>
          <a:srcRect b="3659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4449" r="14442" t="0"/>
          <a:stretch/>
        </p:blipFill>
        <p:spPr>
          <a:xfrm>
            <a:off x="3522468" y="10"/>
            <a:ext cx="8669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"/>
          <p:cNvSpPr/>
          <p:nvPr/>
        </p:nvSpPr>
        <p:spPr>
          <a:xfrm>
            <a:off x="2" y="0"/>
            <a:ext cx="97566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6862"/>
                </a:srgbClr>
              </a:gs>
              <a:gs pos="35000">
                <a:srgbClr val="000000">
                  <a:alpha val="76862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5"/>
          <p:cNvSpPr txBox="1"/>
          <p:nvPr>
            <p:ph type="title"/>
          </p:nvPr>
        </p:nvSpPr>
        <p:spPr>
          <a:xfrm>
            <a:off x="371101" y="1362025"/>
            <a:ext cx="42255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Наш маскот</a:t>
            </a:r>
            <a:endParaRPr sz="5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5" name="Google Shape;395;p5"/>
          <p:cNvSpPr/>
          <p:nvPr/>
        </p:nvSpPr>
        <p:spPr>
          <a:xfrm rot="5400000">
            <a:off x="662505" y="605784"/>
            <a:ext cx="732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428244" y="2443480"/>
            <a:ext cx="3931800" cy="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"/>
          <p:cNvSpPr txBox="1"/>
          <p:nvPr/>
        </p:nvSpPr>
        <p:spPr>
          <a:xfrm>
            <a:off x="371094" y="2700990"/>
            <a:ext cx="4088700" cy="3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 </a:t>
            </a:r>
            <a:r>
              <a:rPr b="0" i="0" lang="en-US" sz="2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Веселый мужик на пляже с зеленой умной бутылкой Drinking Buddy</a:t>
            </a:r>
            <a:endParaRPr b="0" i="0" sz="2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5"/>
          <p:cNvPicPr preferRelativeResize="0"/>
          <p:nvPr/>
        </p:nvPicPr>
        <p:blipFill rotWithShape="1">
          <a:blip r:embed="rId4">
            <a:alphaModFix/>
          </a:blip>
          <a:srcRect b="3659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091" l="3280" r="10538" t="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3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13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3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3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3"/>
          <p:cNvSpPr txBox="1"/>
          <p:nvPr/>
        </p:nvSpPr>
        <p:spPr>
          <a:xfrm>
            <a:off x="210721" y="3259098"/>
            <a:ext cx="184731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13"/>
          <p:cNvPicPr preferRelativeResize="0"/>
          <p:nvPr/>
        </p:nvPicPr>
        <p:blipFill rotWithShape="1">
          <a:blip r:embed="rId4">
            <a:alphaModFix/>
          </a:blip>
          <a:srcRect b="3659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3"/>
          <p:cNvPicPr preferRelativeResize="0"/>
          <p:nvPr/>
        </p:nvPicPr>
        <p:blipFill rotWithShape="1">
          <a:blip r:embed="rId5">
            <a:alphaModFix/>
          </a:blip>
          <a:srcRect b="3659" l="0" r="0" t="3660"/>
          <a:stretch/>
        </p:blipFill>
        <p:spPr>
          <a:xfrm>
            <a:off x="420624" y="1335024"/>
            <a:ext cx="3402214" cy="81899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3"/>
          <p:cNvSpPr txBox="1"/>
          <p:nvPr>
            <p:ph idx="4294967295" type="ctrTitle"/>
          </p:nvPr>
        </p:nvSpPr>
        <p:spPr>
          <a:xfrm>
            <a:off x="320050" y="4678175"/>
            <a:ext cx="39777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40000"/>
              <a:buFont typeface="Arial Black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Спасибо за внимание</a:t>
            </a:r>
            <a:endParaRPr b="0" i="0" sz="50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c09b1b000_0_9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человек, одежда, Человеческое лицо, девочка&#10;&#10;Автоматически созданное описание" id="183" name="Google Shape;183;g2cc09b1b000_0_95"/>
          <p:cNvPicPr preferRelativeResize="0"/>
          <p:nvPr/>
        </p:nvPicPr>
        <p:blipFill rotWithShape="1">
          <a:blip r:embed="rId3">
            <a:alphaModFix amt="40000"/>
          </a:blip>
          <a:srcRect b="35712" l="0" r="0" t="8038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cc09b1b000_0_95"/>
          <p:cNvSpPr txBox="1"/>
          <p:nvPr>
            <p:ph type="title"/>
          </p:nvPr>
        </p:nvSpPr>
        <p:spPr>
          <a:xfrm>
            <a:off x="841249" y="2180236"/>
            <a:ext cx="10506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Что такое </a:t>
            </a:r>
            <a:r>
              <a:rPr b="1"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Drinking Buddy</a:t>
            </a:r>
            <a:endParaRPr sz="5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5" name="Google Shape;185;g2cc09b1b000_0_95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cc09b1b000_0_95"/>
          <p:cNvSpPr/>
          <p:nvPr/>
        </p:nvSpPr>
        <p:spPr>
          <a:xfrm>
            <a:off x="841248" y="3241202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cc09b1b000_0_95"/>
          <p:cNvSpPr txBox="1"/>
          <p:nvPr>
            <p:ph idx="1" type="body"/>
          </p:nvPr>
        </p:nvSpPr>
        <p:spPr>
          <a:xfrm>
            <a:off x="841250" y="3502150"/>
            <a:ext cx="10506600" cy="28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Умная бутылка собутыльник </a:t>
            </a: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DrinkingBuddy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— это устройство, которое поможет вам насладиться вечером даже без компании друзей, не теряя при этом связи с реальностью. Она оснащена 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искусственным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интеллектом, который позволяет поддерживать разговор во время распития алкоголя и других занятий. Кроме того, отличная психологическая поддержка и решение проблемы одиночества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88" name="Google Shape;188;g2cc09b1b000_0_95"/>
          <p:cNvPicPr preferRelativeResize="0"/>
          <p:nvPr/>
        </p:nvPicPr>
        <p:blipFill rotWithShape="1">
          <a:blip r:embed="rId4">
            <a:alphaModFix/>
          </a:blip>
          <a:srcRect b="3660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c09b1b000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2cc09b1b000_0_0"/>
          <p:cNvPicPr preferRelativeResize="0"/>
          <p:nvPr/>
        </p:nvPicPr>
        <p:blipFill rotWithShape="1">
          <a:blip r:embed="rId3">
            <a:alphaModFix amt="40000"/>
          </a:blip>
          <a:srcRect b="21426" l="0" r="0" t="22320"/>
          <a:stretch/>
        </p:blipFill>
        <p:spPr>
          <a:xfrm>
            <a:off x="7" y="-3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cc09b1b000_0_0"/>
          <p:cNvSpPr txBox="1"/>
          <p:nvPr>
            <p:ph type="title"/>
          </p:nvPr>
        </p:nvSpPr>
        <p:spPr>
          <a:xfrm>
            <a:off x="842710" y="1587997"/>
            <a:ext cx="10506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Себестоимость</a:t>
            </a:r>
            <a:endParaRPr/>
          </a:p>
        </p:txBody>
      </p:sp>
      <p:sp>
        <p:nvSpPr>
          <p:cNvPr id="196" name="Google Shape;196;g2cc09b1b000_0_0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cc09b1b000_0_0"/>
          <p:cNvSpPr/>
          <p:nvPr/>
        </p:nvSpPr>
        <p:spPr>
          <a:xfrm>
            <a:off x="841248" y="3241202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g2cc09b1b000_0_0"/>
          <p:cNvPicPr preferRelativeResize="0"/>
          <p:nvPr/>
        </p:nvPicPr>
        <p:blipFill rotWithShape="1">
          <a:blip r:embed="rId4">
            <a:alphaModFix/>
          </a:blip>
          <a:srcRect b="3660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9" name="Google Shape;199;g2cc09b1b000_0_0"/>
          <p:cNvGraphicFramePr/>
          <p:nvPr/>
        </p:nvGraphicFramePr>
        <p:xfrm>
          <a:off x="841233" y="2517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{CC8E1027-CF46-4DD0-A525-6E33F92F2F6E}</a:tableStyleId>
              </a:tblPr>
              <a:tblGrid>
                <a:gridCol w="804175"/>
                <a:gridCol w="1302150"/>
                <a:gridCol w="1402325"/>
                <a:gridCol w="1198650"/>
                <a:gridCol w="2383000"/>
                <a:gridCol w="1546050"/>
                <a:gridCol w="1870225"/>
              </a:tblGrid>
              <a:tr h="38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cap="none">
                        <a:solidFill>
                          <a:srgbClr val="000000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lt1"/>
                          </a:solidFill>
                        </a:rPr>
                        <a:t>Пластик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lt1"/>
                          </a:solidFill>
                        </a:rPr>
                        <a:t>Микрофон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lt1"/>
                          </a:solidFill>
                        </a:rPr>
                        <a:t>Динамик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lt1"/>
                          </a:solidFill>
                        </a:rPr>
                        <a:t>Оборудование для ИИ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lt1"/>
                          </a:solidFill>
                        </a:rPr>
                        <a:t>Аккумулятор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lt1"/>
                          </a:solidFill>
                        </a:rPr>
                        <a:t>Итоговая цена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</a:tr>
              <a:tr h="102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Описание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Хороший пластик, </a:t>
                      </a:r>
                      <a:r>
                        <a:rPr lang="en-US" sz="1050"/>
                        <a:t>рассчитанный</a:t>
                      </a:r>
                      <a:r>
                        <a:rPr lang="en-US" sz="1050"/>
                        <a:t> на бутылку 500 мл</a:t>
                      </a:r>
                      <a:endParaRPr sz="1050" cap="none">
                        <a:solidFill>
                          <a:srgbClr val="000000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Неплохая</a:t>
                      </a:r>
                      <a:r>
                        <a:rPr lang="en-US" sz="1050"/>
                        <a:t> петличка из DNS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Китайский динамик мощностью 1 Вт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Найдем к</a:t>
                      </a:r>
                      <a:r>
                        <a:rPr lang="en-US" sz="1050"/>
                        <a:t>итайск</a:t>
                      </a:r>
                      <a:r>
                        <a:rPr lang="en-US" sz="1050"/>
                        <a:t>ого</a:t>
                      </a:r>
                      <a:r>
                        <a:rPr lang="en-US" sz="1050"/>
                        <a:t> партнер</a:t>
                      </a:r>
                      <a:r>
                        <a:rPr lang="en-US" sz="1050"/>
                        <a:t>а</a:t>
                      </a:r>
                      <a:r>
                        <a:rPr lang="en-US" sz="1050"/>
                        <a:t>, у которого будем закупать платы (микроконтроллер, процессор, память, сетевой и блютуз модули)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Тот же китайский партнер. Аккумулятор небольшой, но работы хватит на 8 часов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Бюджетный вариант нашей бутылки для повседневного использования, для получения прибыли будет наценка 33-78%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</a:tr>
              <a:tr h="671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cap="none">
                          <a:solidFill>
                            <a:srgbClr val="000000"/>
                          </a:solidFill>
                        </a:rPr>
                        <a:t>Цена, р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800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200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300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2000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1200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4500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c09b1b000_0_18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g2cc09b1b000_0_180"/>
          <p:cNvPicPr preferRelativeResize="0"/>
          <p:nvPr/>
        </p:nvPicPr>
        <p:blipFill rotWithShape="1">
          <a:blip r:embed="rId3">
            <a:alphaModFix amt="40000"/>
          </a:blip>
          <a:srcRect b="21426" l="0" r="0" t="22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cc09b1b000_0_180"/>
          <p:cNvSpPr txBox="1"/>
          <p:nvPr>
            <p:ph type="title"/>
          </p:nvPr>
        </p:nvSpPr>
        <p:spPr>
          <a:xfrm>
            <a:off x="842710" y="1225335"/>
            <a:ext cx="10506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Прямые конкуренты</a:t>
            </a:r>
            <a:endParaRPr/>
          </a:p>
        </p:txBody>
      </p:sp>
      <p:sp>
        <p:nvSpPr>
          <p:cNvPr id="207" name="Google Shape;207;g2cc09b1b000_0_180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cc09b1b000_0_180"/>
          <p:cNvSpPr/>
          <p:nvPr/>
        </p:nvSpPr>
        <p:spPr>
          <a:xfrm>
            <a:off x="841248" y="3241202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2cc09b1b000_0_180"/>
          <p:cNvPicPr preferRelativeResize="0"/>
          <p:nvPr/>
        </p:nvPicPr>
        <p:blipFill rotWithShape="1">
          <a:blip r:embed="rId4">
            <a:alphaModFix/>
          </a:blip>
          <a:srcRect b="3660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g2cc09b1b000_0_180"/>
          <p:cNvGraphicFramePr/>
          <p:nvPr/>
        </p:nvGraphicFramePr>
        <p:xfrm>
          <a:off x="842721" y="21523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{CC8E1027-CF46-4DD0-A525-6E33F92F2F6E}</a:tableStyleId>
              </a:tblPr>
              <a:tblGrid>
                <a:gridCol w="804175"/>
                <a:gridCol w="1302150"/>
                <a:gridCol w="1402325"/>
                <a:gridCol w="2058225"/>
                <a:gridCol w="1523425"/>
                <a:gridCol w="1546050"/>
                <a:gridCol w="1870225"/>
              </a:tblGrid>
              <a:tr h="5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cap="none">
                        <a:solidFill>
                          <a:srgbClr val="000000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lt1"/>
                          </a:solidFill>
                        </a:rPr>
                        <a:t>Drinking Buddy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lt1"/>
                          </a:solidFill>
                        </a:rPr>
                        <a:t>Hidrate Spark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lt1"/>
                          </a:solidFill>
                        </a:rPr>
                        <a:t>LifeFuels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/>
                        <a:t>Ozmo Active Smart Bottle</a:t>
                      </a:r>
                      <a:endParaRPr b="0"/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/>
                        <a:t>Thermos Smart Lid</a:t>
                      </a:r>
                      <a:endParaRPr b="0"/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/>
                        <a:t>SEED</a:t>
                      </a:r>
                      <a:endParaRPr b="0"/>
                    </a:p>
                  </a:txBody>
                  <a:tcPr marT="76775" marB="38375" marR="76775" marL="76775" anchor="ctr">
                    <a:solidFill>
                      <a:schemeClr val="accent6"/>
                    </a:solidFill>
                  </a:tcPr>
                </a:tc>
              </a:tr>
              <a:tr h="102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Описание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Собутыльник, психологическая поддержка, быстро и легко-доступный ИИ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</a:rPr>
                        <a:t>Отслеживает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</a:rPr>
                        <a:t>потребление воды и синхронизируется с приложением на смартфоне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Отслеживает уровень гидратации и позволяет добавлять в воду питательные вещества с помощью специальных капсул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Синхронизируется с приложением для отслеживания уровня гидратации и имеет интеграцию с фитнес-трекерами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Синхронизируется с приложением, которое отслеживает историю потребления воды и показывает текущий уровень гидратации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Использует ИИ для адаптации под индивидуальные потребности пользователя в гидратации (анализ погодных условий, </a:t>
                      </a:r>
                      <a:r>
                        <a:rPr lang="en-US" sz="1050"/>
                        <a:t>уровня</a:t>
                      </a:r>
                      <a:r>
                        <a:rPr lang="en-US" sz="1050"/>
                        <a:t> физической активности и здоровья)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</a:tr>
              <a:tr h="671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Цена, р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6 000-8 000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От 6 000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От 8 000 + капсулы 100-300/шт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От 5 000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От 3 000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От 7 000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</a:tr>
              <a:tr h="1345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Чем DB лучше?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Наши конкуренты сконцентрированы на фитнесе и спорте – поддержание уровня воды в каких-либо условиях. Мы сконцентрированы на портативном ИИ, совмещенным с полезной вещью в любой ситуации – бутылке, в которую можно </a:t>
                      </a:r>
                      <a:r>
                        <a:rPr lang="en-US" sz="1050"/>
                        <a:t>залить</a:t>
                      </a:r>
                      <a:r>
                        <a:rPr lang="en-US" sz="1050"/>
                        <a:t> любую жидкость. Наш продукт ничего не отслеживает, является полностью конфиденциальным и не имеет цензуры. Наш продукт можно подогнать под любую частную задачу, в то время как конкуренты имеют реализацию нерасширяемой одной частной задачи. За цену Drinking Buddy пользователь получает все возможности умной бутылки без каких-либо ограничений, в то время как большинство конкурентов ограничивают пользовательский опыт на бюджетных вариантах умных бутылок. Кроме того, бутылки конкурентов нуждаются в каком-либо стороннем девайсе для отправки на него данных (смартфон, фитнес-трекер), мы же будем хранить информацию в зашифрованном виде прямо на бутылке или на специальных серверах</a:t>
                      </a:r>
                      <a:endParaRPr sz="1050"/>
                    </a:p>
                  </a:txBody>
                  <a:tcPr marT="76775" marB="38375" marR="76775" marL="76775" anchor="ctr"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203365" y="-51226"/>
            <a:ext cx="4902679" cy="4667000"/>
          </a:xfrm>
          <a:custGeom>
            <a:rect b="b" l="l" r="r" t="t"/>
            <a:pathLst>
              <a:path extrusionOk="0" h="6050127" w="6355652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203365" y="-25446"/>
            <a:ext cx="4893852" cy="4628347"/>
          </a:xfrm>
          <a:custGeom>
            <a:rect b="b" l="l" r="r" t="t"/>
            <a:pathLst>
              <a:path extrusionOk="0" h="6050127" w="6355652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29020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58698" y="-25446"/>
            <a:ext cx="4902678" cy="4544235"/>
          </a:xfrm>
          <a:custGeom>
            <a:rect b="b" l="l" r="r" t="t"/>
            <a:pathLst>
              <a:path extrusionOk="0" h="5890980" w="6355652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 txBox="1"/>
          <p:nvPr>
            <p:ph type="title"/>
          </p:nvPr>
        </p:nvSpPr>
        <p:spPr>
          <a:xfrm>
            <a:off x="59460" y="109874"/>
            <a:ext cx="4924607" cy="28857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 Black"/>
              <a:buNone/>
            </a:pPr>
            <a:r>
              <a:rPr lang="en-US" sz="5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Косвенные</a:t>
            </a:r>
            <a:r>
              <a:rPr lang="en-US" sz="5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конкуренты</a:t>
            </a:r>
            <a:endParaRPr sz="54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5565439" y="578369"/>
            <a:ext cx="2754585" cy="2754585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круг, Красочность, Графика, Цвет электрик&#10;&#10;Автоматически созданное описание" id="221" name="Google Shape;22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7079" y="244213"/>
            <a:ext cx="1712889" cy="171288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8554493" y="-25865"/>
            <a:ext cx="2578684" cy="2355537"/>
          </a:xfrm>
          <a:custGeom>
            <a:rect b="b" l="l" r="r" t="t"/>
            <a:pathLst>
              <a:path extrusionOk="0" h="2355537" w="2578684">
                <a:moveTo>
                  <a:pt x="564520" y="0"/>
                </a:moveTo>
                <a:lnTo>
                  <a:pt x="2014165" y="0"/>
                </a:lnTo>
                <a:lnTo>
                  <a:pt x="2109483" y="71278"/>
                </a:lnTo>
                <a:cubicBezTo>
                  <a:pt x="2396036" y="307762"/>
                  <a:pt x="2578684" y="665649"/>
                  <a:pt x="2578684" y="1066196"/>
                </a:cubicBezTo>
                <a:cubicBezTo>
                  <a:pt x="2578684" y="1778279"/>
                  <a:pt x="2001426" y="2355537"/>
                  <a:pt x="1289342" y="2355537"/>
                </a:cubicBezTo>
                <a:cubicBezTo>
                  <a:pt x="577258" y="2355537"/>
                  <a:pt x="0" y="1778279"/>
                  <a:pt x="0" y="1066196"/>
                </a:cubicBezTo>
                <a:cubicBezTo>
                  <a:pt x="0" y="665649"/>
                  <a:pt x="182648" y="307762"/>
                  <a:pt x="469201" y="71278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круг, Графика, Красочность, снимок экрана&#10;&#10;Автоматически созданное описание" id="223" name="Google Shape;2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9414" y="4409958"/>
            <a:ext cx="2619934" cy="196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фиолетовый, Красочность, Графика, Фиолетовый&#10;&#10;Автоматически созданное описание" id="224" name="Google Shape;22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40791" y="2995589"/>
            <a:ext cx="1671764" cy="167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"/>
          <p:cNvSpPr/>
          <p:nvPr/>
        </p:nvSpPr>
        <p:spPr>
          <a:xfrm>
            <a:off x="4082623" y="4697954"/>
            <a:ext cx="723998" cy="723998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4068975" y="4711602"/>
            <a:ext cx="723998" cy="723998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29019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5642966" y="3475324"/>
            <a:ext cx="3854368" cy="3403779"/>
          </a:xfrm>
          <a:custGeom>
            <a:rect b="b" l="l" r="r" t="t"/>
            <a:pathLst>
              <a:path extrusionOk="0" h="3403779" w="3854368">
                <a:moveTo>
                  <a:pt x="1927184" y="0"/>
                </a:moveTo>
                <a:cubicBezTo>
                  <a:pt x="2991538" y="0"/>
                  <a:pt x="3854368" y="862830"/>
                  <a:pt x="3854368" y="1927184"/>
                </a:cubicBezTo>
                <a:cubicBezTo>
                  <a:pt x="3854368" y="2459361"/>
                  <a:pt x="3638661" y="2941157"/>
                  <a:pt x="3289909" y="3289909"/>
                </a:cubicBezTo>
                <a:lnTo>
                  <a:pt x="3164620" y="3403779"/>
                </a:lnTo>
                <a:lnTo>
                  <a:pt x="689748" y="3403779"/>
                </a:lnTo>
                <a:lnTo>
                  <a:pt x="564460" y="3289909"/>
                </a:lnTo>
                <a:cubicBezTo>
                  <a:pt x="215708" y="2941157"/>
                  <a:pt x="0" y="2459361"/>
                  <a:pt x="0" y="1927184"/>
                </a:cubicBezTo>
                <a:cubicBezTo>
                  <a:pt x="0" y="862830"/>
                  <a:pt x="862830" y="0"/>
                  <a:pt x="1927184" y="0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9401538" y="2599750"/>
            <a:ext cx="2578683" cy="2529364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8"/>
          <p:cNvGrpSpPr/>
          <p:nvPr/>
        </p:nvGrpSpPr>
        <p:grpSpPr>
          <a:xfrm>
            <a:off x="10174310" y="5758712"/>
            <a:ext cx="1054466" cy="469689"/>
            <a:chOff x="9841624" y="4115729"/>
            <a:chExt cx="602169" cy="268223"/>
          </a:xfrm>
        </p:grpSpPr>
        <p:sp>
          <p:nvSpPr>
            <p:cNvPr id="230" name="Google Shape;230;p8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Логотип программы ChatGPT" id="235" name="Google Shape;23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42890" y="1058019"/>
            <a:ext cx="1795284" cy="1795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8"/>
          <p:cNvPicPr preferRelativeResize="0"/>
          <p:nvPr/>
        </p:nvPicPr>
        <p:blipFill rotWithShape="1">
          <a:blip r:embed="rId7">
            <a:alphaModFix/>
          </a:blip>
          <a:srcRect b="3659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4e9238904_1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f4e9238904_1_0"/>
          <p:cNvSpPr/>
          <p:nvPr/>
        </p:nvSpPr>
        <p:spPr>
          <a:xfrm>
            <a:off x="203365" y="-51226"/>
            <a:ext cx="4909741" cy="4673723"/>
          </a:xfrm>
          <a:custGeom>
            <a:rect b="b" l="l" r="r" t="t"/>
            <a:pathLst>
              <a:path extrusionOk="0" h="6050127" w="6355652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f4e9238904_1_0"/>
          <p:cNvSpPr/>
          <p:nvPr/>
        </p:nvSpPr>
        <p:spPr>
          <a:xfrm>
            <a:off x="203365" y="-25446"/>
            <a:ext cx="4893852" cy="4628347"/>
          </a:xfrm>
          <a:custGeom>
            <a:rect b="b" l="l" r="r" t="t"/>
            <a:pathLst>
              <a:path extrusionOk="0" h="6050127" w="6355652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29020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f4e9238904_1_0"/>
          <p:cNvSpPr/>
          <p:nvPr/>
        </p:nvSpPr>
        <p:spPr>
          <a:xfrm>
            <a:off x="58698" y="-25446"/>
            <a:ext cx="4909741" cy="4550782"/>
          </a:xfrm>
          <a:custGeom>
            <a:rect b="b" l="l" r="r" t="t"/>
            <a:pathLst>
              <a:path extrusionOk="0" h="5890980" w="6355652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f4e9238904_1_0"/>
          <p:cNvSpPr txBox="1"/>
          <p:nvPr>
            <p:ph type="title"/>
          </p:nvPr>
        </p:nvSpPr>
        <p:spPr>
          <a:xfrm>
            <a:off x="59460" y="109874"/>
            <a:ext cx="4924500" cy="28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 Black"/>
              <a:buNone/>
            </a:pPr>
            <a:r>
              <a:rPr lang="en-US" sz="5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Косвенные</a:t>
            </a:r>
            <a:r>
              <a:rPr lang="en-US" sz="5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конкуренты</a:t>
            </a:r>
            <a:endParaRPr sz="54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6" name="Google Shape;246;g1f4e9238904_1_0"/>
          <p:cNvSpPr/>
          <p:nvPr/>
        </p:nvSpPr>
        <p:spPr>
          <a:xfrm>
            <a:off x="5565439" y="578369"/>
            <a:ext cx="2754600" cy="27546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Нужен VPN в России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f4e9238904_1_0"/>
          <p:cNvSpPr/>
          <p:nvPr/>
        </p:nvSpPr>
        <p:spPr>
          <a:xfrm>
            <a:off x="8554493" y="-25865"/>
            <a:ext cx="2578684" cy="2355537"/>
          </a:xfrm>
          <a:custGeom>
            <a:rect b="b" l="l" r="r" t="t"/>
            <a:pathLst>
              <a:path extrusionOk="0" h="2355537" w="2578684">
                <a:moveTo>
                  <a:pt x="564520" y="0"/>
                </a:moveTo>
                <a:lnTo>
                  <a:pt x="2014165" y="0"/>
                </a:lnTo>
                <a:lnTo>
                  <a:pt x="2109483" y="71278"/>
                </a:lnTo>
                <a:cubicBezTo>
                  <a:pt x="2396036" y="307762"/>
                  <a:pt x="2578684" y="665649"/>
                  <a:pt x="2578684" y="1066196"/>
                </a:cubicBezTo>
                <a:cubicBezTo>
                  <a:pt x="2578684" y="1778279"/>
                  <a:pt x="2001426" y="2355537"/>
                  <a:pt x="1289342" y="2355537"/>
                </a:cubicBezTo>
                <a:cubicBezTo>
                  <a:pt x="577258" y="2355537"/>
                  <a:pt x="0" y="1778279"/>
                  <a:pt x="0" y="1066196"/>
                </a:cubicBezTo>
                <a:cubicBezTo>
                  <a:pt x="0" y="665649"/>
                  <a:pt x="182648" y="307762"/>
                  <a:pt x="469201" y="71278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 соответствует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нынешним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стандартам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f4e9238904_1_0"/>
          <p:cNvSpPr/>
          <p:nvPr/>
        </p:nvSpPr>
        <p:spPr>
          <a:xfrm>
            <a:off x="5641848" y="3474720"/>
            <a:ext cx="3854368" cy="3403779"/>
          </a:xfrm>
          <a:custGeom>
            <a:rect b="b" l="l" r="r" t="t"/>
            <a:pathLst>
              <a:path extrusionOk="0" h="3403779" w="3854368">
                <a:moveTo>
                  <a:pt x="1927184" y="0"/>
                </a:moveTo>
                <a:cubicBezTo>
                  <a:pt x="2991538" y="0"/>
                  <a:pt x="3854368" y="862830"/>
                  <a:pt x="3854368" y="1927184"/>
                </a:cubicBezTo>
                <a:cubicBezTo>
                  <a:pt x="3854368" y="2459361"/>
                  <a:pt x="3638661" y="2941157"/>
                  <a:pt x="3289909" y="3289909"/>
                </a:cubicBezTo>
                <a:lnTo>
                  <a:pt x="3164620" y="3403779"/>
                </a:lnTo>
                <a:lnTo>
                  <a:pt x="689748" y="3403779"/>
                </a:lnTo>
                <a:lnTo>
                  <a:pt x="564460" y="3289909"/>
                </a:lnTo>
                <a:cubicBezTo>
                  <a:pt x="215708" y="2941157"/>
                  <a:pt x="0" y="2459361"/>
                  <a:pt x="0" y="1927184"/>
                </a:cubicBezTo>
                <a:cubicBezTo>
                  <a:pt x="0" y="862830"/>
                  <a:pt x="862830" y="0"/>
                  <a:pt x="1927184" y="0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Microsoft отказались от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дальнейшего развития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ИИ Cortana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f4e9238904_1_0"/>
          <p:cNvSpPr/>
          <p:nvPr/>
        </p:nvSpPr>
        <p:spPr>
          <a:xfrm>
            <a:off x="4082623" y="4697954"/>
            <a:ext cx="724415" cy="72441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f4e9238904_1_0"/>
          <p:cNvSpPr/>
          <p:nvPr/>
        </p:nvSpPr>
        <p:spPr>
          <a:xfrm>
            <a:off x="9400032" y="2596896"/>
            <a:ext cx="2578800" cy="25293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Имеет цензуру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Конфиденциальность под вопросом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f4e9238904_1_0"/>
          <p:cNvSpPr/>
          <p:nvPr/>
        </p:nvSpPr>
        <p:spPr>
          <a:xfrm>
            <a:off x="4068975" y="4711602"/>
            <a:ext cx="724415" cy="72441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29020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g1f4e9238904_1_0"/>
          <p:cNvGrpSpPr/>
          <p:nvPr/>
        </p:nvGrpSpPr>
        <p:grpSpPr>
          <a:xfrm>
            <a:off x="10174181" y="5758655"/>
            <a:ext cx="1054458" cy="469685"/>
            <a:chOff x="9841624" y="4115729"/>
            <a:chExt cx="602169" cy="268223"/>
          </a:xfrm>
        </p:grpSpPr>
        <p:sp>
          <p:nvSpPr>
            <p:cNvPr id="253" name="Google Shape;253;g1f4e9238904_1_0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g1f4e9238904_1_0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g1f4e9238904_1_0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g1f4e9238904_1_0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g1f4e9238904_1_0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8" name="Google Shape;258;g1f4e9238904_1_0"/>
          <p:cNvPicPr preferRelativeResize="0"/>
          <p:nvPr/>
        </p:nvPicPr>
        <p:blipFill rotWithShape="1">
          <a:blip r:embed="rId3">
            <a:alphaModFix/>
          </a:blip>
          <a:srcRect b="3660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c09b1b000_0_2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g2cc09b1b000_0_215"/>
          <p:cNvPicPr preferRelativeResize="0"/>
          <p:nvPr/>
        </p:nvPicPr>
        <p:blipFill rotWithShape="1">
          <a:blip r:embed="rId3">
            <a:alphaModFix amt="40000"/>
          </a:blip>
          <a:srcRect b="21426" l="0" r="0" t="22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cc09b1b000_0_215"/>
          <p:cNvSpPr txBox="1"/>
          <p:nvPr>
            <p:ph type="title"/>
          </p:nvPr>
        </p:nvSpPr>
        <p:spPr>
          <a:xfrm>
            <a:off x="842735" y="1468797"/>
            <a:ext cx="10506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Точки роста</a:t>
            </a:r>
            <a:endParaRPr/>
          </a:p>
        </p:txBody>
      </p:sp>
      <p:sp>
        <p:nvSpPr>
          <p:cNvPr id="266" name="Google Shape;266;g2cc09b1b000_0_215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cc09b1b000_0_215"/>
          <p:cNvSpPr/>
          <p:nvPr/>
        </p:nvSpPr>
        <p:spPr>
          <a:xfrm>
            <a:off x="842723" y="2425290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cc09b1b000_0_215"/>
          <p:cNvSpPr txBox="1"/>
          <p:nvPr>
            <p:ph idx="1" type="body"/>
          </p:nvPr>
        </p:nvSpPr>
        <p:spPr>
          <a:xfrm>
            <a:off x="842700" y="2639325"/>
            <a:ext cx="105066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Расширение возможностей в программном плане – создать мобильное приложение, в котором можно выбрать режим умной бутылки, например обычный, более информативный (более точные результаты на сложные вопросы), более эмпатичный (больше психологической поддержки), фитнес (с разрешения пользователя отслеживание потребления жидкости и далее по списку) и другие. Подключение через Bluetooth модуль или по радио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каналу к компьютеру или ноутбуку (приложение для ПК). С разрешения пользователя синхронизация с другими устройствами, сохранение информации с бутылки на любое желаемое устройство вместо внутреннего хранилища бутылки или наших серверов. Также управление умной бутылкой из этого же приложения (воспроизведение музыки и другие полезные функции), возможность добавления своих скриптов или настроек ИИ (как ИИ должен называть пользователя, как должен отвечать, например после каждого предложения должен говорить “мяу” и другое на что хватит фантазии пользователя)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2cc09b1b000_0_215"/>
          <p:cNvPicPr preferRelativeResize="0"/>
          <p:nvPr/>
        </p:nvPicPr>
        <p:blipFill rotWithShape="1">
          <a:blip r:embed="rId4">
            <a:alphaModFix/>
          </a:blip>
          <a:srcRect b="3660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7"/>
          <p:cNvPicPr preferRelativeResize="0"/>
          <p:nvPr/>
        </p:nvPicPr>
        <p:blipFill rotWithShape="1">
          <a:blip r:embed="rId3">
            <a:alphaModFix/>
          </a:blip>
          <a:srcRect b="2315" l="20801" r="9747" t="0"/>
          <a:stretch/>
        </p:blipFill>
        <p:spPr>
          <a:xfrm>
            <a:off x="20" y="10"/>
            <a:ext cx="86684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7"/>
          <p:cNvSpPr/>
          <p:nvPr/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40000"/>
                </a:srgbClr>
              </a:gs>
              <a:gs pos="35000">
                <a:srgbClr val="000000">
                  <a:alpha val="74901"/>
                </a:srgbClr>
              </a:gs>
              <a:gs pos="52999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7"/>
          <p:cNvSpPr txBox="1"/>
          <p:nvPr>
            <p:ph type="title"/>
          </p:nvPr>
        </p:nvSpPr>
        <p:spPr>
          <a:xfrm>
            <a:off x="8395868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</a:pPr>
            <a:r>
              <a:rPr lang="en-US"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Портрет целевой аудитории</a:t>
            </a:r>
            <a:endParaRPr/>
          </a:p>
        </p:txBody>
      </p:sp>
      <p:sp>
        <p:nvSpPr>
          <p:cNvPr id="278" name="Google Shape;278;p7"/>
          <p:cNvSpPr/>
          <p:nvPr/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7"/>
          <p:cNvSpPr txBox="1"/>
          <p:nvPr>
            <p:ph idx="1" type="body"/>
          </p:nvPr>
        </p:nvSpPr>
        <p:spPr>
          <a:xfrm>
            <a:off x="8449588" y="2718054"/>
            <a:ext cx="3385200" cy="3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7058"/>
              <a:buNone/>
            </a:pPr>
            <a:r>
              <a:rPr b="1" lang="en-US" sz="4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</a:t>
            </a:r>
            <a:r>
              <a:rPr lang="en-US" sz="4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Пол: Любой</a:t>
            </a:r>
            <a:endParaRPr sz="4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47058"/>
              <a:buNone/>
            </a:pPr>
            <a:r>
              <a:rPr b="1" lang="en-US" sz="4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</a:t>
            </a:r>
            <a:r>
              <a:rPr lang="en-US" sz="4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Возраст: 18-27 лет</a:t>
            </a:r>
            <a:endParaRPr sz="4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47058"/>
              <a:buNone/>
            </a:pPr>
            <a:r>
              <a:rPr b="1" lang="en-US" sz="4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</a:t>
            </a:r>
            <a:r>
              <a:rPr lang="en-US" sz="4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Интересы: Любит        хорошо провести время, хипстеры 2024 века </a:t>
            </a:r>
            <a:endParaRPr sz="4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47058"/>
              <a:buNone/>
            </a:pPr>
            <a:r>
              <a:rPr b="1" lang="en-US" sz="4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</a:t>
            </a:r>
            <a:r>
              <a:rPr lang="en-US" sz="4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Проблемы: устал от    несовершенства общественного строя</a:t>
            </a:r>
            <a:endParaRPr sz="4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47058"/>
              <a:buNone/>
            </a:pPr>
            <a:r>
              <a:rPr b="1" lang="en-US" sz="4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</a:t>
            </a:r>
            <a:r>
              <a:rPr lang="en-US" sz="4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Достаток: Средний класс </a:t>
            </a:r>
            <a:endParaRPr sz="42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47058"/>
              <a:buNone/>
            </a:pPr>
            <a:r>
              <a:rPr b="1" lang="en-US" sz="4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❯</a:t>
            </a:r>
            <a:r>
              <a:rPr lang="en-US" sz="4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Место работы: Любое</a:t>
            </a:r>
            <a:endParaRPr sz="4250">
              <a:latin typeface="Arial"/>
              <a:ea typeface="Arial"/>
              <a:cs typeface="Arial"/>
              <a:sym typeface="Arial"/>
            </a:endParaRPr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281" name="Google Shape;281;p7"/>
          <p:cNvPicPr preferRelativeResize="0"/>
          <p:nvPr/>
        </p:nvPicPr>
        <p:blipFill rotWithShape="1">
          <a:blip r:embed="rId4">
            <a:alphaModFix/>
          </a:blip>
          <a:srcRect b="3659" l="0" r="0" t="3660"/>
          <a:stretch/>
        </p:blipFill>
        <p:spPr>
          <a:xfrm>
            <a:off x="320040" y="316585"/>
            <a:ext cx="3402214" cy="81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2023-09-16T12:14:44Z</dcterms:created>
  <dc:creator>Хачатрян Рубен Арташесович</dc:creator>
</cp:coreProperties>
</file>