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32"/>
  </p:notesMasterIdLst>
  <p:handoutMasterIdLst>
    <p:handoutMasterId r:id="rId33"/>
  </p:handoutMasterIdLst>
  <p:sldIdLst>
    <p:sldId id="265" r:id="rId3"/>
    <p:sldId id="276" r:id="rId4"/>
    <p:sldId id="278" r:id="rId5"/>
    <p:sldId id="279" r:id="rId6"/>
    <p:sldId id="280" r:id="rId7"/>
    <p:sldId id="288" r:id="rId8"/>
    <p:sldId id="281" r:id="rId9"/>
    <p:sldId id="282" r:id="rId10"/>
    <p:sldId id="283" r:id="rId11"/>
    <p:sldId id="289" r:id="rId12"/>
    <p:sldId id="284" r:id="rId13"/>
    <p:sldId id="287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00" r:id="rId24"/>
    <p:sldId id="299" r:id="rId25"/>
    <p:sldId id="302" r:id="rId26"/>
    <p:sldId id="301" r:id="rId27"/>
    <p:sldId id="303" r:id="rId28"/>
    <p:sldId id="304" r:id="rId29"/>
    <p:sldId id="286" r:id="rId30"/>
    <p:sldId id="263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44" d="100"/>
          <a:sy n="144" d="100"/>
        </p:scale>
        <p:origin x="672" y="12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2.bin"/><Relationship Id="rId7" Type="http://schemas.openxmlformats.org/officeDocument/2006/relationships/package" Target="../embeddings/_________Microsoft_Word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DOCUME~1\9335~1\LOCALS~1\Temp\FineReader10\media\image18.jpeg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6908" y="1381328"/>
            <a:ext cx="8112035" cy="2636683"/>
          </a:xfrm>
        </p:spPr>
        <p:txBody>
          <a:bodyPr>
            <a:noAutofit/>
          </a:bodyPr>
          <a:lstStyle/>
          <a:p>
            <a:r>
              <a:rPr lang="ru-RU" dirty="0" smtClean="0"/>
              <a:t>Лабораторная работа № 3</a:t>
            </a:r>
            <a:br>
              <a:rPr lang="ru-RU" dirty="0" smtClean="0"/>
            </a:br>
            <a:r>
              <a:rPr lang="ru-RU" dirty="0" smtClean="0"/>
              <a:t>Обработка экспериментальных данных по определению времени проявления фоторезиста в технологии фотолитографии на основе регрессионного анализа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4018011"/>
            <a:ext cx="6400800" cy="761613"/>
          </a:xfrm>
        </p:spPr>
        <p:txBody>
          <a:bodyPr>
            <a:normAutofit fontScale="85000" lnSpcReduction="10000"/>
          </a:bodyPr>
          <a:lstStyle/>
          <a:p>
            <a:r>
              <a:rPr lang="ru-RU" sz="2000" dirty="0" smtClean="0"/>
              <a:t>к.т.н., </a:t>
            </a:r>
            <a:r>
              <a:rPr lang="ru-RU" sz="2000" dirty="0" smtClean="0"/>
              <a:t>преподаватель </a:t>
            </a:r>
            <a:r>
              <a:rPr lang="ru-RU" sz="2000" dirty="0" err="1" smtClean="0"/>
              <a:t>ФСУиР</a:t>
            </a:r>
            <a:r>
              <a:rPr lang="ru-RU" sz="2000" dirty="0" smtClean="0"/>
              <a:t> – Рассадина Анна Александровна</a:t>
            </a:r>
            <a:endParaRPr lang="nl-NL" sz="2000" dirty="0"/>
          </a:p>
          <a:p>
            <a:r>
              <a:rPr lang="ru-RU" dirty="0" smtClean="0"/>
              <a:t>Контактные данные: 8-950-047-25-58, </a:t>
            </a:r>
            <a:r>
              <a:rPr lang="en-US" dirty="0" smtClean="0"/>
              <a:t>aarassadina@itmo.ru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graphicFrame>
        <p:nvGraphicFramePr>
          <p:cNvPr id="7" name="Object 22"/>
          <p:cNvGraphicFramePr>
            <a:graphicFrameLocks noChangeAspect="1"/>
          </p:cNvGraphicFramePr>
          <p:nvPr/>
        </p:nvGraphicFramePr>
        <p:xfrm>
          <a:off x="1196975" y="1265575"/>
          <a:ext cx="11763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Формула" r:id="rId3" imgW="799920" imgH="228600" progId="">
                  <p:embed/>
                </p:oleObj>
              </mc:Choice>
              <mc:Fallback>
                <p:oleObj name="Формула" r:id="rId3" imgW="799920" imgH="228600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1265575"/>
                        <a:ext cx="117633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3"/>
          <p:cNvGraphicFramePr>
            <a:graphicFrameLocks noChangeAspect="1"/>
          </p:cNvGraphicFramePr>
          <p:nvPr/>
        </p:nvGraphicFramePr>
        <p:xfrm>
          <a:off x="2678113" y="1276688"/>
          <a:ext cx="115411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Формула" r:id="rId5" imgW="825480" imgH="228600" progId="">
                  <p:embed/>
                </p:oleObj>
              </mc:Choice>
              <mc:Fallback>
                <p:oleObj name="Формула" r:id="rId5" imgW="825480" imgH="228600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1276688"/>
                        <a:ext cx="115411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/>
          <p:cNvGraphicFramePr>
            <a:graphicFrameLocks noChangeAspect="1"/>
          </p:cNvGraphicFramePr>
          <p:nvPr/>
        </p:nvGraphicFramePr>
        <p:xfrm>
          <a:off x="4692650" y="829013"/>
          <a:ext cx="28717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Формула" r:id="rId7" imgW="2044440" imgH="431640" progId="">
                  <p:embed/>
                </p:oleObj>
              </mc:Choice>
              <mc:Fallback>
                <p:oleObj name="Формула" r:id="rId7" imgW="2044440" imgH="43164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829013"/>
                        <a:ext cx="28717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9"/>
          <p:cNvGraphicFramePr>
            <a:graphicFrameLocks noChangeAspect="1"/>
          </p:cNvGraphicFramePr>
          <p:nvPr/>
        </p:nvGraphicFramePr>
        <p:xfrm>
          <a:off x="4745038" y="1495763"/>
          <a:ext cx="20367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Формула" r:id="rId9" imgW="1409400" imgH="393480" progId="">
                  <p:embed/>
                </p:oleObj>
              </mc:Choice>
              <mc:Fallback>
                <p:oleObj name="Формула" r:id="rId9" imgW="1409400" imgH="393480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38" y="1495763"/>
                        <a:ext cx="20367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32"/>
          <p:cNvSpPr>
            <a:spLocks noChangeArrowheads="1"/>
          </p:cNvSpPr>
          <p:nvPr/>
        </p:nvSpPr>
        <p:spPr bwMode="auto">
          <a:xfrm>
            <a:off x="1066800" y="813138"/>
            <a:ext cx="8338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Пример: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08344" y="2037149"/>
            <a:ext cx="863471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Преимущества кодированных значений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кодированное значение уровня фактора, в отличие от натурального, дает представление о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положении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уровня относительно границ области определения;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кодированные значения безразмерны;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использование кодированных значений значительно облегчает разработку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матрицы планирования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эксперимента.</a:t>
            </a:r>
          </a:p>
          <a:p>
            <a:pPr marL="1440000" algn="just">
              <a:spcAft>
                <a:spcPts val="600"/>
              </a:spcAft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Планирование эксперимента сводится к формированию матрицы планирования – таблицы, каждая строка которой соответствует некоторому сочетанию уровней факторов, которое реализуется потом в опыте.</a:t>
            </a:r>
          </a:p>
          <a:p>
            <a:pPr algn="just">
              <a:spcAft>
                <a:spcPts val="600"/>
              </a:spcAft>
              <a:defRPr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7830" y="532435"/>
            <a:ext cx="8744675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3.1. Планирование полного факторного эксперимента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ПФЭ)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полном факторном эксперименте учитывается влияние на функцию отклика не только каждого отдельного фактора, но и взаимодействие факторов (формула (3)). Рассмотрим случай, когда выходной отклик зависит от трех факторов. Число необходимых для определения коэффициентов регрессии  (3) опытов определяется по формуле: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число опытов,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число факторов. 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Соответственно, при трех факторах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ru-RU" sz="16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=8.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Планирование эксперимента сводится к построению матрицы планирования – таблицы, каждая строка которой соответствует некоторому сочетанию уровней факторов, которое реализуется в опыте. 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Существует несколько приемов построения матрицы. При фиксации каждого фактора только на двух уровнях (-1 и +1), наиболее распространен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прием чередования знаков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первого фактора знак меняется в каждой строке, для второго фактора – через строку, для третьего на каждой четвертой строке и т.д., т.е. частота смены знаков для каждого последнего столбца уменьшается вдвое.</a:t>
            </a:r>
          </a:p>
          <a:p>
            <a:pPr marL="14400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Также следует обратить внимание, что первая строка матрицы в столбцах, соответствующая рассматриваемым в эксперименте факторам заполняется безразмерным символом, соответствующим нижнему уровню значений фактора</a:t>
            </a:r>
          </a:p>
          <a:p>
            <a:pPr marL="144000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6056451" y="1669406"/>
          <a:ext cx="900837" cy="400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3" imgW="457200" imgH="203040" progId="Equation.DSMT4">
                  <p:embed/>
                </p:oleObj>
              </mc:Choice>
              <mc:Fallback>
                <p:oleObj name="Equation" r:id="rId3" imgW="45720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451" y="1669406"/>
                        <a:ext cx="900837" cy="400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451988" y="518475"/>
            <a:ext cx="7793037" cy="34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Построение матрицы ПФЭ при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n=3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690113" y="905825"/>
          <a:ext cx="6677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Формула" r:id="rId3" imgW="3949560" imgH="228600" progId="">
                  <p:embed/>
                </p:oleObj>
              </mc:Choice>
              <mc:Fallback>
                <p:oleObj name="Формула" r:id="rId3" imgW="3949560" imgH="2286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113" y="905825"/>
                        <a:ext cx="6677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910032" y="1450135"/>
          <a:ext cx="7991475" cy="332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Document" r:id="rId5" imgW="6332468" imgH="2628454" progId="">
                  <p:embed/>
                </p:oleObj>
              </mc:Choice>
              <mc:Fallback>
                <p:oleObj name="Document" r:id="rId5" imgW="6332468" imgH="2628454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032" y="1450135"/>
                        <a:ext cx="7991475" cy="3324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5"/>
          <p:cNvSpPr>
            <a:spLocks noChangeArrowheads="1"/>
          </p:cNvSpPr>
          <p:nvPr/>
        </p:nvSpPr>
        <p:spPr bwMode="auto">
          <a:xfrm>
            <a:off x="7708450" y="868058"/>
            <a:ext cx="9731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(</a:t>
            </a:r>
            <a:r>
              <a:rPr lang="ru-RU" dirty="0" smtClean="0"/>
              <a:t>8)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8815" y="810228"/>
            <a:ext cx="84263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Нумерация факторов произвольна и в каждом случае определяется самим исследователем. Заполнение столбцов, учитывающих взаимодействие факторов, производится как результат перемножения знаков соответствующих факторов в каждой строке.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Первый столбец матрицы – нумерация опытов. Во втором столбце приводятся значения фиктивного фактора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вводимого для удобства определения свободного члена полинома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Значение фиктивного фактора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всегда равно +1. В последний столбец заносятся экспериментальные значения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полученные в результате проведения каждого опыта.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Матрица планирования позволяет перебрать все возможные варианты варьирования верхних и нижних уровней входных факторов с целью определения их влияния на отклик. Столбцы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образуют план эксперимента, столбцы их произведений являются вспомогательными.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262" y="844952"/>
            <a:ext cx="8380071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3.2. Планирование дробного факторного эксперимента (ДФЭ)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Если не учитывать взаимодействие факторов между собой, формула (3) преобразуется в: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</a:t>
            </a:r>
          </a:p>
          <a:p>
            <a:pPr indent="45720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Это ДФЭ. План ДФЭ строится следующим образом. Способом чередования знаков заполняют столбцы не для всех, а только для части факторов. Уровни оставшихся факторов получают с использованием некоторых генерирующих соотношений между факторами первой группы.</a:t>
            </a:r>
          </a:p>
          <a:p>
            <a:pPr indent="457200" algn="just"/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Генерирующее соотношение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произведение факторов, заменяемое в матрице новой независимой переменной. Например, для случая трех факторов, когда факторы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являются свободными, для получения фактора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можно использовать следующие варианты генерирующих соотношений: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=х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                       х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=-х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422400" y="1481561"/>
          <a:ext cx="3658886" cy="1121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tion" r:id="rId3" imgW="3149280" imgH="965160" progId="Equation.DSMT4">
                  <p:embed/>
                </p:oleObj>
              </mc:Choice>
              <mc:Fallback>
                <p:oleObj name="Equation" r:id="rId3" imgW="3149280" imgH="965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1481561"/>
                        <a:ext cx="3658886" cy="1121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567354" y="142368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(9)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262" y="844952"/>
            <a:ext cx="838007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Выбор некоторого генерирующего соотношения означает, что при проведении эксперимента мы пренебрегаем эффектом взаимодействия соответствующих факторов.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План ДФЭ содержит половину опытов от их числа по плану ПФЭ и называется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полурепликой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от ПФЭ типа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 Условное обозначение плана ДФЭ: ДФЭ типа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i="1" baseline="30000" dirty="0" smtClean="0">
                <a:latin typeface="Times New Roman" pitchFamily="18" charset="0"/>
                <a:cs typeface="Times New Roman" pitchFamily="18" charset="0"/>
              </a:rPr>
              <a:t>n-m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где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число взаимодействий,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заменненых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факторами, учитываемыми в эксперименте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Так, для трехфакторного эксперимента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ru-RU" sz="1600" baseline="30000" dirty="0" smtClean="0">
                <a:latin typeface="Times New Roman" pitchFamily="18" charset="0"/>
                <a:cs typeface="Times New Roman" pitchFamily="18" charset="0"/>
              </a:rPr>
              <a:t>3–1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=4. </a:t>
            </a:r>
          </a:p>
          <a:p>
            <a:pPr indent="457200"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808028" y="2983999"/>
          <a:ext cx="6299035" cy="1473356"/>
        </p:xfrm>
        <a:graphic>
          <a:graphicData uri="http://schemas.openxmlformats.org/drawingml/2006/table">
            <a:tbl>
              <a:tblPr/>
              <a:tblGrid>
                <a:gridCol w="125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9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4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Номер опыта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i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x</a:t>
                      </a:r>
                      <a:r>
                        <a:rPr lang="ru-RU" sz="1600" i="1" baseline="-25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ru-RU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i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x</a:t>
                      </a:r>
                      <a:r>
                        <a:rPr lang="ru-RU" sz="1600" i="1" baseline="-25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ru-RU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i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x</a:t>
                      </a:r>
                      <a:r>
                        <a:rPr lang="ru-RU" sz="1600" i="1" baseline="-25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ru-RU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i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y</a:t>
                      </a:r>
                      <a:endParaRPr lang="ru-RU" sz="1600" i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–1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–1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y</a:t>
                      </a:r>
                      <a:r>
                        <a:rPr lang="ru-RU" sz="1600" i="1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4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–1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–1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y</a:t>
                      </a:r>
                      <a:r>
                        <a:rPr lang="ru-RU" sz="1600" i="1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–1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–1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y</a:t>
                      </a:r>
                      <a:r>
                        <a:rPr lang="ru-RU" sz="1600" i="1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4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+1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y</a:t>
                      </a:r>
                      <a:r>
                        <a:rPr lang="ru-RU" sz="1600" i="1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286574" y="2399224"/>
            <a:ext cx="68947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2. Матрица планирования дробного факторного эксперимента 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при количестве факторов равном 3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262" y="844952"/>
            <a:ext cx="83800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Здесь варьирование уровней для первого и второго факторов подчиняется тем же принципам, что и в полном факторном эксперименте. Но, для третьего фактора уровень фактора в каждом отдельном опыте определяется так, как если бы вместо фактора в этом опыте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стояло бы  взаимодействие факторов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Матрица планирования – есть план для проведения серии экспериментов, цель которых – выявление коэффициентов регрессии.</a:t>
            </a: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После выполнения плана эксперимента коэффициенты уравнения регрессии можно рассчитать по формулам:</a:t>
            </a:r>
          </a:p>
          <a:p>
            <a:pPr indent="45720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число опытов (для табл. 2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=4);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номер строчки в табл. 2.</a:t>
            </a:r>
          </a:p>
          <a:p>
            <a:pPr indent="457200" algn="just"/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2655365" y="2889250"/>
          <a:ext cx="27543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3" imgW="2031840" imgH="634680" progId="Equation.DSMT4">
                  <p:embed/>
                </p:oleObj>
              </mc:Choice>
              <mc:Fallback>
                <p:oleObj name="Equation" r:id="rId3" imgW="2031840" imgH="634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365" y="2889250"/>
                        <a:ext cx="275431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5997967" y="32456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-7938" y="620713"/>
            <a:ext cx="9144001" cy="0"/>
          </a:xfrm>
          <a:prstGeom prst="line">
            <a:avLst/>
          </a:prstGeom>
          <a:noFill/>
          <a:ln w="57150" cmpd="thickThin">
            <a:solidFill>
              <a:srgbClr val="0099FF"/>
            </a:solidFill>
            <a:round/>
            <a:headEnd/>
            <a:tailEnd/>
          </a:ln>
        </p:spPr>
        <p:txBody>
          <a:bodyPr lIns="90000" tIns="46800" rIns="90000" bIns="46800" anchorCtr="1"/>
          <a:lstStyle/>
          <a:p>
            <a:endParaRPr lang="ru-RU"/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639763" y="1019175"/>
          <a:ext cx="7445375" cy="438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Документ" r:id="rId3" imgW="6234958" imgH="3684732" progId="">
                  <p:embed/>
                </p:oleObj>
              </mc:Choice>
              <mc:Fallback>
                <p:oleObj name="Документ" r:id="rId3" imgW="6234958" imgH="3684732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019175"/>
                        <a:ext cx="7445375" cy="438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966" y="651511"/>
            <a:ext cx="853184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>
              <a:defRPr/>
            </a:pP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Статистическая обработка и анализ результатов </a:t>
            </a: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факторного эксперимента</a:t>
            </a:r>
            <a:endParaRPr lang="ru-RU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 eaLnBrk="0" hangingPunct="0">
              <a:defRPr/>
            </a:pPr>
            <a:endParaRPr lang="ru-RU" sz="1000" i="1" dirty="0">
              <a:latin typeface="Arial" charset="0"/>
              <a:ea typeface="TimesNewRomanPSMT" charset="-128"/>
            </a:endParaRPr>
          </a:p>
        </p:txBody>
      </p:sp>
      <p:sp>
        <p:nvSpPr>
          <p:cNvPr id="9" name="Прямоугольник 14"/>
          <p:cNvSpPr>
            <a:spLocks noChangeArrowheads="1"/>
          </p:cNvSpPr>
          <p:nvPr/>
        </p:nvSpPr>
        <p:spPr bwMode="auto">
          <a:xfrm>
            <a:off x="7112000" y="1561537"/>
            <a:ext cx="9731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(11) </a:t>
            </a:r>
            <a:endParaRPr lang="ru-RU" dirty="0"/>
          </a:p>
        </p:txBody>
      </p:sp>
      <p:sp>
        <p:nvSpPr>
          <p:cNvPr id="10" name="Прямоугольник 15"/>
          <p:cNvSpPr>
            <a:spLocks noChangeArrowheads="1"/>
          </p:cNvSpPr>
          <p:nvPr/>
        </p:nvSpPr>
        <p:spPr bwMode="auto">
          <a:xfrm>
            <a:off x="7262472" y="2604304"/>
            <a:ext cx="9731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(12) </a:t>
            </a:r>
            <a:endParaRPr lang="ru-RU" dirty="0"/>
          </a:p>
        </p:txBody>
      </p:sp>
      <p:sp>
        <p:nvSpPr>
          <p:cNvPr id="11" name="Прямоугольник 17"/>
          <p:cNvSpPr>
            <a:spLocks noChangeArrowheads="1"/>
          </p:cNvSpPr>
          <p:nvPr/>
        </p:nvSpPr>
        <p:spPr bwMode="auto">
          <a:xfrm>
            <a:off x="7349922" y="4166886"/>
            <a:ext cx="9731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(13) 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00038" y="639763"/>
          <a:ext cx="8204200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Документ" r:id="rId3" imgW="6234857" imgH="3683292" progId="">
                  <p:embed/>
                </p:oleObj>
              </mc:Choice>
              <mc:Fallback>
                <p:oleObj name="Документ" r:id="rId3" imgW="6234857" imgH="368329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639763"/>
                        <a:ext cx="8204200" cy="484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14"/>
          <p:cNvSpPr>
            <a:spLocks noChangeArrowheads="1"/>
          </p:cNvSpPr>
          <p:nvPr/>
        </p:nvSpPr>
        <p:spPr bwMode="auto">
          <a:xfrm>
            <a:off x="3015949" y="1527858"/>
            <a:ext cx="9731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(14) </a:t>
            </a:r>
            <a:endParaRPr lang="ru-RU" dirty="0"/>
          </a:p>
        </p:txBody>
      </p:sp>
      <p:sp>
        <p:nvSpPr>
          <p:cNvPr id="8" name="Прямоугольник 15"/>
          <p:cNvSpPr>
            <a:spLocks noChangeArrowheads="1"/>
          </p:cNvSpPr>
          <p:nvPr/>
        </p:nvSpPr>
        <p:spPr bwMode="auto">
          <a:xfrm>
            <a:off x="3015949" y="2268638"/>
            <a:ext cx="9731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(15)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38038" y="3842795"/>
            <a:ext cx="8461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Здесь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число опытов, определяющих условия проведения эксперимента.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Коэффициент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признается незначительным, если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меньше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1600" i="1" baseline="-25000" dirty="0" err="1" smtClean="0">
                <a:latin typeface="Times New Roman" pitchFamily="18" charset="0"/>
                <a:cs typeface="Times New Roman" pitchFamily="18" charset="0"/>
              </a:rPr>
              <a:t>кр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найденного в таблице</a:t>
            </a:r>
          </a:p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                 Приложения.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838038" y="2893103"/>
          <a:ext cx="1314853" cy="657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5" imgW="939600" imgH="469800" progId="Equation.DSMT4">
                  <p:embed/>
                </p:oleObj>
              </mc:Choice>
              <mc:Fallback>
                <p:oleObj name="Equation" r:id="rId5" imgW="93960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038" y="2893103"/>
                        <a:ext cx="1314853" cy="657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5"/>
          <p:cNvSpPr>
            <a:spLocks noChangeArrowheads="1"/>
          </p:cNvSpPr>
          <p:nvPr/>
        </p:nvSpPr>
        <p:spPr bwMode="auto">
          <a:xfrm>
            <a:off x="3015949" y="2998080"/>
            <a:ext cx="9731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(16) 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  <p:sp>
        <p:nvSpPr>
          <p:cNvPr id="9" name="Прямоугольник 17"/>
          <p:cNvSpPr>
            <a:spLocks noChangeArrowheads="1"/>
          </p:cNvSpPr>
          <p:nvPr/>
        </p:nvSpPr>
        <p:spPr bwMode="auto">
          <a:xfrm>
            <a:off x="2389410" y="2800350"/>
            <a:ext cx="9731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(19) </a:t>
            </a:r>
            <a:endParaRPr lang="ru-RU" dirty="0"/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826947" y="2760662"/>
          <a:ext cx="135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Формула" r:id="rId3" imgW="761669" imgH="228501" progId="">
                  <p:embed/>
                </p:oleObj>
              </mc:Choice>
              <mc:Fallback>
                <p:oleObj name="Формула" r:id="rId3" imgW="761669" imgH="228501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47" y="2760662"/>
                        <a:ext cx="135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826947" y="3600450"/>
          <a:ext cx="15716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Формула" r:id="rId5" imgW="787058" imgH="203112" progId="">
                  <p:embed/>
                </p:oleObj>
              </mc:Choice>
              <mc:Fallback>
                <p:oleObj name="Формула" r:id="rId5" imgW="787058" imgH="203112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47" y="3600450"/>
                        <a:ext cx="1571625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274638" y="719137"/>
          <a:ext cx="8281987" cy="489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Документ" r:id="rId7" imgW="6234857" imgH="3683292" progId="">
                  <p:embed/>
                </p:oleObj>
              </mc:Choice>
              <mc:Fallback>
                <p:oleObj name="Документ" r:id="rId7" imgW="6234857" imgH="368329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719137"/>
                        <a:ext cx="8281987" cy="489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4"/>
          <p:cNvSpPr>
            <a:spLocks noChangeArrowheads="1"/>
          </p:cNvSpPr>
          <p:nvPr/>
        </p:nvSpPr>
        <p:spPr bwMode="auto">
          <a:xfrm>
            <a:off x="3362547" y="1158513"/>
            <a:ext cx="9731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(17) </a:t>
            </a:r>
            <a:endParaRPr lang="ru-RU" dirty="0"/>
          </a:p>
        </p:txBody>
      </p:sp>
      <p:sp>
        <p:nvSpPr>
          <p:cNvPr id="15" name="Прямоугольник 15"/>
          <p:cNvSpPr>
            <a:spLocks noChangeArrowheads="1"/>
          </p:cNvSpPr>
          <p:nvPr/>
        </p:nvSpPr>
        <p:spPr bwMode="auto">
          <a:xfrm>
            <a:off x="4849792" y="1910868"/>
            <a:ext cx="9731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(18) </a:t>
            </a:r>
            <a:endParaRPr lang="ru-RU" dirty="0"/>
          </a:p>
        </p:txBody>
      </p:sp>
      <p:sp>
        <p:nvSpPr>
          <p:cNvPr id="16" name="Прямоугольник 17"/>
          <p:cNvSpPr>
            <a:spLocks noChangeArrowheads="1"/>
          </p:cNvSpPr>
          <p:nvPr/>
        </p:nvSpPr>
        <p:spPr bwMode="auto">
          <a:xfrm>
            <a:off x="2185847" y="3232150"/>
            <a:ext cx="9731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(20) </a:t>
            </a:r>
            <a:endParaRPr lang="ru-RU" dirty="0"/>
          </a:p>
        </p:txBody>
      </p:sp>
      <p:sp>
        <p:nvSpPr>
          <p:cNvPr id="17" name="Прямоугольник 18"/>
          <p:cNvSpPr>
            <a:spLocks noChangeArrowheads="1"/>
          </p:cNvSpPr>
          <p:nvPr/>
        </p:nvSpPr>
        <p:spPr bwMode="auto">
          <a:xfrm>
            <a:off x="2398572" y="3630613"/>
            <a:ext cx="9731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/>
              <a:t>(21) </a:t>
            </a:r>
            <a:endParaRPr lang="ru-RU" dirty="0"/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826947" y="3192462"/>
          <a:ext cx="135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4" name="Формула" r:id="rId9" imgW="761669" imgH="228501" progId="">
                  <p:embed/>
                </p:oleObj>
              </mc:Choice>
              <mc:Fallback>
                <p:oleObj name="Формула" r:id="rId9" imgW="761669" imgH="228501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47" y="3192462"/>
                        <a:ext cx="135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64597" y="1158513"/>
            <a:ext cx="3706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- число членов аппроксимирующего полинома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85846" y="4189393"/>
            <a:ext cx="618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(18) Выражает условие адекватности математической модели при условиях (19)-(21)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257" y="0"/>
            <a:ext cx="8608423" cy="1212942"/>
          </a:xfrm>
        </p:spPr>
        <p:txBody>
          <a:bodyPr>
            <a:normAutofit/>
          </a:bodyPr>
          <a:lstStyle/>
          <a:p>
            <a:pPr algn="just"/>
            <a:r>
              <a:rPr lang="ru-RU" sz="1800" b="1" dirty="0" smtClean="0">
                <a:solidFill>
                  <a:srgbClr val="FF0000"/>
                </a:solidFill>
              </a:rPr>
              <a:t/>
            </a:r>
            <a:br>
              <a:rPr lang="ru-RU" sz="1800" b="1" dirty="0" smtClean="0">
                <a:solidFill>
                  <a:srgbClr val="FF0000"/>
                </a:solidFill>
              </a:rPr>
            </a:br>
            <a:r>
              <a:rPr lang="ru-RU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Цель работы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определить коэффициенты регрессии полинома первого порядка, описывающего модель проявления фоторезиста в технологии фотолитографии </a:t>
            </a:r>
            <a:r>
              <a:rPr lang="ru-RU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3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39" name="Rectangle 27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4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42" name="Rectangle 30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44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45" name="Rectangle 3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0" y="1009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50" name="Rectangle 3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51" name="Rectangle 39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61257" y="1212942"/>
            <a:ext cx="860842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1. Основные термины и определения</a:t>
            </a:r>
          </a:p>
          <a:p>
            <a:pPr indent="457200" algn="just">
              <a:spcAft>
                <a:spcPts val="600"/>
              </a:spcAft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ГОСТ 2 026-80 «Исследовательские испытания. Планирование эксперимента. Термины и определения»</a:t>
            </a:r>
          </a:p>
          <a:p>
            <a:pPr indent="457200" algn="just"/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Эксперимент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система операций, воздействий и (или) наблюдений, направленных на получение информации об объекте при исследовательских испытаниях.</a:t>
            </a:r>
          </a:p>
          <a:p>
            <a:pPr indent="457200" algn="just">
              <a:defRPr/>
            </a:pP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Опыт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воспроизведение исследуемого явления в определенных условиях проведения эксперимента при возможности регистрации его результатов.</a:t>
            </a:r>
          </a:p>
          <a:p>
            <a:pPr indent="457200" algn="just">
              <a:defRPr/>
            </a:pP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План эксперимента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совокупность данных, определяющих число, условия и порядок реализации опытов</a:t>
            </a:r>
          </a:p>
          <a:p>
            <a:pPr indent="457200" algn="just">
              <a:defRPr/>
            </a:pP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Планирование эксперимента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выбор плана эксперимента, удовлетворяющего заданным требованиям. </a:t>
            </a:r>
          </a:p>
          <a:p>
            <a:pPr indent="457200" algn="just">
              <a:defRPr/>
            </a:pP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Фактор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параметр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независимая переменная, влияющая на результат эксперимента.</a:t>
            </a:r>
          </a:p>
          <a:p>
            <a:pPr marL="1440000" algn="just">
              <a:defRPr/>
            </a:pP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Экстремальный эксперимент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выявляет оптимальный режим, оптимальный состав, оптимальные конструктивные параметры</a:t>
            </a:r>
          </a:p>
          <a:p>
            <a:pPr marL="1440000" algn="just">
              <a:defRPr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966" y="651511"/>
            <a:ext cx="853184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>
              <a:defRPr/>
            </a:pPr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5. Технология фотолитографии</a:t>
            </a:r>
            <a:endParaRPr lang="ru-RU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 eaLnBrk="0" hangingPunct="0">
              <a:defRPr/>
            </a:pPr>
            <a:endParaRPr lang="ru-RU" sz="1000" i="1" dirty="0">
              <a:latin typeface="Arial" charset="0"/>
              <a:ea typeface="TimesNewRomanPSMT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966" y="995423"/>
            <a:ext cx="853184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Фотолитографический процесс является самым распространенным процессом микроэлектроники, предназначенным для создания рисунков интегральных схем (ИС). Это сложный технологический процесс, на который влияет время его технологических операций. Оптимизация фотолитографии заключается в увеличении разрешающей способности (число линий в одном миллиметре) и сокращении времени операций.</a:t>
            </a:r>
          </a:p>
          <a:p>
            <a:pPr indent="457200"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Технология фотолитографии заключается в создании на поверхности подложки, в качестве которой применяют кремний, маски, необходимой для выполнения в дальнейшем локальной диффузии доноров или акцепторов в глубину подложки. Маска представляет собой тонкий слой оксида кремния, толщиной порядка 1 мкм, с отверстиями, называемыми окнами, через которые и будет в дальнейшем выполняться локальная диффузия. Выбор оксида кремния в качестве основы для изготовления маски обусловлен тем, что этот материал выдерживает высокие температуры при выполнении диффузии (1200–1300 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ºС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). Для формирования окон на поверхность маски наносят фоторезист – материал, по свойствам напоминающий фотоэмульсию, но отличающийся от нее следующими особенностями:</a:t>
            </a:r>
          </a:p>
          <a:p>
            <a:pPr marL="1440000" lvl="0" indent="457200" algn="just">
              <a:buFont typeface="Arial" pitchFamily="34" charset="0"/>
              <a:buChar char="•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Выдерживает травление в плавиковой кислоте, что необходимо при вытравливании окон в диоксиде кремния;</a:t>
            </a:r>
          </a:p>
          <a:p>
            <a:pPr marL="1440000" lvl="0" indent="457200" algn="just">
              <a:buFont typeface="Arial" pitchFamily="34" charset="0"/>
              <a:buChar char="•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Обладает высоким разрешением (более 1000 линий на мм, или менее 1 мкм);</a:t>
            </a:r>
          </a:p>
          <a:p>
            <a:pPr marL="1440000" lvl="0" indent="457200" algn="just">
              <a:buFont typeface="Arial" pitchFamily="34" charset="0"/>
              <a:buChar char="•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Обладает низкой вязкостью, т.к. толщина слоя фоторезиста должна быть порядка 1 мкм. В противном случае высокое разрешение не достижимо;</a:t>
            </a:r>
          </a:p>
          <a:p>
            <a:pPr marL="1440000" lvl="0" indent="457200" algn="just">
              <a:buFont typeface="Arial" pitchFamily="34" charset="0"/>
              <a:buChar char="•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Чувствителен к облучению светом в ультрафиолетовой области (длина волны свет составляет 0,3 мкм).</a:t>
            </a:r>
          </a:p>
          <a:p>
            <a:pPr indent="457200" algn="just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232" y="1035248"/>
            <a:ext cx="80962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515074" y="696694"/>
            <a:ext cx="8050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Технологические операции, входящие в фотолитографический процесс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67985" y="740779"/>
            <a:ext cx="8378304" cy="3680749"/>
          </a:xfrm>
        </p:spPr>
        <p:txBody>
          <a:bodyPr>
            <a:normAutofit/>
          </a:bodyPr>
          <a:lstStyle/>
          <a:p>
            <a:pPr indent="457200"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Нулевой операцией является создание тонкого слоя диоксида кремния на кремнии (полупроводниковой подложке). Затем на поверхность сформированного оксидного слоя наносят очень тонкий слой фоторезиста (операция 1), который затем высушивают в печи при температурах 70–100 </a:t>
            </a:r>
            <a:r>
              <a:rPr lang="ru-RU" sz="1400" baseline="30000" dirty="0" err="1" smtClean="0">
                <a:latin typeface="Times New Roman" pitchFamily="18" charset="0"/>
                <a:cs typeface="Times New Roman" pitchFamily="18" charset="0"/>
              </a:rPr>
              <a:t>º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 целью удаления из слоя фоторезиста растворителя (операция 2). Далее выполняют операцию 3 – экспонирование. Она заключается в освещении поверхности фоторезиста через фотошаблон ультрафиолетовым светом.  В качестве фотошаблона используют особую фотопластинку, на которой нанесены заранее рассчитанные и изготовленные светлые и темные места. Операция 4 – проявление, – удаление освещенных мест, или наоборот неосвещенных, в зависимости от свойств фоторезиста, в слабощелочном химическом растворе. На этапе операции 5 выполняют термическое задубливание оставшегося слоя фоторезиста для повышения его механических и адгезионных свойств. Следующая операция 6 – травление в плавиковой кислоте, предназначена для удаления диоксида кремния через окна в фоторезисте. И далее удаляют сам фоторезист, т.к. его остатки могут помешать при высокотемпературном процессе диффузии (операция 7). Теперь подложка готова к диффузии, в результате которой на ней будет сформирован рисунок ИС.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67985" y="740779"/>
            <a:ext cx="8378304" cy="3680749"/>
          </a:xfrm>
        </p:spPr>
        <p:txBody>
          <a:bodyPr>
            <a:noAutofit/>
          </a:bodyPr>
          <a:lstStyle/>
          <a:p>
            <a:pPr lvl="0" algn="just" eaLnBrk="0" hangingPunct="0">
              <a:defRPr/>
            </a:pPr>
            <a:r>
              <a:rPr lang="ru-RU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6. Модель проявления фоторезиста</a:t>
            </a:r>
          </a:p>
          <a:p>
            <a:pPr indent="4572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Физико–химическая модель процесса проявления фоторезиста сложна, так как кроме собственно процесса проявления, она должна отражать связь между процессами экспонирования и проявления. Для построения модели проявления воспользуемся методом планирования дробного факторного эксперимента.</a:t>
            </a:r>
          </a:p>
          <a:p>
            <a:pPr indent="4572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Модель проявления фоторезиста может быть записана в виде:</a:t>
            </a:r>
          </a:p>
          <a:p>
            <a:pPr indent="4572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(22)</a:t>
            </a:r>
          </a:p>
          <a:p>
            <a:pPr indent="4572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э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время экспонирования, выраженное  в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относительных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единицах </a:t>
            </a:r>
          </a:p>
          <a:p>
            <a:pPr indent="4572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(см. формулу (9));</a:t>
            </a:r>
          </a:p>
          <a:p>
            <a:pPr indent="457200" algn="just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толщина фоторезиста в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относительных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единицах;</a:t>
            </a:r>
          </a:p>
          <a:p>
            <a:pPr indent="457200" algn="just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концентрация щелочи в проявителе в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относительных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единицах.</a:t>
            </a:r>
          </a:p>
          <a:p>
            <a:pPr indent="4572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получения этой модели делаются эксперименты согласно матрице планирования эксперимента (табл. 2), варьируя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и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marL="14400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Далее, рассчитав коэффициенты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 формулам (10) получают запись выражения (22) в окончательном виде.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632200" y="2438400"/>
          <a:ext cx="1879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Equation" r:id="rId3" imgW="1879560" imgH="266400" progId="Equation.DSMT4">
                  <p:embed/>
                </p:oleObj>
              </mc:Choice>
              <mc:Fallback>
                <p:oleObj name="Equation" r:id="rId3" imgW="1879560" imgH="26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2438400"/>
                        <a:ext cx="18796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67985" y="740779"/>
            <a:ext cx="8378304" cy="3680749"/>
          </a:xfrm>
        </p:spPr>
        <p:txBody>
          <a:bodyPr>
            <a:noAutofit/>
          </a:bodyPr>
          <a:lstStyle/>
          <a:p>
            <a:pPr lvl="0" algn="just" eaLnBrk="0" hangingPunct="0">
              <a:defRPr/>
            </a:pPr>
            <a:r>
              <a:rPr lang="ru-RU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7. Задание</a:t>
            </a:r>
          </a:p>
          <a:p>
            <a:pPr indent="4572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определения коэффициентов в модели проявления фоторезиста (формула 22) заданы:</a:t>
            </a:r>
          </a:p>
          <a:p>
            <a:pPr indent="45720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Согласно этим значениям составлена матрица планирования, по которой выполнен дробный факторный эксперимент по определению времени проявления фоторезиста. Результаты представлены в таблице 3.</a:t>
            </a:r>
          </a:p>
          <a:p>
            <a:pPr indent="45720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23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24646" y="1789889"/>
          <a:ext cx="6096000" cy="177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Фактор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Нулевые уровни варьирования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Интервалы варьирования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Толщина фоторезиста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ru-RU" sz="1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=0,45 мкм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Δ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Н=0,1 мкм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Время экспонирования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Т</a:t>
                      </a:r>
                      <a:r>
                        <a:rPr lang="ru-RU" sz="1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э0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=145 с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Δ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Т</a:t>
                      </a:r>
                      <a:r>
                        <a:rPr lang="ru-RU" sz="1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э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=60 с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Концентрация щелочи в проявителе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140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=0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,6%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 smtClean="0">
                          <a:latin typeface="Times New Roman"/>
                          <a:cs typeface="Times New Roman"/>
                        </a:rPr>
                        <a:t>Δ</a:t>
                      </a:r>
                      <a:r>
                        <a:rPr lang="en-US" sz="1400" dirty="0" smtClean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lang="ru-RU" sz="1400" dirty="0" smtClean="0">
                          <a:latin typeface="Times New Roman"/>
                          <a:cs typeface="Times New Roman"/>
                        </a:rPr>
                        <a:t>=0,2%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315" y="784698"/>
            <a:ext cx="83528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Составить матрицу планирования эксперимента (смотри Таблица 2) закодировав значения факторов по формулам (6) и (7). Значения времени проявления для каждого из проведенных опытов взять из таблицы 3. (Ваш вариант соответствует порядковому номеру в списке группы). </a:t>
            </a:r>
          </a:p>
          <a:p>
            <a:pPr marL="342900" indent="-342900" algn="just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Определить коэффициенты регрессии по формулам (10) для уравнения (22).</a:t>
            </a:r>
          </a:p>
          <a:p>
            <a:pPr marL="342900" indent="-342900" algn="just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Записать уравнение (22) с учетом определенных коэффициентов.</a:t>
            </a:r>
          </a:p>
          <a:p>
            <a:pPr marL="342900" indent="-342900" algn="just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Сделать выводы придерживаясь следующего плана:</a:t>
            </a:r>
          </a:p>
          <a:p>
            <a:pPr marL="800100" lvl="1" indent="-342900" algn="just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 каким видам эксперимента можно отнести выполненный эксперимент, если в его задачи входила оптимизация фотолитографии при этом в каждом опыте варьировались все независимые переменные?</a:t>
            </a:r>
          </a:p>
          <a:p>
            <a:pPr marL="800100" lvl="1" indent="-342900" algn="just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Какой из факторов влияет на процесс в наибольшей степени, а какой в наименьшей?</a:t>
            </a:r>
          </a:p>
          <a:p>
            <a:pPr marL="800100" lvl="1" indent="-342900" algn="just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Каково направление влияния каждого из рассмотренных факторов.</a:t>
            </a:r>
          </a:p>
          <a:p>
            <a:pPr marL="800100" lvl="1" indent="-342900" algn="just">
              <a:buAutoNum type="arabicPeriod"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24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5758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25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9287" y="925975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Таблица 3. Результаты экспериментального определения времени проявления фоторезиста согласно матрице планирования эксперимента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252486" y="673084"/>
          <a:ext cx="5020756" cy="4080484"/>
        </p:xfrm>
        <a:graphic>
          <a:graphicData uri="http://schemas.openxmlformats.org/drawingml/2006/table">
            <a:tbl>
              <a:tblPr/>
              <a:tblGrid>
                <a:gridCol w="56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94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84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84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4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4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2577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latin typeface="Times New Roman"/>
                          <a:ea typeface="Calibri"/>
                          <a:cs typeface="Times New Roman"/>
                        </a:rPr>
                        <a:t>N </a:t>
                      </a: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опыта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Время проявления фоторезиста, </a:t>
                      </a:r>
                      <a:r>
                        <a:rPr lang="ru-RU" sz="1300" dirty="0" err="1"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ru-RU" sz="1300" baseline="-25000" dirty="0" err="1">
                          <a:latin typeface="Times New Roman"/>
                          <a:ea typeface="Calibri"/>
                          <a:cs typeface="Times New Roman"/>
                        </a:rPr>
                        <a:t>п</a:t>
                      </a: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, с, по вариантам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29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49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35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47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40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49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100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88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44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71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90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108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83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35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193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110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170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123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55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61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41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61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52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59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63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64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269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24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37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35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58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77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latin typeface="Times New Roman"/>
                          <a:ea typeface="Calibri"/>
                          <a:cs typeface="Times New Roman"/>
                        </a:rPr>
                        <a:t>N </a:t>
                      </a: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опыта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Время проявления фоторезиста, </a:t>
                      </a:r>
                      <a:r>
                        <a:rPr lang="ru-RU" sz="1300" dirty="0" err="1"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ru-RU" sz="1300" baseline="-25000" dirty="0" err="1">
                          <a:latin typeface="Times New Roman"/>
                          <a:ea typeface="Calibri"/>
                          <a:cs typeface="Times New Roman"/>
                        </a:rPr>
                        <a:t>п</a:t>
                      </a: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, с, по вариантам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22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24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24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62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30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49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60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71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47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38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35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70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137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95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90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88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90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70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70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27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35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29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24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56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37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146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68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61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60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65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Calibri"/>
                          <a:cs typeface="Times New Roman"/>
                        </a:rPr>
                        <a:t>30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Calibri"/>
                          <a:cs typeface="Times New Roman"/>
                        </a:rPr>
                        <a:t>24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106" marR="6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0"/>
            <a:ext cx="55054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7241" y="833377"/>
            <a:ext cx="1472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Приложение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7931494" cy="165258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Выполнить задание согласно своему варианту</a:t>
            </a:r>
            <a:endParaRPr lang="en-US" dirty="0" smtClean="0"/>
          </a:p>
          <a:p>
            <a:r>
              <a:rPr lang="ru-RU" dirty="0" smtClean="0"/>
              <a:t>Отчет оформить по требованием Университета:</a:t>
            </a:r>
          </a:p>
          <a:p>
            <a:r>
              <a:rPr lang="ru-RU" dirty="0" smtClean="0"/>
              <a:t>Титульный лист</a:t>
            </a:r>
          </a:p>
          <a:p>
            <a:r>
              <a:rPr lang="ru-RU" dirty="0" smtClean="0"/>
              <a:t>Задание</a:t>
            </a:r>
          </a:p>
          <a:p>
            <a:r>
              <a:rPr lang="ru-RU" dirty="0" smtClean="0"/>
              <a:t>Необходимые формулы и расчеты</a:t>
            </a:r>
          </a:p>
          <a:p>
            <a:r>
              <a:rPr lang="ru-RU" dirty="0" smtClean="0"/>
              <a:t>Выводы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 smtClean="0"/>
              <a:t>www.</a:t>
            </a:r>
            <a:r>
              <a:rPr lang="pl-PL" dirty="0" smtClean="0"/>
              <a:t>ifmo.ru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661988" y="681623"/>
            <a:ext cx="81676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2. Основные понятия теории планирования экспериментов</a:t>
            </a:r>
            <a:endParaRPr lang="ru-RU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279400" y="967398"/>
          <a:ext cx="4841875" cy="270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4848687" imgH="2705477" progId="">
                  <p:embed/>
                </p:oleObj>
              </mc:Choice>
              <mc:Fallback>
                <p:oleObj name="Visio" r:id="rId3" imgW="4848687" imgH="270547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967398"/>
                        <a:ext cx="4841875" cy="270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5260975" y="1216295"/>
            <a:ext cx="3702916" cy="2451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выходные параметры,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где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= (х</a:t>
            </a:r>
            <a:r>
              <a:rPr lang="ru-RU" sz="16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,х</a:t>
            </a:r>
            <a:r>
              <a:rPr lang="ru-RU" sz="16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ru-RU" sz="1600" i="1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факторы контролируемые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управляемые;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16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16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факторы контролируемые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неуправляемые;</a:t>
            </a:r>
          </a:p>
          <a:p>
            <a:pPr algn="just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ru-RU" sz="16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ru-RU" sz="16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факторы неконтролируемые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>
              <a:lnSpc>
                <a:spcPct val="110000"/>
              </a:lnSpc>
              <a:spcAft>
                <a:spcPts val="300"/>
              </a:spcAft>
              <a:defRPr/>
            </a:pPr>
            <a:endParaRPr lang="ru-RU" sz="1600" dirty="0">
              <a:latin typeface="+mn-lt"/>
            </a:endParaRPr>
          </a:p>
        </p:txBody>
      </p:sp>
      <p:sp>
        <p:nvSpPr>
          <p:cNvPr id="15" name="Прямоугольник 19"/>
          <p:cNvSpPr>
            <a:spLocks noChangeArrowheads="1"/>
          </p:cNvSpPr>
          <p:nvPr/>
        </p:nvSpPr>
        <p:spPr bwMode="auto">
          <a:xfrm>
            <a:off x="408708" y="3667735"/>
            <a:ext cx="8555183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Основным математическим аппаратом теории планирования эксперимента является теория вероятностей и математическая статистика.  </a:t>
            </a:r>
          </a:p>
          <a:p>
            <a:pPr algn="ctr">
              <a:spcBef>
                <a:spcPts val="600"/>
              </a:spcBef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Функция отклика: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(1)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509588" y="698500"/>
            <a:ext cx="81676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3. Понятия пассивного и активного экспериментов</a:t>
            </a:r>
            <a:endParaRPr lang="ru-RU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241" y="1067833"/>
            <a:ext cx="8472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latin typeface="+mn-lt"/>
              </a:rPr>
              <a:t>	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В пассивном эксперименте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существуют только факторы в виде входных контролируемых, но неуправляемых переменных, а экспериментатор находится в положении пассивного наблюдателя.	Множество всех точек проведения экспериментов </a:t>
            </a:r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="1" i="1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i1</a:t>
            </a:r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1600" b="1" i="1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i2</a:t>
            </a:r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1600" b="1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="1" i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ik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где </a:t>
            </a:r>
            <a:r>
              <a:rPr lang="en-US" sz="1600" b="1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=1, …,n</a:t>
            </a:r>
            <a:r>
              <a:rPr lang="ru-RU" sz="1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представляемое с помощью матрицы (2) называется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планом эксперимента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1084264" y="2145051"/>
          <a:ext cx="1840520" cy="1551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1384200" imgH="1168200" progId="Equation.DSMT4">
                  <p:embed/>
                </p:oleObj>
              </mc:Choice>
              <mc:Fallback>
                <p:oleObj name="Equation" r:id="rId3" imgW="1384200" imgH="1168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4" y="2145051"/>
                        <a:ext cx="1840520" cy="1551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2924784" y="1866482"/>
          <a:ext cx="4232748" cy="250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5" imgW="4848687" imgH="2705477" progId="">
                  <p:embed/>
                </p:oleObj>
              </mc:Choice>
              <mc:Fallback>
                <p:oleObj r:id="rId5" imgW="4848687" imgH="2705477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784" y="1866482"/>
                        <a:ext cx="4232748" cy="25063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347241" y="3938433"/>
            <a:ext cx="8330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однофакторного пассивного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эксперимента: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построение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регрессионной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модели.</a:t>
            </a:r>
          </a:p>
          <a:p>
            <a:pPr marL="1440000" algn="just"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Чаще всего регрессионная модель представляется с помощью аппроксимирующей функции в виде полинома.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8"/>
          <p:cNvSpPr>
            <a:spLocks noChangeArrowheads="1"/>
          </p:cNvSpPr>
          <p:nvPr/>
        </p:nvSpPr>
        <p:spPr bwMode="auto">
          <a:xfrm>
            <a:off x="3531141" y="2514885"/>
            <a:ext cx="5771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4799" y="739302"/>
            <a:ext cx="84695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Активный факторный эксперимент</a:t>
            </a:r>
          </a:p>
          <a:p>
            <a:pPr algn="ctr">
              <a:defRPr/>
            </a:pPr>
            <a:endParaRPr lang="ru-RU" sz="1600" b="1" i="1" dirty="0" smtClean="0">
              <a:solidFill>
                <a:srgbClr val="1A0AF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defRPr/>
            </a:pP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Активный эксперимент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– эксперимент, в каждом опыте которого варьируются одновременно все независимые переменные.</a:t>
            </a:r>
          </a:p>
          <a:p>
            <a:pPr indent="457200" algn="just">
              <a:defRPr/>
            </a:pP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Цель активного факторного эксперимента 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 определение зависимости интересующей нас величины или функции от различного рода независимых переменных факторов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,х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ru-RU" sz="1600" i="1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457200" algn="just">
              <a:defRPr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Примеры таких зависимостей:</a:t>
            </a:r>
          </a:p>
          <a:p>
            <a:pPr indent="457200" algn="just">
              <a:defRPr/>
            </a:pPr>
            <a:endParaRPr lang="ru-RU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indent="-457200">
              <a:lnSpc>
                <a:spcPct val="120000"/>
              </a:lnSpc>
              <a:defRPr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Y=a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		линейная зависимость; </a:t>
            </a:r>
          </a:p>
          <a:p>
            <a:pPr indent="-457200">
              <a:lnSpc>
                <a:spcPct val="120000"/>
              </a:lnSpc>
              <a:defRPr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Y=a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i="1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линейная зависимость от двух  факторов</a:t>
            </a:r>
          </a:p>
          <a:p>
            <a:pPr indent="-457200">
              <a:lnSpc>
                <a:spcPct val="120000"/>
              </a:lnSpc>
              <a:defRPr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У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=a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 	              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линейное взаимодействие факторов </a:t>
            </a:r>
          </a:p>
          <a:p>
            <a:pPr>
              <a:lnSpc>
                <a:spcPct val="120000"/>
              </a:lnSpc>
              <a:defRPr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Y=a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i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1600" i="1" baseline="30000" dirty="0" smtClean="0">
                <a:latin typeface="Times New Roman" pitchFamily="18" charset="0"/>
                <a:cs typeface="Times New Roman" pitchFamily="18" charset="0"/>
              </a:rPr>
              <a:t>	              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квадратичная зависимость (зависимость второго порядка).</a:t>
            </a:r>
          </a:p>
          <a:p>
            <a:pPr>
              <a:lnSpc>
                <a:spcPct val="120000"/>
              </a:lnSpc>
              <a:defRPr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Y=a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х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i="1" baseline="30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i="1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i="1" baseline="300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1600" i="1" baseline="30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нелинейное взаимодействие величин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0471" y="717550"/>
            <a:ext cx="872115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Планирование эксперимента базируется на следующих</a:t>
            </a:r>
            <a:r>
              <a:rPr lang="ru-RU" sz="1400" b="1" i="1" dirty="0" smtClean="0">
                <a:latin typeface="Times New Roman" pitchFamily="18" charset="0"/>
                <a:cs typeface="Times New Roman" pitchFamily="18" charset="0"/>
              </a:rPr>
              <a:t> основных принципах (положениях):</a:t>
            </a:r>
            <a:endParaRPr lang="ru-RU" sz="1400" b="1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Первый принцип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– результат планирования эксперимента представляется в виде полинома, коэффициенты которого подлежат определению. 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defRPr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Иными словами выходная величина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имеет свободный член, соответствующий нулевому значению всех факторов, сумму линейных зависимостей           , сумму линейных взаимодействий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      и сумму квадратичных членов                  . Здесь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номер фактора,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- их общее количество,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i="1" baseline="-25000" dirty="0" err="1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коэффициенты регрессии.</a:t>
            </a:r>
          </a:p>
          <a:p>
            <a:pPr marL="1440000" algn="just">
              <a:defRPr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Формула (3) – полином второго порядка. В частном случае:</a:t>
            </a:r>
          </a:p>
          <a:p>
            <a:pPr marL="1440000" algn="just">
              <a:buFont typeface="Arial" pitchFamily="34" charset="0"/>
              <a:buChar char="•"/>
              <a:defRPr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при наличие только первых двух элементов он вырождается в полином первого порядка; </a:t>
            </a:r>
          </a:p>
          <a:p>
            <a:pPr marL="1440000" algn="just">
              <a:buFont typeface="Arial" pitchFamily="34" charset="0"/>
              <a:buChar char="•"/>
              <a:defRPr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при наличие трех элементов – в полином с линейными взаимодействиями.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/>
        </p:nvGraphicFramePr>
        <p:xfrm>
          <a:off x="517525" y="1539433"/>
          <a:ext cx="764381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3" imgW="6019560" imgH="888840" progId="Equation.DSMT4">
                  <p:embed/>
                </p:oleObj>
              </mc:Choice>
              <mc:Fallback>
                <p:oleObj name="Equation" r:id="rId3" imgW="6019560" imgH="8888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1539433"/>
                        <a:ext cx="7643813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3793200" y="3080228"/>
          <a:ext cx="495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5" imgW="495000" imgH="622080" progId="Equation.DSMT4">
                  <p:embed/>
                </p:oleObj>
              </mc:Choice>
              <mc:Fallback>
                <p:oleObj name="Equation" r:id="rId5" imgW="495000" imgH="6220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3200" y="3080228"/>
                        <a:ext cx="495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7253990" y="3080228"/>
          <a:ext cx="635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7" imgW="634680" imgH="622080" progId="Equation.DSMT4">
                  <p:embed/>
                </p:oleObj>
              </mc:Choice>
              <mc:Fallback>
                <p:oleObj name="Equation" r:id="rId7" imgW="634680" imgH="6220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990" y="3080228"/>
                        <a:ext cx="635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18"/>
          <p:cNvGraphicFramePr>
            <a:graphicFrameLocks noChangeAspect="1"/>
          </p:cNvGraphicFramePr>
          <p:nvPr/>
        </p:nvGraphicFramePr>
        <p:xfrm>
          <a:off x="2055713" y="3391378"/>
          <a:ext cx="508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9" imgW="507960" imgH="622080" progId="Equation.DSMT4">
                  <p:embed/>
                </p:oleObj>
              </mc:Choice>
              <mc:Fallback>
                <p:oleObj name="Equation" r:id="rId9" imgW="507960" imgH="6220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713" y="3391378"/>
                        <a:ext cx="508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8"/>
          <p:cNvSpPr>
            <a:spLocks noChangeArrowheads="1"/>
          </p:cNvSpPr>
          <p:nvPr/>
        </p:nvSpPr>
        <p:spPr bwMode="auto">
          <a:xfrm>
            <a:off x="8161338" y="1921397"/>
            <a:ext cx="5771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(3)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8" name="Прямоугольник 26"/>
          <p:cNvSpPr>
            <a:spLocks noChangeArrowheads="1"/>
          </p:cNvSpPr>
          <p:nvPr/>
        </p:nvSpPr>
        <p:spPr bwMode="auto">
          <a:xfrm>
            <a:off x="231494" y="608922"/>
            <a:ext cx="8727311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Итак, </a:t>
            </a:r>
            <a:r>
              <a:rPr lang="ru-RU" sz="1400" b="1" i="1" dirty="0" smtClean="0">
                <a:latin typeface="Times New Roman" pitchFamily="18" charset="0"/>
                <a:cs typeface="Times New Roman" pitchFamily="18" charset="0"/>
              </a:rPr>
              <a:t>первый принцип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планирования эксперимента заключается в том, что результат представляется в виде полинома, коэффициенты которого и подлежат определению.</a:t>
            </a:r>
          </a:p>
          <a:p>
            <a:pPr algn="just"/>
            <a:r>
              <a:rPr lang="ru-RU" sz="1400" b="1" i="1" dirty="0" smtClean="0">
                <a:latin typeface="Times New Roman" pitchFamily="18" charset="0"/>
                <a:cs typeface="Times New Roman" pitchFamily="18" charset="0"/>
              </a:rPr>
              <a:t>Второй </a:t>
            </a:r>
            <a:r>
              <a:rPr lang="ru-RU" sz="1400" b="1" i="1" dirty="0">
                <a:latin typeface="Times New Roman" pitchFamily="18" charset="0"/>
                <a:cs typeface="Times New Roman" pitchFamily="18" charset="0"/>
              </a:rPr>
              <a:t>принцип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. Все факторы, влияющие на процесс, записываются в относительных единицах, что позволяет унифицировать экспериментальные планы и облегчить решение уравнений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1400" b="1" i="1" dirty="0" smtClean="0">
                <a:latin typeface="Times New Roman" pitchFamily="18" charset="0"/>
                <a:cs typeface="Times New Roman" pitchFamily="18" charset="0"/>
              </a:rPr>
              <a:t>Третий принцип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Эксперимент проводится в определенных точках, которые подбираются таким образом, что либо решение систем уравнений намного упрощается, либо совокупность точек, в которых производится эксперимент, и составляющих план эксперимента, удовлетворяет определенным требованиям.</a:t>
            </a:r>
          </a:p>
          <a:p>
            <a:pPr marL="6120000" indent="457200"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Такие точки выбирают обычно в центре эксперимента, а также в вершинах куба (в трехфакторном пространстве) или гиперкуба (в многофакторном пространстве), ограничивающего исследуемую область.</a:t>
            </a:r>
          </a:p>
          <a:p>
            <a:pPr marL="6120000" indent="457200"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Это позволяет для планов первого порядка ограничиться точками с координатами -1 и +1</a:t>
            </a:r>
          </a:p>
          <a:p>
            <a:pPr algn="just"/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20" descr="C:\DOCUME~1\9335~1\LOCALS~1\Temp\FineReader10\media\image18.jpe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69431" y="2164731"/>
            <a:ext cx="55435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231494" y="4405952"/>
            <a:ext cx="5994621" cy="5232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Области определения двухфакторного (а) </a:t>
            </a:r>
            <a:br>
              <a:rPr lang="ru-RU" sz="14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и трёхфакторного (б) экспериментов  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31494" y="2164731"/>
            <a:ext cx="558266" cy="154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ru-RU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а)</a:t>
            </a:r>
            <a:r>
              <a:rPr lang="en-US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endParaRPr lang="ru-RU" sz="1600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200" i="1" dirty="0" smtClean="0">
                <a:solidFill>
                  <a:srgbClr val="000000"/>
                </a:solidFill>
                <a:cs typeface="Times New Roman" pitchFamily="18" charset="0"/>
              </a:rPr>
              <a:t>       </a:t>
            </a:r>
            <a:r>
              <a:rPr lang="en-US" sz="1200" i="1" dirty="0" smtClean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sz="1200" i="1" baseline="-30000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endParaRPr lang="ru-RU" sz="1100" dirty="0">
              <a:solidFill>
                <a:srgbClr val="000000"/>
              </a:solidFill>
            </a:endParaRPr>
          </a:p>
          <a:p>
            <a:pPr eaLnBrk="0" hangingPunct="0"/>
            <a:r>
              <a:rPr lang="en-US" sz="1200" i="1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sz="1200" i="1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sz="1200" baseline="-30000" dirty="0">
                <a:solidFill>
                  <a:srgbClr val="000000"/>
                </a:solidFill>
                <a:cs typeface="Times New Roman" pitchFamily="18" charset="0"/>
              </a:rPr>
              <a:t>max</a:t>
            </a:r>
            <a:endParaRPr lang="ru-RU" sz="1100" dirty="0">
              <a:solidFill>
                <a:srgbClr val="000000"/>
              </a:solidFill>
            </a:endParaRPr>
          </a:p>
          <a:p>
            <a:pPr eaLnBrk="0" hangingPunct="0"/>
            <a:endParaRPr lang="ru-RU" sz="1200" i="1" dirty="0">
              <a:solidFill>
                <a:srgbClr val="000000"/>
              </a:solidFill>
              <a:cs typeface="Times New Roman" pitchFamily="18" charset="0"/>
            </a:endParaRPr>
          </a:p>
          <a:p>
            <a:pPr eaLnBrk="0" hangingPunct="0"/>
            <a:endParaRPr lang="ru-RU" sz="1200" i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0" hangingPunct="0"/>
            <a:endParaRPr lang="ru-RU" sz="1200" i="1" dirty="0">
              <a:solidFill>
                <a:srgbClr val="000000"/>
              </a:solidFill>
              <a:cs typeface="Times New Roman" pitchFamily="18" charset="0"/>
            </a:endParaRPr>
          </a:p>
          <a:p>
            <a:pPr eaLnBrk="0" hangingPunct="0"/>
            <a:r>
              <a:rPr lang="en-US" sz="1200" i="1" dirty="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en-US" sz="1200" i="1" baseline="-30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sz="1200" baseline="-30000" dirty="0">
                <a:solidFill>
                  <a:srgbClr val="000000"/>
                </a:solidFill>
                <a:cs typeface="Times New Roman" pitchFamily="18" charset="0"/>
              </a:rPr>
              <a:t>min</a:t>
            </a:r>
            <a:endParaRPr lang="ru-RU" sz="1100" dirty="0">
              <a:solidFill>
                <a:srgbClr val="000000"/>
              </a:solidFill>
            </a:endParaRPr>
          </a:p>
          <a:p>
            <a:pPr eaLnBrk="0" hangingPunct="0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8860" y="560631"/>
            <a:ext cx="849474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задачи решаемые планированием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эксперимента</a:t>
            </a:r>
            <a:endParaRPr lang="ru-RU" sz="1600" b="1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1600" u="sng" dirty="0">
                <a:latin typeface="Times New Roman" pitchFamily="18" charset="0"/>
                <a:cs typeface="Times New Roman" pitchFamily="18" charset="0"/>
              </a:rPr>
              <a:t>1. Оценка степени влияния различных факторов.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Если 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│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│ &gt; │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│,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то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6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большей степени влияет на процесс, чем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6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. </a:t>
            </a:r>
          </a:p>
          <a:p>
            <a:pPr algn="just">
              <a:defRPr/>
            </a:pPr>
            <a:r>
              <a:rPr lang="ru-RU" sz="1600" u="sng" dirty="0">
                <a:latin typeface="Times New Roman" pitchFamily="18" charset="0"/>
                <a:cs typeface="Times New Roman" pitchFamily="18" charset="0"/>
              </a:rPr>
              <a:t>2. Направление влияния факторов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то с увеличением </a:t>
            </a:r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16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выход увеличивается, т.е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выходной параметр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растет. Если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1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&lt;0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то с увеличением 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выход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уменьшается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Зная направления влияния каждого фактора, мы можем уверенно двигаться в сторону получения интересующих нас режимов.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1600" u="sng" dirty="0">
                <a:latin typeface="Times New Roman" pitchFamily="18" charset="0"/>
                <a:cs typeface="Times New Roman" pitchFamily="18" charset="0"/>
              </a:rPr>
              <a:t>3. Построение математической модели процесса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том случае, если ее нельзя получить методами математического анализа.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Следует помнить, что математическая модель описывает лишь ту область, в которой производится эксперимент.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1600" u="sng" dirty="0">
                <a:latin typeface="Times New Roman" pitchFamily="18" charset="0"/>
                <a:cs typeface="Times New Roman" pitchFamily="18" charset="0"/>
              </a:rPr>
              <a:t>4. Нахождение оптимума или поиск оптимальных условий протекания процесса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 наличии экстремума математической модели задача сводится к решению</a:t>
            </a:r>
          </a:p>
          <a:p>
            <a:pPr algn="just"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системы уравнений (4). При отсутствии экстремума задача оптимизации </a:t>
            </a:r>
          </a:p>
          <a:p>
            <a:pPr algn="just"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сводится к отысканию не максимального, а наибольшего  (наименьшего)</a:t>
            </a:r>
          </a:p>
          <a:p>
            <a:pPr algn="just">
              <a:defRPr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значения выходной функции с учетом ограничений.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ru-RU" dirty="0"/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7557335" y="3107289"/>
          <a:ext cx="724145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Формула" r:id="rId3" imgW="584200" imgH="1790700" progId="">
                  <p:embed/>
                </p:oleObj>
              </mc:Choice>
              <mc:Fallback>
                <p:oleObj name="Формула" r:id="rId3" imgW="584200" imgH="17907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335" y="3107289"/>
                        <a:ext cx="724145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18"/>
          <p:cNvSpPr>
            <a:spLocks noChangeArrowheads="1"/>
          </p:cNvSpPr>
          <p:nvPr/>
        </p:nvSpPr>
        <p:spPr bwMode="auto">
          <a:xfrm>
            <a:off x="8281480" y="3664085"/>
            <a:ext cx="9537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+mn-lt"/>
              </a:rPr>
              <a:t>(4)</a:t>
            </a:r>
            <a:endParaRPr lang="ru-RU" sz="16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2705" y="4253950"/>
            <a:ext cx="5510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Задачи оптимизации охватывают не только вопросы отыскания наилучших режимов, но и проектирование оптимальных параметров (характеристик) системы.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661988" y="681623"/>
            <a:ext cx="81676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3. Планирование первого порядка</a:t>
            </a:r>
            <a:endParaRPr lang="ru-RU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9879" y="1020177"/>
            <a:ext cx="8499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 eaLnBrk="0" hangingPunct="0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способу перебора факторов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различают:</a:t>
            </a:r>
          </a:p>
          <a:p>
            <a:pPr indent="450850" algn="just" eaLnBrk="0" hangingPunct="0">
              <a:buFont typeface="Wingdings" pitchFamily="2" charset="2"/>
              <a:buChar char="q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Полный факторный эксперимент (ПФЭ);</a:t>
            </a:r>
          </a:p>
          <a:p>
            <a:pPr indent="450850" algn="just" eaLnBrk="0" hangingPunct="0">
              <a:buFont typeface="Wingdings" pitchFamily="2" charset="2"/>
              <a:buChar char="q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Дробный факторный эксперимент (ДФЭ) – ½ ПФЭ, ¼ ПФЭ и.т.д.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800101" y="1762125"/>
            <a:ext cx="8123237" cy="297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Уровень фактора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– значение фактора, фиксируемое в рамках эксперимента. 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							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(5)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							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(6)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(7)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				</a:t>
            </a:r>
          </a:p>
        </p:txBody>
      </p:sp>
      <p:sp>
        <p:nvSpPr>
          <p:cNvPr id="9" name="Номер слайда 14"/>
          <p:cNvSpPr txBox="1">
            <a:spLocks/>
          </p:cNvSpPr>
          <p:nvPr/>
        </p:nvSpPr>
        <p:spPr>
          <a:xfrm>
            <a:off x="8186738" y="5943600"/>
            <a:ext cx="390525" cy="369888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4A09D7-F6DD-4970-9F54-7F7FA1DB3ACC}" type="slidenum">
              <a:rPr kumimoji="0" lang="ru-RU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aphicFrame>
        <p:nvGraphicFramePr>
          <p:cNvPr id="13" name="Object 17"/>
          <p:cNvGraphicFramePr>
            <a:graphicFrameLocks noChangeAspect="1"/>
          </p:cNvGraphicFramePr>
          <p:nvPr/>
        </p:nvGraphicFramePr>
        <p:xfrm>
          <a:off x="5184775" y="2011614"/>
          <a:ext cx="17907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Формула" r:id="rId3" imgW="1091880" imgH="393480" progId="">
                  <p:embed/>
                </p:oleObj>
              </mc:Choice>
              <mc:Fallback>
                <p:oleObj name="Формула" r:id="rId3" imgW="1091880" imgH="39348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2011614"/>
                        <a:ext cx="17907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"/>
          <p:cNvGraphicFramePr>
            <a:graphicFrameLocks noChangeAspect="1"/>
          </p:cNvGraphicFramePr>
          <p:nvPr/>
        </p:nvGraphicFramePr>
        <p:xfrm>
          <a:off x="4024313" y="3134380"/>
          <a:ext cx="32797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Формула" r:id="rId5" imgW="1676160" imgH="228600" progId="">
                  <p:embed/>
                </p:oleObj>
              </mc:Choice>
              <mc:Fallback>
                <p:oleObj name="Формула" r:id="rId5" imgW="1676160" imgH="22860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3134380"/>
                        <a:ext cx="32797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21"/>
          <p:cNvSpPr>
            <a:spLocks noChangeArrowheads="1"/>
          </p:cNvSpPr>
          <p:nvPr/>
        </p:nvSpPr>
        <p:spPr bwMode="auto">
          <a:xfrm>
            <a:off x="3640744" y="2657727"/>
            <a:ext cx="494665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Интервал варьирования </a:t>
            </a:r>
            <a:r>
              <a:rPr lang="ru-RU" sz="1600" b="1" i="1" dirty="0">
                <a:solidFill>
                  <a:srgbClr val="1A0AF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максимальное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отклонению уровня фактора от нулевого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значения</a:t>
            </a:r>
            <a:r>
              <a:rPr lang="ru-RU" dirty="0"/>
              <a:t>	</a:t>
            </a:r>
          </a:p>
        </p:txBody>
      </p:sp>
      <p:graphicFrame>
        <p:nvGraphicFramePr>
          <p:cNvPr id="16" name="Object 21"/>
          <p:cNvGraphicFramePr>
            <a:graphicFrameLocks noChangeAspect="1"/>
          </p:cNvGraphicFramePr>
          <p:nvPr/>
        </p:nvGraphicFramePr>
        <p:xfrm>
          <a:off x="4258760" y="3861724"/>
          <a:ext cx="143192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Формула" r:id="rId7" imgW="825480" imgH="431640" progId="">
                  <p:embed/>
                </p:oleObj>
              </mc:Choice>
              <mc:Fallback>
                <p:oleObj name="Формула" r:id="rId7" imgW="825480" imgH="431640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8760" y="3861724"/>
                        <a:ext cx="143192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23"/>
          <p:cNvSpPr>
            <a:spLocks noChangeArrowheads="1"/>
          </p:cNvSpPr>
          <p:nvPr/>
        </p:nvSpPr>
        <p:spPr bwMode="auto">
          <a:xfrm>
            <a:off x="3640744" y="3580468"/>
            <a:ext cx="49482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Кодированное значение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Рисунок 22" descr="Foto1.jpg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9879" y="2257390"/>
            <a:ext cx="3064392" cy="800673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288484" y="3058063"/>
            <a:ext cx="3105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Рис. Области варьирования </a:t>
            </a:r>
            <a:r>
              <a:rPr lang="ru-RU" sz="1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1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фактора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8613" y="3365840"/>
            <a:ext cx="34721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формулах:</a:t>
            </a:r>
          </a:p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нижний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ru-RU" sz="1600" b="1" i="1" smtClean="0">
                <a:latin typeface="Times New Roman" pitchFamily="18" charset="0"/>
                <a:cs typeface="Times New Roman" pitchFamily="18" charset="0"/>
              </a:rPr>
              <a:t>верхний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нулевой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уровни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варьирования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6628</TotalTime>
  <Words>2388</Words>
  <Application>Microsoft Office PowerPoint</Application>
  <PresentationFormat>Экран (16:9)</PresentationFormat>
  <Paragraphs>400</Paragraphs>
  <Slides>29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29</vt:i4>
      </vt:variant>
    </vt:vector>
  </HeadingPairs>
  <TitlesOfParts>
    <vt:vector size="42" baseType="lpstr">
      <vt:lpstr>Arial</vt:lpstr>
      <vt:lpstr>Calibri</vt:lpstr>
      <vt:lpstr>Symbol</vt:lpstr>
      <vt:lpstr>Times New Roman</vt:lpstr>
      <vt:lpstr>TimesNewRomanPSMT</vt:lpstr>
      <vt:lpstr>Wingdings</vt:lpstr>
      <vt:lpstr>Cover</vt:lpstr>
      <vt:lpstr>1_Cover</vt:lpstr>
      <vt:lpstr>Visio</vt:lpstr>
      <vt:lpstr>Equation</vt:lpstr>
      <vt:lpstr>Формула</vt:lpstr>
      <vt:lpstr>Document</vt:lpstr>
      <vt:lpstr>Документ</vt:lpstr>
      <vt:lpstr>Лабораторная работа № 3 Обработка экспериментальных данных по определению времени проявления фоторезиста в технологии фотолитографии на основе регрессионного анализа</vt:lpstr>
      <vt:lpstr> Цель работы – определить коэффициенты регрессии полинома первого порядка, описывающего модель проявления фоторезиста в технологии фотолитографии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Iveta</cp:lastModifiedBy>
  <cp:revision>206</cp:revision>
  <dcterms:created xsi:type="dcterms:W3CDTF">2014-06-27T12:30:22Z</dcterms:created>
  <dcterms:modified xsi:type="dcterms:W3CDTF">2024-03-21T11:33:18Z</dcterms:modified>
</cp:coreProperties>
</file>