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8"/>
  </p:notesMasterIdLst>
  <p:handoutMasterIdLst>
    <p:handoutMasterId r:id="rId39"/>
  </p:handoutMasterIdLst>
  <p:sldIdLst>
    <p:sldId id="265" r:id="rId3"/>
    <p:sldId id="276" r:id="rId4"/>
    <p:sldId id="278" r:id="rId5"/>
    <p:sldId id="279" r:id="rId6"/>
    <p:sldId id="280" r:id="rId7"/>
    <p:sldId id="288" r:id="rId8"/>
    <p:sldId id="281" r:id="rId9"/>
    <p:sldId id="282" r:id="rId10"/>
    <p:sldId id="283" r:id="rId11"/>
    <p:sldId id="289" r:id="rId12"/>
    <p:sldId id="284" r:id="rId13"/>
    <p:sldId id="287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7" r:id="rId24"/>
    <p:sldId id="300" r:id="rId25"/>
    <p:sldId id="299" r:id="rId26"/>
    <p:sldId id="302" r:id="rId27"/>
    <p:sldId id="309" r:id="rId28"/>
    <p:sldId id="301" r:id="rId29"/>
    <p:sldId id="306" r:id="rId30"/>
    <p:sldId id="310" r:id="rId31"/>
    <p:sldId id="303" r:id="rId32"/>
    <p:sldId id="304" r:id="rId33"/>
    <p:sldId id="286" r:id="rId34"/>
    <p:sldId id="305" r:id="rId35"/>
    <p:sldId id="308" r:id="rId36"/>
    <p:sldId id="263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672" y="12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.gov.ru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.gov.ru/portal/gost/home/standart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itmo.ru/files/620" TargetMode="External"/><Relationship Id="rId2" Type="http://schemas.openxmlformats.org/officeDocument/2006/relationships/hyperlink" Target="https://edu.itmo.ru/files/345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6908" y="1381328"/>
            <a:ext cx="8112035" cy="2636683"/>
          </a:xfrm>
        </p:spPr>
        <p:txBody>
          <a:bodyPr>
            <a:noAutofit/>
          </a:bodyPr>
          <a:lstStyle/>
          <a:p>
            <a:r>
              <a:rPr lang="ru-RU" dirty="0" smtClean="0"/>
              <a:t>Лабораторная работа </a:t>
            </a:r>
            <a:r>
              <a:rPr lang="ru-RU" smtClean="0"/>
              <a:t>№ </a:t>
            </a:r>
            <a:r>
              <a:rPr lang="ru-RU" smtClean="0"/>
              <a:t>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Стандарты и регламенты Федерального агентства по техническому регулированию и метрологии РОССТАНДАРТ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018011"/>
            <a:ext cx="6400800" cy="761613"/>
          </a:xfrm>
        </p:spPr>
        <p:txBody>
          <a:bodyPr>
            <a:normAutofit fontScale="85000" lnSpcReduction="10000"/>
          </a:bodyPr>
          <a:lstStyle/>
          <a:p>
            <a:r>
              <a:rPr lang="ru-RU" sz="2000" dirty="0" smtClean="0"/>
              <a:t>к.т.н</a:t>
            </a:r>
            <a:r>
              <a:rPr lang="ru-RU" sz="2000" smtClean="0"/>
              <a:t>., преподаватель </a:t>
            </a:r>
            <a:r>
              <a:rPr lang="ru-RU" sz="2000" dirty="0" err="1" smtClean="0"/>
              <a:t>ФСУиР</a:t>
            </a:r>
            <a:r>
              <a:rPr lang="ru-RU" sz="2000" dirty="0" smtClean="0"/>
              <a:t> – Рассадина Анна Александровна</a:t>
            </a:r>
            <a:endParaRPr lang="nl-NL" sz="2000" dirty="0"/>
          </a:p>
          <a:p>
            <a:r>
              <a:rPr lang="ru-RU" dirty="0" smtClean="0"/>
              <a:t>Контактные данные: 8-950-047-25-58, </a:t>
            </a:r>
            <a:r>
              <a:rPr lang="en-US" dirty="0" smtClean="0"/>
              <a:t>aarassadina@itmo.ru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8344" y="736600"/>
            <a:ext cx="86347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3. Область и объект стандартизации</a:t>
            </a:r>
            <a:endParaRPr lang="ru-RU" sz="16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457200"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Объект стандартизации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продукция (работы, услуги) (далее - продукция), процессы, системы менеджмента, терминология, условные обозначения, исследования (испытания) и измерения (включая отбор образцов) и методы испытаний, маркировка, процедуры оценки соответствия и иные объекты.</a:t>
            </a:r>
          </a:p>
          <a:p>
            <a:pPr indent="4572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Стандартизация может ограничиваться определенными аспектами любого объекта. Например, применительно к обуви это могут быть размер и критерий прочности.</a:t>
            </a:r>
          </a:p>
          <a:p>
            <a:pPr indent="457200"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Аспект стандартизации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краткое выражение обобщенного содержания устанавливаемых стандартом положений. Аспект стандартизации указывают в наименовании стандарта в виде подзаголовка.</a:t>
            </a:r>
          </a:p>
          <a:p>
            <a:pPr indent="457200"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Область стандартизации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совокупность взаимосвязанных объектов стандартизации.</a:t>
            </a:r>
          </a:p>
          <a:p>
            <a:pPr indent="4572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Областью стандартизации можно считать, например, машиностроение, нефтепродукты, горнодобывающее оборудование, средства вычислительной техники, транспорт, электроника, величины и единицы величин и т.д.</a:t>
            </a:r>
            <a:endParaRPr lang="ru-RU" sz="1600" dirty="0" smtClean="0"/>
          </a:p>
          <a:p>
            <a:pPr indent="457200" algn="just"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830" y="494335"/>
            <a:ext cx="8744675" cy="43550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4. Комплексные системы стандартов</a:t>
            </a:r>
          </a:p>
          <a:p>
            <a:pPr indent="457200"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Комплексные системы стандартов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это результат комплексной стандартизации.</a:t>
            </a:r>
          </a:p>
          <a:p>
            <a:pPr indent="457200"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Комплекс (система) стандартов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совокупность взаимоувязанных стандартов, объединенных общей целевой направленностью и устанавливающих согласованные требования к взаимоувязанным объектам стандартизации.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Комплексные системы стандартов направлены на решение народно-хозяйственных задач, обеспечивающих повышение эффективности производства высококачественной продукции, в частности на упорядочение документации в сферах обращения продукции, на обеспечение единства измерений, безопасности, охраны окружающей среды и т.д.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каждую систему входит несколько десятков общетехнических стандартов, охватывающих все стадии жизненного цикла изделий: исследование и проектирование, подготовку производства, производство, эксплуатацию и ремонт.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Каждой комплексной системе стандартов присвоен свой номер – одна или две цифры, отделенные точкой в регистрационном номере, и свое наименование, которое приводится на обложке стандарта первой строкой. Некоторые наименования комплексных систем стандартов имеют аббревиатуру, например, Единая система конструкторской документации имеет аббревиатуру ЕСКД.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51988" y="518475"/>
            <a:ext cx="7793037" cy="34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r">
              <a:lnSpc>
                <a:spcPct val="110000"/>
              </a:lnSpc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Таблица 1. Комплексные системы стандартов (КСС)</a:t>
            </a:r>
            <a:endParaRPr lang="ru-RU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51986" y="1028700"/>
          <a:ext cx="8135408" cy="3925824"/>
        </p:xfrm>
        <a:graphic>
          <a:graphicData uri="http://schemas.openxmlformats.org/drawingml/2006/table">
            <a:tbl>
              <a:tblPr/>
              <a:tblGrid>
                <a:gridCol w="203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Номер КСС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Аббревиатура КСС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Название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Индексы стандартов, входящих в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Стандартизация в Российской Федерации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ГОСТ Р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ЕСКД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Единая система конструкторской документации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ЕСТД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Единая система технологической документации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Унифицированная система документации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СИБИД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Система стандартов по информации, библиотечному и издательскому делу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93700" y="1204722"/>
          <a:ext cx="8192060" cy="2944368"/>
        </p:xfrm>
        <a:graphic>
          <a:graphicData uri="http://schemas.openxmlformats.org/drawingml/2006/table">
            <a:tbl>
              <a:tblPr/>
              <a:tblGrid>
                <a:gridCol w="20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Номер КСС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Аббревиатура КСС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Название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Индексы стандартов, входящих в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ГСИ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Государственная система обеспечения единства измерений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ЕСЗКС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Единая система защиты от коррозии и старения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ССБТ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Система безопасности труда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Репрография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Экологический менеджмент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46100" y="889254"/>
          <a:ext cx="8039656" cy="3680460"/>
        </p:xfrm>
        <a:graphic>
          <a:graphicData uri="http://schemas.openxmlformats.org/drawingml/2006/table">
            <a:tbl>
              <a:tblPr/>
              <a:tblGrid>
                <a:gridCol w="200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Номер КСС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Аббревиатура КСС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Название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Индексы стандартов, входящих в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СРПП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Система разработки и постановки продукции на производство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Охрана природы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Технологии авиатопливообеспечения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ЕСПД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Единая система программной документации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СПДС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Система проектной документации по строительству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30200" y="838200"/>
          <a:ext cx="7988300" cy="3680460"/>
        </p:xfrm>
        <a:graphic>
          <a:graphicData uri="http://schemas.openxmlformats.org/drawingml/2006/table">
            <a:tbl>
              <a:tblPr/>
              <a:tblGrid>
                <a:gridCol w="19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Номер КСС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Аббревиатура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Название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Индексы стандартов, входящих в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Безопасность в чрезвычайных ситуациях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Обеспечение износостойкости изделий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Автоматизированные системы управления дорожным движением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Надежность в технике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Система технического обслуживания и ремонта техники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678942"/>
          <a:ext cx="8204760" cy="3925824"/>
        </p:xfrm>
        <a:graphic>
          <a:graphicData uri="http://schemas.openxmlformats.org/drawingml/2006/table">
            <a:tbl>
              <a:tblPr/>
              <a:tblGrid>
                <a:gridCol w="205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Номер КСС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Аббревиатура КСС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Название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Индексы стандартов, входящих в КСС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Система стандартов эргономики и технической эстетики 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Единый российский страховой фонд документации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Информационная технология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ГОСТ, 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Система сертификации ГОСТ Р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Информационное обеспечение техники и операторской деятельности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ГОСТ Р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-7938" y="620713"/>
            <a:ext cx="9144001" cy="0"/>
          </a:xfrm>
          <a:prstGeom prst="line">
            <a:avLst/>
          </a:prstGeom>
          <a:noFill/>
          <a:ln w="57150" cmpd="thickThin">
            <a:solidFill>
              <a:srgbClr val="0099FF"/>
            </a:solidFill>
            <a:round/>
            <a:headEnd/>
            <a:tailEnd/>
          </a:ln>
        </p:spPr>
        <p:txBody>
          <a:bodyPr lIns="90000" tIns="46800" rIns="90000" bIns="46800" anchorCtr="1"/>
          <a:lstStyle/>
          <a:p>
            <a:endParaRPr lang="ru-RU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966" y="651511"/>
            <a:ext cx="85318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5. Обозначение национальных стандартов</a:t>
            </a:r>
            <a:endParaRPr lang="ru-RU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 eaLnBrk="0" hangingPunct="0">
              <a:defRPr/>
            </a:pPr>
            <a:endParaRPr lang="ru-RU" sz="1000" i="1" dirty="0">
              <a:latin typeface="Arial" charset="0"/>
              <a:ea typeface="TimesNewRomanPSMT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966" y="1143954"/>
            <a:ext cx="8531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Обозначение национального стандарта РФ состоит из индекса – «ГОСТ Р»;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Обозначение межгосударственного стандарта – «ГОСТ»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Индекс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« пробел» 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регистрационный 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«тире» 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две последние или все четыре цифры года утверждения стандарта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ГОСТ Р 50037-98, ГОСТ </a:t>
            </a: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Р 50628-2000,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ГОСТ 2836-87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873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4664" y="749300"/>
            <a:ext cx="8701836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Обозначение стандарта, входящего в комплексную систему (комплекс) стандартов</a:t>
            </a:r>
          </a:p>
          <a:p>
            <a:pPr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Индекс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« пробел» 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номер комплексной системы стандартов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«точка» 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регистрационный 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«тире» 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две последние или все четыре цифры года утверждения стандарта</a:t>
            </a:r>
          </a:p>
          <a:p>
            <a:pPr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ГОСТ Р 2.001-93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Здесь цифра 2, отделенная точкой в регистрационном номере, определяет принадлежность данного стандарта к комплексной системе стандартов, которая имеет аббревиатуру «ЕСКД», и называется «Единая система конструкторской документации».</a:t>
            </a:r>
          </a:p>
          <a:p>
            <a:pPr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мере принятия технических регламентов и оставления за национальными стандартами функций доказательной базы, количество общетехнических систем и комплексов будет сокращаться, а их состав и содержание изменяться.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Среди всех комплексных систем особое место занимают системы стандартов ЕСКД и ЕСТД, тесно связанные между собой и определяющие требования к основной технической документации всего народного хозяйства и особенно для машиностроения.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31646" y="698500"/>
            <a:ext cx="8418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Обозначение национальных стандартов РФ, имеющих аутентичный текст (без изменений и дополнений) соответствующих международных, региональных или национальных стандартов других стран на русском языке (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идентичный стандарт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), состоит из:</a:t>
            </a: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Индекс «ГОСТ Р»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«пробел» «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обозначение соответствующего международного (регионального) стандарта (без указания года его принятия)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»  «пробел» «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регистрационный 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» «тире» «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год утверждения стандарта в РФ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ГОСТ Р ИСО 9001-2001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ГОСТ Р ИСО/МЭК 10746-2-2000</a:t>
            </a: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Данный способ применения международного стандарта называют «методом обложки» или «прямое применение международного стандарта»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61257" y="711622"/>
            <a:ext cx="7092043" cy="42319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 работы:</a:t>
            </a:r>
          </a:p>
          <a:p>
            <a:pPr indent="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приобрести навыки поисковой работы на сайте РОССТАНДАРТА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https://www.rst.gov.ru/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 по определению:</a:t>
            </a:r>
          </a:p>
          <a:p>
            <a:pPr lvl="1" indent="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категории стандартов;</a:t>
            </a:r>
          </a:p>
          <a:p>
            <a:pPr lvl="1" indent="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объекта и области стандартизации;</a:t>
            </a:r>
          </a:p>
          <a:p>
            <a:pPr lvl="1" indent="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основных положений стандарта;</a:t>
            </a:r>
          </a:p>
          <a:p>
            <a:pPr lvl="1" indent="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сферы применения стандарта;</a:t>
            </a:r>
          </a:p>
          <a:p>
            <a:pPr indent="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закрепить теоретический материал по разделу стандартизация;</a:t>
            </a:r>
          </a:p>
          <a:p>
            <a:pPr indent="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Приобрести практические навыки работы с указателями «Национальные стандарты», «Межгосударственные стандарты»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https://www.rst.gov.ru/portal/gost/home/standarts/catalognational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457200" algn="just">
              <a:spcAft>
                <a:spcPts val="600"/>
              </a:spcAft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Нормативные документы, используемые в ходе работы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Фонд стандартов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https://www.rst.gov.ru/portal/gost/home/standarts/catalognational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8667" y="1466850"/>
            <a:ext cx="1933252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966" y="680740"/>
            <a:ext cx="8531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Обозначение национальных стандартов РФ, имеющих аутентичный текст соответствующих международных, региональных или национальных стандартов других стран на русском языке с изменениями или дополнительными требованиями, отражающими специфику потребностей национальной экономики (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модифицированный стандарт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), состоит из:</a:t>
            </a: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Обозначение национального стандарта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 приведенного ниже в скобках 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обозначения примененного международного (регионального) стандарта</a:t>
            </a: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pPr indent="457200" algn="just"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ГОСТ Р 51885-2002                                           2) ГОСТ Р 52377-2004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(ИСО 7000: 1990)                                                   (МЭК 60634:1998)</a:t>
            </a: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Данный способ применения международного стандарта называют косвенное применение международного стандарта или применение с изменениями.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0" y="127000"/>
            <a:ext cx="8750300" cy="48474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6. Стандарты и регламенты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Информацию о действующих межгосударственных и национальных стандартах, сроках их действия, изменениях к ним можно найти на сайте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РОССТАНДАРТа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 ссылке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https://www.rst.gov.ru/portal/gost/home/standarts</a:t>
            </a:r>
            <a:endParaRPr lang="ru-RU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Одним из основных требований при создании общероссийских классификаторов является необходимость их гармонизации с международными, региональными классификаторами и стандартами по классификации ООН, ИСО, ЕС и других организаций. Всего в России по состоянию на 1 января 2006 г. действует 32 общероссийских классификатора.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Одним из таких классификаторов является общероссийский классификатор стандартов ОК (МК (ИСО/ИНОФКО-001-96) 001-2000), действующий в России по постановлению Госстандарта с ноября 2000 г. Общероссийский классификатор стандартов (далее ОКС) содержит аутентичный текст межгосударственного классификатора стандартов (МК (ИСО/ИНОФКО МКС) 001-96) и международного классификатора стандартов (ИСО/ИНОФКО МКС) с учетом требований, отражающих потребности народного хозяйства Российской Федерации.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ОКС предназначен для использования при построении каталогов, указателей, выборочных перечней, библиографических материалов, формировании баз данных по международным и национальным стандартам и другим нормативным и техническим документам по стандартизации, обеспечивая распространение этих документов в национальном, межгосударственном и международном масштабе.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5412" y="685800"/>
            <a:ext cx="875030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Объектами классификации ОКС являются стандарты и другие нормативные и технические документы по стандартизации.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Классификатор ОКС устанавливает коды и наименование классификационных группировок, используемых для индексирования объектов классификации.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ОКС представляет собой иерархическую трехступенчатую классификацию с цифровым алфавитом кода классификационных группировок иерархического деления и имеет следующую структуру: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2501682"/>
            <a:ext cx="21050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63813" y="2501682"/>
            <a:ext cx="6381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 первой ступени (раздел) классифицируются предметные области стандартизации, имеющие дальнейшее деление на второй и третьей ступенях классификации (группы, подгруппы).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312" y="3682782"/>
            <a:ext cx="803418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кодовых обозначениях разделы, группы и подгруппы разделяют между собой точками.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Примеры классификации в соответствии с ОКС: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27. Энергетика и теплотехника.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27.120. Атомная энергетика.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27.120.30. Делящиеся ядерные материалы.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7985" y="740779"/>
            <a:ext cx="8378304" cy="3680749"/>
          </a:xfrm>
        </p:spPr>
        <p:txBody>
          <a:bodyPr>
            <a:normAutofit/>
          </a:bodyPr>
          <a:lstStyle/>
          <a:p>
            <a:pPr indent="457200" algn="just">
              <a:spcBef>
                <a:spcPts val="0"/>
              </a:spcBef>
              <a:spcAft>
                <a:spcPts val="600"/>
              </a:spcAft>
            </a:pPr>
            <a:r>
              <a:rPr lang="ru-RU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7. Порядок выполнения работы</a:t>
            </a:r>
          </a:p>
          <a:p>
            <a:pPr indent="457200" algn="just"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 таблице 2 приведены задания по вариантам. Каждый студент выполняет два задания своего варианта.</a:t>
            </a:r>
          </a:p>
          <a:p>
            <a:pPr indent="457200" algn="just"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Воспользовавшись данными таблицы 2 перейти на сайт ГОССТАНДАРТА по ссылке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https://www.rst.gov.ru/portal/gost/home/standarts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Выбрать необходимый каталог и выполнить поиск стандарта в каталоге. Поиск осуществим либо через «Обозначение» либо «Наименование»</a:t>
            </a:r>
          </a:p>
          <a:p>
            <a:pPr indent="457200" algn="just"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 результатам поиска заполнить таблицу 3.</a:t>
            </a:r>
          </a:p>
          <a:p>
            <a:pPr indent="457200" algn="just"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Оформить отчет и сдать его преподавателю. В отчете привести:</a:t>
            </a:r>
          </a:p>
          <a:p>
            <a:pPr lvl="1" indent="457200" algn="just">
              <a:buAutoNum type="arabicPeriod"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Титульный лист</a:t>
            </a:r>
          </a:p>
          <a:p>
            <a:pPr lvl="1" indent="457200" algn="just">
              <a:buAutoNum type="arabicPeriod"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</a:p>
          <a:p>
            <a:pPr lvl="1" indent="457200" algn="just">
              <a:buAutoNum type="arabicPeriod"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 своего варианта</a:t>
            </a:r>
          </a:p>
          <a:p>
            <a:pPr lvl="1" indent="457200" algn="just">
              <a:buAutoNum type="arabicPeriod"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Результат заполнения таблицы 3</a:t>
            </a:r>
          </a:p>
          <a:p>
            <a:pPr lvl="1" indent="457200" algn="just">
              <a:buAutoNum type="arabicPeriod"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Вывод.</a:t>
            </a:r>
          </a:p>
          <a:p>
            <a:pPr indent="457200" algn="just"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 выводе отразить ответы на контрольные вопросы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7985" y="740779"/>
            <a:ext cx="8378304" cy="3680749"/>
          </a:xfrm>
        </p:spPr>
        <p:txBody>
          <a:bodyPr>
            <a:noAutofit/>
          </a:bodyPr>
          <a:lstStyle/>
          <a:p>
            <a:pPr lvl="0" algn="just" eaLnBrk="0" hangingPunct="0">
              <a:defRPr/>
            </a:pPr>
            <a:r>
              <a:rPr lang="ru-RU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8. Контрольные вопросы</a:t>
            </a:r>
          </a:p>
          <a:p>
            <a:pPr lvl="0" indent="457200" algn="just" eaLnBrk="0" hangingPunct="0"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Какие документы входят в понятие «нормативный документ»?</a:t>
            </a:r>
          </a:p>
          <a:p>
            <a:pPr lvl="0" indent="457200" algn="just" eaLnBrk="0" hangingPunct="0"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Какие из рассмотренных в разделе «</a:t>
            </a:r>
            <a:r>
              <a:rPr lang="ru-RU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Основные понятия и термины в области стандартизации»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документов устанавливают обязательные требования?</a:t>
            </a:r>
          </a:p>
          <a:p>
            <a:pPr lvl="0" indent="457200" algn="just" eaLnBrk="0" hangingPunct="0"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расшифровывается аббревиатура ГОСТ?</a:t>
            </a:r>
          </a:p>
          <a:p>
            <a:pPr lvl="0" indent="457200" algn="just" eaLnBrk="0" hangingPunct="0"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Чем отличаются правила по стандартизации от рекомендаций по стандартизации? Приведите пример того и другого документа.</a:t>
            </a:r>
          </a:p>
          <a:p>
            <a:pPr lvl="0" indent="457200" algn="just" eaLnBrk="0" hangingPunct="0"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Какие стандарты называют основополагающими? Приведите примеры организационно-методических и общетехнических стандартов.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pic>
        <p:nvPicPr>
          <p:cNvPr id="8" name="Рисунок 7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21"/>
            <a:ext cx="9144000" cy="46092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88100" y="1524000"/>
            <a:ext cx="2463800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поиска стандарта через «обозначение» щелкнуть левой кнопкой мышки на «Обозначение»,</a:t>
            </a:r>
          </a:p>
          <a:p>
            <a:pPr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дождаться появления крестика справа,</a:t>
            </a:r>
          </a:p>
          <a:p>
            <a:pPr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Ввести обозначение ГОСТ в строку поиска,</a:t>
            </a:r>
          </a:p>
          <a:p>
            <a:pPr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Нажать лупу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941" y="241300"/>
            <a:ext cx="835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Таблица 2. Данные варианта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32941" y="745728"/>
          <a:ext cx="804558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Задание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Задание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Протезы клапанов сердца. Часть 2. Менеджмент риска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</a:t>
                      </a:r>
                      <a:r>
                        <a:rPr lang="en-US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ISO 3324-1-2017</a:t>
                      </a:r>
                      <a:endParaRPr lang="ru-RU" sz="13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Совместимость технических средств электромагнитная. Технические средства радиосвязи. Часть 3. Частные требования к устройствам малого радиуса действия, работающим на частотах от 9 кГц до 40 ГГц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</a:t>
                      </a:r>
                      <a:r>
                        <a:rPr lang="en-US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IEC 60958-1-2014</a:t>
                      </a:r>
                      <a:endParaRPr lang="ru-RU" sz="13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Карты идентификационные. </a:t>
                      </a:r>
                      <a:r>
                        <a:rPr lang="ru-RU" sz="13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Машиносчитываемые</a:t>
                      </a:r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паспортно-визовые документы. Часть 3. </a:t>
                      </a:r>
                      <a:r>
                        <a:rPr lang="ru-RU" sz="13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Машиносчитываемые</a:t>
                      </a:r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официальные документы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34.974-91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Карты идентификационные. Идентификация эмитентов. Часть 1. Система нумерации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54500.1-2011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Трансформаторы измерительные. Часть 1. Трансформаторы тока</a:t>
                      </a:r>
                      <a:endParaRPr lang="ru-RU" sz="13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56273.2-2016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Нанотехнологии</a:t>
                      </a:r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Часть 1. Основные термины и определения</a:t>
                      </a:r>
                      <a:endParaRPr lang="ru-RU" sz="13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57272.7-2016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Информатизация здоровья. HL7, версия 3. Эталонная информационная модель. Выпуск 1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7.0.93-2015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16" y="177800"/>
            <a:ext cx="835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Таблица 2. Данные варианта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98316" y="516354"/>
          <a:ext cx="8352819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Вариант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Задание</a:t>
                      </a:r>
                      <a:r>
                        <a:rPr lang="ru-RU" sz="13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Задание 2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Система стандартов по информации, библиотечному и издательскому делу. Библиотечно-информационные услуги научной библиотеки. Виды, формы и режимы предоставления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30011.1-2012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Единая система конструкторской документации. Текстовые документы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29209-91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Трансфер</a:t>
                      </a:r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технологий. Технологический аудит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10074-69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Машины ручные электрические. Общие технические условия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7.0.49-2007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Плиты теплоизоляционные из минеральной ваты на битумном связующем. Технические условия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34.12-2015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Консервы мясные. Свинина жирная. Технические 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27.012-2019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Надежность в технике. Методы оценки показателей безотказности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10175-75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15" y="177800"/>
            <a:ext cx="835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Таблица 2. Данные варианта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63689" y="710168"/>
          <a:ext cx="8287443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Вариант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Задание</a:t>
                      </a:r>
                      <a:r>
                        <a:rPr lang="ru-RU" sz="13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Задание 2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Основные нормы взаимозаменяемости. Резьба упорная. Профиль и основные размеры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7.0.91-2015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Мебель офисная. Перегородки. Часть 3. Методы испытаний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12.4.292-2013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Нанотехнологии</a:t>
                      </a:r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Часть 3. </a:t>
                      </a:r>
                      <a:r>
                        <a:rPr lang="ru-RU" sz="13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Нанообъекты</a:t>
                      </a:r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углеродные. Термины и определения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3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Система стандартов безопасности труда. Фильтрующая защитная одежда от паров, газов токсичных веществ. Технические условия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ИСО 8573-3-2006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Автомобильные транспортные средства. Система обеспечения микроклимата. Технические требования и методы испытаний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</a:t>
                      </a:r>
                      <a:r>
                        <a:rPr lang="en-US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ISO/HL7 21731-2013</a:t>
                      </a:r>
                      <a:endParaRPr lang="ru-RU" sz="13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Системы менеджмента качества в автомобилестроении. Одобрение производства автомобильных компонентов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15031-69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Двигатели автомобильные. Насосы жидкостные систем охлаждения. Технические требования и методы испытаний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</a:t>
                      </a:r>
                      <a:r>
                        <a:rPr lang="en-US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IEC 60079-29-3-2013</a:t>
                      </a:r>
                      <a:endParaRPr lang="ru-RU" sz="13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15" y="177800"/>
            <a:ext cx="835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Таблица 2. Данные варианта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98315" y="698500"/>
          <a:ext cx="8352819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4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Задание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Задание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Суда малые. Измерение шума малых моторных прогулочных судов. Часть 3. Оценка шума при помощи расчетов и измерений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27.607-2013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Приборы полупроводниковые. Дискретные приборы и интегральные схемы. Часть 3. Сигнальные диоды (включая переключательные) и диоды-регуляторы тока и напряжения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Р 51901.14-2007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Воздушный транспорт. Система менеджмента безопасности авиационной деятельности. СМБ Авиационного Комплекса (поставщиков обслуживания). СМБ авиационной деятельности поставщиков обслуживания: авиакомпании, аэропорты, организации по организации воздушного движения, учебные заведения, организации по техническому обслуживанию и ремонту. Общие положения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17512-82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Информационная технология. Методы и средства обеспечения безопасности. Менеджмент риска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ГОСТ </a:t>
                      </a:r>
                      <a:r>
                        <a:rPr lang="en-US" sz="13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IEC 60332-3-22-2011</a:t>
                      </a:r>
                      <a:endParaRPr lang="ru-RU" sz="13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0049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2</a:t>
            </a:r>
            <a:endParaRPr lang="ru-RU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419707" y="228769"/>
            <a:ext cx="8368693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Основные понятия и термины в области стандартизации</a:t>
            </a:r>
          </a:p>
        </p:txBody>
      </p:sp>
      <p:sp>
        <p:nvSpPr>
          <p:cNvPr id="15" name="Прямоугольник 19"/>
          <p:cNvSpPr>
            <a:spLocks noChangeArrowheads="1"/>
          </p:cNvSpPr>
          <p:nvPr/>
        </p:nvSpPr>
        <p:spPr bwMode="auto">
          <a:xfrm>
            <a:off x="139700" y="567323"/>
            <a:ext cx="8829675" cy="44319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соответствии с Федеральным законом «О техническом регулировании», Федеральным законом Российской Федерации от 29 июня 2015 года № 162-ФЗ «О стандартизации в Российской Федерации»</a:t>
            </a:r>
          </a:p>
          <a:p>
            <a:pPr indent="457200"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Стандартизация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деятельность по разработке (ведению), утверждению, изменению (актуализации), отмене, опубликованию и применению документов по стандартизации и иная деятельность, направленная на достижение упорядоченности в отношении объектов стандартизации. Результатом деятельности в области стандартизации является разработка нормативного документа.</a:t>
            </a:r>
          </a:p>
          <a:p>
            <a:pPr indent="457200"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Нормативный документ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документ, устанавливающий правила, общие принципы или характеристики, касающиеся различных видов деятельности или их результатов. К нормативным документам в области стандартизации относятся:</a:t>
            </a:r>
          </a:p>
          <a:p>
            <a:pPr indent="457200" algn="just">
              <a:buFontTx/>
              <a:buChar char="-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национальные стандарты;</a:t>
            </a:r>
          </a:p>
          <a:p>
            <a:pPr indent="457200" algn="just">
              <a:buFontTx/>
              <a:buChar char="-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правила стандартизации, нормы и рекомендации в области стандартизации;</a:t>
            </a:r>
          </a:p>
          <a:p>
            <a:pPr indent="457200" algn="just">
              <a:buFontTx/>
              <a:buChar char="-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классификации, применяемые в установленном порядке; общероссийские классификаторы технико-экономической и социальной информации;</a:t>
            </a:r>
          </a:p>
          <a:p>
            <a:pPr indent="457200" algn="just">
              <a:buFontTx/>
              <a:buChar char="-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своды правил;</a:t>
            </a:r>
          </a:p>
          <a:p>
            <a:pPr indent="457200" algn="just">
              <a:buFontTx/>
              <a:buChar char="-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стандарты организаций;</a:t>
            </a:r>
          </a:p>
          <a:p>
            <a:pPr indent="457200" algn="just">
              <a:buFontTx/>
              <a:buChar char="-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технические условия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9287" y="587421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Таблица 3. Данные стандарта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638299" y="925975"/>
          <a:ext cx="6947457" cy="4163568"/>
        </p:xfrm>
        <a:graphic>
          <a:graphicData uri="http://schemas.openxmlformats.org/drawingml/2006/table">
            <a:tbl>
              <a:tblPr/>
              <a:tblGrid>
                <a:gridCol w="45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№ </a:t>
                      </a:r>
                      <a:r>
                        <a:rPr lang="ru-RU" sz="1200" dirty="0" err="1"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ru-RU" sz="1200" dirty="0" err="1"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Вопросы для заполнения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Задание 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Задание 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Обозначение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ГОСТ…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ГОСТ…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Наименование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Индекс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Регистрационный номер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Номер комплексной системы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Аббревиатура комплексной системы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Способ применения международного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Код ОКС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Категория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Объект стандартизации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Область стандартизации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Сфера применения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Основные положения стандарта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Изменения, принятые к данному стандарту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Вывод: можно ли использовать в работе данный стандарт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33377"/>
            <a:ext cx="458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Пример выполнения задания</a:t>
            </a: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Дано: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ГОСТ 34100.1-2017/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ISO/IEC Guide 98-1:2009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Поиск стандарта 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Определить к какой категории относится стандарт.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Выбрать соответствующую категорию</a:t>
            </a:r>
          </a:p>
          <a:p>
            <a:pPr marL="800100" lvl="1" indent="-342900"/>
            <a:r>
              <a:rPr lang="en-US" sz="1600" dirty="0" smtClean="0"/>
              <a:t/>
            </a:r>
            <a:br>
              <a:rPr lang="en-US" sz="1600" dirty="0" smtClean="0"/>
            </a:b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4700" y="329921"/>
            <a:ext cx="4559300" cy="38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0300" y="988873"/>
            <a:ext cx="4984750" cy="299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988873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3. Выполнить поиск стандарта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08497" y="919162"/>
            <a:ext cx="3438003" cy="165258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Щелкнуть левой кнопкой мыши по названию стандарта.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Выписать данные стандарта в таблицу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71" y="919162"/>
            <a:ext cx="5290329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31008" y="4774168"/>
            <a:ext cx="39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58341" y="322163"/>
            <a:ext cx="8472667" cy="46474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+mn-lt"/>
              </a:rPr>
              <a:t>	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Стандарт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– документ, в котором в целях добровольного многократного использования устанавливаются характеристики продукции, правила осуществления и характеристики процессов проектирования (включая изыскания), производства, строительства, монтажа, наладки, эксплуатации, хранения и перевозки, реализации и утилизации, выполнения работ и оказания услуг. Стандарт также может содержать правила и методы исследований (испытаний) и измерений, правила отбора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образцов, требования к технологии, символике, упаковке, маркировке или этикеткам и правилам их нанесения.</a:t>
            </a:r>
          </a:p>
          <a:p>
            <a:pPr indent="457200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Стандарт, утвержденный национальным органом по стандартизации, называется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национальным стандартом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(ГОСТ Р, расшифровывается как «государственный стандарт России»). Национальный стандарт - документ по стандартизации, который разработан участником или участниками работ по стандартизации, по результатам экспертизы в техническом комитете по стандартизации или проектном техническом комитете по стандартизации утвержден федеральным органом исполнительной власти в сфере стандартизации и в котором для всеобщего применения устанавливаются общие характеристики объекта стандартизации, а также правила и общие принципы в отношении объекта стандартизации.</a:t>
            </a:r>
          </a:p>
          <a:p>
            <a:pPr indent="457200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Национальный орган по стандартизации в РФ –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Федеральное агентство по техническому регулированию и метрологии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/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Правила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(ПР) стандартизации – документ национальной системы стандартизации, разработанный и утвержденный федеральным органом исполнительной власти в сфере стандартизации, содержащий положения организационного и методического характера, которые дополняют или конкретизируют отдельные положения основополагающих национальных стандартов, а также определяют порядок и методы проведения работ по стандартизации и оформления результатов таких работ.</a:t>
            </a:r>
          </a:p>
          <a:p>
            <a:pPr indent="457200" algn="just"/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4348" y="4774168"/>
            <a:ext cx="35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2099" y="372963"/>
            <a:ext cx="8469549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457200"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Норма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(Н) – положение, устанавливающее количественные или качественные критерии, которые должны быть удовлетворены.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Обозначение норм: Нормы 35-01, НРБ – 96.</a:t>
            </a:r>
          </a:p>
          <a:p>
            <a:pPr indent="4572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Правила и нормы, разрабатываемые федеральными органами исполнительной власти, могут быть объединены в один документ, например, строительные нормы и правила –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СНиП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санитарные правила и нормы –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СанПиН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Рекомендации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(Р) по стандартизации – документ национальной системы стандартизации, утвержденный федеральным органом исполнительной власти в сфере стандартизации и содержащий информацию организационного и методического характера, касающуюся проведения работ по стандартизации и способствующую применению соответствующего национального стандарта, либо положения, которые предварительно проверяются на практике до их установления в национальном стандарте или предварительном национальном стандарте.</a:t>
            </a:r>
          </a:p>
          <a:p>
            <a:pPr indent="457200"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Общероссийские классификаторы технико-экономической и социальной информации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документы по стандартизации, распределяющие технико-экономическую и социальную информацию в соответствии с ее классификацией (классами, группами, видами и другим) и являющиеся обязательными для применения в государственных информационных системах и при межведомственном обмене информацией в порядке, установленном федеральными законами и иными нормативными правовыми актами Российской Федерации.</a:t>
            </a:r>
          </a:p>
          <a:p>
            <a:pPr indent="457200" algn="just">
              <a:defRPr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71626" y="4774168"/>
            <a:ext cx="25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0471" y="717550"/>
            <a:ext cx="8721155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4572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Создание Общероссийских классификаторов технико-экономической и социальной информации – главный результат работ по единой системе классификации и кодированию.</a:t>
            </a:r>
          </a:p>
          <a:p>
            <a:pPr indent="457200"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Классификация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это разделение множества объектов на классификационные группировки по сходству или различию на основе определенных признаков в соответствии с принятыми правилами.</a:t>
            </a:r>
          </a:p>
          <a:p>
            <a:pPr indent="457200"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Кодирование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это образование и присвоение по определенным правилам кодов объекту или группе объектов, позволяющее заменить несколькими знаками наименования этих объектов.</a:t>
            </a:r>
          </a:p>
          <a:p>
            <a:pPr indent="4572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Примерами ранее разработанных и наиболее часто применяемых объектов являются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https://rosstat.gov.ru/classification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 общероссийский классификатор продукции по видам экономической деятельности (ОКПД2), классификатор услуг во внешнеэкономической деятельности (КУВЭД), общероссийский классификатор организационно-правовых форм (ОКОПФ) и др. Разработка ОК охватывает все сферы социально-экономической деятельности.</a:t>
            </a:r>
          </a:p>
          <a:p>
            <a:pPr indent="457200"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Свод правил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(СП) – документ по стандартизации, утвержденный федеральным органом исполнительной власти или Государственной корпорацией по атомной энергии "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Росатом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" и содержащий правила и общие принципы в отношении процессов в целях обеспечения соблюдения требований технических регламентов. Пример: свод правил по проектированию и строительству СП 23-101-2004 Проектирование тепловой защиты зданий.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" name="Прямоугольник 26"/>
          <p:cNvSpPr>
            <a:spLocks noChangeArrowheads="1"/>
          </p:cNvSpPr>
          <p:nvPr/>
        </p:nvSpPr>
        <p:spPr bwMode="auto">
          <a:xfrm>
            <a:off x="231494" y="608922"/>
            <a:ext cx="872731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Стандарт организации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(СТО) – документ по стандартизации, утвержденный юридическим лицом, в том числе государственной корпорацией,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саморегулируемой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организацией, а также индивидуальным предпринимателем для совершенствования производства и обеспечения качества продукции, выполнения работ, оказания услуг.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соответствии с</a:t>
            </a:r>
            <a:r>
              <a:rPr lang="ru-RU" sz="1600" b="1" dirty="0" smtClean="0"/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ГОСТ Р 1.4-2004, ГОСТ Р ИСО 9000-2015 организация – группа работников и необходимых средств с распределением ответственности, полномочий и взаимоотношений.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Примеры: компания, корпорация, фирма, предприятие, учреждение, благотворительная организация, предприятие розничной торговли, ассоциация, а также их подразделения или комбинация из них. Организация может быть государственной или частной.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Примером стандарта организации является:</a:t>
            </a:r>
          </a:p>
          <a:p>
            <a:pPr indent="457200" algn="just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Требования к выпускным квалификационным работам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https://edu.itmo.ru/files/345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457200" algn="just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Положение о поверке выпускных квалификационных работ обучающихся в Университете ИТМО с помощью системы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Аниплагиат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https://edu.itmo.ru/files/620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457200"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70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8860" y="662231"/>
            <a:ext cx="8494749" cy="41857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4572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Технические условия (ТУ) – </a:t>
            </a:r>
            <a:r>
              <a:rPr lang="ru-RU" sz="1600" dirty="0" smtClean="0"/>
              <a:t> 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вид стандарта организации, утвержденный изготовителем продукции (далее - изготовитель) или исполнителем работы, услуги (далее - исполнитель).</a:t>
            </a:r>
          </a:p>
          <a:p>
            <a:pPr indent="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Категории стандартов</a:t>
            </a:r>
          </a:p>
          <a:p>
            <a:pPr indent="4572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Весь фонд стандартов, действующих на территории РФ, включает следующие категории:</a:t>
            </a:r>
          </a:p>
          <a:p>
            <a:pPr indent="457200" algn="just">
              <a:buFontTx/>
              <a:buChar char="-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стандарты организаций;</a:t>
            </a:r>
          </a:p>
          <a:p>
            <a:pPr indent="457200" algn="just">
              <a:buFontTx/>
              <a:buChar char="-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региональные (индекс стандартов ЕС);</a:t>
            </a:r>
          </a:p>
          <a:p>
            <a:pPr indent="457200" algn="just">
              <a:buFontTx/>
              <a:buChar char="-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национальные стандарты РФ (индекс стандартов ГОСТ Р);</a:t>
            </a:r>
          </a:p>
          <a:p>
            <a:pPr indent="457200" algn="just">
              <a:buFontTx/>
              <a:buChar char="-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межгосударственные стандарты (индекс стандартов ГОСТ);</a:t>
            </a:r>
          </a:p>
          <a:p>
            <a:pPr indent="457200" algn="just">
              <a:buFontTx/>
              <a:buChar char="-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международные стандарты (индекс стандартов ИСО, МЭК, МСЭ);</a:t>
            </a:r>
          </a:p>
          <a:p>
            <a:pPr indent="4572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Межгосударственный стандарт – региональный стандарт, принятый Евразийским советом по стандартизации, метрологии и сертификации и доступный большому кругу пользователей.</a:t>
            </a:r>
          </a:p>
          <a:p>
            <a:pPr indent="4572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Евразийский совет по стандартизации, метрологии и сертификации (Межгосударственный совет по стандартизации, метрологии и сертификации Содружества независимых государств (МГС СНГ)) входят 12 стран бывшего СССР, кроме стран Прибалтики.</a:t>
            </a:r>
          </a:p>
          <a:p>
            <a:pPr indent="457200" algn="just">
              <a:defRPr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9879" y="1020177"/>
            <a:ext cx="84997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 eaLnBrk="0" hangingPunct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Международный стандарт –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стандарт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принятый международной организацией по стандартизации и доступный широкому кругу пользователей.</a:t>
            </a:r>
          </a:p>
          <a:p>
            <a:pPr indent="450850" algn="just" eaLnBrk="0" hangingPunct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Международные и региональные организации:</a:t>
            </a:r>
          </a:p>
          <a:p>
            <a:pPr indent="450850" algn="just" eaLnBrk="0" hangingPunct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ИСО – международная организация по стандартизации (индекс стандартов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ИСО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англ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International Organization for Standardization, ISO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indent="450850" algn="just" eaLnBrk="0" hangingPunct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МЭК – международная электротехническая комиссия, сфера деятельности которой связана с электротехникой и электроникой (индекс стандартов МЭК (англ.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Electrotechnical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Commission, IEC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indent="450850" algn="just" eaLnBrk="0" hangingPunct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МСЭ – международный союз электросвязи (индекс стандартов МСЭ (англ.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Telecommunication Union, ITU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indent="450850" algn="just" eaLnBrk="0" hangingPunct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ЕС – Европейский союз (индекс стандартов ЕС)</a:t>
            </a:r>
          </a:p>
        </p:txBody>
      </p:sp>
      <p:sp>
        <p:nvSpPr>
          <p:cNvPr id="9" name="Номер слайда 14"/>
          <p:cNvSpPr txBox="1">
            <a:spLocks/>
          </p:cNvSpPr>
          <p:nvPr/>
        </p:nvSpPr>
        <p:spPr>
          <a:xfrm>
            <a:off x="8186738" y="5943600"/>
            <a:ext cx="390525" cy="369888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4A09D7-F6DD-4970-9F54-7F7FA1DB3ACC}" type="slidenum">
              <a:rPr kumimoji="0" lang="ru-RU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7480</TotalTime>
  <Words>2896</Words>
  <Application>Microsoft Office PowerPoint</Application>
  <PresentationFormat>Экран (16:9)</PresentationFormat>
  <Paragraphs>437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TimesNewRomanPSMT</vt:lpstr>
      <vt:lpstr>Cover</vt:lpstr>
      <vt:lpstr>1_Cover</vt:lpstr>
      <vt:lpstr>Лабораторная работа № 5 Стандарты и регламенты Федерального агентства по техническому регулированию и метрологии РОССТАНДАРТ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Iveta</cp:lastModifiedBy>
  <cp:revision>246</cp:revision>
  <dcterms:created xsi:type="dcterms:W3CDTF">2014-06-27T12:30:22Z</dcterms:created>
  <dcterms:modified xsi:type="dcterms:W3CDTF">2024-03-20T15:43:36Z</dcterms:modified>
</cp:coreProperties>
</file>