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98" r:id="rId2"/>
  </p:sldMasterIdLst>
  <p:notesMasterIdLst>
    <p:notesMasterId r:id="rId26"/>
  </p:notesMasterIdLst>
  <p:handoutMasterIdLst>
    <p:handoutMasterId r:id="rId27"/>
  </p:handoutMasterIdLst>
  <p:sldIdLst>
    <p:sldId id="265" r:id="rId3"/>
    <p:sldId id="269" r:id="rId4"/>
    <p:sldId id="277" r:id="rId5"/>
    <p:sldId id="271" r:id="rId6"/>
    <p:sldId id="272" r:id="rId7"/>
    <p:sldId id="270" r:id="rId8"/>
    <p:sldId id="273" r:id="rId9"/>
    <p:sldId id="275" r:id="rId10"/>
    <p:sldId id="276" r:id="rId11"/>
    <p:sldId id="278" r:id="rId12"/>
    <p:sldId id="279" r:id="rId13"/>
    <p:sldId id="280" r:id="rId14"/>
    <p:sldId id="288" r:id="rId15"/>
    <p:sldId id="281" r:id="rId16"/>
    <p:sldId id="282" r:id="rId17"/>
    <p:sldId id="283" r:id="rId18"/>
    <p:sldId id="289" r:id="rId19"/>
    <p:sldId id="284" r:id="rId20"/>
    <p:sldId id="285" r:id="rId21"/>
    <p:sldId id="287" r:id="rId22"/>
    <p:sldId id="290" r:id="rId23"/>
    <p:sldId id="286" r:id="rId24"/>
    <p:sldId id="263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1">
          <p15:clr>
            <a:srgbClr val="A4A3A4"/>
          </p15:clr>
        </p15:guide>
        <p15:guide id="2" pos="28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0" autoAdjust="0"/>
    <p:restoredTop sz="94672" autoAdjust="0"/>
  </p:normalViewPr>
  <p:slideViewPr>
    <p:cSldViewPr snapToGrid="0" snapToObjects="1" showGuides="1">
      <p:cViewPr varScale="1">
        <p:scale>
          <a:sx n="144" d="100"/>
          <a:sy n="144" d="100"/>
        </p:scale>
        <p:origin x="672" y="120"/>
      </p:cViewPr>
      <p:guideLst>
        <p:guide orient="horz" pos="1611"/>
        <p:guide pos="28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412975-4CFD-C441-A244-B7FD9A9579C2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660DC-725D-2A44-9F89-74FE668A9C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254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AFD1C8-470D-774F-8B40-381C3059BD4A}" type="datetimeFigureOut">
              <a:rPr lang="en-US" smtClean="0"/>
              <a:pPr/>
              <a:t>3/21/2024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9711C-DB87-6342-8123-FE7E39EB00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07329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Редактируемый элемент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799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7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4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5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19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0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3319723"/>
            <a:ext cx="4038600" cy="127490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21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9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9" y="1770130"/>
            <a:ext cx="3036565" cy="2919036"/>
          </a:xfrm>
          <a:custGeom>
            <a:avLst/>
            <a:gdLst>
              <a:gd name="connsiteX0" fmla="*/ 0 w 3027362"/>
              <a:gd name="connsiteY0" fmla="*/ 0 h 1885950"/>
              <a:gd name="connsiteX1" fmla="*/ 2528981 w 3027362"/>
              <a:gd name="connsiteY1" fmla="*/ 0 h 1885950"/>
              <a:gd name="connsiteX2" fmla="*/ 3027362 w 3027362"/>
              <a:gd name="connsiteY2" fmla="*/ 498381 h 1885950"/>
              <a:gd name="connsiteX3" fmla="*/ 3027362 w 3027362"/>
              <a:gd name="connsiteY3" fmla="*/ 1885950 h 1885950"/>
              <a:gd name="connsiteX4" fmla="*/ 0 w 3027362"/>
              <a:gd name="connsiteY4" fmla="*/ 1885950 h 1885950"/>
              <a:gd name="connsiteX5" fmla="*/ 0 w 3027362"/>
              <a:gd name="connsiteY5" fmla="*/ 0 h 1885950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0 w 3036565"/>
              <a:gd name="connsiteY4" fmla="*/ 1885950 h 3892048"/>
              <a:gd name="connsiteX5" fmla="*/ 0 w 3036565"/>
              <a:gd name="connsiteY5" fmla="*/ 0 h 3892048"/>
              <a:gd name="connsiteX0" fmla="*/ 0 w 3036565"/>
              <a:gd name="connsiteY0" fmla="*/ 0 h 3892048"/>
              <a:gd name="connsiteX1" fmla="*/ 2528981 w 3036565"/>
              <a:gd name="connsiteY1" fmla="*/ 0 h 3892048"/>
              <a:gd name="connsiteX2" fmla="*/ 3027362 w 3036565"/>
              <a:gd name="connsiteY2" fmla="*/ 498381 h 3892048"/>
              <a:gd name="connsiteX3" fmla="*/ 3036565 w 3036565"/>
              <a:gd name="connsiteY3" fmla="*/ 3892048 h 3892048"/>
              <a:gd name="connsiteX4" fmla="*/ 9203 w 3036565"/>
              <a:gd name="connsiteY4" fmla="*/ 3892047 h 3892048"/>
              <a:gd name="connsiteX5" fmla="*/ 0 w 3036565"/>
              <a:gd name="connsiteY5" fmla="*/ 0 h 3892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36565" h="3892048">
                <a:moveTo>
                  <a:pt x="0" y="0"/>
                </a:moveTo>
                <a:lnTo>
                  <a:pt x="2528981" y="0"/>
                </a:lnTo>
                <a:cubicBezTo>
                  <a:pt x="2804229" y="0"/>
                  <a:pt x="3027362" y="223133"/>
                  <a:pt x="3027362" y="498381"/>
                </a:cubicBezTo>
                <a:cubicBezTo>
                  <a:pt x="3030430" y="1629603"/>
                  <a:pt x="3033497" y="2760826"/>
                  <a:pt x="3036565" y="3892048"/>
                </a:cubicBezTo>
                <a:lnTo>
                  <a:pt x="9203" y="3892047"/>
                </a:lnTo>
                <a:cubicBezTo>
                  <a:pt x="6135" y="2594698"/>
                  <a:pt x="3068" y="1297349"/>
                  <a:pt x="0" y="0"/>
                </a:cubicBez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9113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5387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599335"/>
            <a:ext cx="6400800" cy="228599"/>
          </a:xfrm>
        </p:spPr>
        <p:txBody>
          <a:bodyPr anchor="b" anchorCtr="0">
            <a:normAutofit/>
          </a:bodyPr>
          <a:lstStyle>
            <a:lvl1pPr marL="0" indent="0" algn="ctr">
              <a:buNone/>
              <a:defRPr sz="12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dirty="0" smtClean="0"/>
              <a:t>Город и год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5098416" y="49027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5910801" y="42723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2926326"/>
            <a:ext cx="6400800" cy="705749"/>
          </a:xfrm>
        </p:spPr>
        <p:txBody>
          <a:bodyPr anchor="b">
            <a:normAutofit/>
          </a:bodyPr>
          <a:lstStyle>
            <a:lvl1pPr algn="ctr">
              <a:defRPr sz="3200" b="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1371600" y="3637205"/>
            <a:ext cx="6400800" cy="462905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1600" baseline="0">
                <a:solidFill>
                  <a:schemeClr val="bg1"/>
                </a:solidFill>
              </a:defRPr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30845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4693" y="997421"/>
            <a:ext cx="5965438" cy="1488969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ru-RU" dirty="0" smtClean="0"/>
              <a:t>Название презентации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765697" y="2571750"/>
            <a:ext cx="5965825" cy="1652588"/>
          </a:xfrm>
        </p:spPr>
        <p:txBody>
          <a:bodyPr>
            <a:normAutofit/>
          </a:bodyPr>
          <a:lstStyle>
            <a:lvl1pPr marL="0" indent="0" algn="l">
              <a:buFontTx/>
              <a:buNone/>
              <a:defRPr sz="1600"/>
            </a:lvl1pPr>
            <a:lvl2pPr marL="457200" indent="0" algn="l">
              <a:buFontTx/>
              <a:buNone/>
              <a:defRPr/>
            </a:lvl2pPr>
            <a:lvl3pPr marL="914400" indent="0" algn="l">
              <a:buFontTx/>
              <a:buNone/>
              <a:defRPr/>
            </a:lvl3pPr>
            <a:lvl4pPr marL="1371600" indent="0" algn="l">
              <a:buFontTx/>
              <a:buNone/>
              <a:defRPr/>
            </a:lvl4pPr>
            <a:lvl5pPr marL="1828800" indent="0" algn="l">
              <a:buFontTx/>
              <a:buNone/>
              <a:defRPr/>
            </a:lvl5pPr>
          </a:lstStyle>
          <a:p>
            <a:pPr lvl="0"/>
            <a:r>
              <a:rPr lang="ru-RU" dirty="0" smtClean="0"/>
              <a:t>Имя и контактные данные автора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1411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ctr"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43140" y="927382"/>
            <a:ext cx="2713244" cy="1644368"/>
          </a:xfrm>
        </p:spPr>
        <p:txBody>
          <a:bodyPr anchor="t" anchorCtr="0">
            <a:normAutofit/>
          </a:bodyPr>
          <a:lstStyle>
            <a:lvl1pPr>
              <a:defRPr sz="2800" baseline="0">
                <a:solidFill>
                  <a:srgbClr val="FFFFFF"/>
                </a:solidFill>
              </a:defRPr>
            </a:lvl1pPr>
          </a:lstStyle>
          <a:p>
            <a:r>
              <a:rPr lang="ru-RU" dirty="0" smtClean="0"/>
              <a:t>Место для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1825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Фина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457200" y="2010279"/>
            <a:ext cx="8229600" cy="620483"/>
          </a:xfrm>
        </p:spPr>
        <p:txBody>
          <a:bodyPr>
            <a:normAutofit/>
          </a:bodyPr>
          <a:lstStyle>
            <a:lvl1pPr algn="ctr">
              <a:defRPr sz="3200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Спасибо за внимание!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" y="2787704"/>
            <a:ext cx="8229600" cy="594122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FontTx/>
              <a:buNone/>
              <a:defRPr>
                <a:solidFill>
                  <a:srgbClr val="FFFFFF"/>
                </a:solidFill>
              </a:defRPr>
            </a:lvl2pPr>
            <a:lvl3pPr marL="914400" indent="0" algn="ctr">
              <a:buFontTx/>
              <a:buNone/>
              <a:defRPr>
                <a:solidFill>
                  <a:srgbClr val="FFFFFF"/>
                </a:solidFill>
              </a:defRPr>
            </a:lvl3pPr>
            <a:lvl4pPr marL="1371600" indent="0" algn="ctr">
              <a:buFontTx/>
              <a:buNone/>
              <a:defRPr>
                <a:solidFill>
                  <a:srgbClr val="FFFFFF"/>
                </a:solidFill>
              </a:defRPr>
            </a:lvl4pPr>
            <a:lvl5pPr marL="1828800" indent="0" algn="ctr">
              <a:buFontTx/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ru-RU" dirty="0" smtClean="0"/>
              <a:t>Контактные данные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221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46133"/>
            <a:ext cx="6273934" cy="284849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84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kfq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759937"/>
            <a:ext cx="4038600" cy="2834686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ru-RU" dirty="0" smtClean="0"/>
              <a:t>Колонтитул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92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199" y="1759937"/>
            <a:ext cx="5018388" cy="294303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659438" y="1759744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1"/>
          </p:nvPr>
        </p:nvSpPr>
        <p:spPr>
          <a:xfrm>
            <a:off x="5659438" y="3288506"/>
            <a:ext cx="3027362" cy="1414463"/>
          </a:xfrm>
          <a:custGeom>
            <a:avLst/>
            <a:gdLst/>
            <a:ahLst/>
            <a:cxnLst/>
            <a:rect l="l" t="t" r="r" b="b"/>
            <a:pathLst>
              <a:path w="3027362" h="1885950">
                <a:moveTo>
                  <a:pt x="0" y="0"/>
                </a:moveTo>
                <a:lnTo>
                  <a:pt x="3027362" y="0"/>
                </a:lnTo>
                <a:lnTo>
                  <a:pt x="3027362" y="1063625"/>
                </a:lnTo>
                <a:lnTo>
                  <a:pt x="3026362" y="1063625"/>
                </a:lnTo>
                <a:lnTo>
                  <a:pt x="3023015" y="1129917"/>
                </a:lnTo>
                <a:cubicBezTo>
                  <a:pt x="2982765" y="1526260"/>
                  <a:pt x="2667672" y="1841353"/>
                  <a:pt x="2271329" y="1881603"/>
                </a:cubicBezTo>
                <a:lnTo>
                  <a:pt x="2205037" y="1884951"/>
                </a:lnTo>
                <a:lnTo>
                  <a:pt x="2205037" y="1885950"/>
                </a:lnTo>
                <a:lnTo>
                  <a:pt x="0" y="1885950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498"/>
            <a:ext cx="8229600" cy="620315"/>
          </a:xfrm>
        </p:spPr>
        <p:txBody>
          <a:bodyPr/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460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927382"/>
            <a:ext cx="8229600" cy="62048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16" name="Picture Placeholder 10"/>
          <p:cNvSpPr>
            <a:spLocks noGrp="1"/>
          </p:cNvSpPr>
          <p:nvPr>
            <p:ph type="pic" sz="quarter" idx="13"/>
          </p:nvPr>
        </p:nvSpPr>
        <p:spPr>
          <a:xfrm>
            <a:off x="457201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8" name="Picture Placeholder 10"/>
          <p:cNvSpPr>
            <a:spLocks noGrp="1"/>
          </p:cNvSpPr>
          <p:nvPr>
            <p:ph type="pic" sz="quarter" idx="15"/>
          </p:nvPr>
        </p:nvSpPr>
        <p:spPr>
          <a:xfrm>
            <a:off x="3276149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9" name="Picture Placeholder 10"/>
          <p:cNvSpPr>
            <a:spLocks noGrp="1"/>
          </p:cNvSpPr>
          <p:nvPr>
            <p:ph type="pic" sz="quarter" idx="16"/>
          </p:nvPr>
        </p:nvSpPr>
        <p:spPr>
          <a:xfrm>
            <a:off x="6097917" y="1759744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0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457201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1" name="Picture Placeholder 10"/>
          <p:cNvSpPr>
            <a:spLocks noGrp="1"/>
          </p:cNvSpPr>
          <p:nvPr>
            <p:ph type="pic" sz="quarter" idx="18"/>
          </p:nvPr>
        </p:nvSpPr>
        <p:spPr>
          <a:xfrm>
            <a:off x="3276149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2" name="Picture Placeholder 10"/>
          <p:cNvSpPr>
            <a:spLocks noGrp="1"/>
          </p:cNvSpPr>
          <p:nvPr>
            <p:ph type="pic" sz="quarter" idx="19"/>
          </p:nvPr>
        </p:nvSpPr>
        <p:spPr>
          <a:xfrm>
            <a:off x="6097917" y="3324086"/>
            <a:ext cx="2588883" cy="1063056"/>
          </a:xfrm>
          <a:prstGeom prst="round1Rect">
            <a:avLst>
              <a:gd name="adj" fmla="val 37649"/>
            </a:avLst>
          </a:prstGeom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20" hasCustomPrompt="1"/>
          </p:nvPr>
        </p:nvSpPr>
        <p:spPr>
          <a:xfrm>
            <a:off x="457201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6" name="Text Placeholder 24"/>
          <p:cNvSpPr>
            <a:spLocks noGrp="1"/>
          </p:cNvSpPr>
          <p:nvPr>
            <p:ph type="body" sz="quarter" idx="21" hasCustomPrompt="1"/>
          </p:nvPr>
        </p:nvSpPr>
        <p:spPr>
          <a:xfrm>
            <a:off x="3275819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7" name="Text Placeholder 24"/>
          <p:cNvSpPr>
            <a:spLocks noGrp="1"/>
          </p:cNvSpPr>
          <p:nvPr>
            <p:ph type="body" sz="quarter" idx="22" hasCustomPrompt="1"/>
          </p:nvPr>
        </p:nvSpPr>
        <p:spPr>
          <a:xfrm>
            <a:off x="6085706" y="289917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8" name="Text Placeholder 24"/>
          <p:cNvSpPr>
            <a:spLocks noGrp="1"/>
          </p:cNvSpPr>
          <p:nvPr>
            <p:ph type="body" sz="quarter" idx="23" hasCustomPrompt="1"/>
          </p:nvPr>
        </p:nvSpPr>
        <p:spPr>
          <a:xfrm>
            <a:off x="457201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29" name="Text Placeholder 24"/>
          <p:cNvSpPr>
            <a:spLocks noGrp="1"/>
          </p:cNvSpPr>
          <p:nvPr>
            <p:ph type="body" sz="quarter" idx="24" hasCustomPrompt="1"/>
          </p:nvPr>
        </p:nvSpPr>
        <p:spPr>
          <a:xfrm>
            <a:off x="3275819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0" name="Text Placeholder 24"/>
          <p:cNvSpPr>
            <a:spLocks noGrp="1"/>
          </p:cNvSpPr>
          <p:nvPr>
            <p:ph type="body" sz="quarter" idx="25" hasCustomPrompt="1"/>
          </p:nvPr>
        </p:nvSpPr>
        <p:spPr>
          <a:xfrm>
            <a:off x="6085706" y="4472763"/>
            <a:ext cx="2589213" cy="269081"/>
          </a:xfrm>
        </p:spPr>
        <p:txBody>
          <a:bodyPr>
            <a:normAutofit/>
          </a:bodyPr>
          <a:lstStyle>
            <a:lvl1pPr marL="0" indent="0">
              <a:buFont typeface="Arial"/>
              <a:buNone/>
              <a:defRPr sz="1200"/>
            </a:lvl1pPr>
          </a:lstStyle>
          <a:p>
            <a:pPr lvl="0"/>
            <a:r>
              <a:rPr lang="ru-RU" dirty="0" smtClean="0"/>
              <a:t>Подпись</a:t>
            </a:r>
            <a:endParaRPr lang="en-US" dirty="0"/>
          </a:p>
        </p:txBody>
      </p:sp>
      <p:sp>
        <p:nvSpPr>
          <p:cNvPr id="33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185639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86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4030768" y="329462"/>
            <a:ext cx="465603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International Students and Scholars Rock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65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97" r:id="rId2"/>
    <p:sldLayoutId id="2147483692" r:id="rId3"/>
    <p:sldLayoutId id="2147483686" r:id="rId4"/>
    <p:sldLayoutId id="2147483689" r:id="rId5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8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9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927382"/>
            <a:ext cx="8229600" cy="620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Заголовок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4948"/>
            <a:ext cx="8229600" cy="28996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Первый уровень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Пятый уровень</a:t>
            </a:r>
          </a:p>
          <a:p>
            <a:pPr lvl="4"/>
            <a:r>
              <a:rPr lang="ru-RU" dirty="0" smtClean="0"/>
              <a:t>Шестой уровень</a:t>
            </a:r>
            <a:endParaRPr lang="en-US" dirty="0"/>
          </a:p>
        </p:txBody>
      </p:sp>
      <p:sp>
        <p:nvSpPr>
          <p:cNvPr id="4" name="TextBox 3"/>
          <p:cNvSpPr txBox="1"/>
          <p:nvPr userDrawn="1"/>
        </p:nvSpPr>
        <p:spPr>
          <a:xfrm>
            <a:off x="-865051" y="4134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03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200" b="1" i="0" kern="12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SzPct val="100000"/>
        <a:buFontTx/>
        <a:buBlip>
          <a:blip r:embed="rId10"/>
        </a:buBlip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3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39.wmf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36.png"/><Relationship Id="rId4" Type="http://schemas.openxmlformats.org/officeDocument/2006/relationships/image" Target="../media/image3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5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46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39633" y="1683657"/>
            <a:ext cx="8112035" cy="1698172"/>
          </a:xfrm>
        </p:spPr>
        <p:txBody>
          <a:bodyPr>
            <a:normAutofit fontScale="90000"/>
          </a:bodyPr>
          <a:lstStyle/>
          <a:p>
            <a:r>
              <a:rPr lang="ru-RU" sz="4000" dirty="0" smtClean="0"/>
              <a:t>Лабораторная работа № 1</a:t>
            </a:r>
            <a:br>
              <a:rPr lang="ru-RU" sz="4000" dirty="0" smtClean="0"/>
            </a:br>
            <a:r>
              <a:rPr lang="ru-RU" sz="4000" dirty="0" smtClean="0"/>
              <a:t>Оценка погрешности </a:t>
            </a:r>
            <a:r>
              <a:rPr lang="ru-RU" sz="4000" smtClean="0"/>
              <a:t>на основании </a:t>
            </a:r>
            <a:r>
              <a:rPr lang="ru-RU" sz="4000" dirty="0" smtClean="0"/>
              <a:t>проведения прямых измерений</a:t>
            </a:r>
            <a:endParaRPr lang="en-US" sz="400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1371600" y="3637205"/>
            <a:ext cx="6400800" cy="761613"/>
          </a:xfrm>
        </p:spPr>
        <p:txBody>
          <a:bodyPr>
            <a:normAutofit fontScale="85000" lnSpcReduction="10000"/>
          </a:bodyPr>
          <a:lstStyle/>
          <a:p>
            <a:r>
              <a:rPr lang="ru-RU" sz="2000" dirty="0" smtClean="0"/>
              <a:t>к.т.н</a:t>
            </a:r>
            <a:r>
              <a:rPr lang="ru-RU" sz="2000" smtClean="0"/>
              <a:t>., </a:t>
            </a:r>
            <a:r>
              <a:rPr lang="ru-RU" sz="2000" smtClean="0"/>
              <a:t>преподаватель </a:t>
            </a:r>
            <a:r>
              <a:rPr lang="ru-RU" sz="2000" dirty="0" err="1" smtClean="0"/>
              <a:t>ФСУиР</a:t>
            </a:r>
            <a:r>
              <a:rPr lang="ru-RU" sz="2000" dirty="0" smtClean="0"/>
              <a:t> – Рассадина Анна Александровна</a:t>
            </a:r>
            <a:endParaRPr lang="nl-NL" sz="2000" dirty="0"/>
          </a:p>
          <a:p>
            <a:r>
              <a:rPr lang="ru-RU" dirty="0" smtClean="0"/>
              <a:t>Контактные данные: 8-950-047-25-58, </a:t>
            </a:r>
            <a:r>
              <a:rPr lang="en-US" dirty="0" smtClean="0"/>
              <a:t>a.a.rassadina@gmail.com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2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/>
          <p:cNvSpPr>
            <a:spLocks noGrp="1"/>
          </p:cNvSpPr>
          <p:nvPr>
            <p:ph type="title"/>
          </p:nvPr>
        </p:nvSpPr>
        <p:spPr>
          <a:xfrm>
            <a:off x="764693" y="269804"/>
            <a:ext cx="5965438" cy="727617"/>
          </a:xfrm>
        </p:spPr>
        <p:txBody>
          <a:bodyPr>
            <a:normAutofit/>
          </a:bodyPr>
          <a:lstStyle/>
          <a:p>
            <a:r>
              <a:rPr lang="ru-RU" sz="1800" b="1" dirty="0" smtClean="0"/>
              <a:t>2. Обработка результатов прямых измерений</a:t>
            </a:r>
            <a:endParaRPr lang="ru-RU" sz="1800" b="1" dirty="0"/>
          </a:p>
        </p:txBody>
      </p:sp>
      <p:sp>
        <p:nvSpPr>
          <p:cNvPr id="8" name="Текст 7"/>
          <p:cNvSpPr>
            <a:spLocks noGrp="1"/>
          </p:cNvSpPr>
          <p:nvPr>
            <p:ph type="body" sz="quarter" idx="10"/>
          </p:nvPr>
        </p:nvSpPr>
        <p:spPr>
          <a:xfrm>
            <a:off x="1632857" y="1049673"/>
            <a:ext cx="6954537" cy="3776747"/>
          </a:xfrm>
        </p:spPr>
        <p:txBody>
          <a:bodyPr>
            <a:noAutofit/>
          </a:bodyPr>
          <a:lstStyle/>
          <a:p>
            <a:r>
              <a:rPr lang="ru-RU" dirty="0" smtClean="0">
                <a:solidFill>
                  <a:schemeClr val="accent1"/>
                </a:solidFill>
              </a:rPr>
              <a:t>ГОСТ Р 8.736-2011 ИЗМЕРЕНИЯ ПРЯМЫЕ МНОГОКРАТНЫЕ</a:t>
            </a:r>
          </a:p>
          <a:p>
            <a:pPr indent="457200" algn="just"/>
            <a:r>
              <a:rPr lang="ru-RU" dirty="0" smtClean="0"/>
              <a:t>1. Оценку измеряемой величины        , за которую принимают среднее арифметическое значение исправленных результатов измерений, вычисляют по формуле (с одним лишним  знаком)</a:t>
            </a:r>
          </a:p>
          <a:p>
            <a:pPr indent="457200" algn="just"/>
            <a:endParaRPr lang="ru-RU" dirty="0" smtClean="0"/>
          </a:p>
          <a:p>
            <a:pPr indent="457200" algn="just"/>
            <a:endParaRPr lang="ru-RU" dirty="0" smtClean="0"/>
          </a:p>
          <a:p>
            <a:pPr indent="457200" algn="just"/>
            <a:r>
              <a:rPr lang="ru-RU" dirty="0" smtClean="0"/>
              <a:t>где </a:t>
            </a:r>
            <a:r>
              <a:rPr lang="en-US" i="1" dirty="0" smtClean="0"/>
              <a:t>x</a:t>
            </a:r>
            <a:r>
              <a:rPr lang="en-US" i="1" baseline="-25000" dirty="0" smtClean="0"/>
              <a:t>i</a:t>
            </a:r>
            <a:r>
              <a:rPr lang="en-US" dirty="0" smtClean="0"/>
              <a:t> – </a:t>
            </a:r>
            <a:r>
              <a:rPr lang="en-US" i="1" dirty="0" err="1" smtClean="0"/>
              <a:t>i</a:t>
            </a:r>
            <a:r>
              <a:rPr lang="ru-RU" dirty="0" smtClean="0"/>
              <a:t>-</a:t>
            </a:r>
            <a:r>
              <a:rPr lang="ru-RU" dirty="0" err="1" smtClean="0"/>
              <a:t>й</a:t>
            </a:r>
            <a:r>
              <a:rPr lang="ru-RU" dirty="0" smtClean="0"/>
              <a:t> результат измерений,</a:t>
            </a:r>
            <a:endParaRPr lang="en-US" dirty="0" smtClean="0"/>
          </a:p>
          <a:p>
            <a:pPr indent="457200" algn="just"/>
            <a:r>
              <a:rPr lang="en-US" i="1" dirty="0" smtClean="0"/>
              <a:t>n</a:t>
            </a:r>
            <a:r>
              <a:rPr lang="en-US" dirty="0" smtClean="0"/>
              <a:t> – </a:t>
            </a:r>
            <a:r>
              <a:rPr lang="ru-RU" dirty="0" smtClean="0"/>
              <a:t>число исправленных результатов измерений.</a:t>
            </a:r>
          </a:p>
          <a:p>
            <a:r>
              <a:rPr lang="ru-RU" b="1" dirty="0" smtClean="0"/>
              <a:t>исправленный результат измерений величины: Результат</a:t>
            </a:r>
          </a:p>
          <a:p>
            <a:r>
              <a:rPr lang="ru-RU" dirty="0" smtClean="0"/>
              <a:t>измерений величины, полученный после введения поправки в целях</a:t>
            </a:r>
          </a:p>
          <a:p>
            <a:r>
              <a:rPr lang="ru-RU" dirty="0" smtClean="0"/>
              <a:t>устранения систематических погрешностей в неисправленный результат</a:t>
            </a:r>
          </a:p>
          <a:p>
            <a:r>
              <a:rPr lang="ru-RU" dirty="0" smtClean="0"/>
              <a:t>измерений величины.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9</a:t>
            </a:r>
            <a:endParaRPr lang="ru-RU" dirty="0"/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/>
        </p:nvGraphicFramePr>
        <p:xfrm>
          <a:off x="5107577" y="1324063"/>
          <a:ext cx="300446" cy="355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39680" imgH="164880" progId="Equation.DSMT4">
                  <p:embed/>
                </p:oleObj>
              </mc:Choice>
              <mc:Fallback>
                <p:oleObj name="Equation" r:id="rId3" imgW="139680" imgH="1648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7577" y="1324063"/>
                        <a:ext cx="300446" cy="3550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3"/>
          <p:cNvGraphicFramePr>
            <a:graphicFrameLocks noChangeAspect="1"/>
          </p:cNvGraphicFramePr>
          <p:nvPr/>
        </p:nvGraphicFramePr>
        <p:xfrm>
          <a:off x="4017865" y="2116001"/>
          <a:ext cx="1390158" cy="611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Equation" r:id="rId5" imgW="977760" imgH="431640" progId="Equation.DSMT4">
                  <p:embed/>
                </p:oleObj>
              </mc:Choice>
              <mc:Fallback>
                <p:oleObj name="Equation" r:id="rId5" imgW="977760" imgH="4316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7865" y="2116001"/>
                        <a:ext cx="1390158" cy="6114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64306" y="1188719"/>
            <a:ext cx="7948620" cy="3122023"/>
          </a:xfrm>
        </p:spPr>
        <p:txBody>
          <a:bodyPr/>
          <a:lstStyle/>
          <a:p>
            <a:pPr algn="just"/>
            <a:r>
              <a:rPr lang="ru-RU" dirty="0" smtClean="0"/>
              <a:t>Примечание - Если во всех результатах измерений содержится постоянная систематическая погрешность, ее допускается исключить из вычисленного среднего арифметического значения неисправленных результатов измерений.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2. Среднее квадратическое отклонение </a:t>
            </a:r>
            <a:r>
              <a:rPr lang="en-US" dirty="0" smtClean="0"/>
              <a:t>S </a:t>
            </a:r>
            <a:r>
              <a:rPr lang="ru-RU" dirty="0" smtClean="0"/>
              <a:t> группы, содержащей </a:t>
            </a:r>
            <a:r>
              <a:rPr lang="en-US" dirty="0" smtClean="0"/>
              <a:t>n </a:t>
            </a:r>
            <a:r>
              <a:rPr lang="ru-RU" dirty="0" smtClean="0"/>
              <a:t>результатов измерений, вычисляют по формуле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10</a:t>
            </a:r>
            <a:endParaRPr lang="ru-RU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62263" y="1928813"/>
            <a:ext cx="34194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52" name="Object 24"/>
          <p:cNvGraphicFramePr>
            <a:graphicFrameLocks noChangeAspect="1"/>
          </p:cNvGraphicFramePr>
          <p:nvPr/>
        </p:nvGraphicFramePr>
        <p:xfrm>
          <a:off x="3064193" y="3926681"/>
          <a:ext cx="2828925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Equation" r:id="rId4" imgW="1790640" imgH="482400" progId="Equation.DSMT4">
                  <p:embed/>
                </p:oleObj>
              </mc:Choice>
              <mc:Fallback>
                <p:oleObj name="Equation" r:id="rId4" imgW="1790640" imgH="4824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4193" y="3926681"/>
                        <a:ext cx="2828925" cy="766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64306" y="1423851"/>
            <a:ext cx="7948620" cy="3719649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СКО – среднеквадратичная (случайная) погрешность характеризует степень разброса результатов относительно среднего значения.</a:t>
            </a:r>
          </a:p>
          <a:p>
            <a:pPr algn="just"/>
            <a:r>
              <a:rPr lang="ru-RU" dirty="0" smtClean="0"/>
              <a:t>Наличие случайных погрешностей вызывает рассеяние результатов измерений. В качестве основной числовой характеристики случайного рассеяния результатов измерений принята дисперсия (или стандартное отклонение)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                </a:t>
            </a:r>
          </a:p>
          <a:p>
            <a:pPr algn="just"/>
            <a:r>
              <a:rPr lang="ru-RU" dirty="0" smtClean="0"/>
              <a:t>Дисперсия равна подкоренному выражению в (2) от латинского рассеивание</a:t>
            </a:r>
          </a:p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11</a:t>
            </a:r>
            <a:endParaRPr lang="ru-RU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1943" y="2857395"/>
            <a:ext cx="5313132" cy="11137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463860" y="705394"/>
            <a:ext cx="7948620" cy="3719649"/>
          </a:xfrm>
        </p:spPr>
        <p:txBody>
          <a:bodyPr>
            <a:normAutofit/>
          </a:bodyPr>
          <a:lstStyle/>
          <a:p>
            <a:r>
              <a:rPr lang="en-US" dirty="0" smtClean="0"/>
              <a:t>3. </a:t>
            </a:r>
            <a:r>
              <a:rPr lang="ru-RU" dirty="0" smtClean="0"/>
              <a:t>Среднеквадратическое отклонение среднего арифметического (оценки измеряемой величины)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12</a:t>
            </a:r>
            <a:endParaRPr lang="ru-RU" dirty="0"/>
          </a:p>
        </p:txBody>
      </p:sp>
      <p:graphicFrame>
        <p:nvGraphicFramePr>
          <p:cNvPr id="28675" name="Object 3"/>
          <p:cNvGraphicFramePr>
            <a:graphicFrameLocks noChangeAspect="1"/>
          </p:cNvGraphicFramePr>
          <p:nvPr/>
        </p:nvGraphicFramePr>
        <p:xfrm>
          <a:off x="1756410" y="1050131"/>
          <a:ext cx="10541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7" name="Equation" r:id="rId3" imgW="825480" imgH="419040" progId="Equation.DSMT4">
                  <p:embed/>
                </p:oleObj>
              </mc:Choice>
              <mc:Fallback>
                <p:oleObj name="Equation" r:id="rId3" imgW="825480" imgH="41904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6410" y="1050131"/>
                        <a:ext cx="1054100" cy="534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3860" y="2214970"/>
            <a:ext cx="341947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8676" name="Object 4"/>
          <p:cNvGraphicFramePr>
            <a:graphicFrameLocks noChangeAspect="1"/>
          </p:cNvGraphicFramePr>
          <p:nvPr/>
        </p:nvGraphicFramePr>
        <p:xfrm>
          <a:off x="994410" y="3500845"/>
          <a:ext cx="18161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8" name="Equation" r:id="rId6" imgW="1815840" imgH="660240" progId="Equation.DSMT4">
                  <p:embed/>
                </p:oleObj>
              </mc:Choice>
              <mc:Fallback>
                <p:oleObj name="Equation" r:id="rId6" imgW="1815840" imgH="6602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410" y="3500845"/>
                        <a:ext cx="18161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Прямоугольник 9"/>
          <p:cNvSpPr/>
          <p:nvPr/>
        </p:nvSpPr>
        <p:spPr>
          <a:xfrm>
            <a:off x="4015394" y="1658983"/>
            <a:ext cx="4572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sz="1400" dirty="0" smtClean="0"/>
              <a:t>Мы находим отклонение каждого результата измерений от оценки измеряемой величины (среднего арифметического), возводим в квадрат, чтобы избежать сокращение положительных и отрицательных значений (у нас </a:t>
            </a:r>
            <a:r>
              <a:rPr lang="ru-RU" sz="1400" dirty="0" smtClean="0">
                <a:latin typeface="Times New Roman"/>
                <a:cs typeface="Times New Roman"/>
              </a:rPr>
              <a:t>Δ</a:t>
            </a:r>
            <a:r>
              <a:rPr lang="en-US" sz="1400" dirty="0" smtClean="0">
                <a:latin typeface="Times New Roman"/>
                <a:cs typeface="Times New Roman"/>
              </a:rPr>
              <a:t>x</a:t>
            </a:r>
            <a:r>
              <a:rPr lang="ru-RU" sz="1400" dirty="0" smtClean="0">
                <a:latin typeface="Times New Roman"/>
                <a:cs typeface="Times New Roman"/>
              </a:rPr>
              <a:t> может быть как больше, так и меньше нуля; отсюда и корень квадратный у всего выражения – чтобы вернуться назад – к погрешности) складываем все и делим на число измерений – получаем среднюю погрешность. </a:t>
            </a:r>
          </a:p>
          <a:p>
            <a:pPr algn="just"/>
            <a:r>
              <a:rPr lang="en-US" sz="1400" dirty="0" smtClean="0">
                <a:latin typeface="Times New Roman"/>
                <a:cs typeface="Times New Roman"/>
              </a:rPr>
              <a:t>(n-1) </a:t>
            </a:r>
            <a:r>
              <a:rPr lang="ru-RU" sz="1400" dirty="0" smtClean="0">
                <a:latin typeface="Times New Roman"/>
                <a:cs typeface="Times New Roman"/>
              </a:rPr>
              <a:t>здесь потому, что если измерений выполнено много то результат сильно отличаться не будет, а если мало, то мы получим более грубое значение этой погрешности.</a:t>
            </a:r>
            <a:endParaRPr lang="ru-RU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693" y="172012"/>
            <a:ext cx="5965438" cy="71381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4. </a:t>
            </a:r>
            <a:r>
              <a:rPr lang="ru-RU" sz="1800" dirty="0" smtClean="0"/>
              <a:t>Исключение грубых погрешностей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13</a:t>
            </a:r>
            <a:endParaRPr lang="ru-RU" dirty="0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59838" y="885825"/>
            <a:ext cx="6086475" cy="425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447211" y="2468880"/>
            <a:ext cx="627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(4)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25059" y="-55845"/>
            <a:ext cx="5965438" cy="713813"/>
          </a:xfrm>
        </p:spPr>
        <p:txBody>
          <a:bodyPr>
            <a:normAutofit/>
          </a:bodyPr>
          <a:lstStyle/>
          <a:p>
            <a:r>
              <a:rPr lang="ru-RU" sz="1800" dirty="0" smtClean="0"/>
              <a:t>Таблица А.1 - Критические значения для критерия </a:t>
            </a:r>
            <a:r>
              <a:rPr lang="ru-RU" sz="1800" dirty="0" err="1" smtClean="0"/>
              <a:t>Граббса</a:t>
            </a:r>
            <a:endParaRPr lang="ru-RU" sz="1800" dirty="0"/>
          </a:p>
        </p:txBody>
      </p:sp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14</a:t>
            </a:r>
            <a:endParaRPr lang="ru-RU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0868" y="657968"/>
            <a:ext cx="5147719" cy="44855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7367451" y="1306286"/>
            <a:ext cx="1219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Выбираем для </a:t>
            </a:r>
            <a:r>
              <a:rPr lang="en-US" dirty="0" smtClean="0"/>
              <a:t>q=5%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42900" y="566738"/>
            <a:ext cx="8458200" cy="401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16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561702" y="822960"/>
            <a:ext cx="80256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dirty="0" smtClean="0"/>
              <a:t>5. </a:t>
            </a:r>
            <a:r>
              <a:rPr lang="ru-RU" b="1" dirty="0" smtClean="0"/>
              <a:t>Проверяют, можно ли считать результат </a:t>
            </a:r>
            <a:r>
              <a:rPr lang="en-US" b="1" dirty="0" smtClean="0"/>
              <a:t>x</a:t>
            </a:r>
            <a:r>
              <a:rPr lang="en-US" b="1" baseline="-25000" dirty="0" smtClean="0"/>
              <a:t>i</a:t>
            </a:r>
            <a:r>
              <a:rPr lang="ru-RU" b="1" baseline="-25000" dirty="0" smtClean="0"/>
              <a:t> </a:t>
            </a:r>
            <a:r>
              <a:rPr lang="ru-RU" b="1" dirty="0" smtClean="0"/>
              <a:t>выборкой из нормальной генеральной совокупности.</a:t>
            </a:r>
          </a:p>
          <a:p>
            <a:pPr algn="just"/>
            <a:r>
              <a:rPr lang="ru-RU" dirty="0" smtClean="0"/>
              <a:t>Поскольку такая проверка по ГОСТ предусмотрена лишь для выборок с </a:t>
            </a:r>
            <a:r>
              <a:rPr lang="en-US" dirty="0" smtClean="0"/>
              <a:t>n&gt;15</a:t>
            </a:r>
            <a:r>
              <a:rPr lang="ru-RU" dirty="0" smtClean="0"/>
              <a:t>, в данном опыте ее не делаем.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996" y="623242"/>
            <a:ext cx="5965438" cy="374179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6. </a:t>
            </a:r>
            <a:r>
              <a:rPr lang="ru-RU" sz="1800" b="1" dirty="0" smtClean="0"/>
              <a:t>Доверительные границы случайной погрешности</a:t>
            </a:r>
            <a:endParaRPr lang="ru-RU" sz="1800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11996" y="1162594"/>
            <a:ext cx="834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Доверительные границы случайной погрешности оценки измеряемой величины в соответствии с настоящим стандартом устанавливают для результатов измерений, принадлежащих нормальному распределению.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17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933303" y="4015604"/>
            <a:ext cx="5159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Выбираем Р=95%</a:t>
            </a:r>
            <a:endParaRPr lang="ru-RU" dirty="0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1330" y="2085924"/>
            <a:ext cx="7159227" cy="192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2179" y="757646"/>
            <a:ext cx="5965438" cy="948945"/>
          </a:xfrm>
        </p:spPr>
        <p:txBody>
          <a:bodyPr>
            <a:normAutofit fontScale="90000"/>
          </a:bodyPr>
          <a:lstStyle/>
          <a:p>
            <a:r>
              <a:rPr lang="ru-RU" sz="1600" b="1" dirty="0" smtClean="0"/>
              <a:t>Приложение Д (справочное). Значения</a:t>
            </a:r>
            <a:br>
              <a:rPr lang="ru-RU" sz="1600" b="1" dirty="0" smtClean="0"/>
            </a:br>
            <a:r>
              <a:rPr lang="ru-RU" sz="1600" b="1" dirty="0" smtClean="0"/>
              <a:t>коэффициентов </a:t>
            </a:r>
            <a:r>
              <a:rPr lang="ru-RU" sz="1600" b="1" dirty="0" err="1" smtClean="0"/>
              <a:t>t</a:t>
            </a:r>
            <a:r>
              <a:rPr lang="ru-RU" sz="1600" b="1" dirty="0" smtClean="0"/>
              <a:t> для </a:t>
            </a:r>
            <a:r>
              <a:rPr lang="ru-RU" sz="1600" b="1" dirty="0" err="1" smtClean="0"/>
              <a:t>для</a:t>
            </a:r>
            <a:r>
              <a:rPr lang="ru-RU" sz="1600" b="1" dirty="0" smtClean="0"/>
              <a:t> случайной</a:t>
            </a:r>
            <a:br>
              <a:rPr lang="ru-RU" sz="1600" b="1" dirty="0" smtClean="0"/>
            </a:br>
            <a:r>
              <a:rPr lang="ru-RU" sz="1600" b="1" dirty="0" smtClean="0"/>
              <a:t>величины </a:t>
            </a:r>
            <a:r>
              <a:rPr lang="en-US" sz="1600" b="1" dirty="0" smtClean="0"/>
              <a:t>Y, </a:t>
            </a:r>
            <a:r>
              <a:rPr lang="ru-RU" sz="1600" b="1" dirty="0" smtClean="0"/>
              <a:t>имеющей распределение</a:t>
            </a:r>
            <a:br>
              <a:rPr lang="ru-RU" sz="1600" b="1" dirty="0" smtClean="0"/>
            </a:br>
            <a:r>
              <a:rPr lang="ru-RU" sz="1600" b="1" dirty="0" smtClean="0"/>
              <a:t>Стьюдента с n-1 степенями свободы</a:t>
            </a:r>
            <a:endParaRPr lang="ru-RU" sz="16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23251" y="169817"/>
            <a:ext cx="5168731" cy="4650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18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>
          <a:xfrm>
            <a:off x="564204" y="748145"/>
            <a:ext cx="7866434" cy="734291"/>
          </a:xfrm>
        </p:spPr>
        <p:txBody>
          <a:bodyPr>
            <a:normAutofit/>
          </a:bodyPr>
          <a:lstStyle/>
          <a:p>
            <a:r>
              <a:rPr lang="ru-RU" sz="2000" b="1" dirty="0" smtClean="0">
                <a:solidFill>
                  <a:schemeClr val="tx1"/>
                </a:solidFill>
              </a:rPr>
              <a:t/>
            </a:r>
            <a:br>
              <a:rPr lang="ru-RU" sz="2000" b="1" dirty="0" smtClean="0">
                <a:solidFill>
                  <a:schemeClr val="tx1"/>
                </a:solidFill>
              </a:rPr>
            </a:br>
            <a:r>
              <a:rPr lang="ru-RU" sz="2000" b="1" dirty="0" smtClean="0">
                <a:solidFill>
                  <a:schemeClr val="accent1"/>
                </a:solidFill>
              </a:rPr>
              <a:t>1. Округление и запись результата измерения</a:t>
            </a:r>
            <a:endParaRPr lang="ru-RU" sz="2000" b="1" dirty="0">
              <a:solidFill>
                <a:schemeClr val="accent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86383" y="1627762"/>
            <a:ext cx="8124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	При вычислении результата измерения и абсолютной погрешности используются такие математические операции как деление, извлечение корня, взятие логарифмов и другие, благодаря чему как результат, так и погрешность могут быть вычислены с большим (часто с любым) числом значащих цифр. Объективную информацию о  значении измеряемой величины и погрешности этого значения несет лишь часть указанных значащих цифр, в связи с чем как результат, так и погрешность должны быть округлены.</a:t>
            </a:r>
          </a:p>
          <a:p>
            <a:pPr algn="just"/>
            <a:r>
              <a:rPr lang="ru-RU" dirty="0" smtClean="0"/>
              <a:t>	Округление заключается в уменьшении числа значащих цифр в числе.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996" y="509453"/>
            <a:ext cx="5965438" cy="496388"/>
          </a:xfrm>
        </p:spPr>
        <p:txBody>
          <a:bodyPr>
            <a:normAutofit/>
          </a:bodyPr>
          <a:lstStyle/>
          <a:p>
            <a:r>
              <a:rPr lang="en-US" sz="1800" b="1" dirty="0" smtClean="0"/>
              <a:t>7. </a:t>
            </a:r>
            <a:r>
              <a:rPr lang="ru-RU" sz="1800" b="1" dirty="0" smtClean="0"/>
              <a:t>Учет систематической погрешности</a:t>
            </a:r>
            <a:endParaRPr lang="ru-RU" sz="18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411996" y="1005841"/>
            <a:ext cx="79482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>
                <a:latin typeface="Times New Roman"/>
                <a:cs typeface="Times New Roman"/>
              </a:rPr>
              <a:t>Для точной оценки результатов измерений учета одних только случайных погрешностей недостаточно. Приборная систематическая погрешность </a:t>
            </a:r>
            <a:r>
              <a:rPr lang="el-GR" dirty="0" smtClean="0">
                <a:latin typeface="Times New Roman"/>
                <a:cs typeface="Times New Roman"/>
              </a:rPr>
              <a:t>θ</a:t>
            </a:r>
            <a:r>
              <a:rPr lang="ru-RU" dirty="0" smtClean="0">
                <a:latin typeface="Times New Roman"/>
                <a:cs typeface="Times New Roman"/>
              </a:rPr>
              <a:t>, обусловленная несовершенством измерительной аппаратуры, связана с точностью измерений прибора </a:t>
            </a:r>
            <a:r>
              <a:rPr lang="el-GR" dirty="0" smtClean="0">
                <a:latin typeface="Times New Roman"/>
                <a:cs typeface="Times New Roman"/>
              </a:rPr>
              <a:t>Δ</a:t>
            </a:r>
            <a:r>
              <a:rPr lang="ru-RU" dirty="0" smtClean="0">
                <a:latin typeface="Times New Roman"/>
                <a:cs typeface="Times New Roman"/>
              </a:rPr>
              <a:t> соотношением</a:t>
            </a:r>
          </a:p>
          <a:p>
            <a:pPr algn="just"/>
            <a:endParaRPr lang="ru-RU" dirty="0" smtClean="0">
              <a:latin typeface="Times New Roman"/>
              <a:cs typeface="Times New Roman"/>
            </a:endParaRPr>
          </a:p>
          <a:p>
            <a:pPr algn="just"/>
            <a:endParaRPr lang="ru-RU" dirty="0" smtClean="0">
              <a:latin typeface="Times New Roman"/>
              <a:cs typeface="Times New Roman"/>
            </a:endParaRPr>
          </a:p>
          <a:p>
            <a:pPr algn="just"/>
            <a:r>
              <a:rPr lang="ru-RU" dirty="0" smtClean="0">
                <a:latin typeface="Times New Roman"/>
                <a:cs typeface="Times New Roman"/>
              </a:rPr>
              <a:t>Точность измерения прибора указывают в паспорте или на самом приборе.</a:t>
            </a:r>
          </a:p>
          <a:p>
            <a:pPr algn="just"/>
            <a:r>
              <a:rPr lang="ru-RU" dirty="0" smtClean="0">
                <a:latin typeface="Times New Roman"/>
                <a:cs typeface="Times New Roman"/>
              </a:rPr>
              <a:t>При отсутствии паспорта или указаний на приборе обычно считают, что приборная погрешность равна половине цены наименьшего деления его шкалы, а если его стрелка перемещается неравномерно, а скачками (как у секундомера), то приборную погрешность считают равной цене наименьшего деления шкалы.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19</a:t>
            </a:r>
            <a:endParaRPr lang="ru-RU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5646477" y="1941287"/>
          <a:ext cx="595929" cy="57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3" imgW="406080" imgH="393480" progId="Equation.DSMT4">
                  <p:embed/>
                </p:oleObj>
              </mc:Choice>
              <mc:Fallback>
                <p:oleObj name="Equation" r:id="rId3" imgW="40608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46477" y="1941287"/>
                        <a:ext cx="595929" cy="57730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6740434" y="1941287"/>
            <a:ext cx="940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(6)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11996" y="509453"/>
            <a:ext cx="5965438" cy="496388"/>
          </a:xfrm>
        </p:spPr>
        <p:txBody>
          <a:bodyPr>
            <a:normAutofit fontScale="90000"/>
          </a:bodyPr>
          <a:lstStyle/>
          <a:p>
            <a:r>
              <a:rPr lang="en-US" sz="1800" b="1" dirty="0" smtClean="0"/>
              <a:t>8. </a:t>
            </a:r>
            <a:r>
              <a:rPr lang="ru-RU" sz="1800" b="1" dirty="0" smtClean="0"/>
              <a:t>Учет полной абсолютной погрешности прямого измерения</a:t>
            </a:r>
            <a:endParaRPr lang="ru-RU" sz="1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20</a:t>
            </a:r>
            <a:endParaRPr lang="ru-RU" dirty="0"/>
          </a:p>
        </p:txBody>
      </p:sp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158875" y="1339850"/>
          <a:ext cx="20701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3" imgW="1409400" imgH="330120" progId="Equation.DSMT4">
                  <p:embed/>
                </p:oleObj>
              </mc:Choice>
              <mc:Fallback>
                <p:oleObj name="Equation" r:id="rId3" imgW="1409400" imgH="33012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8875" y="1339850"/>
                        <a:ext cx="20701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53143" y="1824038"/>
            <a:ext cx="74719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Полученное значение округлить согласно правилам округления.</a:t>
            </a:r>
          </a:p>
          <a:p>
            <a:pPr algn="just"/>
            <a:r>
              <a:rPr lang="ru-RU" dirty="0" smtClean="0"/>
              <a:t>Соответственно погрешности округлить </a:t>
            </a:r>
            <a:r>
              <a:rPr lang="ru-RU" b="1" dirty="0" smtClean="0"/>
              <a:t>результат измерения</a:t>
            </a:r>
          </a:p>
          <a:p>
            <a:pPr algn="just"/>
            <a:r>
              <a:rPr lang="ru-RU" b="1" dirty="0" smtClean="0"/>
              <a:t>Относительная погрешность</a:t>
            </a:r>
            <a:r>
              <a:rPr lang="ru-RU" dirty="0" smtClean="0"/>
              <a:t> прямого измерения характеризует его качество и обычно выражена в процентах</a:t>
            </a:r>
          </a:p>
          <a:p>
            <a:pPr algn="just"/>
            <a:endParaRPr lang="ru-RU" dirty="0" smtClean="0"/>
          </a:p>
          <a:p>
            <a:pPr algn="just"/>
            <a:endParaRPr lang="ru-RU" dirty="0" smtClean="0"/>
          </a:p>
          <a:p>
            <a:pPr algn="just"/>
            <a:r>
              <a:rPr lang="ru-RU" dirty="0" smtClean="0"/>
              <a:t>Окончательный результат прямого измерения</a:t>
            </a:r>
            <a:endParaRPr lang="ru-RU" dirty="0"/>
          </a:p>
        </p:txBody>
      </p:sp>
      <p:graphicFrame>
        <p:nvGraphicFramePr>
          <p:cNvPr id="31747" name="Object 2"/>
          <p:cNvGraphicFramePr>
            <a:graphicFrameLocks noChangeAspect="1"/>
          </p:cNvGraphicFramePr>
          <p:nvPr/>
        </p:nvGraphicFramePr>
        <p:xfrm>
          <a:off x="1514475" y="2943225"/>
          <a:ext cx="1789113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5" imgW="1218960" imgH="393480" progId="Equation.DSMT4">
                  <p:embed/>
                </p:oleObj>
              </mc:Choice>
              <mc:Fallback>
                <p:oleObj name="Equation" r:id="rId5" imgW="12189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4475" y="2943225"/>
                        <a:ext cx="1789113" cy="577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2160588" y="3949700"/>
          <a:ext cx="1360487" cy="296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1" name="Equation" r:id="rId7" imgW="927000" imgH="203040" progId="Equation.DSMT4">
                  <p:embed/>
                </p:oleObj>
              </mc:Choice>
              <mc:Fallback>
                <p:oleObj name="Equation" r:id="rId7" imgW="927000" imgH="20304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0588" y="3949700"/>
                        <a:ext cx="1360487" cy="296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Задание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765697" y="2571750"/>
            <a:ext cx="7931494" cy="1652588"/>
          </a:xfrm>
        </p:spPr>
        <p:txBody>
          <a:bodyPr>
            <a:normAutofit lnSpcReduction="10000"/>
          </a:bodyPr>
          <a:lstStyle/>
          <a:p>
            <a:r>
              <a:rPr lang="ru-RU" dirty="0" smtClean="0"/>
              <a:t>Записать оценку измеряемой величины с погрешностью</a:t>
            </a:r>
            <a:endParaRPr lang="en-US" dirty="0" smtClean="0"/>
          </a:p>
          <a:p>
            <a:r>
              <a:rPr lang="ru-RU" dirty="0" smtClean="0"/>
              <a:t>Отчет оформить по требованием Университета:</a:t>
            </a:r>
          </a:p>
          <a:p>
            <a:r>
              <a:rPr lang="ru-RU" dirty="0" smtClean="0"/>
              <a:t>Титульный лист</a:t>
            </a:r>
          </a:p>
          <a:p>
            <a:r>
              <a:rPr lang="ru-RU" dirty="0" smtClean="0"/>
              <a:t>Задание</a:t>
            </a:r>
          </a:p>
          <a:p>
            <a:r>
              <a:rPr lang="ru-RU" dirty="0" smtClean="0"/>
              <a:t>Необходимые формулы и расчеты (Присутствуют вычисления </a:t>
            </a:r>
            <a:r>
              <a:rPr lang="ru-RU" smtClean="0"/>
              <a:t>по формулам 1-9)</a:t>
            </a:r>
            <a:endParaRPr lang="ru-RU" dirty="0" smtClean="0"/>
          </a:p>
          <a:p>
            <a:r>
              <a:rPr lang="ru-RU" dirty="0" smtClean="0"/>
              <a:t>Выводы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00037"/>
            <a:ext cx="8229600" cy="620483"/>
          </a:xfrm>
        </p:spPr>
        <p:txBody>
          <a:bodyPr/>
          <a:lstStyle/>
          <a:p>
            <a:r>
              <a:rPr lang="ru-RU" dirty="0" smtClean="0"/>
              <a:t>Спасибо за внимание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457200" y="2490643"/>
            <a:ext cx="8229600" cy="594122"/>
          </a:xfrm>
        </p:spPr>
        <p:txBody>
          <a:bodyPr/>
          <a:lstStyle/>
          <a:p>
            <a:r>
              <a:rPr lang="en-US" dirty="0" smtClean="0"/>
              <a:t>www.</a:t>
            </a:r>
            <a:r>
              <a:rPr lang="pl-PL" dirty="0" smtClean="0"/>
              <a:t>ifmo.ru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64942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>
          <a:xfrm>
            <a:off x="505838" y="720977"/>
            <a:ext cx="8229600" cy="4053191"/>
          </a:xfrm>
        </p:spPr>
        <p:txBody>
          <a:bodyPr>
            <a:normAutofit/>
          </a:bodyPr>
          <a:lstStyle/>
          <a:p>
            <a:pPr indent="457200" algn="just"/>
            <a:r>
              <a:rPr lang="ru-RU" sz="1400" b="1" dirty="0" smtClean="0">
                <a:solidFill>
                  <a:schemeClr val="tx1"/>
                </a:solidFill>
              </a:rPr>
              <a:t>Значащие цифры числа</a:t>
            </a:r>
            <a:r>
              <a:rPr lang="ru-RU" sz="1400" dirty="0" smtClean="0">
                <a:solidFill>
                  <a:schemeClr val="tx1"/>
                </a:solidFill>
              </a:rPr>
              <a:t> — это все цифры от первой слева, не равной нулю, до последней записанной цифры справа. При этом нули, следующие из множителя 10 в степени </a:t>
            </a:r>
            <a:r>
              <a:rPr lang="ru-RU" sz="1400" i="1" dirty="0" err="1" smtClean="0">
                <a:solidFill>
                  <a:schemeClr val="tx1"/>
                </a:solidFill>
              </a:rPr>
              <a:t>n</a:t>
            </a:r>
            <a:r>
              <a:rPr lang="ru-RU" sz="1400" dirty="0" smtClean="0">
                <a:solidFill>
                  <a:schemeClr val="tx1"/>
                </a:solidFill>
              </a:rPr>
              <a:t>, не учитываются.</a:t>
            </a:r>
          </a:p>
          <a:p>
            <a:pPr indent="4572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Число 14,0 имеет три значащие цифры;</a:t>
            </a:r>
          </a:p>
          <a:p>
            <a:pPr indent="4572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Число 20 имеет две значащие цифры;</a:t>
            </a:r>
          </a:p>
          <a:p>
            <a:pPr indent="4572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Число 140-10E3 имеет три значащие цифры;</a:t>
            </a:r>
          </a:p>
          <a:p>
            <a:pPr indent="457200" algn="just">
              <a:buAutoNum type="arabicPeriod"/>
            </a:pPr>
            <a:r>
              <a:rPr lang="ru-RU" sz="1400" dirty="0" smtClean="0">
                <a:solidFill>
                  <a:schemeClr val="tx1"/>
                </a:solidFill>
              </a:rPr>
              <a:t>Число 0,0065 имеет две значащие цифры.</a:t>
            </a:r>
          </a:p>
          <a:p>
            <a:pPr indent="457200" algn="just"/>
            <a:r>
              <a:rPr lang="ru-RU" sz="1400" dirty="0" smtClean="0">
                <a:solidFill>
                  <a:schemeClr val="tx1"/>
                </a:solidFill>
              </a:rPr>
              <a:t>Следует различать записи приближенных чисел по количеству значащих цифр:</a:t>
            </a:r>
          </a:p>
          <a:p>
            <a:pPr indent="457200" algn="just"/>
            <a:r>
              <a:rPr lang="ru-RU" sz="1400" i="1" dirty="0" smtClean="0">
                <a:solidFill>
                  <a:schemeClr val="tx1"/>
                </a:solidFill>
              </a:rPr>
              <a:t>Числа 1,5 и 1,50 не одно и то же. Запись 1,5 означает, что верны только цифры целых и десятых; истинное значение числа может быть например 1,52 и 1,47. Запись 1,50 означает, что верны и сотые доли числа; истинное число может быть 1,502 и 1,498, но не 1,518 и не 1,583.</a:t>
            </a:r>
          </a:p>
          <a:p>
            <a:pPr indent="457200" algn="just"/>
            <a:r>
              <a:rPr lang="ru-RU" sz="1400" dirty="0" smtClean="0">
                <a:solidFill>
                  <a:schemeClr val="tx1"/>
                </a:solidFill>
              </a:rPr>
              <a:t>Число, для которого указывается допускаемое отклонение, должно иметь последнюю значащую цифру того же разряда как и последняя значащая цифра отклонения.</a:t>
            </a:r>
          </a:p>
          <a:p>
            <a:pPr indent="457200" algn="just"/>
            <a:r>
              <a:rPr lang="ru-RU" sz="1400" i="1" dirty="0" smtClean="0">
                <a:solidFill>
                  <a:schemeClr val="tx1"/>
                </a:solidFill>
              </a:rPr>
              <a:t>Правильно: 15,0 ±0,2</a:t>
            </a:r>
          </a:p>
          <a:p>
            <a:pPr indent="457200" algn="just"/>
            <a:r>
              <a:rPr lang="ru-RU" sz="1400" i="1" dirty="0" smtClean="0">
                <a:solidFill>
                  <a:schemeClr val="tx1"/>
                </a:solidFill>
              </a:rPr>
              <a:t>Неправильно: 15 ± 0,2 или 15.00 ±0,2</a:t>
            </a:r>
          </a:p>
          <a:p>
            <a:pPr indent="457200" algn="r"/>
            <a:r>
              <a:rPr lang="ru-RU" sz="1400" i="1" dirty="0" smtClean="0">
                <a:solidFill>
                  <a:schemeClr val="accent1"/>
                </a:solidFill>
              </a:rPr>
              <a:t>СТ СЭВ 543-77 "Числа. Правила записи и округления</a:t>
            </a:r>
            <a:r>
              <a:rPr lang="ru-RU" sz="1400" i="1" dirty="0" smtClean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346952" y="629055"/>
            <a:ext cx="6400800" cy="462905"/>
          </a:xfrm>
        </p:spPr>
        <p:txBody>
          <a:bodyPr/>
          <a:lstStyle/>
          <a:p>
            <a:r>
              <a:rPr lang="ru-RU" b="1" dirty="0" smtClean="0">
                <a:solidFill>
                  <a:schemeClr val="tx1"/>
                </a:solidFill>
              </a:rPr>
              <a:t>Значащие цифры</a:t>
            </a:r>
            <a:endParaRPr lang="ru-RU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2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477981" y="768927"/>
            <a:ext cx="8298873" cy="4374573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ru-RU" b="1" dirty="0" smtClean="0">
                <a:solidFill>
                  <a:schemeClr val="tx1"/>
                </a:solidFill>
              </a:rPr>
              <a:t>Правила округления:</a:t>
            </a:r>
          </a:p>
          <a:p>
            <a:pPr marL="342900" indent="-342900" algn="just">
              <a:buAutoNum type="arabicParenR"/>
            </a:pPr>
            <a:r>
              <a:rPr lang="ru-RU" dirty="0" smtClean="0">
                <a:solidFill>
                  <a:schemeClr val="tx1"/>
                </a:solidFill>
              </a:rPr>
              <a:t>Погрешность является мерой неточности наших сведений о значении измеряемой величины и должна быть округлена до одной или двух значащих цифр.</a:t>
            </a:r>
          </a:p>
          <a:p>
            <a:pPr marL="342900" indent="-342900" algn="just"/>
            <a:r>
              <a:rPr lang="ru-RU" dirty="0" smtClean="0">
                <a:solidFill>
                  <a:schemeClr val="tx1"/>
                </a:solidFill>
              </a:rPr>
              <a:t>        Две значащие цифры оставляют в следующих случаях:</a:t>
            </a:r>
          </a:p>
          <a:p>
            <a:pPr marL="342900" indent="-342900" algn="just"/>
            <a:r>
              <a:rPr lang="ru-RU" dirty="0" smtClean="0">
                <a:solidFill>
                  <a:schemeClr val="tx1"/>
                </a:solidFill>
              </a:rPr>
              <a:t>        а) Если первая значащая цифра погрешности не более трех;</a:t>
            </a:r>
          </a:p>
          <a:p>
            <a:pPr marL="342900" indent="-342900" algn="just"/>
            <a:r>
              <a:rPr lang="ru-RU" dirty="0" smtClean="0">
                <a:solidFill>
                  <a:schemeClr val="tx1"/>
                </a:solidFill>
              </a:rPr>
              <a:t>        б) Если результат будет в дальнейшем использован в вычислениях. Округление до двух значащих цифр в этом случае позволяет избежать дополнительного наложения погрешностей за счет округлений.</a:t>
            </a:r>
          </a:p>
          <a:p>
            <a:pPr marL="342900" indent="-342900" algn="just">
              <a:buAutoNum type="arabicParenR" startAt="2"/>
            </a:pPr>
            <a:r>
              <a:rPr lang="ru-RU" dirty="0" smtClean="0">
                <a:solidFill>
                  <a:schemeClr val="tx1"/>
                </a:solidFill>
              </a:rPr>
              <a:t>Результат измерения округляется до того же десятичного разряда, которым оканчивается округленная погрешность.</a:t>
            </a:r>
          </a:p>
          <a:p>
            <a:pPr marL="342900" indent="-342900" algn="just">
              <a:buAutoNum type="arabicParenR" startAt="2"/>
            </a:pPr>
            <a:r>
              <a:rPr lang="ru-RU" dirty="0" smtClean="0">
                <a:solidFill>
                  <a:schemeClr val="tx1"/>
                </a:solidFill>
              </a:rPr>
              <a:t>До округления числа необходимо иметь его неокругленное значение, содержащее больше значащих цифр, чем требуется при округлении. В связи с этим промежуточные величины </a:t>
            </a:r>
            <a:r>
              <a:rPr lang="en-US" dirty="0" smtClean="0">
                <a:solidFill>
                  <a:schemeClr val="tx1"/>
                </a:solidFill>
              </a:rPr>
              <a:t>               </a:t>
            </a:r>
            <a:r>
              <a:rPr lang="ru-RU" dirty="0" smtClean="0">
                <a:solidFill>
                  <a:schemeClr val="tx1"/>
                </a:solidFill>
              </a:rPr>
              <a:t>  </a:t>
            </a:r>
            <a:r>
              <a:rPr lang="ru-RU" dirty="0" err="1" smtClean="0"/>
              <a:t>иииииии</a:t>
            </a:r>
            <a:r>
              <a:rPr lang="ru-RU" dirty="0" smtClean="0"/>
              <a:t> </a:t>
            </a:r>
            <a:r>
              <a:rPr lang="ru-RU" dirty="0" smtClean="0">
                <a:solidFill>
                  <a:schemeClr val="tx1"/>
                </a:solidFill>
              </a:rPr>
              <a:t>и другие вычисляются не менее чем с тремя значащими цифрами, а неокругленное значение результата должно иметь значащие цифры в разрядах, в которых имеются значащие цифры неокругленной погрешности. </a:t>
            </a:r>
          </a:p>
          <a:p>
            <a:pPr marL="342900" indent="-342900" algn="just"/>
            <a:r>
              <a:rPr lang="ru-RU" dirty="0" smtClean="0">
                <a:solidFill>
                  <a:schemeClr val="tx1"/>
                </a:solidFill>
              </a:rPr>
              <a:t>        Не имеет смысла вычислять </a:t>
            </a:r>
            <a:r>
              <a:rPr lang="ru-RU" dirty="0" err="1" smtClean="0"/>
              <a:t>ииииииии</a:t>
            </a:r>
            <a:r>
              <a:rPr lang="ru-RU" dirty="0" smtClean="0">
                <a:solidFill>
                  <a:schemeClr val="tx1"/>
                </a:solidFill>
              </a:rPr>
              <a:t> с числом значащих цифр большим 4-5.</a:t>
            </a:r>
          </a:p>
          <a:p>
            <a:pPr marL="1080000" algn="just"/>
            <a:r>
              <a:rPr lang="ru-RU" dirty="0" smtClean="0">
                <a:solidFill>
                  <a:schemeClr val="tx1"/>
                </a:solidFill>
              </a:rPr>
              <a:t>Число значащих цифр в промежуточных вычислениях при обработке результатов измерений должно быть на две больше, чем в окончательном варианте.</a:t>
            </a:r>
          </a:p>
          <a:p>
            <a:pPr marL="342900" indent="-342900" algn="just">
              <a:buAutoNum type="arabicParenR" startAt="2"/>
            </a:pP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5841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92221" y="3552825"/>
            <a:ext cx="590550" cy="209550"/>
          </a:xfrm>
          <a:prstGeom prst="rect">
            <a:avLst/>
          </a:prstGeom>
          <a:noFill/>
        </p:spPr>
      </p:pic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5843" name="Picture 3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189658" y="4236802"/>
            <a:ext cx="819150" cy="209550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3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 3"/>
          <p:cNvSpPr>
            <a:spLocks noGrp="1"/>
          </p:cNvSpPr>
          <p:nvPr>
            <p:ph type="body" sz="quarter" idx="10"/>
          </p:nvPr>
        </p:nvSpPr>
        <p:spPr>
          <a:xfrm>
            <a:off x="482402" y="933855"/>
            <a:ext cx="8291947" cy="635541"/>
          </a:xfrm>
        </p:spPr>
        <p:txBody>
          <a:bodyPr/>
          <a:lstStyle/>
          <a:p>
            <a:pPr algn="just"/>
            <a:r>
              <a:rPr lang="ru-RU" dirty="0" smtClean="0">
                <a:solidFill>
                  <a:schemeClr val="tx1"/>
                </a:solidFill>
              </a:rPr>
              <a:t>4) Перед проведением округления результат и погрешность записывают в стандартной форме. Общий показатель степени выносится за скобку.</a:t>
            </a:r>
          </a:p>
        </p:txBody>
      </p:sp>
      <p:pic>
        <p:nvPicPr>
          <p:cNvPr id="34821" name="Picture 5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1415" y="1618015"/>
            <a:ext cx="4810125" cy="276225"/>
          </a:xfrm>
          <a:prstGeom prst="rect">
            <a:avLst/>
          </a:prstGeom>
          <a:noFill/>
        </p:spPr>
      </p:pic>
      <p:pic>
        <p:nvPicPr>
          <p:cNvPr id="34820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1415" y="1894240"/>
            <a:ext cx="4105275" cy="276225"/>
          </a:xfrm>
          <a:prstGeom prst="rect">
            <a:avLst/>
          </a:prstGeom>
          <a:noFill/>
        </p:spPr>
      </p:pic>
      <p:pic>
        <p:nvPicPr>
          <p:cNvPr id="34819" name="Picture 3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1415" y="2170465"/>
            <a:ext cx="3495675" cy="276225"/>
          </a:xfrm>
          <a:prstGeom prst="rect">
            <a:avLst/>
          </a:prstGeom>
          <a:noFill/>
        </p:spPr>
      </p:pic>
      <p:pic>
        <p:nvPicPr>
          <p:cNvPr id="34818" name="Picture 2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1415" y="2446690"/>
            <a:ext cx="3067050" cy="276225"/>
          </a:xfrm>
          <a:prstGeom prst="rect">
            <a:avLst/>
          </a:prstGeom>
          <a:noFill/>
        </p:spPr>
      </p:pic>
      <p:pic>
        <p:nvPicPr>
          <p:cNvPr id="34817" name="Picture 1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1415" y="2722915"/>
            <a:ext cx="4591050" cy="276225"/>
          </a:xfrm>
          <a:prstGeom prst="rect">
            <a:avLst/>
          </a:prstGeom>
          <a:noFill/>
        </p:spPr>
      </p:pic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Текст 3"/>
          <p:cNvSpPr txBox="1">
            <a:spLocks/>
          </p:cNvSpPr>
          <p:nvPr/>
        </p:nvSpPr>
        <p:spPr>
          <a:xfrm>
            <a:off x="634802" y="3128840"/>
            <a:ext cx="8291947" cy="6355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Недопустимы записи в виде: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lang="ru-RU" sz="1600" dirty="0" smtClean="0"/>
              <a:t>                                                     или </a:t>
            </a: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4828" name="Picture 1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01415" y="3488156"/>
            <a:ext cx="2171700" cy="276225"/>
          </a:xfrm>
          <a:prstGeom prst="rect">
            <a:avLst/>
          </a:prstGeom>
          <a:noFill/>
        </p:spPr>
      </p:pic>
      <p:pic>
        <p:nvPicPr>
          <p:cNvPr id="34827" name="Picture 11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639852" y="3442761"/>
            <a:ext cx="2733675" cy="276225"/>
          </a:xfrm>
          <a:prstGeom prst="rect">
            <a:avLst/>
          </a:prstGeom>
          <a:noFill/>
        </p:spPr>
      </p:pic>
      <p:sp>
        <p:nvSpPr>
          <p:cNvPr id="34829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34830" name="Rectangle 14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4831" name="Rectangle 15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4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77" name="Rectangle 5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Текст 3"/>
          <p:cNvSpPr>
            <a:spLocks noGrp="1"/>
          </p:cNvSpPr>
          <p:nvPr>
            <p:ph type="body" sz="quarter" idx="10"/>
          </p:nvPr>
        </p:nvSpPr>
        <p:spPr>
          <a:xfrm>
            <a:off x="477981" y="768927"/>
            <a:ext cx="8298873" cy="670767"/>
          </a:xfrm>
        </p:spPr>
        <p:txBody>
          <a:bodyPr>
            <a:normAutofit/>
          </a:bodyPr>
          <a:lstStyle/>
          <a:p>
            <a:pPr marL="342900" indent="-342900" algn="just"/>
            <a:r>
              <a:rPr lang="ru-RU" dirty="0" smtClean="0">
                <a:solidFill>
                  <a:schemeClr val="tx1"/>
                </a:solidFill>
              </a:rPr>
              <a:t>5) Округление производится согласно пп.1 и 2 настоящих правил. Округленные результаты для приведенных выше примеров имеют вид: </a:t>
            </a:r>
            <a:endParaRPr lang="ru-RU" dirty="0">
              <a:solidFill>
                <a:schemeClr val="tx1"/>
              </a:solidFill>
            </a:endParaRPr>
          </a:p>
        </p:txBody>
      </p:sp>
      <p:pic>
        <p:nvPicPr>
          <p:cNvPr id="54284" name="Picture 1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90750" y="1301581"/>
            <a:ext cx="2190750" cy="276225"/>
          </a:xfrm>
          <a:prstGeom prst="rect">
            <a:avLst/>
          </a:prstGeom>
          <a:noFill/>
        </p:spPr>
      </p:pic>
      <p:pic>
        <p:nvPicPr>
          <p:cNvPr id="54283" name="Picture 11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66900" y="1700212"/>
            <a:ext cx="2095500" cy="276225"/>
          </a:xfrm>
          <a:prstGeom prst="rect">
            <a:avLst/>
          </a:prstGeom>
          <a:noFill/>
        </p:spPr>
      </p:pic>
      <p:pic>
        <p:nvPicPr>
          <p:cNvPr id="54282" name="Picture 10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96255" y="1700212"/>
            <a:ext cx="1866900" cy="276225"/>
          </a:xfrm>
          <a:prstGeom prst="rect">
            <a:avLst/>
          </a:prstGeom>
          <a:noFill/>
        </p:spPr>
      </p:pic>
      <p:pic>
        <p:nvPicPr>
          <p:cNvPr id="54281" name="Picture 9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66900" y="2114550"/>
            <a:ext cx="2095500" cy="276225"/>
          </a:xfrm>
          <a:prstGeom prst="rect">
            <a:avLst/>
          </a:prstGeom>
          <a:noFill/>
        </p:spPr>
      </p:pic>
      <p:pic>
        <p:nvPicPr>
          <p:cNvPr id="54280" name="Picture 8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96255" y="2114550"/>
            <a:ext cx="1866900" cy="276225"/>
          </a:xfrm>
          <a:prstGeom prst="rect">
            <a:avLst/>
          </a:prstGeom>
          <a:noFill/>
        </p:spPr>
      </p:pic>
      <p:pic>
        <p:nvPicPr>
          <p:cNvPr id="54279" name="Picture 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873385" y="2566177"/>
            <a:ext cx="1466850" cy="276225"/>
          </a:xfrm>
          <a:prstGeom prst="rect">
            <a:avLst/>
          </a:prstGeom>
          <a:noFill/>
        </p:spPr>
      </p:pic>
      <p:pic>
        <p:nvPicPr>
          <p:cNvPr id="54278" name="Picture 6"/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96255" y="2540236"/>
            <a:ext cx="1238250" cy="276225"/>
          </a:xfrm>
          <a:prstGeom prst="rect">
            <a:avLst/>
          </a:prstGeom>
          <a:noFill/>
        </p:spPr>
      </p:pic>
      <p:sp>
        <p:nvSpPr>
          <p:cNvPr id="54285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286" name="Rectangle 14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7" name="Rectangle 15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8" name="Rectangle 16"/>
          <p:cNvSpPr>
            <a:spLocks noChangeArrowheads="1"/>
          </p:cNvSpPr>
          <p:nvPr/>
        </p:nvSpPr>
        <p:spPr bwMode="auto">
          <a:xfrm>
            <a:off x="0" y="12858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89" name="Rectangle 17"/>
          <p:cNvSpPr>
            <a:spLocks noChangeArrowheads="1"/>
          </p:cNvSpPr>
          <p:nvPr/>
        </p:nvSpPr>
        <p:spPr bwMode="auto">
          <a:xfrm>
            <a:off x="0" y="15621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0" name="Rectangle 18"/>
          <p:cNvSpPr>
            <a:spLocks noChangeArrowheads="1"/>
          </p:cNvSpPr>
          <p:nvPr/>
        </p:nvSpPr>
        <p:spPr bwMode="auto">
          <a:xfrm>
            <a:off x="0" y="1838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1" name="Rectangle 19"/>
          <p:cNvSpPr>
            <a:spLocks noChangeArrowheads="1"/>
          </p:cNvSpPr>
          <p:nvPr/>
        </p:nvSpPr>
        <p:spPr bwMode="auto">
          <a:xfrm>
            <a:off x="0" y="21145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2" name="Rectangle 20"/>
          <p:cNvSpPr>
            <a:spLocks noChangeArrowheads="1"/>
          </p:cNvSpPr>
          <p:nvPr/>
        </p:nvSpPr>
        <p:spPr bwMode="auto">
          <a:xfrm>
            <a:off x="0" y="23907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102640" y="1669048"/>
            <a:ext cx="55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или</a:t>
            </a:r>
            <a:endParaRPr lang="ru-RU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4102640" y="2058706"/>
            <a:ext cx="55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или</a:t>
            </a:r>
            <a:endParaRPr lang="ru-RU" sz="1600" dirty="0"/>
          </a:p>
        </p:txBody>
      </p:sp>
      <p:sp>
        <p:nvSpPr>
          <p:cNvPr id="26" name="TextBox 25"/>
          <p:cNvSpPr txBox="1"/>
          <p:nvPr/>
        </p:nvSpPr>
        <p:spPr>
          <a:xfrm>
            <a:off x="4102640" y="2501020"/>
            <a:ext cx="5577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 smtClean="0"/>
              <a:t>или</a:t>
            </a:r>
            <a:endParaRPr lang="ru-RU" sz="1600" dirty="0"/>
          </a:p>
        </p:txBody>
      </p:sp>
      <p:sp>
        <p:nvSpPr>
          <p:cNvPr id="27" name="Текст 3"/>
          <p:cNvSpPr txBox="1">
            <a:spLocks/>
          </p:cNvSpPr>
          <p:nvPr/>
        </p:nvSpPr>
        <p:spPr>
          <a:xfrm>
            <a:off x="110247" y="2842402"/>
            <a:ext cx="8666607" cy="6707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342900" marR="0" lvl="0" indent="-342900" algn="just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lang="ru-RU" sz="1600" dirty="0" smtClean="0"/>
              <a:t>	</a:t>
            </a: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Если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в погрешности, округленной до двух значащих цифр, вторая из них оказывается равной нулю, то этот нуль сохраняется</a:t>
            </a:r>
            <a:r>
              <a:rPr lang="ru-RU" sz="1600" dirty="0" smtClean="0"/>
              <a:t>. В разряде результата, соответствующем этому нулю, записывается получающаяся там значащая цифра.</a:t>
            </a:r>
            <a:endParaRPr kumimoji="0" lang="ru-RU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54294" name="Picture 22"/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987685" y="3513169"/>
            <a:ext cx="1352550" cy="276225"/>
          </a:xfrm>
          <a:prstGeom prst="rect">
            <a:avLst/>
          </a:prstGeom>
          <a:noFill/>
        </p:spPr>
      </p:pic>
      <p:pic>
        <p:nvPicPr>
          <p:cNvPr id="54293" name="Picture 21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077230" y="3513169"/>
            <a:ext cx="1685925" cy="276225"/>
          </a:xfrm>
          <a:prstGeom prst="rect">
            <a:avLst/>
          </a:prstGeom>
          <a:noFill/>
        </p:spPr>
      </p:pic>
      <p:sp>
        <p:nvSpPr>
          <p:cNvPr id="5429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54296" name="Rectangle 24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4297" name="Rectangle 25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5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2"/>
          <p:cNvSpPr txBox="1">
            <a:spLocks/>
          </p:cNvSpPr>
          <p:nvPr/>
        </p:nvSpPr>
        <p:spPr>
          <a:xfrm>
            <a:off x="337226" y="261258"/>
            <a:ext cx="8162536" cy="4741817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/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6) Если неокругленный результат не имеет значащих цифр в разрядах, которые необходимо сохранить при записи результата и погрешности, то в этих разрядах пишутся нули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>
                <a:latin typeface="+mj-lt"/>
                <a:ea typeface="+mj-ea"/>
                <a:cs typeface="+mj-cs"/>
              </a:rPr>
              <a:t>Также следует записывать и полную погрешность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dirty="0" smtClean="0">
              <a:latin typeface="+mj-lt"/>
              <a:ea typeface="+mj-ea"/>
              <a:cs typeface="+mj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1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Погрешность</a:t>
            </a:r>
            <a:r>
              <a:rPr kumimoji="0" lang="ru-RU" sz="16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                  следует считать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baseline="0" dirty="0" smtClean="0">
                <a:latin typeface="+mj-lt"/>
                <a:ea typeface="+mj-ea"/>
                <a:cs typeface="+mj-cs"/>
              </a:rPr>
              <a:t>7)</a:t>
            </a:r>
            <a:r>
              <a:rPr lang="ru-RU" sz="1600" dirty="0" smtClean="0">
                <a:latin typeface="+mj-lt"/>
                <a:ea typeface="+mj-ea"/>
                <a:cs typeface="+mj-cs"/>
              </a:rPr>
              <a:t> Напомним, что в десятичной системе счисления каждое число записывается с помощью цифр 1,2,3,4,5,6,7,8,9,0, каждая из которых занимает определенный разряд числа. Цифры 1…9 являются значащими. Нуль является значащей цифрой в том случае, если слева от него в числе стоит хотя бы одна из цифр 1…9.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600" dirty="0" smtClean="0">
                <a:latin typeface="+mj-lt"/>
                <a:ea typeface="+mj-ea"/>
                <a:cs typeface="+mj-cs"/>
              </a:rPr>
              <a:t>8) Сохраняемую значащую цифру в погрешности оценки измеряемой величины при округлении увеличивают на единицу, если отбрасываемая цифра неуказываемого младшего разряда больше либо равна пяти, и не изменяют, если она меньше пяти.</a:t>
            </a: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6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  <a:p>
            <a:pPr marL="0" marR="0" lvl="0" indent="0" algn="just" defTabSz="457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600" dirty="0" smtClean="0">
              <a:latin typeface="+mj-lt"/>
              <a:ea typeface="+mj-ea"/>
              <a:cs typeface="+mj-cs"/>
            </a:endParaRPr>
          </a:p>
        </p:txBody>
      </p:sp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769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3311" y="1304381"/>
            <a:ext cx="5019675" cy="276225"/>
          </a:xfrm>
          <a:prstGeom prst="rect">
            <a:avLst/>
          </a:prstGeom>
          <a:noFill/>
        </p:spPr>
      </p:pic>
      <p:sp>
        <p:nvSpPr>
          <p:cNvPr id="32771" name="Rectangle 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3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772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953311" y="2111829"/>
            <a:ext cx="4686300" cy="304800"/>
          </a:xfrm>
          <a:prstGeom prst="rect">
            <a:avLst/>
          </a:prstGeom>
          <a:noFill/>
        </p:spPr>
      </p:pic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6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775" name="Picture 7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678345" y="2521133"/>
            <a:ext cx="733425" cy="276225"/>
          </a:xfrm>
          <a:prstGeom prst="rect">
            <a:avLst/>
          </a:prstGeom>
          <a:noFill/>
        </p:spPr>
      </p:pic>
      <p:sp>
        <p:nvSpPr>
          <p:cNvPr id="32777" name="Rectangle 9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32778" name="Picture 10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3889949" y="2521133"/>
            <a:ext cx="962025" cy="276225"/>
          </a:xfrm>
          <a:prstGeom prst="rect">
            <a:avLst/>
          </a:prstGeom>
          <a:noFill/>
        </p:spPr>
      </p:pic>
      <p:sp>
        <p:nvSpPr>
          <p:cNvPr id="32780" name="Rectangle 12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6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583660" y="810489"/>
            <a:ext cx="7708286" cy="4052455"/>
          </a:xfrm>
        </p:spPr>
        <p:txBody>
          <a:bodyPr>
            <a:normAutofit/>
          </a:bodyPr>
          <a:lstStyle/>
          <a:p>
            <a:pPr algn="just"/>
            <a:r>
              <a:rPr lang="ru-RU" dirty="0" smtClean="0"/>
              <a:t>Нули, стоящие в младших разрядах числа и находящиеся после десятичной запятой, обычно опускаются, если нет необходимости в их сохранении в связи с записью результата и погрешности:</a:t>
            </a:r>
          </a:p>
          <a:p>
            <a:pPr algn="just"/>
            <a:r>
              <a:rPr lang="ru-RU" dirty="0" smtClean="0"/>
              <a:t>0,0956000=0,0956                        8,3200=8,32.</a:t>
            </a:r>
          </a:p>
          <a:p>
            <a:pPr algn="just"/>
            <a:r>
              <a:rPr lang="ru-RU" dirty="0" smtClean="0"/>
              <a:t>8) Округление производится на заключительном этапе обработки данных. Округляются полная погрешность и результат измерения.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7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4693" y="796636"/>
            <a:ext cx="5965438" cy="591177"/>
          </a:xfrm>
        </p:spPr>
        <p:txBody>
          <a:bodyPr>
            <a:normAutofit fontScale="90000"/>
          </a:bodyPr>
          <a:lstStyle/>
          <a:p>
            <a:r>
              <a:rPr lang="ru-RU" sz="1800" b="1" dirty="0" smtClean="0"/>
              <a:t>Порядок обработки результатов прямых измерений</a:t>
            </a:r>
            <a:r>
              <a:rPr lang="ru-RU" dirty="0" smtClean="0"/>
              <a:t/>
            </a:r>
            <a:br>
              <a:rPr lang="ru-RU" dirty="0" smtClean="0"/>
            </a:b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sz="quarter" idx="10"/>
          </p:nvPr>
        </p:nvSpPr>
        <p:spPr>
          <a:xfrm>
            <a:off x="862519" y="1011677"/>
            <a:ext cx="7690882" cy="3138791"/>
          </a:xfrm>
        </p:spPr>
        <p:txBody>
          <a:bodyPr>
            <a:normAutofit fontScale="85000" lnSpcReduction="20000"/>
          </a:bodyPr>
          <a:lstStyle/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ru-RU" dirty="0" smtClean="0"/>
              <a:t>Устранение или учет известных систематических погрешностей.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ru-RU" dirty="0" smtClean="0"/>
              <a:t>Вычисление среднего значения (с одним лишним знаком)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ru-RU" dirty="0" smtClean="0"/>
              <a:t>Вычисление среднего квадратического отклонения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ru-RU" dirty="0" smtClean="0"/>
              <a:t>Проверка на промахи 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R"/>
            </a:pPr>
            <a:endParaRPr lang="ru-RU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ru-RU" dirty="0" smtClean="0"/>
              <a:t>Вычисление среднего квадратического отклонения среднего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ru-RU" dirty="0" smtClean="0"/>
              <a:t>По выбранной доверительной вероятности </a:t>
            </a:r>
            <a:r>
              <a:rPr lang="ru-RU" i="1" dirty="0" smtClean="0"/>
              <a:t>Р</a:t>
            </a:r>
            <a:r>
              <a:rPr lang="ru-RU" dirty="0" smtClean="0"/>
              <a:t> и числу наблюдений в выборке </a:t>
            </a:r>
            <a:r>
              <a:rPr lang="en-US" i="1" dirty="0" smtClean="0"/>
              <a:t>N</a:t>
            </a:r>
            <a:r>
              <a:rPr lang="ru-RU" dirty="0" smtClean="0"/>
              <a:t> находим по таблице          и определяем доверительную случайную погрешность</a:t>
            </a:r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R"/>
            </a:pPr>
            <a:endParaRPr lang="ru-RU" dirty="0" smtClean="0"/>
          </a:p>
          <a:p>
            <a:pPr marL="342900" indent="-342900">
              <a:spcBef>
                <a:spcPts val="600"/>
              </a:spcBef>
              <a:spcAft>
                <a:spcPts val="600"/>
              </a:spcAft>
              <a:buAutoNum type="arabicParenR"/>
            </a:pPr>
            <a:r>
              <a:rPr lang="ru-RU" dirty="0" smtClean="0"/>
              <a:t>Запись окончательного результата неокругленного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12260" y="2301632"/>
            <a:ext cx="73411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 smtClean="0"/>
              <a:t>Задаемся  </a:t>
            </a:r>
            <a:r>
              <a:rPr lang="en-US" sz="1200" dirty="0" smtClean="0"/>
              <a:t>q=5%</a:t>
            </a:r>
            <a:endParaRPr lang="ru-RU"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3709481" y="4150468"/>
            <a:ext cx="50328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200" dirty="0" smtClean="0"/>
              <a:t>, затем производится округление результата, абсолютной и относительной погрешностей и окончательная запись результата</a:t>
            </a:r>
            <a:endParaRPr lang="ru-RU" sz="1200" dirty="0"/>
          </a:p>
        </p:txBody>
      </p:sp>
      <p:sp>
        <p:nvSpPr>
          <p:cNvPr id="6451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4513" name="Picture 1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5888758" y="1149062"/>
            <a:ext cx="700390" cy="417664"/>
          </a:xfrm>
          <a:prstGeom prst="rect">
            <a:avLst/>
          </a:prstGeom>
          <a:noFill/>
        </p:spPr>
      </p:pic>
      <p:sp>
        <p:nvSpPr>
          <p:cNvPr id="64515" name="Rectangle 3"/>
          <p:cNvSpPr>
            <a:spLocks noChangeArrowheads="1"/>
          </p:cNvSpPr>
          <p:nvPr/>
        </p:nvSpPr>
        <p:spPr bwMode="auto">
          <a:xfrm>
            <a:off x="0" y="10763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4516" name="Picture 4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897206" y="1556979"/>
            <a:ext cx="1377139" cy="466927"/>
          </a:xfrm>
          <a:prstGeom prst="rect">
            <a:avLst/>
          </a:prstGeom>
          <a:noFill/>
        </p:spPr>
      </p:pic>
      <p:sp>
        <p:nvSpPr>
          <p:cNvPr id="64518" name="Rectangle 6"/>
          <p:cNvSpPr>
            <a:spLocks noChangeArrowheads="1"/>
          </p:cNvSpPr>
          <p:nvPr/>
        </p:nvSpPr>
        <p:spPr bwMode="auto">
          <a:xfrm>
            <a:off x="0" y="120967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0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21" name="Rectangle 9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3" name="Rectangle 1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24" name="Rectangle 12"/>
          <p:cNvSpPr>
            <a:spLocks noChangeArrowheads="1"/>
          </p:cNvSpPr>
          <p:nvPr/>
        </p:nvSpPr>
        <p:spPr bwMode="auto">
          <a:xfrm>
            <a:off x="0" y="962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6" name="Rectangle 1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27" name="Rectangle 15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29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0" name="Rectangle 18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2" name="Rectangle 2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3" name="Rectangle 21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5" name="Rectangle 2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6" name="Rectangle 24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38" name="Rectangle 2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sp>
        <p:nvSpPr>
          <p:cNvPr id="64539" name="Rectangle 27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41" name="Rectangle 2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4540" name="Picture 2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6037638" y="2578631"/>
            <a:ext cx="473413" cy="337307"/>
          </a:xfrm>
          <a:prstGeom prst="rect">
            <a:avLst/>
          </a:prstGeom>
          <a:noFill/>
        </p:spPr>
      </p:pic>
      <p:sp>
        <p:nvSpPr>
          <p:cNvPr id="64542" name="Rectangle 30"/>
          <p:cNvSpPr>
            <a:spLocks noChangeArrowheads="1"/>
          </p:cNvSpPr>
          <p:nvPr/>
        </p:nvSpPr>
        <p:spPr bwMode="auto">
          <a:xfrm>
            <a:off x="0" y="10001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44" name="Rectangle 3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4543" name="Picture 31"/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055229" y="3128667"/>
            <a:ext cx="194553" cy="182001"/>
          </a:xfrm>
          <a:prstGeom prst="rect">
            <a:avLst/>
          </a:prstGeom>
          <a:noFill/>
        </p:spPr>
      </p:pic>
      <p:sp>
        <p:nvSpPr>
          <p:cNvPr id="64545" name="Rectangle 33"/>
          <p:cNvSpPr>
            <a:spLocks noChangeArrowheads="1"/>
          </p:cNvSpPr>
          <p:nvPr/>
        </p:nvSpPr>
        <p:spPr bwMode="auto">
          <a:xfrm>
            <a:off x="0" y="7334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47" name="Rectangle 3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4546" name="Picture 34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31759" y="3328609"/>
            <a:ext cx="1325655" cy="340212"/>
          </a:xfrm>
          <a:prstGeom prst="rect">
            <a:avLst/>
          </a:prstGeom>
          <a:noFill/>
        </p:spPr>
      </p:pic>
      <p:sp>
        <p:nvSpPr>
          <p:cNvPr id="64548" name="Rectangle 36"/>
          <p:cNvSpPr>
            <a:spLocks noChangeArrowheads="1"/>
          </p:cNvSpPr>
          <p:nvPr/>
        </p:nvSpPr>
        <p:spPr bwMode="auto">
          <a:xfrm>
            <a:off x="0" y="100965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4550" name="Rectangle 3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  <p:pic>
        <p:nvPicPr>
          <p:cNvPr id="64549" name="Picture 37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249782" y="4059683"/>
            <a:ext cx="1387814" cy="419235"/>
          </a:xfrm>
          <a:prstGeom prst="rect">
            <a:avLst/>
          </a:prstGeom>
          <a:noFill/>
        </p:spPr>
      </p:pic>
      <p:sp>
        <p:nvSpPr>
          <p:cNvPr id="64551" name="Rectangle 39"/>
          <p:cNvSpPr>
            <a:spLocks noChangeArrowheads="1"/>
          </p:cNvSpPr>
          <p:nvPr/>
        </p:nvSpPr>
        <p:spPr bwMode="auto">
          <a:xfrm>
            <a:off x="0" y="10096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8587394" y="4774168"/>
            <a:ext cx="537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8</a:t>
            </a:r>
            <a:endParaRPr lang="ru-RU" dirty="0"/>
          </a:p>
        </p:txBody>
      </p:sp>
      <p:pic>
        <p:nvPicPr>
          <p:cNvPr id="26625" name="Picture 1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757414" y="1873571"/>
            <a:ext cx="1904134" cy="428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">
  <a:themeElements>
    <a:clrScheme name="Custom 1">
      <a:dk1>
        <a:srgbClr val="0230AC"/>
      </a:dk1>
      <a:lt1>
        <a:srgbClr val="FFFFFF"/>
      </a:lt1>
      <a:dk2>
        <a:srgbClr val="0230AC"/>
      </a:dk2>
      <a:lt2>
        <a:srgbClr val="FFFFFF"/>
      </a:lt2>
      <a:accent1>
        <a:srgbClr val="EC0044"/>
      </a:accent1>
      <a:accent2>
        <a:srgbClr val="0230AC"/>
      </a:accent2>
      <a:accent3>
        <a:srgbClr val="8F32AC"/>
      </a:accent3>
      <a:accent4>
        <a:srgbClr val="0057AC"/>
      </a:accent4>
      <a:accent5>
        <a:srgbClr val="EC5A00"/>
      </a:accent5>
      <a:accent6>
        <a:srgbClr val="ECEC00"/>
      </a:accent6>
      <a:hlink>
        <a:srgbClr val="4BBCFF"/>
      </a:hlink>
      <a:folHlink>
        <a:srgbClr val="C000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Другая 1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EC0B43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5482</TotalTime>
  <Words>1047</Words>
  <Application>Microsoft Office PowerPoint</Application>
  <PresentationFormat>Экран (16:9)</PresentationFormat>
  <Paragraphs>147</Paragraphs>
  <Slides>23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Calibri</vt:lpstr>
      <vt:lpstr>Times New Roman</vt:lpstr>
      <vt:lpstr>Cover</vt:lpstr>
      <vt:lpstr>1_Cover</vt:lpstr>
      <vt:lpstr>Equation</vt:lpstr>
      <vt:lpstr>Лабораторная работа № 1 Оценка погрешности на основании проведения прямых измерений</vt:lpstr>
      <vt:lpstr> 1. Округление и запись результата измерения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Порядок обработки результатов прямых измерений </vt:lpstr>
      <vt:lpstr>2. Обработка результатов прямых измерений</vt:lpstr>
      <vt:lpstr>Презентация PowerPoint</vt:lpstr>
      <vt:lpstr>Презентация PowerPoint</vt:lpstr>
      <vt:lpstr>Презентация PowerPoint</vt:lpstr>
      <vt:lpstr>4. Исключение грубых погрешностей</vt:lpstr>
      <vt:lpstr>Таблица А.1 - Критические значения для критерия Граббса</vt:lpstr>
      <vt:lpstr>Презентация PowerPoint</vt:lpstr>
      <vt:lpstr>Презентация PowerPoint</vt:lpstr>
      <vt:lpstr>6. Доверительные границы случайной погрешности</vt:lpstr>
      <vt:lpstr>Приложение Д (справочное). Значения коэффициентов t для для случайной величины Y, имеющей распределение Стьюдента с n-1 степенями свободы</vt:lpstr>
      <vt:lpstr>7. Учет систематической погрешности</vt:lpstr>
      <vt:lpstr>8. Учет полной абсолютной погрешности прямого измерения</vt:lpstr>
      <vt:lpstr>Задание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</dc:creator>
  <cp:lastModifiedBy>Iveta</cp:lastModifiedBy>
  <cp:revision>123</cp:revision>
  <dcterms:created xsi:type="dcterms:W3CDTF">2014-06-27T12:30:22Z</dcterms:created>
  <dcterms:modified xsi:type="dcterms:W3CDTF">2024-03-21T11:32:38Z</dcterms:modified>
</cp:coreProperties>
</file>