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75"/>
  </p:notesMasterIdLst>
  <p:handoutMasterIdLst>
    <p:handoutMasterId r:id="rId76"/>
  </p:handoutMasterIdLst>
  <p:sldIdLst>
    <p:sldId id="265" r:id="rId3"/>
    <p:sldId id="338" r:id="rId4"/>
    <p:sldId id="328" r:id="rId5"/>
    <p:sldId id="337" r:id="rId6"/>
    <p:sldId id="344" r:id="rId7"/>
    <p:sldId id="339" r:id="rId8"/>
    <p:sldId id="340" r:id="rId9"/>
    <p:sldId id="341" r:id="rId10"/>
    <p:sldId id="343" r:id="rId11"/>
    <p:sldId id="342" r:id="rId12"/>
    <p:sldId id="291" r:id="rId13"/>
    <p:sldId id="269" r:id="rId14"/>
    <p:sldId id="329" r:id="rId15"/>
    <p:sldId id="271" r:id="rId16"/>
    <p:sldId id="272" r:id="rId17"/>
    <p:sldId id="270" r:id="rId18"/>
    <p:sldId id="273" r:id="rId19"/>
    <p:sldId id="275" r:id="rId20"/>
    <p:sldId id="276" r:id="rId21"/>
    <p:sldId id="278" r:id="rId22"/>
    <p:sldId id="279" r:id="rId23"/>
    <p:sldId id="280" r:id="rId24"/>
    <p:sldId id="334" r:id="rId25"/>
    <p:sldId id="331" r:id="rId26"/>
    <p:sldId id="288" r:id="rId27"/>
    <p:sldId id="281" r:id="rId28"/>
    <p:sldId id="282" r:id="rId29"/>
    <p:sldId id="330" r:id="rId30"/>
    <p:sldId id="292" r:id="rId31"/>
    <p:sldId id="283" r:id="rId32"/>
    <p:sldId id="293" r:id="rId33"/>
    <p:sldId id="289" r:id="rId34"/>
    <p:sldId id="284" r:id="rId35"/>
    <p:sldId id="285" r:id="rId36"/>
    <p:sldId id="287" r:id="rId37"/>
    <p:sldId id="290" r:id="rId38"/>
    <p:sldId id="286" r:id="rId39"/>
    <p:sldId id="295" r:id="rId40"/>
    <p:sldId id="296" r:id="rId41"/>
    <p:sldId id="297" r:id="rId42"/>
    <p:sldId id="298" r:id="rId43"/>
    <p:sldId id="299" r:id="rId44"/>
    <p:sldId id="336" r:id="rId45"/>
    <p:sldId id="300" r:id="rId46"/>
    <p:sldId id="302" r:id="rId47"/>
    <p:sldId id="303" r:id="rId48"/>
    <p:sldId id="304" r:id="rId49"/>
    <p:sldId id="305" r:id="rId50"/>
    <p:sldId id="306" r:id="rId51"/>
    <p:sldId id="307" r:id="rId52"/>
    <p:sldId id="309" r:id="rId53"/>
    <p:sldId id="332" r:id="rId54"/>
    <p:sldId id="333" r:id="rId55"/>
    <p:sldId id="310" r:id="rId56"/>
    <p:sldId id="311" r:id="rId57"/>
    <p:sldId id="312" r:id="rId58"/>
    <p:sldId id="313" r:id="rId59"/>
    <p:sldId id="314" r:id="rId60"/>
    <p:sldId id="315" r:id="rId61"/>
    <p:sldId id="316" r:id="rId62"/>
    <p:sldId id="317" r:id="rId63"/>
    <p:sldId id="319" r:id="rId64"/>
    <p:sldId id="320" r:id="rId65"/>
    <p:sldId id="321" r:id="rId66"/>
    <p:sldId id="322" r:id="rId67"/>
    <p:sldId id="323" r:id="rId68"/>
    <p:sldId id="324" r:id="rId69"/>
    <p:sldId id="325" r:id="rId70"/>
    <p:sldId id="327" r:id="rId71"/>
    <p:sldId id="335" r:id="rId72"/>
    <p:sldId id="345" r:id="rId73"/>
    <p:sldId id="263" r:id="rId7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1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0" autoAdjust="0"/>
    <p:restoredTop sz="94672" autoAdjust="0"/>
  </p:normalViewPr>
  <p:slideViewPr>
    <p:cSldViewPr snapToGrid="0" snapToObjects="1" showGuides="1">
      <p:cViewPr varScale="1">
        <p:scale>
          <a:sx n="144" d="100"/>
          <a:sy n="144" d="100"/>
        </p:scale>
        <p:origin x="672" y="120"/>
      </p:cViewPr>
      <p:guideLst>
        <p:guide orient="horz" pos="1611"/>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111119-028F-47EE-99BE-C4036B5EBA4C}"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ru-RU"/>
        </a:p>
      </dgm:t>
    </dgm:pt>
    <dgm:pt modelId="{316135F0-53BD-4FE2-B1AA-862526D34917}">
      <dgm:prSet phldrT="[Текст]" custT="1"/>
      <dgm:spPr/>
      <dgm:t>
        <a:bodyPr/>
        <a:lstStyle/>
        <a:p>
          <a:r>
            <a:rPr lang="ru-RU" sz="1400" b="1" dirty="0" smtClean="0">
              <a:latin typeface="Times New Roman" pitchFamily="18" charset="0"/>
              <a:cs typeface="Times New Roman" pitchFamily="18" charset="0"/>
            </a:rPr>
            <a:t>ФЗ</a:t>
          </a:r>
          <a:r>
            <a:rPr lang="ru-RU" sz="1400" dirty="0" smtClean="0">
              <a:latin typeface="Times New Roman" pitchFamily="18" charset="0"/>
              <a:cs typeface="Times New Roman" pitchFamily="18" charset="0"/>
            </a:rPr>
            <a:t> – федеральный закон</a:t>
          </a:r>
          <a:endParaRPr lang="ru-RU" sz="1400" dirty="0">
            <a:latin typeface="Times New Roman" pitchFamily="18" charset="0"/>
            <a:cs typeface="Times New Roman" pitchFamily="18" charset="0"/>
          </a:endParaRPr>
        </a:p>
      </dgm:t>
    </dgm:pt>
    <dgm:pt modelId="{B96604D2-7CFF-43F5-A1EE-5105BAB44C2D}" type="parTrans" cxnId="{9BD400BB-6D3A-4777-9636-E4314901525F}">
      <dgm:prSet/>
      <dgm:spPr/>
      <dgm:t>
        <a:bodyPr/>
        <a:lstStyle/>
        <a:p>
          <a:endParaRPr lang="ru-RU"/>
        </a:p>
      </dgm:t>
    </dgm:pt>
    <dgm:pt modelId="{6B385B42-31AA-42B2-A6CF-4284703210E8}" type="sibTrans" cxnId="{9BD400BB-6D3A-4777-9636-E4314901525F}">
      <dgm:prSet/>
      <dgm:spPr/>
      <dgm:t>
        <a:bodyPr/>
        <a:lstStyle/>
        <a:p>
          <a:endParaRPr lang="ru-RU"/>
        </a:p>
      </dgm:t>
    </dgm:pt>
    <dgm:pt modelId="{8811DF39-8768-447E-A5E8-201C9C6FCC48}">
      <dgm:prSet phldrT="[Текст]" custT="1"/>
      <dgm:spPr/>
      <dgm:t>
        <a:bodyPr/>
        <a:lstStyle/>
        <a:p>
          <a:r>
            <a:rPr lang="ru-RU" sz="1400" dirty="0" smtClean="0">
              <a:latin typeface="Times New Roman" pitchFamily="18" charset="0"/>
              <a:cs typeface="Times New Roman" pitchFamily="18" charset="0"/>
            </a:rPr>
            <a:t>Федеральный закон "Об обеспечении единства измерений" № 102-ФЗ от 26.06.2008</a:t>
          </a:r>
          <a:endParaRPr lang="ru-RU" sz="1400" dirty="0">
            <a:latin typeface="Times New Roman" pitchFamily="18" charset="0"/>
            <a:cs typeface="Times New Roman" pitchFamily="18" charset="0"/>
          </a:endParaRPr>
        </a:p>
      </dgm:t>
    </dgm:pt>
    <dgm:pt modelId="{6B1CF750-0475-4E9F-B288-D4CEBF51AF04}" type="parTrans" cxnId="{E12F3E6E-FFEA-4E04-9253-27A5DC38C456}">
      <dgm:prSet/>
      <dgm:spPr/>
      <dgm:t>
        <a:bodyPr/>
        <a:lstStyle/>
        <a:p>
          <a:endParaRPr lang="ru-RU"/>
        </a:p>
      </dgm:t>
    </dgm:pt>
    <dgm:pt modelId="{389B8AC6-747F-4AB7-B928-4D1CF3098371}" type="sibTrans" cxnId="{E12F3E6E-FFEA-4E04-9253-27A5DC38C456}">
      <dgm:prSet/>
      <dgm:spPr/>
      <dgm:t>
        <a:bodyPr/>
        <a:lstStyle/>
        <a:p>
          <a:endParaRPr lang="ru-RU"/>
        </a:p>
      </dgm:t>
    </dgm:pt>
    <dgm:pt modelId="{D701336A-E490-43D9-8444-BAB69C4F39A5}">
      <dgm:prSet phldrT="[Текст]" custT="1"/>
      <dgm:spPr/>
      <dgm:t>
        <a:bodyPr/>
        <a:lstStyle/>
        <a:p>
          <a:r>
            <a:rPr lang="ru-RU" sz="1400" b="0" i="0" dirty="0" smtClean="0">
              <a:latin typeface="+mn-lt"/>
            </a:rPr>
            <a:t>Федеральный закон от 27 декабря 2002 г. N 184-ФЗ "О техническом регулировании"</a:t>
          </a:r>
          <a:endParaRPr lang="ru-RU" sz="1400" b="0" dirty="0">
            <a:latin typeface="+mn-lt"/>
          </a:endParaRPr>
        </a:p>
      </dgm:t>
    </dgm:pt>
    <dgm:pt modelId="{28F0A1C8-2BFC-4921-BD39-234FAFF89CAD}" type="parTrans" cxnId="{93EBC84E-02A8-404A-83C4-8EC6549D8678}">
      <dgm:prSet/>
      <dgm:spPr/>
      <dgm:t>
        <a:bodyPr/>
        <a:lstStyle/>
        <a:p>
          <a:endParaRPr lang="ru-RU"/>
        </a:p>
      </dgm:t>
    </dgm:pt>
    <dgm:pt modelId="{1095554B-7326-4955-AA9F-CBD05758480B}" type="sibTrans" cxnId="{93EBC84E-02A8-404A-83C4-8EC6549D8678}">
      <dgm:prSet/>
      <dgm:spPr/>
      <dgm:t>
        <a:bodyPr/>
        <a:lstStyle/>
        <a:p>
          <a:endParaRPr lang="ru-RU"/>
        </a:p>
      </dgm:t>
    </dgm:pt>
    <dgm:pt modelId="{67B62AF4-6022-4237-AB64-1B4BB4EDE4E4}" type="pres">
      <dgm:prSet presAssocID="{90111119-028F-47EE-99BE-C4036B5EBA4C}" presName="composite" presStyleCnt="0">
        <dgm:presLayoutVars>
          <dgm:chMax val="1"/>
          <dgm:dir/>
          <dgm:resizeHandles val="exact"/>
        </dgm:presLayoutVars>
      </dgm:prSet>
      <dgm:spPr/>
      <dgm:t>
        <a:bodyPr/>
        <a:lstStyle/>
        <a:p>
          <a:endParaRPr lang="ru-RU"/>
        </a:p>
      </dgm:t>
    </dgm:pt>
    <dgm:pt modelId="{6607671E-23A0-4AF1-9A53-1DEAA022C765}" type="pres">
      <dgm:prSet presAssocID="{316135F0-53BD-4FE2-B1AA-862526D34917}" presName="roof" presStyleLbl="dkBgShp" presStyleIdx="0" presStyleCnt="2" custLinFactNeighborX="-893" custLinFactNeighborY="-47619"/>
      <dgm:spPr/>
      <dgm:t>
        <a:bodyPr/>
        <a:lstStyle/>
        <a:p>
          <a:endParaRPr lang="ru-RU"/>
        </a:p>
      </dgm:t>
    </dgm:pt>
    <dgm:pt modelId="{CD93E380-FEFB-4EF2-AB0B-66B9E2CBEF3A}" type="pres">
      <dgm:prSet presAssocID="{316135F0-53BD-4FE2-B1AA-862526D34917}" presName="pillars" presStyleCnt="0"/>
      <dgm:spPr/>
    </dgm:pt>
    <dgm:pt modelId="{3CAAB8B7-A92F-43D6-975A-550561ACBCC8}" type="pres">
      <dgm:prSet presAssocID="{316135F0-53BD-4FE2-B1AA-862526D34917}" presName="pillar1" presStyleLbl="node1" presStyleIdx="0" presStyleCnt="2">
        <dgm:presLayoutVars>
          <dgm:bulletEnabled val="1"/>
        </dgm:presLayoutVars>
      </dgm:prSet>
      <dgm:spPr/>
      <dgm:t>
        <a:bodyPr/>
        <a:lstStyle/>
        <a:p>
          <a:endParaRPr lang="ru-RU"/>
        </a:p>
      </dgm:t>
    </dgm:pt>
    <dgm:pt modelId="{CFB7CA4B-E9D5-4DCE-B400-91EC6200AC9F}" type="pres">
      <dgm:prSet presAssocID="{D701336A-E490-43D9-8444-BAB69C4F39A5}" presName="pillarX" presStyleLbl="node1" presStyleIdx="1" presStyleCnt="2">
        <dgm:presLayoutVars>
          <dgm:bulletEnabled val="1"/>
        </dgm:presLayoutVars>
      </dgm:prSet>
      <dgm:spPr/>
      <dgm:t>
        <a:bodyPr/>
        <a:lstStyle/>
        <a:p>
          <a:endParaRPr lang="ru-RU"/>
        </a:p>
      </dgm:t>
    </dgm:pt>
    <dgm:pt modelId="{104904B7-CC72-4CF5-9CC9-511CA3E62386}" type="pres">
      <dgm:prSet presAssocID="{316135F0-53BD-4FE2-B1AA-862526D34917}" presName="base" presStyleLbl="dkBgShp" presStyleIdx="1" presStyleCnt="2"/>
      <dgm:spPr/>
    </dgm:pt>
  </dgm:ptLst>
  <dgm:cxnLst>
    <dgm:cxn modelId="{7624C3EA-9454-48AE-9B15-0471039B5E49}" type="presOf" srcId="{8811DF39-8768-447E-A5E8-201C9C6FCC48}" destId="{3CAAB8B7-A92F-43D6-975A-550561ACBCC8}" srcOrd="0" destOrd="0" presId="urn:microsoft.com/office/officeart/2005/8/layout/hList3"/>
    <dgm:cxn modelId="{85321D0A-0626-49A7-8B01-6789B2775C1B}" type="presOf" srcId="{316135F0-53BD-4FE2-B1AA-862526D34917}" destId="{6607671E-23A0-4AF1-9A53-1DEAA022C765}" srcOrd="0" destOrd="0" presId="urn:microsoft.com/office/officeart/2005/8/layout/hList3"/>
    <dgm:cxn modelId="{9BD400BB-6D3A-4777-9636-E4314901525F}" srcId="{90111119-028F-47EE-99BE-C4036B5EBA4C}" destId="{316135F0-53BD-4FE2-B1AA-862526D34917}" srcOrd="0" destOrd="0" parTransId="{B96604D2-7CFF-43F5-A1EE-5105BAB44C2D}" sibTransId="{6B385B42-31AA-42B2-A6CF-4284703210E8}"/>
    <dgm:cxn modelId="{93EBC84E-02A8-404A-83C4-8EC6549D8678}" srcId="{316135F0-53BD-4FE2-B1AA-862526D34917}" destId="{D701336A-E490-43D9-8444-BAB69C4F39A5}" srcOrd="1" destOrd="0" parTransId="{28F0A1C8-2BFC-4921-BD39-234FAFF89CAD}" sibTransId="{1095554B-7326-4955-AA9F-CBD05758480B}"/>
    <dgm:cxn modelId="{E12F3E6E-FFEA-4E04-9253-27A5DC38C456}" srcId="{316135F0-53BD-4FE2-B1AA-862526D34917}" destId="{8811DF39-8768-447E-A5E8-201C9C6FCC48}" srcOrd="0" destOrd="0" parTransId="{6B1CF750-0475-4E9F-B288-D4CEBF51AF04}" sibTransId="{389B8AC6-747F-4AB7-B928-4D1CF3098371}"/>
    <dgm:cxn modelId="{44E81A8C-3EF6-4369-A27C-D82B8664FD63}" type="presOf" srcId="{90111119-028F-47EE-99BE-C4036B5EBA4C}" destId="{67B62AF4-6022-4237-AB64-1B4BB4EDE4E4}" srcOrd="0" destOrd="0" presId="urn:microsoft.com/office/officeart/2005/8/layout/hList3"/>
    <dgm:cxn modelId="{DF8AF86F-8AA7-46DF-A65B-3581E45CAC3B}" type="presOf" srcId="{D701336A-E490-43D9-8444-BAB69C4F39A5}" destId="{CFB7CA4B-E9D5-4DCE-B400-91EC6200AC9F}" srcOrd="0" destOrd="0" presId="urn:microsoft.com/office/officeart/2005/8/layout/hList3"/>
    <dgm:cxn modelId="{4C6EAC78-09E2-4502-9DCB-A413FF966415}" type="presParOf" srcId="{67B62AF4-6022-4237-AB64-1B4BB4EDE4E4}" destId="{6607671E-23A0-4AF1-9A53-1DEAA022C765}" srcOrd="0" destOrd="0" presId="urn:microsoft.com/office/officeart/2005/8/layout/hList3"/>
    <dgm:cxn modelId="{7C27C05F-0075-4D19-B492-D950BAFA890A}" type="presParOf" srcId="{67B62AF4-6022-4237-AB64-1B4BB4EDE4E4}" destId="{CD93E380-FEFB-4EF2-AB0B-66B9E2CBEF3A}" srcOrd="1" destOrd="0" presId="urn:microsoft.com/office/officeart/2005/8/layout/hList3"/>
    <dgm:cxn modelId="{09E61F84-0D58-40BE-802C-EE429784F1C8}" type="presParOf" srcId="{CD93E380-FEFB-4EF2-AB0B-66B9E2CBEF3A}" destId="{3CAAB8B7-A92F-43D6-975A-550561ACBCC8}" srcOrd="0" destOrd="0" presId="urn:microsoft.com/office/officeart/2005/8/layout/hList3"/>
    <dgm:cxn modelId="{47C76E4F-23CC-488A-8AB3-857C6448A6CE}" type="presParOf" srcId="{CD93E380-FEFB-4EF2-AB0B-66B9E2CBEF3A}" destId="{CFB7CA4B-E9D5-4DCE-B400-91EC6200AC9F}" srcOrd="1" destOrd="0" presId="urn:microsoft.com/office/officeart/2005/8/layout/hList3"/>
    <dgm:cxn modelId="{EBF4EF3B-AB3E-45E9-84D8-3E200698F973}" type="presParOf" srcId="{67B62AF4-6022-4237-AB64-1B4BB4EDE4E4}" destId="{104904B7-CC72-4CF5-9CC9-511CA3E6238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985EFC-F8D0-4393-9834-1F6A87A7E521}"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ru-RU"/>
        </a:p>
      </dgm:t>
    </dgm:pt>
    <dgm:pt modelId="{AC4DF94A-922D-4D17-B29E-9A0A298C0CF5}">
      <dgm:prSet phldrT="[Текст]" custT="1"/>
      <dgm:spPr/>
      <dgm:t>
        <a:bodyPr/>
        <a:lstStyle/>
        <a:p>
          <a:r>
            <a:rPr lang="ru-RU" sz="1400" dirty="0" smtClean="0">
              <a:latin typeface="Times New Roman" pitchFamily="18" charset="0"/>
              <a:cs typeface="Times New Roman" pitchFamily="18" charset="0"/>
            </a:rPr>
            <a:t>Величины</a:t>
          </a:r>
          <a:endParaRPr lang="ru-RU" sz="1400" dirty="0">
            <a:latin typeface="Times New Roman" pitchFamily="18" charset="0"/>
            <a:cs typeface="Times New Roman" pitchFamily="18" charset="0"/>
          </a:endParaRPr>
        </a:p>
      </dgm:t>
    </dgm:pt>
    <dgm:pt modelId="{A8943C68-D1F0-42E1-9189-E16E29E39A4B}" type="parTrans" cxnId="{6AA770BB-92EB-48BA-8746-FCFDED4B3FF3}">
      <dgm:prSet/>
      <dgm:spPr/>
      <dgm:t>
        <a:bodyPr/>
        <a:lstStyle/>
        <a:p>
          <a:endParaRPr lang="ru-RU"/>
        </a:p>
      </dgm:t>
    </dgm:pt>
    <dgm:pt modelId="{29C46EBF-16C5-4DAA-B96B-8F7516918360}" type="sibTrans" cxnId="{6AA770BB-92EB-48BA-8746-FCFDED4B3FF3}">
      <dgm:prSet/>
      <dgm:spPr/>
      <dgm:t>
        <a:bodyPr/>
        <a:lstStyle/>
        <a:p>
          <a:endParaRPr lang="ru-RU"/>
        </a:p>
      </dgm:t>
    </dgm:pt>
    <dgm:pt modelId="{B917C6BB-6C8C-4409-BDDB-43C9683C00DF}">
      <dgm:prSet phldrT="[Текст]" custT="1"/>
      <dgm:spPr/>
      <dgm:t>
        <a:bodyPr/>
        <a:lstStyle/>
        <a:p>
          <a:pPr algn="just"/>
          <a:r>
            <a:rPr lang="ru-RU" sz="1400" b="1" dirty="0" smtClean="0">
              <a:latin typeface="Times New Roman" pitchFamily="18" charset="0"/>
              <a:cs typeface="Times New Roman" pitchFamily="18" charset="0"/>
            </a:rPr>
            <a:t>Реальные</a:t>
          </a:r>
          <a:r>
            <a:rPr lang="ru-RU" sz="1400" dirty="0" smtClean="0">
              <a:latin typeface="Times New Roman" pitchFamily="18" charset="0"/>
              <a:cs typeface="Times New Roman" pitchFamily="18" charset="0"/>
            </a:rPr>
            <a:t> – свойственны реальным объектам, явлениям и процессам. Делятся:</a:t>
          </a:r>
          <a:endParaRPr lang="ru-RU" sz="1400" dirty="0">
            <a:latin typeface="Times New Roman" pitchFamily="18" charset="0"/>
            <a:cs typeface="Times New Roman" pitchFamily="18" charset="0"/>
          </a:endParaRPr>
        </a:p>
      </dgm:t>
    </dgm:pt>
    <dgm:pt modelId="{A11B8EA1-7A50-47DD-9CA7-B262770D16A2}" type="parTrans" cxnId="{0CAB2885-68E7-4EF5-811E-2E7778B19EDC}">
      <dgm:prSet/>
      <dgm:spPr/>
      <dgm:t>
        <a:bodyPr/>
        <a:lstStyle/>
        <a:p>
          <a:endParaRPr lang="ru-RU"/>
        </a:p>
      </dgm:t>
    </dgm:pt>
    <dgm:pt modelId="{FBC30C9B-DC1E-4675-BF77-8942DB0C7E74}" type="sibTrans" cxnId="{0CAB2885-68E7-4EF5-811E-2E7778B19EDC}">
      <dgm:prSet/>
      <dgm:spPr/>
      <dgm:t>
        <a:bodyPr/>
        <a:lstStyle/>
        <a:p>
          <a:endParaRPr lang="ru-RU"/>
        </a:p>
      </dgm:t>
    </dgm:pt>
    <dgm:pt modelId="{FCDBC635-D9DB-4FE0-966A-A1BA54B23059}">
      <dgm:prSet phldrT="[Текст]" custT="1"/>
      <dgm:spPr/>
      <dgm:t>
        <a:bodyPr/>
        <a:lstStyle/>
        <a:p>
          <a:r>
            <a:rPr lang="ru-RU" sz="1400" b="1" dirty="0" smtClean="0">
              <a:latin typeface="Times New Roman" pitchFamily="18" charset="0"/>
              <a:cs typeface="Times New Roman" pitchFamily="18" charset="0"/>
            </a:rPr>
            <a:t>Идеальные</a:t>
          </a:r>
          <a:r>
            <a:rPr lang="ru-RU" sz="1400" dirty="0" smtClean="0">
              <a:latin typeface="Times New Roman" pitchFamily="18" charset="0"/>
              <a:cs typeface="Times New Roman" pitchFamily="18" charset="0"/>
            </a:rPr>
            <a:t> – являются моделью реальных понятий. Используются в основном в математике:</a:t>
          </a:r>
          <a:endParaRPr lang="ru-RU" sz="1400" dirty="0">
            <a:latin typeface="Times New Roman" pitchFamily="18" charset="0"/>
            <a:cs typeface="Times New Roman" pitchFamily="18" charset="0"/>
          </a:endParaRPr>
        </a:p>
      </dgm:t>
    </dgm:pt>
    <dgm:pt modelId="{1FD16F97-41DE-4341-B7BA-D0BE5D7598C1}" type="parTrans" cxnId="{D5F8DE13-6929-4CA9-B0DA-8108FB48A2B7}">
      <dgm:prSet/>
      <dgm:spPr/>
      <dgm:t>
        <a:bodyPr/>
        <a:lstStyle/>
        <a:p>
          <a:endParaRPr lang="ru-RU"/>
        </a:p>
      </dgm:t>
    </dgm:pt>
    <dgm:pt modelId="{8642944E-A86F-4365-A28E-3F0BC4080840}" type="sibTrans" cxnId="{D5F8DE13-6929-4CA9-B0DA-8108FB48A2B7}">
      <dgm:prSet/>
      <dgm:spPr/>
      <dgm:t>
        <a:bodyPr/>
        <a:lstStyle/>
        <a:p>
          <a:endParaRPr lang="ru-RU"/>
        </a:p>
      </dgm:t>
    </dgm:pt>
    <dgm:pt modelId="{3433FA69-1612-4E4A-B4FD-70DF007151F9}">
      <dgm:prSet phldrT="[Текст]" custT="1"/>
      <dgm:spPr/>
      <dgm:t>
        <a:bodyPr/>
        <a:lstStyle/>
        <a:p>
          <a:pPr algn="just"/>
          <a:r>
            <a:rPr lang="ru-RU" sz="1400" b="1" dirty="0" smtClean="0">
              <a:latin typeface="Times New Roman" pitchFamily="18" charset="0"/>
              <a:cs typeface="Times New Roman" pitchFamily="18" charset="0"/>
            </a:rPr>
            <a:t>Физические </a:t>
          </a:r>
          <a:r>
            <a:rPr lang="ru-RU" sz="1400" dirty="0" smtClean="0">
              <a:latin typeface="Times New Roman" pitchFamily="18" charset="0"/>
              <a:cs typeface="Times New Roman" pitchFamily="18" charset="0"/>
            </a:rPr>
            <a:t>(измеряемые) – используют в естественных науках – физике, химии, биологии и т.п. – могут быть выражены количественно в виде определенного числа установленных единиц измерения;</a:t>
          </a:r>
          <a:endParaRPr lang="ru-RU" sz="1400" dirty="0">
            <a:latin typeface="Times New Roman" pitchFamily="18" charset="0"/>
            <a:cs typeface="Times New Roman" pitchFamily="18" charset="0"/>
          </a:endParaRPr>
        </a:p>
      </dgm:t>
    </dgm:pt>
    <dgm:pt modelId="{6F52C1AE-3027-460F-A70E-36C3B3A1CEE5}" type="parTrans" cxnId="{5DDC0B5B-DA81-456E-9BBF-9BE610AA1E89}">
      <dgm:prSet/>
      <dgm:spPr/>
      <dgm:t>
        <a:bodyPr/>
        <a:lstStyle/>
        <a:p>
          <a:endParaRPr lang="ru-RU"/>
        </a:p>
      </dgm:t>
    </dgm:pt>
    <dgm:pt modelId="{A5D33544-62FC-4FE6-B280-4E8CB661F27B}" type="sibTrans" cxnId="{5DDC0B5B-DA81-456E-9BBF-9BE610AA1E89}">
      <dgm:prSet/>
      <dgm:spPr/>
      <dgm:t>
        <a:bodyPr/>
        <a:lstStyle/>
        <a:p>
          <a:endParaRPr lang="ru-RU"/>
        </a:p>
      </dgm:t>
    </dgm:pt>
    <dgm:pt modelId="{1BA06B72-003E-440B-A2AC-674DDB9DBCF7}">
      <dgm:prSet phldrT="[Текст]" custT="1"/>
      <dgm:spPr/>
      <dgm:t>
        <a:bodyPr/>
        <a:lstStyle/>
        <a:p>
          <a:pPr algn="just"/>
          <a:r>
            <a:rPr lang="ru-RU" sz="1400" b="1" dirty="0" smtClean="0">
              <a:latin typeface="Times New Roman" pitchFamily="18" charset="0"/>
              <a:cs typeface="Times New Roman" pitchFamily="18" charset="0"/>
            </a:rPr>
            <a:t>Нефизические </a:t>
          </a:r>
          <a:r>
            <a:rPr lang="ru-RU" sz="1400" dirty="0" smtClean="0">
              <a:latin typeface="Times New Roman" pitchFamily="18" charset="0"/>
              <a:cs typeface="Times New Roman" pitchFamily="18" charset="0"/>
            </a:rPr>
            <a:t>(оцениваемые)– используют в нефизических науках – экономике, философии, социологии и т.п. – для таких единиц нельзя ввести единицу измерения.</a:t>
          </a:r>
          <a:endParaRPr lang="ru-RU" sz="1400" dirty="0">
            <a:latin typeface="Times New Roman" pitchFamily="18" charset="0"/>
            <a:cs typeface="Times New Roman" pitchFamily="18" charset="0"/>
          </a:endParaRPr>
        </a:p>
      </dgm:t>
    </dgm:pt>
    <dgm:pt modelId="{2555C0B3-2E31-4144-ABF7-21DE701EC9CA}" type="parTrans" cxnId="{5D2D07FD-C243-4CB2-83CD-21B5974A50D2}">
      <dgm:prSet/>
      <dgm:spPr/>
      <dgm:t>
        <a:bodyPr/>
        <a:lstStyle/>
        <a:p>
          <a:endParaRPr lang="ru-RU"/>
        </a:p>
      </dgm:t>
    </dgm:pt>
    <dgm:pt modelId="{D810CE91-787C-4356-90C5-85EBB73FA6A6}" type="sibTrans" cxnId="{5D2D07FD-C243-4CB2-83CD-21B5974A50D2}">
      <dgm:prSet/>
      <dgm:spPr/>
      <dgm:t>
        <a:bodyPr/>
        <a:lstStyle/>
        <a:p>
          <a:endParaRPr lang="ru-RU"/>
        </a:p>
      </dgm:t>
    </dgm:pt>
    <dgm:pt modelId="{CEC08504-634D-42D9-9808-1A00E5344FA8}">
      <dgm:prSet phldrT="[Текст]" custT="1"/>
      <dgm:spPr/>
      <dgm:t>
        <a:bodyPr/>
        <a:lstStyle/>
        <a:p>
          <a:r>
            <a:rPr lang="ru-RU" sz="1400" b="1" dirty="0" smtClean="0">
              <a:latin typeface="Times New Roman" pitchFamily="18" charset="0"/>
              <a:cs typeface="Times New Roman" pitchFamily="18" charset="0"/>
            </a:rPr>
            <a:t>математические</a:t>
          </a:r>
          <a:endParaRPr lang="ru-RU" sz="1400" b="1" dirty="0">
            <a:latin typeface="Times New Roman" pitchFamily="18" charset="0"/>
            <a:cs typeface="Times New Roman" pitchFamily="18" charset="0"/>
          </a:endParaRPr>
        </a:p>
      </dgm:t>
    </dgm:pt>
    <dgm:pt modelId="{B233B518-B18F-4C8D-876D-6A6B646EE723}" type="parTrans" cxnId="{5241E993-89E9-464A-ABE6-7F8874ECBF87}">
      <dgm:prSet/>
      <dgm:spPr/>
      <dgm:t>
        <a:bodyPr/>
        <a:lstStyle/>
        <a:p>
          <a:endParaRPr lang="ru-RU"/>
        </a:p>
      </dgm:t>
    </dgm:pt>
    <dgm:pt modelId="{D20EFE6B-9C53-44B4-92CC-56BE02205E12}" type="sibTrans" cxnId="{5241E993-89E9-464A-ABE6-7F8874ECBF87}">
      <dgm:prSet/>
      <dgm:spPr/>
      <dgm:t>
        <a:bodyPr/>
        <a:lstStyle/>
        <a:p>
          <a:endParaRPr lang="ru-RU"/>
        </a:p>
      </dgm:t>
    </dgm:pt>
    <dgm:pt modelId="{B87C3975-5C2A-460F-883C-33BCD2ABED7F}" type="pres">
      <dgm:prSet presAssocID="{A6985EFC-F8D0-4393-9834-1F6A87A7E521}" presName="composite" presStyleCnt="0">
        <dgm:presLayoutVars>
          <dgm:chMax val="1"/>
          <dgm:dir/>
          <dgm:resizeHandles val="exact"/>
        </dgm:presLayoutVars>
      </dgm:prSet>
      <dgm:spPr/>
      <dgm:t>
        <a:bodyPr/>
        <a:lstStyle/>
        <a:p>
          <a:endParaRPr lang="ru-RU"/>
        </a:p>
      </dgm:t>
    </dgm:pt>
    <dgm:pt modelId="{13D9A8F5-725E-43F6-910F-3326C7E92C84}" type="pres">
      <dgm:prSet presAssocID="{AC4DF94A-922D-4D17-B29E-9A0A298C0CF5}" presName="roof" presStyleLbl="dkBgShp" presStyleIdx="0" presStyleCnt="2" custScaleY="24994" custLinFactNeighborY="-17789"/>
      <dgm:spPr/>
      <dgm:t>
        <a:bodyPr/>
        <a:lstStyle/>
        <a:p>
          <a:endParaRPr lang="ru-RU"/>
        </a:p>
      </dgm:t>
    </dgm:pt>
    <dgm:pt modelId="{50D4C6E6-666B-4E72-8292-28F3BB2C6CBF}" type="pres">
      <dgm:prSet presAssocID="{AC4DF94A-922D-4D17-B29E-9A0A298C0CF5}" presName="pillars" presStyleCnt="0"/>
      <dgm:spPr/>
    </dgm:pt>
    <dgm:pt modelId="{97228CD0-0478-4E90-95B7-FE2C254A5D35}" type="pres">
      <dgm:prSet presAssocID="{AC4DF94A-922D-4D17-B29E-9A0A298C0CF5}" presName="pillar1" presStyleLbl="node1" presStyleIdx="0" presStyleCnt="2" custScaleY="131282" custLinFactNeighborY="-8226">
        <dgm:presLayoutVars>
          <dgm:bulletEnabled val="1"/>
        </dgm:presLayoutVars>
      </dgm:prSet>
      <dgm:spPr/>
      <dgm:t>
        <a:bodyPr/>
        <a:lstStyle/>
        <a:p>
          <a:endParaRPr lang="ru-RU"/>
        </a:p>
      </dgm:t>
    </dgm:pt>
    <dgm:pt modelId="{9D39EB7A-E623-4A87-8F06-42DE95780A02}" type="pres">
      <dgm:prSet presAssocID="{FCDBC635-D9DB-4FE0-966A-A1BA54B23059}" presName="pillarX" presStyleLbl="node1" presStyleIdx="1" presStyleCnt="2" custScaleY="131282" custLinFactNeighborY="-8226">
        <dgm:presLayoutVars>
          <dgm:bulletEnabled val="1"/>
        </dgm:presLayoutVars>
      </dgm:prSet>
      <dgm:spPr/>
      <dgm:t>
        <a:bodyPr/>
        <a:lstStyle/>
        <a:p>
          <a:endParaRPr lang="ru-RU"/>
        </a:p>
      </dgm:t>
    </dgm:pt>
    <dgm:pt modelId="{AA7EE1B4-B26D-4AE5-A5E5-4135CA3D5FCC}" type="pres">
      <dgm:prSet presAssocID="{AC4DF94A-922D-4D17-B29E-9A0A298C0CF5}" presName="base" presStyleLbl="dkBgShp" presStyleIdx="1" presStyleCnt="2" custLinFactNeighborY="-22259"/>
      <dgm:spPr/>
    </dgm:pt>
  </dgm:ptLst>
  <dgm:cxnLst>
    <dgm:cxn modelId="{0D8468D8-65D1-4733-A322-1A51897DE358}" type="presOf" srcId="{3433FA69-1612-4E4A-B4FD-70DF007151F9}" destId="{97228CD0-0478-4E90-95B7-FE2C254A5D35}" srcOrd="0" destOrd="1" presId="urn:microsoft.com/office/officeart/2005/8/layout/hList3"/>
    <dgm:cxn modelId="{BAC905E3-0D44-4DAD-8BA2-784BB9DD07E1}" type="presOf" srcId="{1BA06B72-003E-440B-A2AC-674DDB9DBCF7}" destId="{97228CD0-0478-4E90-95B7-FE2C254A5D35}" srcOrd="0" destOrd="2" presId="urn:microsoft.com/office/officeart/2005/8/layout/hList3"/>
    <dgm:cxn modelId="{2800770C-1A86-400E-8162-096B19E51291}" type="presOf" srcId="{AC4DF94A-922D-4D17-B29E-9A0A298C0CF5}" destId="{13D9A8F5-725E-43F6-910F-3326C7E92C84}" srcOrd="0" destOrd="0" presId="urn:microsoft.com/office/officeart/2005/8/layout/hList3"/>
    <dgm:cxn modelId="{5241E993-89E9-464A-ABE6-7F8874ECBF87}" srcId="{FCDBC635-D9DB-4FE0-966A-A1BA54B23059}" destId="{CEC08504-634D-42D9-9808-1A00E5344FA8}" srcOrd="0" destOrd="0" parTransId="{B233B518-B18F-4C8D-876D-6A6B646EE723}" sibTransId="{D20EFE6B-9C53-44B4-92CC-56BE02205E12}"/>
    <dgm:cxn modelId="{5D2D07FD-C243-4CB2-83CD-21B5974A50D2}" srcId="{B917C6BB-6C8C-4409-BDDB-43C9683C00DF}" destId="{1BA06B72-003E-440B-A2AC-674DDB9DBCF7}" srcOrd="1" destOrd="0" parTransId="{2555C0B3-2E31-4144-ABF7-21DE701EC9CA}" sibTransId="{D810CE91-787C-4356-90C5-85EBB73FA6A6}"/>
    <dgm:cxn modelId="{D5F8DE13-6929-4CA9-B0DA-8108FB48A2B7}" srcId="{AC4DF94A-922D-4D17-B29E-9A0A298C0CF5}" destId="{FCDBC635-D9DB-4FE0-966A-A1BA54B23059}" srcOrd="1" destOrd="0" parTransId="{1FD16F97-41DE-4341-B7BA-D0BE5D7598C1}" sibTransId="{8642944E-A86F-4365-A28E-3F0BC4080840}"/>
    <dgm:cxn modelId="{C1DC8C49-2A6E-402D-965E-B17EC3BB1236}" type="presOf" srcId="{A6985EFC-F8D0-4393-9834-1F6A87A7E521}" destId="{B87C3975-5C2A-460F-883C-33BCD2ABED7F}" srcOrd="0" destOrd="0" presId="urn:microsoft.com/office/officeart/2005/8/layout/hList3"/>
    <dgm:cxn modelId="{5DDC0B5B-DA81-456E-9BBF-9BE610AA1E89}" srcId="{B917C6BB-6C8C-4409-BDDB-43C9683C00DF}" destId="{3433FA69-1612-4E4A-B4FD-70DF007151F9}" srcOrd="0" destOrd="0" parTransId="{6F52C1AE-3027-460F-A70E-36C3B3A1CEE5}" sibTransId="{A5D33544-62FC-4FE6-B280-4E8CB661F27B}"/>
    <dgm:cxn modelId="{893CD64B-0C72-4051-8421-99B2EA8D0933}" type="presOf" srcId="{CEC08504-634D-42D9-9808-1A00E5344FA8}" destId="{9D39EB7A-E623-4A87-8F06-42DE95780A02}" srcOrd="0" destOrd="1" presId="urn:microsoft.com/office/officeart/2005/8/layout/hList3"/>
    <dgm:cxn modelId="{0CAB2885-68E7-4EF5-811E-2E7778B19EDC}" srcId="{AC4DF94A-922D-4D17-B29E-9A0A298C0CF5}" destId="{B917C6BB-6C8C-4409-BDDB-43C9683C00DF}" srcOrd="0" destOrd="0" parTransId="{A11B8EA1-7A50-47DD-9CA7-B262770D16A2}" sibTransId="{FBC30C9B-DC1E-4675-BF77-8942DB0C7E74}"/>
    <dgm:cxn modelId="{036FDC91-A988-4319-B78C-7C6CB07729CA}" type="presOf" srcId="{B917C6BB-6C8C-4409-BDDB-43C9683C00DF}" destId="{97228CD0-0478-4E90-95B7-FE2C254A5D35}" srcOrd="0" destOrd="0" presId="urn:microsoft.com/office/officeart/2005/8/layout/hList3"/>
    <dgm:cxn modelId="{932D779D-2210-4886-B338-38983C9B5AC1}" type="presOf" srcId="{FCDBC635-D9DB-4FE0-966A-A1BA54B23059}" destId="{9D39EB7A-E623-4A87-8F06-42DE95780A02}" srcOrd="0" destOrd="0" presId="urn:microsoft.com/office/officeart/2005/8/layout/hList3"/>
    <dgm:cxn modelId="{6AA770BB-92EB-48BA-8746-FCFDED4B3FF3}" srcId="{A6985EFC-F8D0-4393-9834-1F6A87A7E521}" destId="{AC4DF94A-922D-4D17-B29E-9A0A298C0CF5}" srcOrd="0" destOrd="0" parTransId="{A8943C68-D1F0-42E1-9189-E16E29E39A4B}" sibTransId="{29C46EBF-16C5-4DAA-B96B-8F7516918360}"/>
    <dgm:cxn modelId="{A02E68C8-D738-4A27-8D96-EBCB4D7B1632}" type="presParOf" srcId="{B87C3975-5C2A-460F-883C-33BCD2ABED7F}" destId="{13D9A8F5-725E-43F6-910F-3326C7E92C84}" srcOrd="0" destOrd="0" presId="urn:microsoft.com/office/officeart/2005/8/layout/hList3"/>
    <dgm:cxn modelId="{E4609A86-6327-4C79-9C20-4BAE9C549E10}" type="presParOf" srcId="{B87C3975-5C2A-460F-883C-33BCD2ABED7F}" destId="{50D4C6E6-666B-4E72-8292-28F3BB2C6CBF}" srcOrd="1" destOrd="0" presId="urn:microsoft.com/office/officeart/2005/8/layout/hList3"/>
    <dgm:cxn modelId="{C21A36BF-25E1-4E0D-801D-9F5F29E992E8}" type="presParOf" srcId="{50D4C6E6-666B-4E72-8292-28F3BB2C6CBF}" destId="{97228CD0-0478-4E90-95B7-FE2C254A5D35}" srcOrd="0" destOrd="0" presId="urn:microsoft.com/office/officeart/2005/8/layout/hList3"/>
    <dgm:cxn modelId="{0AC7DC48-643E-4B33-94B9-3C7450456080}" type="presParOf" srcId="{50D4C6E6-666B-4E72-8292-28F3BB2C6CBF}" destId="{9D39EB7A-E623-4A87-8F06-42DE95780A02}" srcOrd="1" destOrd="0" presId="urn:microsoft.com/office/officeart/2005/8/layout/hList3"/>
    <dgm:cxn modelId="{A9A74C21-B603-4E15-AE14-0EE6DB3C4973}" type="presParOf" srcId="{B87C3975-5C2A-460F-883C-33BCD2ABED7F}" destId="{AA7EE1B4-B26D-4AE5-A5E5-4135CA3D5FCC}"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985EFC-F8D0-4393-9834-1F6A87A7E521}" type="doc">
      <dgm:prSet loTypeId="urn:microsoft.com/office/officeart/2005/8/layout/hList3" loCatId="list" qsTypeId="urn:microsoft.com/office/officeart/2005/8/quickstyle/simple3" qsCatId="simple" csTypeId="urn:microsoft.com/office/officeart/2005/8/colors/accent1_2" csCatId="accent1" phldr="1"/>
      <dgm:spPr/>
      <dgm:t>
        <a:bodyPr/>
        <a:lstStyle/>
        <a:p>
          <a:endParaRPr lang="ru-RU"/>
        </a:p>
      </dgm:t>
    </dgm:pt>
    <dgm:pt modelId="{AC4DF94A-922D-4D17-B29E-9A0A298C0CF5}">
      <dgm:prSet phldrT="[Текст]" custT="1"/>
      <dgm:spPr/>
      <dgm:t>
        <a:bodyPr/>
        <a:lstStyle/>
        <a:p>
          <a:r>
            <a:rPr lang="ru-RU" sz="1400" dirty="0" smtClean="0">
              <a:latin typeface="Times New Roman" pitchFamily="18" charset="0"/>
              <a:cs typeface="Times New Roman" pitchFamily="18" charset="0"/>
            </a:rPr>
            <a:t>Величины по видам явлений:</a:t>
          </a:r>
          <a:endParaRPr lang="ru-RU" sz="1400" dirty="0">
            <a:latin typeface="Times New Roman" pitchFamily="18" charset="0"/>
            <a:cs typeface="Times New Roman" pitchFamily="18" charset="0"/>
          </a:endParaRPr>
        </a:p>
      </dgm:t>
    </dgm:pt>
    <dgm:pt modelId="{A8943C68-D1F0-42E1-9189-E16E29E39A4B}" type="parTrans" cxnId="{6AA770BB-92EB-48BA-8746-FCFDED4B3FF3}">
      <dgm:prSet/>
      <dgm:spPr/>
      <dgm:t>
        <a:bodyPr/>
        <a:lstStyle/>
        <a:p>
          <a:endParaRPr lang="ru-RU"/>
        </a:p>
      </dgm:t>
    </dgm:pt>
    <dgm:pt modelId="{29C46EBF-16C5-4DAA-B96B-8F7516918360}" type="sibTrans" cxnId="{6AA770BB-92EB-48BA-8746-FCFDED4B3FF3}">
      <dgm:prSet/>
      <dgm:spPr/>
      <dgm:t>
        <a:bodyPr/>
        <a:lstStyle/>
        <a:p>
          <a:endParaRPr lang="ru-RU"/>
        </a:p>
      </dgm:t>
    </dgm:pt>
    <dgm:pt modelId="{B917C6BB-6C8C-4409-BDDB-43C9683C00DF}">
      <dgm:prSet phldrT="[Текст]" custT="1"/>
      <dgm:spPr/>
      <dgm:t>
        <a:bodyPr/>
        <a:lstStyle/>
        <a:p>
          <a:r>
            <a:rPr lang="ru-RU" sz="1400" b="1" dirty="0" smtClean="0">
              <a:latin typeface="Times New Roman" pitchFamily="18" charset="0"/>
              <a:cs typeface="Times New Roman" pitchFamily="18" charset="0"/>
            </a:rPr>
            <a:t>Вещественные – </a:t>
          </a:r>
          <a:r>
            <a:rPr lang="ru-RU" sz="1400" b="0" dirty="0" smtClean="0">
              <a:latin typeface="Times New Roman" pitchFamily="18" charset="0"/>
              <a:cs typeface="Times New Roman" pitchFamily="18" charset="0"/>
            </a:rPr>
            <a:t>описывают физические и физико-химические  свойства веществ и материалов. Являются </a:t>
          </a:r>
          <a:r>
            <a:rPr lang="ru-RU" sz="1400" b="0" u="sng" dirty="0" smtClean="0">
              <a:latin typeface="Times New Roman" pitchFamily="18" charset="0"/>
              <a:cs typeface="Times New Roman" pitchFamily="18" charset="0"/>
            </a:rPr>
            <a:t>пассивными</a:t>
          </a:r>
          <a:r>
            <a:rPr lang="ru-RU" sz="1400" b="0" dirty="0" smtClean="0">
              <a:latin typeface="Times New Roman" pitchFamily="18" charset="0"/>
              <a:cs typeface="Times New Roman" pitchFamily="18" charset="0"/>
            </a:rPr>
            <a:t>, т.к. для их измерения необходимо формировать сигнал измерительной информации при помощи вспомогательного источника энергии. </a:t>
          </a:r>
        </a:p>
        <a:p>
          <a:r>
            <a:rPr lang="ru-RU" sz="1400" b="0" dirty="0" smtClean="0">
              <a:latin typeface="Times New Roman" pitchFamily="18" charset="0"/>
              <a:cs typeface="Times New Roman" pitchFamily="18" charset="0"/>
            </a:rPr>
            <a:t>(Масса, плотность, электрическое сопротивление, емкость, индуктивность и др.)</a:t>
          </a:r>
          <a:endParaRPr lang="ru-RU" sz="1400" b="0" dirty="0">
            <a:latin typeface="Times New Roman" pitchFamily="18" charset="0"/>
            <a:cs typeface="Times New Roman" pitchFamily="18" charset="0"/>
          </a:endParaRPr>
        </a:p>
      </dgm:t>
    </dgm:pt>
    <dgm:pt modelId="{A11B8EA1-7A50-47DD-9CA7-B262770D16A2}" type="parTrans" cxnId="{0CAB2885-68E7-4EF5-811E-2E7778B19EDC}">
      <dgm:prSet/>
      <dgm:spPr/>
      <dgm:t>
        <a:bodyPr/>
        <a:lstStyle/>
        <a:p>
          <a:endParaRPr lang="ru-RU"/>
        </a:p>
      </dgm:t>
    </dgm:pt>
    <dgm:pt modelId="{FBC30C9B-DC1E-4675-BF77-8942DB0C7E74}" type="sibTrans" cxnId="{0CAB2885-68E7-4EF5-811E-2E7778B19EDC}">
      <dgm:prSet/>
      <dgm:spPr/>
      <dgm:t>
        <a:bodyPr/>
        <a:lstStyle/>
        <a:p>
          <a:endParaRPr lang="ru-RU"/>
        </a:p>
      </dgm:t>
    </dgm:pt>
    <dgm:pt modelId="{FCDBC635-D9DB-4FE0-966A-A1BA54B23059}">
      <dgm:prSet phldrT="[Текст]" custT="1"/>
      <dgm:spPr/>
      <dgm:t>
        <a:bodyPr/>
        <a:lstStyle/>
        <a:p>
          <a:r>
            <a:rPr lang="ru-RU" sz="1400" b="1" dirty="0" smtClean="0">
              <a:latin typeface="Times New Roman" pitchFamily="18" charset="0"/>
              <a:cs typeface="Times New Roman" pitchFamily="18" charset="0"/>
            </a:rPr>
            <a:t>Характеризующие протекание процессов во времени. </a:t>
          </a:r>
          <a:r>
            <a:rPr lang="ru-RU" sz="1400" b="0" dirty="0" smtClean="0">
              <a:latin typeface="Times New Roman" pitchFamily="18" charset="0"/>
              <a:cs typeface="Times New Roman" pitchFamily="18" charset="0"/>
            </a:rPr>
            <a:t>К ним относят:</a:t>
          </a:r>
          <a:endParaRPr lang="ru-RU" sz="1400" b="0" dirty="0">
            <a:latin typeface="Times New Roman" pitchFamily="18" charset="0"/>
            <a:cs typeface="Times New Roman" pitchFamily="18" charset="0"/>
          </a:endParaRPr>
        </a:p>
      </dgm:t>
    </dgm:pt>
    <dgm:pt modelId="{1FD16F97-41DE-4341-B7BA-D0BE5D7598C1}" type="parTrans" cxnId="{D5F8DE13-6929-4CA9-B0DA-8108FB48A2B7}">
      <dgm:prSet/>
      <dgm:spPr/>
      <dgm:t>
        <a:bodyPr/>
        <a:lstStyle/>
        <a:p>
          <a:endParaRPr lang="ru-RU"/>
        </a:p>
      </dgm:t>
    </dgm:pt>
    <dgm:pt modelId="{8642944E-A86F-4365-A28E-3F0BC4080840}" type="sibTrans" cxnId="{D5F8DE13-6929-4CA9-B0DA-8108FB48A2B7}">
      <dgm:prSet/>
      <dgm:spPr/>
      <dgm:t>
        <a:bodyPr/>
        <a:lstStyle/>
        <a:p>
          <a:endParaRPr lang="ru-RU"/>
        </a:p>
      </dgm:t>
    </dgm:pt>
    <dgm:pt modelId="{CEC08504-634D-42D9-9808-1A00E5344FA8}">
      <dgm:prSet phldrT="[Текст]" custT="1"/>
      <dgm:spPr/>
      <dgm:t>
        <a:bodyPr/>
        <a:lstStyle/>
        <a:p>
          <a:r>
            <a:rPr lang="ru-RU" sz="1400" b="0" dirty="0" smtClean="0">
              <a:latin typeface="Times New Roman" pitchFamily="18" charset="0"/>
              <a:cs typeface="Times New Roman" pitchFamily="18" charset="0"/>
            </a:rPr>
            <a:t>Спектральные характеристики;</a:t>
          </a:r>
          <a:endParaRPr lang="ru-RU" sz="1400" b="0" dirty="0">
            <a:latin typeface="Times New Roman" pitchFamily="18" charset="0"/>
            <a:cs typeface="Times New Roman" pitchFamily="18" charset="0"/>
          </a:endParaRPr>
        </a:p>
      </dgm:t>
    </dgm:pt>
    <dgm:pt modelId="{B233B518-B18F-4C8D-876D-6A6B646EE723}" type="parTrans" cxnId="{5241E993-89E9-464A-ABE6-7F8874ECBF87}">
      <dgm:prSet/>
      <dgm:spPr/>
      <dgm:t>
        <a:bodyPr/>
        <a:lstStyle/>
        <a:p>
          <a:endParaRPr lang="ru-RU"/>
        </a:p>
      </dgm:t>
    </dgm:pt>
    <dgm:pt modelId="{D20EFE6B-9C53-44B4-92CC-56BE02205E12}" type="sibTrans" cxnId="{5241E993-89E9-464A-ABE6-7F8874ECBF87}">
      <dgm:prSet/>
      <dgm:spPr/>
      <dgm:t>
        <a:bodyPr/>
        <a:lstStyle/>
        <a:p>
          <a:endParaRPr lang="ru-RU"/>
        </a:p>
      </dgm:t>
    </dgm:pt>
    <dgm:pt modelId="{32811F9A-3D11-426A-9363-10023F05A3A0}">
      <dgm:prSet phldrT="[Текст]" custT="1"/>
      <dgm:spPr/>
      <dgm:t>
        <a:bodyPr/>
        <a:lstStyle/>
        <a:p>
          <a:r>
            <a:rPr lang="ru-RU" sz="1400" b="1" dirty="0" smtClean="0">
              <a:latin typeface="Times New Roman" pitchFamily="18" charset="0"/>
              <a:cs typeface="Times New Roman" pitchFamily="18" charset="0"/>
            </a:rPr>
            <a:t>Энергетические</a:t>
          </a:r>
          <a:r>
            <a:rPr lang="ru-RU" sz="1400" dirty="0" smtClean="0">
              <a:latin typeface="Times New Roman" pitchFamily="18" charset="0"/>
              <a:cs typeface="Times New Roman" pitchFamily="18" charset="0"/>
            </a:rPr>
            <a:t> – описывают энергетические характеристики процессов преобразования, передачи и использования энергии. Являются </a:t>
          </a:r>
          <a:r>
            <a:rPr lang="ru-RU" sz="1400" u="sng" dirty="0" smtClean="0">
              <a:latin typeface="Times New Roman" pitchFamily="18" charset="0"/>
              <a:cs typeface="Times New Roman" pitchFamily="18" charset="0"/>
            </a:rPr>
            <a:t>активными</a:t>
          </a:r>
          <a:r>
            <a:rPr lang="ru-RU" sz="1400" dirty="0" smtClean="0">
              <a:latin typeface="Times New Roman" pitchFamily="18" charset="0"/>
              <a:cs typeface="Times New Roman" pitchFamily="18" charset="0"/>
            </a:rPr>
            <a:t>. (Ток, напряжение, мощность, энергия)</a:t>
          </a:r>
          <a:endParaRPr lang="ru-RU" sz="1400" dirty="0">
            <a:latin typeface="Times New Roman" pitchFamily="18" charset="0"/>
            <a:cs typeface="Times New Roman" pitchFamily="18" charset="0"/>
          </a:endParaRPr>
        </a:p>
      </dgm:t>
    </dgm:pt>
    <dgm:pt modelId="{F3053A30-7BAE-4712-811A-F9E83AEED452}" type="parTrans" cxnId="{86C82E96-2754-4729-993F-3E486E95C6B3}">
      <dgm:prSet/>
      <dgm:spPr/>
      <dgm:t>
        <a:bodyPr/>
        <a:lstStyle/>
        <a:p>
          <a:endParaRPr lang="ru-RU"/>
        </a:p>
      </dgm:t>
    </dgm:pt>
    <dgm:pt modelId="{D73B8BB3-7DDC-4F0B-8209-A4E6017C5F7E}" type="sibTrans" cxnId="{86C82E96-2754-4729-993F-3E486E95C6B3}">
      <dgm:prSet/>
      <dgm:spPr/>
      <dgm:t>
        <a:bodyPr/>
        <a:lstStyle/>
        <a:p>
          <a:endParaRPr lang="ru-RU"/>
        </a:p>
      </dgm:t>
    </dgm:pt>
    <dgm:pt modelId="{1211ABF7-E770-4FC6-8B26-7574ACD1C855}">
      <dgm:prSet phldrT="[Текст]" custT="1"/>
      <dgm:spPr/>
      <dgm:t>
        <a:bodyPr/>
        <a:lstStyle/>
        <a:p>
          <a:r>
            <a:rPr lang="ru-RU" sz="1400" b="0" dirty="0" smtClean="0">
              <a:latin typeface="Times New Roman" pitchFamily="18" charset="0"/>
              <a:cs typeface="Times New Roman" pitchFamily="18" charset="0"/>
            </a:rPr>
            <a:t>Корреляционные функции; </a:t>
          </a:r>
          <a:endParaRPr lang="ru-RU" sz="1400" b="0" dirty="0">
            <a:latin typeface="Times New Roman" pitchFamily="18" charset="0"/>
            <a:cs typeface="Times New Roman" pitchFamily="18" charset="0"/>
          </a:endParaRPr>
        </a:p>
      </dgm:t>
    </dgm:pt>
    <dgm:pt modelId="{A104EDA6-3C7F-435D-A61E-ED8BF453ABB3}" type="parTrans" cxnId="{697912FE-E87D-4A02-9A01-7474E3734D4C}">
      <dgm:prSet/>
      <dgm:spPr/>
      <dgm:t>
        <a:bodyPr/>
        <a:lstStyle/>
        <a:p>
          <a:endParaRPr lang="ru-RU"/>
        </a:p>
      </dgm:t>
    </dgm:pt>
    <dgm:pt modelId="{94E2AF18-D541-4AAC-8D9B-91F1A467608C}" type="sibTrans" cxnId="{697912FE-E87D-4A02-9A01-7474E3734D4C}">
      <dgm:prSet/>
      <dgm:spPr/>
      <dgm:t>
        <a:bodyPr/>
        <a:lstStyle/>
        <a:p>
          <a:endParaRPr lang="ru-RU"/>
        </a:p>
      </dgm:t>
    </dgm:pt>
    <dgm:pt modelId="{7735D60B-A739-4001-8F7D-0AFE3C256C17}">
      <dgm:prSet phldrT="[Текст]" custT="1"/>
      <dgm:spPr/>
      <dgm:t>
        <a:bodyPr/>
        <a:lstStyle/>
        <a:p>
          <a:r>
            <a:rPr lang="ru-RU" sz="1400" b="0" dirty="0" smtClean="0">
              <a:latin typeface="Times New Roman" pitchFamily="18" charset="0"/>
              <a:cs typeface="Times New Roman" pitchFamily="18" charset="0"/>
            </a:rPr>
            <a:t>и др.</a:t>
          </a:r>
          <a:endParaRPr lang="ru-RU" sz="1400" b="0" dirty="0">
            <a:latin typeface="Times New Roman" pitchFamily="18" charset="0"/>
            <a:cs typeface="Times New Roman" pitchFamily="18" charset="0"/>
          </a:endParaRPr>
        </a:p>
      </dgm:t>
    </dgm:pt>
    <dgm:pt modelId="{0569DBA6-367D-45A3-A297-E4802D8FE275}" type="parTrans" cxnId="{904E1E10-142B-4C6A-98E3-27CF535A1838}">
      <dgm:prSet/>
      <dgm:spPr/>
      <dgm:t>
        <a:bodyPr/>
        <a:lstStyle/>
        <a:p>
          <a:endParaRPr lang="ru-RU"/>
        </a:p>
      </dgm:t>
    </dgm:pt>
    <dgm:pt modelId="{12A653B7-D790-4F9F-866B-2AA79F1CD8F8}" type="sibTrans" cxnId="{904E1E10-142B-4C6A-98E3-27CF535A1838}">
      <dgm:prSet/>
      <dgm:spPr/>
      <dgm:t>
        <a:bodyPr/>
        <a:lstStyle/>
        <a:p>
          <a:endParaRPr lang="ru-RU"/>
        </a:p>
      </dgm:t>
    </dgm:pt>
    <dgm:pt modelId="{B87C3975-5C2A-460F-883C-33BCD2ABED7F}" type="pres">
      <dgm:prSet presAssocID="{A6985EFC-F8D0-4393-9834-1F6A87A7E521}" presName="composite" presStyleCnt="0">
        <dgm:presLayoutVars>
          <dgm:chMax val="1"/>
          <dgm:dir/>
          <dgm:resizeHandles val="exact"/>
        </dgm:presLayoutVars>
      </dgm:prSet>
      <dgm:spPr/>
      <dgm:t>
        <a:bodyPr/>
        <a:lstStyle/>
        <a:p>
          <a:endParaRPr lang="ru-RU"/>
        </a:p>
      </dgm:t>
    </dgm:pt>
    <dgm:pt modelId="{13D9A8F5-725E-43F6-910F-3326C7E92C84}" type="pres">
      <dgm:prSet presAssocID="{AC4DF94A-922D-4D17-B29E-9A0A298C0CF5}" presName="roof" presStyleLbl="dkBgShp" presStyleIdx="0" presStyleCnt="2" custScaleY="24994" custLinFactNeighborY="-17789"/>
      <dgm:spPr/>
      <dgm:t>
        <a:bodyPr/>
        <a:lstStyle/>
        <a:p>
          <a:endParaRPr lang="ru-RU"/>
        </a:p>
      </dgm:t>
    </dgm:pt>
    <dgm:pt modelId="{50D4C6E6-666B-4E72-8292-28F3BB2C6CBF}" type="pres">
      <dgm:prSet presAssocID="{AC4DF94A-922D-4D17-B29E-9A0A298C0CF5}" presName="pillars" presStyleCnt="0"/>
      <dgm:spPr/>
    </dgm:pt>
    <dgm:pt modelId="{97228CD0-0478-4E90-95B7-FE2C254A5D35}" type="pres">
      <dgm:prSet presAssocID="{AC4DF94A-922D-4D17-B29E-9A0A298C0CF5}" presName="pillar1" presStyleLbl="node1" presStyleIdx="0" presStyleCnt="3" custScaleY="131282" custLinFactNeighborY="-8226">
        <dgm:presLayoutVars>
          <dgm:bulletEnabled val="1"/>
        </dgm:presLayoutVars>
      </dgm:prSet>
      <dgm:spPr/>
      <dgm:t>
        <a:bodyPr/>
        <a:lstStyle/>
        <a:p>
          <a:endParaRPr lang="ru-RU"/>
        </a:p>
      </dgm:t>
    </dgm:pt>
    <dgm:pt modelId="{6B9DF212-F4F2-40B4-90D5-78BF00946252}" type="pres">
      <dgm:prSet presAssocID="{32811F9A-3D11-426A-9363-10023F05A3A0}" presName="pillarX" presStyleLbl="node1" presStyleIdx="1" presStyleCnt="3" custScaleY="123666" custLinFactNeighborY="-11884">
        <dgm:presLayoutVars>
          <dgm:bulletEnabled val="1"/>
        </dgm:presLayoutVars>
      </dgm:prSet>
      <dgm:spPr/>
      <dgm:t>
        <a:bodyPr/>
        <a:lstStyle/>
        <a:p>
          <a:endParaRPr lang="ru-RU"/>
        </a:p>
      </dgm:t>
    </dgm:pt>
    <dgm:pt modelId="{9D39EB7A-E623-4A87-8F06-42DE95780A02}" type="pres">
      <dgm:prSet presAssocID="{FCDBC635-D9DB-4FE0-966A-A1BA54B23059}" presName="pillarX" presStyleLbl="node1" presStyleIdx="2" presStyleCnt="3" custScaleY="131282" custLinFactNeighborY="-8226">
        <dgm:presLayoutVars>
          <dgm:bulletEnabled val="1"/>
        </dgm:presLayoutVars>
      </dgm:prSet>
      <dgm:spPr/>
      <dgm:t>
        <a:bodyPr/>
        <a:lstStyle/>
        <a:p>
          <a:endParaRPr lang="ru-RU"/>
        </a:p>
      </dgm:t>
    </dgm:pt>
    <dgm:pt modelId="{AA7EE1B4-B26D-4AE5-A5E5-4135CA3D5FCC}" type="pres">
      <dgm:prSet presAssocID="{AC4DF94A-922D-4D17-B29E-9A0A298C0CF5}" presName="base" presStyleLbl="dkBgShp" presStyleIdx="1" presStyleCnt="2" custLinFactNeighborY="-22259"/>
      <dgm:spPr/>
    </dgm:pt>
  </dgm:ptLst>
  <dgm:cxnLst>
    <dgm:cxn modelId="{86C82E96-2754-4729-993F-3E486E95C6B3}" srcId="{AC4DF94A-922D-4D17-B29E-9A0A298C0CF5}" destId="{32811F9A-3D11-426A-9363-10023F05A3A0}" srcOrd="1" destOrd="0" parTransId="{F3053A30-7BAE-4712-811A-F9E83AEED452}" sibTransId="{D73B8BB3-7DDC-4F0B-8209-A4E6017C5F7E}"/>
    <dgm:cxn modelId="{7A4E1238-D6F8-4627-BFEA-7302C1BC0DFA}" type="presOf" srcId="{FCDBC635-D9DB-4FE0-966A-A1BA54B23059}" destId="{9D39EB7A-E623-4A87-8F06-42DE95780A02}" srcOrd="0" destOrd="0" presId="urn:microsoft.com/office/officeart/2005/8/layout/hList3"/>
    <dgm:cxn modelId="{5B09B7FD-04CE-4576-BBB3-8C8C1405DADD}" type="presOf" srcId="{CEC08504-634D-42D9-9808-1A00E5344FA8}" destId="{9D39EB7A-E623-4A87-8F06-42DE95780A02}" srcOrd="0" destOrd="1" presId="urn:microsoft.com/office/officeart/2005/8/layout/hList3"/>
    <dgm:cxn modelId="{5241E993-89E9-464A-ABE6-7F8874ECBF87}" srcId="{FCDBC635-D9DB-4FE0-966A-A1BA54B23059}" destId="{CEC08504-634D-42D9-9808-1A00E5344FA8}" srcOrd="0" destOrd="0" parTransId="{B233B518-B18F-4C8D-876D-6A6B646EE723}" sibTransId="{D20EFE6B-9C53-44B4-92CC-56BE02205E12}"/>
    <dgm:cxn modelId="{14909F87-F02C-4823-B345-9431FA2478E1}" type="presOf" srcId="{A6985EFC-F8D0-4393-9834-1F6A87A7E521}" destId="{B87C3975-5C2A-460F-883C-33BCD2ABED7F}" srcOrd="0" destOrd="0" presId="urn:microsoft.com/office/officeart/2005/8/layout/hList3"/>
    <dgm:cxn modelId="{0168DEE2-B543-4B21-9AAA-B4E53E2B5DB2}" type="presOf" srcId="{7735D60B-A739-4001-8F7D-0AFE3C256C17}" destId="{9D39EB7A-E623-4A87-8F06-42DE95780A02}" srcOrd="0" destOrd="3" presId="urn:microsoft.com/office/officeart/2005/8/layout/hList3"/>
    <dgm:cxn modelId="{904E1E10-142B-4C6A-98E3-27CF535A1838}" srcId="{FCDBC635-D9DB-4FE0-966A-A1BA54B23059}" destId="{7735D60B-A739-4001-8F7D-0AFE3C256C17}" srcOrd="2" destOrd="0" parTransId="{0569DBA6-367D-45A3-A297-E4802D8FE275}" sibTransId="{12A653B7-D790-4F9F-866B-2AA79F1CD8F8}"/>
    <dgm:cxn modelId="{D5F8DE13-6929-4CA9-B0DA-8108FB48A2B7}" srcId="{AC4DF94A-922D-4D17-B29E-9A0A298C0CF5}" destId="{FCDBC635-D9DB-4FE0-966A-A1BA54B23059}" srcOrd="2" destOrd="0" parTransId="{1FD16F97-41DE-4341-B7BA-D0BE5D7598C1}" sibTransId="{8642944E-A86F-4365-A28E-3F0BC4080840}"/>
    <dgm:cxn modelId="{E9F02462-F5AD-4C62-B21E-143908EB80BA}" type="presOf" srcId="{AC4DF94A-922D-4D17-B29E-9A0A298C0CF5}" destId="{13D9A8F5-725E-43F6-910F-3326C7E92C84}" srcOrd="0" destOrd="0" presId="urn:microsoft.com/office/officeart/2005/8/layout/hList3"/>
    <dgm:cxn modelId="{720B6212-102C-4D6B-BF9B-AC02422DCE83}" type="presOf" srcId="{32811F9A-3D11-426A-9363-10023F05A3A0}" destId="{6B9DF212-F4F2-40B4-90D5-78BF00946252}" srcOrd="0" destOrd="0" presId="urn:microsoft.com/office/officeart/2005/8/layout/hList3"/>
    <dgm:cxn modelId="{697912FE-E87D-4A02-9A01-7474E3734D4C}" srcId="{FCDBC635-D9DB-4FE0-966A-A1BA54B23059}" destId="{1211ABF7-E770-4FC6-8B26-7574ACD1C855}" srcOrd="1" destOrd="0" parTransId="{A104EDA6-3C7F-435D-A61E-ED8BF453ABB3}" sibTransId="{94E2AF18-D541-4AAC-8D9B-91F1A467608C}"/>
    <dgm:cxn modelId="{A2FEF31A-CE28-4EE7-920E-D4BF68DA6EE2}" type="presOf" srcId="{1211ABF7-E770-4FC6-8B26-7574ACD1C855}" destId="{9D39EB7A-E623-4A87-8F06-42DE95780A02}" srcOrd="0" destOrd="2" presId="urn:microsoft.com/office/officeart/2005/8/layout/hList3"/>
    <dgm:cxn modelId="{3A17933B-D271-4C00-BC03-A233C27BF982}" type="presOf" srcId="{B917C6BB-6C8C-4409-BDDB-43C9683C00DF}" destId="{97228CD0-0478-4E90-95B7-FE2C254A5D35}" srcOrd="0" destOrd="0" presId="urn:microsoft.com/office/officeart/2005/8/layout/hList3"/>
    <dgm:cxn modelId="{0CAB2885-68E7-4EF5-811E-2E7778B19EDC}" srcId="{AC4DF94A-922D-4D17-B29E-9A0A298C0CF5}" destId="{B917C6BB-6C8C-4409-BDDB-43C9683C00DF}" srcOrd="0" destOrd="0" parTransId="{A11B8EA1-7A50-47DD-9CA7-B262770D16A2}" sibTransId="{FBC30C9B-DC1E-4675-BF77-8942DB0C7E74}"/>
    <dgm:cxn modelId="{6AA770BB-92EB-48BA-8746-FCFDED4B3FF3}" srcId="{A6985EFC-F8D0-4393-9834-1F6A87A7E521}" destId="{AC4DF94A-922D-4D17-B29E-9A0A298C0CF5}" srcOrd="0" destOrd="0" parTransId="{A8943C68-D1F0-42E1-9189-E16E29E39A4B}" sibTransId="{29C46EBF-16C5-4DAA-B96B-8F7516918360}"/>
    <dgm:cxn modelId="{41E6DCE7-48C0-4385-A02E-583171E73C13}" type="presParOf" srcId="{B87C3975-5C2A-460F-883C-33BCD2ABED7F}" destId="{13D9A8F5-725E-43F6-910F-3326C7E92C84}" srcOrd="0" destOrd="0" presId="urn:microsoft.com/office/officeart/2005/8/layout/hList3"/>
    <dgm:cxn modelId="{3F22AD7A-95D1-460D-9838-75CD5FA9D42B}" type="presParOf" srcId="{B87C3975-5C2A-460F-883C-33BCD2ABED7F}" destId="{50D4C6E6-666B-4E72-8292-28F3BB2C6CBF}" srcOrd="1" destOrd="0" presId="urn:microsoft.com/office/officeart/2005/8/layout/hList3"/>
    <dgm:cxn modelId="{CB7E7CF6-5FCA-40E8-AF04-F9DE81C790A9}" type="presParOf" srcId="{50D4C6E6-666B-4E72-8292-28F3BB2C6CBF}" destId="{97228CD0-0478-4E90-95B7-FE2C254A5D35}" srcOrd="0" destOrd="0" presId="urn:microsoft.com/office/officeart/2005/8/layout/hList3"/>
    <dgm:cxn modelId="{51BE8B1F-6D41-4C33-9CC7-1BB672593FE0}" type="presParOf" srcId="{50D4C6E6-666B-4E72-8292-28F3BB2C6CBF}" destId="{6B9DF212-F4F2-40B4-90D5-78BF00946252}" srcOrd="1" destOrd="0" presId="urn:microsoft.com/office/officeart/2005/8/layout/hList3"/>
    <dgm:cxn modelId="{28183539-0AD9-4516-A37F-2A3D32CE7518}" type="presParOf" srcId="{50D4C6E6-666B-4E72-8292-28F3BB2C6CBF}" destId="{9D39EB7A-E623-4A87-8F06-42DE95780A02}" srcOrd="2" destOrd="0" presId="urn:microsoft.com/office/officeart/2005/8/layout/hList3"/>
    <dgm:cxn modelId="{CF96BC9C-BD6A-407D-B93F-3B746D89B1DC}" type="presParOf" srcId="{B87C3975-5C2A-460F-883C-33BCD2ABED7F}" destId="{AA7EE1B4-B26D-4AE5-A5E5-4135CA3D5FCC}"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7671E-23A0-4AF1-9A53-1DEAA022C765}">
      <dsp:nvSpPr>
        <dsp:cNvPr id="0" name=""/>
        <dsp:cNvSpPr/>
      </dsp:nvSpPr>
      <dsp:spPr>
        <a:xfrm>
          <a:off x="0" y="0"/>
          <a:ext cx="8064896" cy="41422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1" kern="1200" dirty="0" smtClean="0">
              <a:latin typeface="Times New Roman" pitchFamily="18" charset="0"/>
              <a:cs typeface="Times New Roman" pitchFamily="18" charset="0"/>
            </a:rPr>
            <a:t>ФЗ</a:t>
          </a:r>
          <a:r>
            <a:rPr lang="ru-RU" sz="1400" kern="1200" dirty="0" smtClean="0">
              <a:latin typeface="Times New Roman" pitchFamily="18" charset="0"/>
              <a:cs typeface="Times New Roman" pitchFamily="18" charset="0"/>
            </a:rPr>
            <a:t> – федеральный закон</a:t>
          </a:r>
          <a:endParaRPr lang="ru-RU" sz="1400" kern="1200" dirty="0">
            <a:latin typeface="Times New Roman" pitchFamily="18" charset="0"/>
            <a:cs typeface="Times New Roman" pitchFamily="18" charset="0"/>
          </a:endParaRPr>
        </a:p>
      </dsp:txBody>
      <dsp:txXfrm>
        <a:off x="0" y="0"/>
        <a:ext cx="8064896" cy="414226"/>
      </dsp:txXfrm>
    </dsp:sp>
    <dsp:sp modelId="{3CAAB8B7-A92F-43D6-975A-550561ACBCC8}">
      <dsp:nvSpPr>
        <dsp:cNvPr id="0" name=""/>
        <dsp:cNvSpPr/>
      </dsp:nvSpPr>
      <dsp:spPr>
        <a:xfrm>
          <a:off x="0" y="414226"/>
          <a:ext cx="4032448" cy="869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latin typeface="Times New Roman" pitchFamily="18" charset="0"/>
              <a:cs typeface="Times New Roman" pitchFamily="18" charset="0"/>
            </a:rPr>
            <a:t>Федеральный закон "Об обеспечении единства измерений" № 102-ФЗ от 26.06.2008</a:t>
          </a:r>
          <a:endParaRPr lang="ru-RU" sz="1400" kern="1200" dirty="0">
            <a:latin typeface="Times New Roman" pitchFamily="18" charset="0"/>
            <a:cs typeface="Times New Roman" pitchFamily="18" charset="0"/>
          </a:endParaRPr>
        </a:p>
      </dsp:txBody>
      <dsp:txXfrm>
        <a:off x="0" y="414226"/>
        <a:ext cx="4032448" cy="869876"/>
      </dsp:txXfrm>
    </dsp:sp>
    <dsp:sp modelId="{CFB7CA4B-E9D5-4DCE-B400-91EC6200AC9F}">
      <dsp:nvSpPr>
        <dsp:cNvPr id="0" name=""/>
        <dsp:cNvSpPr/>
      </dsp:nvSpPr>
      <dsp:spPr>
        <a:xfrm>
          <a:off x="4032448" y="414226"/>
          <a:ext cx="4032448" cy="86987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0" i="0" kern="1200" dirty="0" smtClean="0">
              <a:latin typeface="+mn-lt"/>
            </a:rPr>
            <a:t>Федеральный закон от 27 декабря 2002 г. N 184-ФЗ "О техническом регулировании"</a:t>
          </a:r>
          <a:endParaRPr lang="ru-RU" sz="1400" b="0" kern="1200" dirty="0">
            <a:latin typeface="+mn-lt"/>
          </a:endParaRPr>
        </a:p>
      </dsp:txBody>
      <dsp:txXfrm>
        <a:off x="4032448" y="414226"/>
        <a:ext cx="4032448" cy="869876"/>
      </dsp:txXfrm>
    </dsp:sp>
    <dsp:sp modelId="{104904B7-CC72-4CF5-9CC9-511CA3E62386}">
      <dsp:nvSpPr>
        <dsp:cNvPr id="0" name=""/>
        <dsp:cNvSpPr/>
      </dsp:nvSpPr>
      <dsp:spPr>
        <a:xfrm>
          <a:off x="0" y="1284103"/>
          <a:ext cx="8064896" cy="96652"/>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9A8F5-725E-43F6-910F-3326C7E92C84}">
      <dsp:nvSpPr>
        <dsp:cNvPr id="0" name=""/>
        <dsp:cNvSpPr/>
      </dsp:nvSpPr>
      <dsp:spPr>
        <a:xfrm>
          <a:off x="0" y="0"/>
          <a:ext cx="8300761" cy="225567"/>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latin typeface="Times New Roman" pitchFamily="18" charset="0"/>
              <a:cs typeface="Times New Roman" pitchFamily="18" charset="0"/>
            </a:rPr>
            <a:t>Величины</a:t>
          </a:r>
          <a:endParaRPr lang="ru-RU" sz="1400" kern="1200" dirty="0">
            <a:latin typeface="Times New Roman" pitchFamily="18" charset="0"/>
            <a:cs typeface="Times New Roman" pitchFamily="18" charset="0"/>
          </a:endParaRPr>
        </a:p>
      </dsp:txBody>
      <dsp:txXfrm>
        <a:off x="0" y="0"/>
        <a:ext cx="8300761" cy="225567"/>
      </dsp:txXfrm>
    </dsp:sp>
    <dsp:sp modelId="{97228CD0-0478-4E90-95B7-FE2C254A5D35}">
      <dsp:nvSpPr>
        <dsp:cNvPr id="0" name=""/>
        <dsp:cNvSpPr/>
      </dsp:nvSpPr>
      <dsp:spPr>
        <a:xfrm>
          <a:off x="0" y="237998"/>
          <a:ext cx="4150380" cy="248808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lvl="0" algn="just" defTabSz="622300">
            <a:lnSpc>
              <a:spcPct val="90000"/>
            </a:lnSpc>
            <a:spcBef>
              <a:spcPct val="0"/>
            </a:spcBef>
            <a:spcAft>
              <a:spcPct val="35000"/>
            </a:spcAft>
          </a:pPr>
          <a:r>
            <a:rPr lang="ru-RU" sz="1400" b="1" kern="1200" dirty="0" smtClean="0">
              <a:latin typeface="Times New Roman" pitchFamily="18" charset="0"/>
              <a:cs typeface="Times New Roman" pitchFamily="18" charset="0"/>
            </a:rPr>
            <a:t>Реальные</a:t>
          </a:r>
          <a:r>
            <a:rPr lang="ru-RU" sz="1400" kern="1200" dirty="0" smtClean="0">
              <a:latin typeface="Times New Roman" pitchFamily="18" charset="0"/>
              <a:cs typeface="Times New Roman" pitchFamily="18" charset="0"/>
            </a:rPr>
            <a:t> – свойственны реальным объектам, явлениям и процессам. Делятся:</a:t>
          </a:r>
          <a:endParaRPr lang="ru-RU" sz="1400" kern="1200" dirty="0">
            <a:latin typeface="Times New Roman" pitchFamily="18" charset="0"/>
            <a:cs typeface="Times New Roman" pitchFamily="18" charset="0"/>
          </a:endParaRPr>
        </a:p>
        <a:p>
          <a:pPr marL="114300" lvl="1" indent="-114300" algn="just" defTabSz="622300">
            <a:lnSpc>
              <a:spcPct val="90000"/>
            </a:lnSpc>
            <a:spcBef>
              <a:spcPct val="0"/>
            </a:spcBef>
            <a:spcAft>
              <a:spcPct val="15000"/>
            </a:spcAft>
            <a:buChar char="••"/>
          </a:pPr>
          <a:r>
            <a:rPr lang="ru-RU" sz="1400" b="1" kern="1200" dirty="0" smtClean="0">
              <a:latin typeface="Times New Roman" pitchFamily="18" charset="0"/>
              <a:cs typeface="Times New Roman" pitchFamily="18" charset="0"/>
            </a:rPr>
            <a:t>Физические </a:t>
          </a:r>
          <a:r>
            <a:rPr lang="ru-RU" sz="1400" kern="1200" dirty="0" smtClean="0">
              <a:latin typeface="Times New Roman" pitchFamily="18" charset="0"/>
              <a:cs typeface="Times New Roman" pitchFamily="18" charset="0"/>
            </a:rPr>
            <a:t>(измеряемые) – используют в естественных науках – физике, химии, биологии и т.п. – могут быть выражены количественно в виде определенного числа установленных единиц измерения;</a:t>
          </a:r>
          <a:endParaRPr lang="ru-RU" sz="1400" kern="1200" dirty="0">
            <a:latin typeface="Times New Roman" pitchFamily="18" charset="0"/>
            <a:cs typeface="Times New Roman" pitchFamily="18" charset="0"/>
          </a:endParaRPr>
        </a:p>
        <a:p>
          <a:pPr marL="114300" lvl="1" indent="-114300" algn="just" defTabSz="622300">
            <a:lnSpc>
              <a:spcPct val="90000"/>
            </a:lnSpc>
            <a:spcBef>
              <a:spcPct val="0"/>
            </a:spcBef>
            <a:spcAft>
              <a:spcPct val="15000"/>
            </a:spcAft>
            <a:buChar char="••"/>
          </a:pPr>
          <a:r>
            <a:rPr lang="ru-RU" sz="1400" b="1" kern="1200" dirty="0" smtClean="0">
              <a:latin typeface="Times New Roman" pitchFamily="18" charset="0"/>
              <a:cs typeface="Times New Roman" pitchFamily="18" charset="0"/>
            </a:rPr>
            <a:t>Нефизические </a:t>
          </a:r>
          <a:r>
            <a:rPr lang="ru-RU" sz="1400" kern="1200" dirty="0" smtClean="0">
              <a:latin typeface="Times New Roman" pitchFamily="18" charset="0"/>
              <a:cs typeface="Times New Roman" pitchFamily="18" charset="0"/>
            </a:rPr>
            <a:t>(оцениваемые)– используют в нефизических науках – экономике, философии, социологии и т.п. – для таких единиц нельзя ввести единицу измерения.</a:t>
          </a:r>
          <a:endParaRPr lang="ru-RU" sz="1400" kern="1200" dirty="0">
            <a:latin typeface="Times New Roman" pitchFamily="18" charset="0"/>
            <a:cs typeface="Times New Roman" pitchFamily="18" charset="0"/>
          </a:endParaRPr>
        </a:p>
      </dsp:txBody>
      <dsp:txXfrm>
        <a:off x="0" y="237998"/>
        <a:ext cx="4150380" cy="2488082"/>
      </dsp:txXfrm>
    </dsp:sp>
    <dsp:sp modelId="{9D39EB7A-E623-4A87-8F06-42DE95780A02}">
      <dsp:nvSpPr>
        <dsp:cNvPr id="0" name=""/>
        <dsp:cNvSpPr/>
      </dsp:nvSpPr>
      <dsp:spPr>
        <a:xfrm>
          <a:off x="4150380" y="237998"/>
          <a:ext cx="4150380" cy="248808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ru-RU" sz="1400" b="1" kern="1200" dirty="0" smtClean="0">
              <a:latin typeface="Times New Roman" pitchFamily="18" charset="0"/>
              <a:cs typeface="Times New Roman" pitchFamily="18" charset="0"/>
            </a:rPr>
            <a:t>Идеальные</a:t>
          </a:r>
          <a:r>
            <a:rPr lang="ru-RU" sz="1400" kern="1200" dirty="0" smtClean="0">
              <a:latin typeface="Times New Roman" pitchFamily="18" charset="0"/>
              <a:cs typeface="Times New Roman" pitchFamily="18" charset="0"/>
            </a:rPr>
            <a:t> – являются моделью реальных понятий. Используются в основном в математике:</a:t>
          </a:r>
          <a:endParaRPr lang="ru-RU" sz="140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r>
            <a:rPr lang="ru-RU" sz="1400" b="1" kern="1200" dirty="0" smtClean="0">
              <a:latin typeface="Times New Roman" pitchFamily="18" charset="0"/>
              <a:cs typeface="Times New Roman" pitchFamily="18" charset="0"/>
            </a:rPr>
            <a:t>математические</a:t>
          </a:r>
          <a:endParaRPr lang="ru-RU" sz="1400" b="1" kern="1200" dirty="0">
            <a:latin typeface="Times New Roman" pitchFamily="18" charset="0"/>
            <a:cs typeface="Times New Roman" pitchFamily="18" charset="0"/>
          </a:endParaRPr>
        </a:p>
      </dsp:txBody>
      <dsp:txXfrm>
        <a:off x="4150380" y="237998"/>
        <a:ext cx="4150380" cy="2488082"/>
      </dsp:txXfrm>
    </dsp:sp>
    <dsp:sp modelId="{AA7EE1B4-B26D-4AE5-A5E5-4135CA3D5FCC}">
      <dsp:nvSpPr>
        <dsp:cNvPr id="0" name=""/>
        <dsp:cNvSpPr/>
      </dsp:nvSpPr>
      <dsp:spPr>
        <a:xfrm>
          <a:off x="0" y="2538676"/>
          <a:ext cx="8300761" cy="210579"/>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9A8F5-725E-43F6-910F-3326C7E92C84}">
      <dsp:nvSpPr>
        <dsp:cNvPr id="0" name=""/>
        <dsp:cNvSpPr/>
      </dsp:nvSpPr>
      <dsp:spPr>
        <a:xfrm>
          <a:off x="0" y="0"/>
          <a:ext cx="8300761" cy="262523"/>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kern="1200" dirty="0" smtClean="0">
              <a:latin typeface="Times New Roman" pitchFamily="18" charset="0"/>
              <a:cs typeface="Times New Roman" pitchFamily="18" charset="0"/>
            </a:rPr>
            <a:t>Величины по видам явлений:</a:t>
          </a:r>
          <a:endParaRPr lang="ru-RU" sz="1400" kern="1200" dirty="0">
            <a:latin typeface="Times New Roman" pitchFamily="18" charset="0"/>
            <a:cs typeface="Times New Roman" pitchFamily="18" charset="0"/>
          </a:endParaRPr>
        </a:p>
      </dsp:txBody>
      <dsp:txXfrm>
        <a:off x="0" y="0"/>
        <a:ext cx="8300761" cy="262523"/>
      </dsp:txXfrm>
    </dsp:sp>
    <dsp:sp modelId="{97228CD0-0478-4E90-95B7-FE2C254A5D35}">
      <dsp:nvSpPr>
        <dsp:cNvPr id="0" name=""/>
        <dsp:cNvSpPr/>
      </dsp:nvSpPr>
      <dsp:spPr>
        <a:xfrm>
          <a:off x="4053" y="276991"/>
          <a:ext cx="2764218" cy="289572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1" kern="1200" dirty="0" smtClean="0">
              <a:latin typeface="Times New Roman" pitchFamily="18" charset="0"/>
              <a:cs typeface="Times New Roman" pitchFamily="18" charset="0"/>
            </a:rPr>
            <a:t>Вещественные – </a:t>
          </a:r>
          <a:r>
            <a:rPr lang="ru-RU" sz="1400" b="0" kern="1200" dirty="0" smtClean="0">
              <a:latin typeface="Times New Roman" pitchFamily="18" charset="0"/>
              <a:cs typeface="Times New Roman" pitchFamily="18" charset="0"/>
            </a:rPr>
            <a:t>описывают физические и физико-химические  свойства веществ и материалов. Являются </a:t>
          </a:r>
          <a:r>
            <a:rPr lang="ru-RU" sz="1400" b="0" u="sng" kern="1200" dirty="0" smtClean="0">
              <a:latin typeface="Times New Roman" pitchFamily="18" charset="0"/>
              <a:cs typeface="Times New Roman" pitchFamily="18" charset="0"/>
            </a:rPr>
            <a:t>пассивными</a:t>
          </a:r>
          <a:r>
            <a:rPr lang="ru-RU" sz="1400" b="0" kern="1200" dirty="0" smtClean="0">
              <a:latin typeface="Times New Roman" pitchFamily="18" charset="0"/>
              <a:cs typeface="Times New Roman" pitchFamily="18" charset="0"/>
            </a:rPr>
            <a:t>, т.к. для их измерения необходимо формировать сигнал измерительной информации при помощи вспомогательного источника энергии. </a:t>
          </a:r>
        </a:p>
        <a:p>
          <a:pPr lvl="0" algn="ctr" defTabSz="622300">
            <a:lnSpc>
              <a:spcPct val="90000"/>
            </a:lnSpc>
            <a:spcBef>
              <a:spcPct val="0"/>
            </a:spcBef>
            <a:spcAft>
              <a:spcPct val="35000"/>
            </a:spcAft>
          </a:pPr>
          <a:r>
            <a:rPr lang="ru-RU" sz="1400" b="0" kern="1200" dirty="0" smtClean="0">
              <a:latin typeface="Times New Roman" pitchFamily="18" charset="0"/>
              <a:cs typeface="Times New Roman" pitchFamily="18" charset="0"/>
            </a:rPr>
            <a:t>(Масса, плотность, электрическое сопротивление, емкость, индуктивность и др.)</a:t>
          </a:r>
          <a:endParaRPr lang="ru-RU" sz="1400" b="0" kern="1200" dirty="0">
            <a:latin typeface="Times New Roman" pitchFamily="18" charset="0"/>
            <a:cs typeface="Times New Roman" pitchFamily="18" charset="0"/>
          </a:endParaRPr>
        </a:p>
      </dsp:txBody>
      <dsp:txXfrm>
        <a:off x="4053" y="276991"/>
        <a:ext cx="2764218" cy="2895720"/>
      </dsp:txXfrm>
    </dsp:sp>
    <dsp:sp modelId="{6B9DF212-F4F2-40B4-90D5-78BF00946252}">
      <dsp:nvSpPr>
        <dsp:cNvPr id="0" name=""/>
        <dsp:cNvSpPr/>
      </dsp:nvSpPr>
      <dsp:spPr>
        <a:xfrm>
          <a:off x="2768271" y="280299"/>
          <a:ext cx="2764218" cy="272773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ru-RU" sz="1400" b="1" kern="1200" dirty="0" smtClean="0">
              <a:latin typeface="Times New Roman" pitchFamily="18" charset="0"/>
              <a:cs typeface="Times New Roman" pitchFamily="18" charset="0"/>
            </a:rPr>
            <a:t>Энергетические</a:t>
          </a:r>
          <a:r>
            <a:rPr lang="ru-RU" sz="1400" kern="1200" dirty="0" smtClean="0">
              <a:latin typeface="Times New Roman" pitchFamily="18" charset="0"/>
              <a:cs typeface="Times New Roman" pitchFamily="18" charset="0"/>
            </a:rPr>
            <a:t> – описывают энергетические характеристики процессов преобразования, передачи и использования энергии. Являются </a:t>
          </a:r>
          <a:r>
            <a:rPr lang="ru-RU" sz="1400" u="sng" kern="1200" dirty="0" smtClean="0">
              <a:latin typeface="Times New Roman" pitchFamily="18" charset="0"/>
              <a:cs typeface="Times New Roman" pitchFamily="18" charset="0"/>
            </a:rPr>
            <a:t>активными</a:t>
          </a:r>
          <a:r>
            <a:rPr lang="ru-RU" sz="1400" kern="1200" dirty="0" smtClean="0">
              <a:latin typeface="Times New Roman" pitchFamily="18" charset="0"/>
              <a:cs typeface="Times New Roman" pitchFamily="18" charset="0"/>
            </a:rPr>
            <a:t>. (Ток, напряжение, мощность, энергия)</a:t>
          </a:r>
          <a:endParaRPr lang="ru-RU" sz="1400" kern="1200" dirty="0">
            <a:latin typeface="Times New Roman" pitchFamily="18" charset="0"/>
            <a:cs typeface="Times New Roman" pitchFamily="18" charset="0"/>
          </a:endParaRPr>
        </a:p>
      </dsp:txBody>
      <dsp:txXfrm>
        <a:off x="2768271" y="280299"/>
        <a:ext cx="2764218" cy="2727732"/>
      </dsp:txXfrm>
    </dsp:sp>
    <dsp:sp modelId="{9D39EB7A-E623-4A87-8F06-42DE95780A02}">
      <dsp:nvSpPr>
        <dsp:cNvPr id="0" name=""/>
        <dsp:cNvSpPr/>
      </dsp:nvSpPr>
      <dsp:spPr>
        <a:xfrm>
          <a:off x="5532489" y="276991"/>
          <a:ext cx="2764218" cy="289572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t" anchorCtr="0">
          <a:noAutofit/>
        </a:bodyPr>
        <a:lstStyle/>
        <a:p>
          <a:pPr lvl="0" algn="l" defTabSz="622300">
            <a:lnSpc>
              <a:spcPct val="90000"/>
            </a:lnSpc>
            <a:spcBef>
              <a:spcPct val="0"/>
            </a:spcBef>
            <a:spcAft>
              <a:spcPct val="35000"/>
            </a:spcAft>
          </a:pPr>
          <a:r>
            <a:rPr lang="ru-RU" sz="1400" b="1" kern="1200" dirty="0" smtClean="0">
              <a:latin typeface="Times New Roman" pitchFamily="18" charset="0"/>
              <a:cs typeface="Times New Roman" pitchFamily="18" charset="0"/>
            </a:rPr>
            <a:t>Характеризующие протекание процессов во времени. </a:t>
          </a:r>
          <a:r>
            <a:rPr lang="ru-RU" sz="1400" b="0" kern="1200" dirty="0" smtClean="0">
              <a:latin typeface="Times New Roman" pitchFamily="18" charset="0"/>
              <a:cs typeface="Times New Roman" pitchFamily="18" charset="0"/>
            </a:rPr>
            <a:t>К ним относят:</a:t>
          </a:r>
          <a:endParaRPr lang="ru-RU" sz="1400" b="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r>
            <a:rPr lang="ru-RU" sz="1400" b="0" kern="1200" dirty="0" smtClean="0">
              <a:latin typeface="Times New Roman" pitchFamily="18" charset="0"/>
              <a:cs typeface="Times New Roman" pitchFamily="18" charset="0"/>
            </a:rPr>
            <a:t>Спектральные характеристики;</a:t>
          </a:r>
          <a:endParaRPr lang="ru-RU" sz="1400" b="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r>
            <a:rPr lang="ru-RU" sz="1400" b="0" kern="1200" dirty="0" smtClean="0">
              <a:latin typeface="Times New Roman" pitchFamily="18" charset="0"/>
              <a:cs typeface="Times New Roman" pitchFamily="18" charset="0"/>
            </a:rPr>
            <a:t>Корреляционные функции; </a:t>
          </a:r>
          <a:endParaRPr lang="ru-RU" sz="1400" b="0" kern="1200" dirty="0">
            <a:latin typeface="Times New Roman" pitchFamily="18" charset="0"/>
            <a:cs typeface="Times New Roman" pitchFamily="18" charset="0"/>
          </a:endParaRPr>
        </a:p>
        <a:p>
          <a:pPr marL="114300" lvl="1" indent="-114300" algn="l" defTabSz="622300">
            <a:lnSpc>
              <a:spcPct val="90000"/>
            </a:lnSpc>
            <a:spcBef>
              <a:spcPct val="0"/>
            </a:spcBef>
            <a:spcAft>
              <a:spcPct val="15000"/>
            </a:spcAft>
            <a:buChar char="••"/>
          </a:pPr>
          <a:r>
            <a:rPr lang="ru-RU" sz="1400" b="0" kern="1200" dirty="0" smtClean="0">
              <a:latin typeface="Times New Roman" pitchFamily="18" charset="0"/>
              <a:cs typeface="Times New Roman" pitchFamily="18" charset="0"/>
            </a:rPr>
            <a:t>и др.</a:t>
          </a:r>
          <a:endParaRPr lang="ru-RU" sz="1400" b="0" kern="1200" dirty="0">
            <a:latin typeface="Times New Roman" pitchFamily="18" charset="0"/>
            <a:cs typeface="Times New Roman" pitchFamily="18" charset="0"/>
          </a:endParaRPr>
        </a:p>
      </dsp:txBody>
      <dsp:txXfrm>
        <a:off x="5532489" y="276991"/>
        <a:ext cx="2764218" cy="2895720"/>
      </dsp:txXfrm>
    </dsp:sp>
    <dsp:sp modelId="{AA7EE1B4-B26D-4AE5-A5E5-4135CA3D5FCC}">
      <dsp:nvSpPr>
        <dsp:cNvPr id="0" name=""/>
        <dsp:cNvSpPr/>
      </dsp:nvSpPr>
      <dsp:spPr>
        <a:xfrm>
          <a:off x="0" y="2954604"/>
          <a:ext cx="8300761" cy="245080"/>
        </a:xfrm>
        <a:prstGeom prst="rect">
          <a:avLst/>
        </a:prstGeom>
        <a:solidFill>
          <a:schemeClr val="accent1">
            <a:shade val="8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11</a:t>
            </a:fld>
            <a:endParaRPr lang="en-US"/>
          </a:p>
        </p:txBody>
      </p:sp>
    </p:spTree>
    <p:extLst>
      <p:ext uri="{BB962C8B-B14F-4D97-AF65-F5344CB8AC3E}">
        <p14:creationId xmlns:p14="http://schemas.microsoft.com/office/powerpoint/2010/main" val="909301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Редактируемый элемент</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7"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4"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5"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19" name="Content Placeholder 2"/>
          <p:cNvSpPr>
            <a:spLocks noGrp="1"/>
          </p:cNvSpPr>
          <p:nvPr>
            <p:ph sz="half" idx="1" hasCustomPrompt="1"/>
          </p:nvPr>
        </p:nvSpPr>
        <p:spPr>
          <a:xfrm>
            <a:off x="457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0" name="Content Placeholder 3"/>
          <p:cNvSpPr>
            <a:spLocks noGrp="1"/>
          </p:cNvSpPr>
          <p:nvPr>
            <p:ph sz="half" idx="2" hasCustomPrompt="1"/>
          </p:nvPr>
        </p:nvSpPr>
        <p:spPr>
          <a:xfrm>
            <a:off x="4648200" y="3319723"/>
            <a:ext cx="4038600" cy="1274900"/>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21"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6329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8" name="Picture Placeholder 10"/>
          <p:cNvSpPr>
            <a:spLocks noGrp="1"/>
          </p:cNvSpPr>
          <p:nvPr>
            <p:ph type="pic" sz="quarter" idx="11"/>
          </p:nvPr>
        </p:nvSpPr>
        <p:spPr>
          <a:xfrm>
            <a:off x="5659439" y="1770130"/>
            <a:ext cx="3036565" cy="2919036"/>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1955911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Tree>
    <p:extLst>
      <p:ext uri="{BB962C8B-B14F-4D97-AF65-F5344CB8AC3E}">
        <p14:creationId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71600" y="4599335"/>
            <a:ext cx="6400800" cy="228599"/>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dirty="0" smtClean="0"/>
              <a:t>Город и год</a:t>
            </a:r>
            <a:endParaRPr lang="en-US" dirty="0"/>
          </a:p>
        </p:txBody>
      </p:sp>
      <p:sp>
        <p:nvSpPr>
          <p:cNvPr id="7" name="TextBox 6"/>
          <p:cNvSpPr txBox="1"/>
          <p:nvPr userDrawn="1"/>
        </p:nvSpPr>
        <p:spPr>
          <a:xfrm>
            <a:off x="5098416" y="490274"/>
            <a:ext cx="184731" cy="369332"/>
          </a:xfrm>
          <a:prstGeom prst="rect">
            <a:avLst/>
          </a:prstGeom>
          <a:noFill/>
        </p:spPr>
        <p:txBody>
          <a:bodyPr wrap="none" rtlCol="0">
            <a:spAutoFit/>
          </a:bodyPr>
          <a:lstStyle/>
          <a:p>
            <a:endParaRPr lang="en-US" dirty="0"/>
          </a:p>
        </p:txBody>
      </p:sp>
      <p:sp>
        <p:nvSpPr>
          <p:cNvPr id="8" name="TextBox 7"/>
          <p:cNvSpPr txBox="1"/>
          <p:nvPr userDrawn="1"/>
        </p:nvSpPr>
        <p:spPr>
          <a:xfrm>
            <a:off x="5910801" y="427239"/>
            <a:ext cx="184731" cy="369332"/>
          </a:xfrm>
          <a:prstGeom prst="rect">
            <a:avLst/>
          </a:prstGeom>
          <a:noFill/>
        </p:spPr>
        <p:txBody>
          <a:bodyPr wrap="none" rtlCol="0">
            <a:spAutoFit/>
          </a:bodyPr>
          <a:lstStyle/>
          <a:p>
            <a:endParaRPr lang="en-US" dirty="0"/>
          </a:p>
        </p:txBody>
      </p:sp>
      <p:sp>
        <p:nvSpPr>
          <p:cNvPr id="6" name="Title 1"/>
          <p:cNvSpPr>
            <a:spLocks noGrp="1"/>
          </p:cNvSpPr>
          <p:nvPr>
            <p:ph type="title" hasCustomPrompt="1"/>
          </p:nvPr>
        </p:nvSpPr>
        <p:spPr>
          <a:xfrm>
            <a:off x="1371600" y="2926326"/>
            <a:ext cx="6400800" cy="705749"/>
          </a:xfrm>
        </p:spPr>
        <p:txBody>
          <a:bodyPr anchor="b">
            <a:normAutofit/>
          </a:bodyPr>
          <a:lstStyle>
            <a:lvl1pPr algn="ctr">
              <a:defRPr sz="3200" b="0">
                <a:solidFill>
                  <a:schemeClr val="bg1"/>
                </a:solidFill>
              </a:defRPr>
            </a:lvl1pPr>
          </a:lstStyle>
          <a:p>
            <a:r>
              <a:rPr lang="ru-RU" dirty="0" smtClean="0"/>
              <a:t>Название презентации</a:t>
            </a:r>
            <a:endParaRPr lang="en-US" dirty="0"/>
          </a:p>
        </p:txBody>
      </p:sp>
      <p:sp>
        <p:nvSpPr>
          <p:cNvPr id="10" name="Text Placeholder 5"/>
          <p:cNvSpPr>
            <a:spLocks noGrp="1"/>
          </p:cNvSpPr>
          <p:nvPr>
            <p:ph type="body" sz="quarter" idx="10" hasCustomPrompt="1"/>
          </p:nvPr>
        </p:nvSpPr>
        <p:spPr>
          <a:xfrm>
            <a:off x="1371600" y="3637205"/>
            <a:ext cx="6400800" cy="462905"/>
          </a:xfrm>
        </p:spPr>
        <p:txBody>
          <a:bodyPr>
            <a:normAutofit/>
          </a:bodyPr>
          <a:lstStyle>
            <a:lvl1pPr marL="0" indent="0" algn="ctr">
              <a:buFontTx/>
              <a:buNone/>
              <a:defRPr sz="1600" baseline="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4693" y="997421"/>
            <a:ext cx="5965438" cy="1488969"/>
          </a:xfrm>
        </p:spPr>
        <p:txBody>
          <a:bodyPr anchor="b">
            <a:normAutofit/>
          </a:bodyPr>
          <a:lstStyle>
            <a:lvl1pPr>
              <a:defRPr sz="3200" b="0"/>
            </a:lvl1pPr>
          </a:lstStyle>
          <a:p>
            <a:r>
              <a:rPr lang="ru-RU" dirty="0" smtClean="0"/>
              <a:t>Название презентации</a:t>
            </a:r>
            <a:endParaRPr lang="en-US" dirty="0"/>
          </a:p>
        </p:txBody>
      </p:sp>
      <p:sp>
        <p:nvSpPr>
          <p:cNvPr id="6" name="Text Placeholder 5"/>
          <p:cNvSpPr>
            <a:spLocks noGrp="1"/>
          </p:cNvSpPr>
          <p:nvPr>
            <p:ph type="body" sz="quarter" idx="10" hasCustomPrompt="1"/>
          </p:nvPr>
        </p:nvSpPr>
        <p:spPr>
          <a:xfrm>
            <a:off x="765697" y="2571750"/>
            <a:ext cx="5965825" cy="1652588"/>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dirty="0" smtClean="0"/>
              <a:t>Имя и контактные данные автора</a:t>
            </a:r>
            <a:endParaRPr lang="en-US" dirty="0" smtClean="0"/>
          </a:p>
        </p:txBody>
      </p:sp>
    </p:spTree>
    <p:extLst>
      <p:ext uri="{BB962C8B-B14F-4D97-AF65-F5344CB8AC3E}">
        <p14:creationId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p:spPr>
        <p:txBody>
          <a:bodyPr anchor="ctr"/>
          <a:lstStyle>
            <a:lvl1pPr algn="ctr">
              <a:defRPr/>
            </a:lvl1pPr>
          </a:lstStyle>
          <a:p>
            <a:endParaRPr lang="en-US" dirty="0"/>
          </a:p>
        </p:txBody>
      </p:sp>
      <p:sp>
        <p:nvSpPr>
          <p:cNvPr id="2" name="Title 1"/>
          <p:cNvSpPr>
            <a:spLocks noGrp="1"/>
          </p:cNvSpPr>
          <p:nvPr>
            <p:ph type="title" hasCustomPrompt="1"/>
          </p:nvPr>
        </p:nvSpPr>
        <p:spPr>
          <a:xfrm>
            <a:off x="743140" y="927382"/>
            <a:ext cx="2713244" cy="1644368"/>
          </a:xfrm>
        </p:spPr>
        <p:txBody>
          <a:bodyPr anchor="t" anchorCtr="0">
            <a:normAutofit/>
          </a:bodyPr>
          <a:lstStyle>
            <a:lvl1pPr>
              <a:defRPr sz="2800" baseline="0">
                <a:solidFill>
                  <a:srgbClr val="FFFFFF"/>
                </a:solidFill>
              </a:defRPr>
            </a:lvl1pPr>
          </a:lstStyle>
          <a:p>
            <a:r>
              <a:rPr lang="ru-RU" dirty="0" smtClean="0"/>
              <a:t>Место для заголовка</a:t>
            </a:r>
            <a:endParaRPr lang="en-US" dirty="0"/>
          </a:p>
        </p:txBody>
      </p:sp>
    </p:spTree>
    <p:extLst>
      <p:ext uri="{BB962C8B-B14F-4D97-AF65-F5344CB8AC3E}">
        <p14:creationId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457200" y="2010279"/>
            <a:ext cx="8229600" cy="620483"/>
          </a:xfrm>
        </p:spPr>
        <p:txBody>
          <a:bodyPr>
            <a:normAutofit/>
          </a:bodyPr>
          <a:lstStyle>
            <a:lvl1pPr algn="ctr">
              <a:defRPr sz="3200">
                <a:solidFill>
                  <a:schemeClr val="bg1"/>
                </a:solidFill>
              </a:defRPr>
            </a:lvl1pPr>
          </a:lstStyle>
          <a:p>
            <a:r>
              <a:rPr lang="ru-RU" dirty="0" smtClean="0"/>
              <a:t>Спасибо за внимание!</a:t>
            </a:r>
            <a:endParaRPr lang="en-US" dirty="0"/>
          </a:p>
        </p:txBody>
      </p:sp>
      <p:sp>
        <p:nvSpPr>
          <p:cNvPr id="8" name="Text Placeholder 7"/>
          <p:cNvSpPr>
            <a:spLocks noGrp="1"/>
          </p:cNvSpPr>
          <p:nvPr>
            <p:ph type="body" sz="quarter" idx="10" hasCustomPrompt="1"/>
          </p:nvPr>
        </p:nvSpPr>
        <p:spPr>
          <a:xfrm>
            <a:off x="457200" y="2787704"/>
            <a:ext cx="8229600" cy="59412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dirty="0" smtClean="0"/>
              <a:t>Контактные данные</a:t>
            </a:r>
            <a:endParaRPr lang="en-US" dirty="0" smtClean="0"/>
          </a:p>
        </p:txBody>
      </p:sp>
    </p:spTree>
    <p:extLst>
      <p:ext uri="{BB962C8B-B14F-4D97-AF65-F5344CB8AC3E}">
        <p14:creationId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Content Placeholder 2"/>
          <p:cNvSpPr>
            <a:spLocks noGrp="1"/>
          </p:cNvSpPr>
          <p:nvPr>
            <p:ph sz="half" idx="1" hasCustomPrompt="1"/>
          </p:nvPr>
        </p:nvSpPr>
        <p:spPr>
          <a:xfrm>
            <a:off x="457200" y="1746133"/>
            <a:ext cx="6273934" cy="2848490"/>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4"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394128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kfq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57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Content Placeholder 3"/>
          <p:cNvSpPr>
            <a:spLocks noGrp="1"/>
          </p:cNvSpPr>
          <p:nvPr>
            <p:ph sz="half" idx="2" hasCustomPrompt="1"/>
          </p:nvPr>
        </p:nvSpPr>
        <p:spPr>
          <a:xfrm>
            <a:off x="4648200" y="1759937"/>
            <a:ext cx="4038600" cy="28346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ru-RU" dirty="0" smtClean="0"/>
              <a:t>Колонтитул</a:t>
            </a:r>
            <a:endParaRPr lang="en-US" dirty="0"/>
          </a:p>
        </p:txBody>
      </p:sp>
      <p:sp>
        <p:nvSpPr>
          <p:cNvPr id="6"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Tree>
    <p:extLst>
      <p:ext uri="{BB962C8B-B14F-4D97-AF65-F5344CB8AC3E}">
        <p14:creationId xmlns:p14="http://schemas.microsoft.com/office/powerpoint/2010/main" val="125159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hasCustomPrompt="1"/>
          </p:nvPr>
        </p:nvSpPr>
        <p:spPr>
          <a:xfrm>
            <a:off x="457199" y="1759937"/>
            <a:ext cx="5018388" cy="294303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11" name="Picture Placeholder 10"/>
          <p:cNvSpPr>
            <a:spLocks noGrp="1"/>
          </p:cNvSpPr>
          <p:nvPr>
            <p:ph type="pic" sz="quarter" idx="10"/>
          </p:nvPr>
        </p:nvSpPr>
        <p:spPr>
          <a:xfrm>
            <a:off x="5659438" y="1759744"/>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3288506"/>
            <a:ext cx="3027362" cy="1414463"/>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hasCustomPrompt="1"/>
          </p:nvPr>
        </p:nvSpPr>
        <p:spPr>
          <a:xfrm>
            <a:off x="457200" y="927498"/>
            <a:ext cx="8229600" cy="620315"/>
          </a:xfrm>
        </p:spPr>
        <p:txBody>
          <a:bodyPr/>
          <a:lstStyle/>
          <a:p>
            <a:r>
              <a:rPr lang="ru-RU" dirty="0" smtClean="0"/>
              <a:t>Заголовок</a:t>
            </a:r>
            <a:endParaRPr lang="en-US" dirty="0"/>
          </a:p>
        </p:txBody>
      </p:sp>
      <p:sp>
        <p:nvSpPr>
          <p:cNvPr id="15"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30254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57200" y="927382"/>
            <a:ext cx="8229600" cy="620483"/>
          </a:xfrm>
        </p:spPr>
        <p:txBody>
          <a:bodyPr>
            <a:normAutofit/>
          </a:bodyPr>
          <a:lstStyle>
            <a:lvl1pPr>
              <a:defRPr sz="3200"/>
            </a:lvl1pPr>
          </a:lstStyle>
          <a:p>
            <a:r>
              <a:rPr lang="ru-RU" dirty="0" smtClean="0"/>
              <a:t>Заголовок</a:t>
            </a:r>
            <a:endParaRPr lang="en-US" dirty="0"/>
          </a:p>
        </p:txBody>
      </p:sp>
      <p:sp>
        <p:nvSpPr>
          <p:cNvPr id="16" name="Picture Placeholder 10"/>
          <p:cNvSpPr>
            <a:spLocks noGrp="1"/>
          </p:cNvSpPr>
          <p:nvPr>
            <p:ph type="pic" sz="quarter" idx="13"/>
          </p:nvPr>
        </p:nvSpPr>
        <p:spPr>
          <a:xfrm>
            <a:off x="457201" y="1759744"/>
            <a:ext cx="2588883" cy="1063056"/>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9" y="1759744"/>
            <a:ext cx="2588883" cy="1063056"/>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1759744"/>
            <a:ext cx="2588883" cy="1063056"/>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1" y="3324086"/>
            <a:ext cx="2588883" cy="1063056"/>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9" y="3324086"/>
            <a:ext cx="2588883" cy="1063056"/>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3324086"/>
            <a:ext cx="2588883" cy="1063056"/>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hasCustomPrompt="1"/>
          </p:nvPr>
        </p:nvSpPr>
        <p:spPr>
          <a:xfrm>
            <a:off x="457201"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6" name="Text Placeholder 24"/>
          <p:cNvSpPr>
            <a:spLocks noGrp="1"/>
          </p:cNvSpPr>
          <p:nvPr>
            <p:ph type="body" sz="quarter" idx="21" hasCustomPrompt="1"/>
          </p:nvPr>
        </p:nvSpPr>
        <p:spPr>
          <a:xfrm>
            <a:off x="3275819"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7" name="Text Placeholder 24"/>
          <p:cNvSpPr>
            <a:spLocks noGrp="1"/>
          </p:cNvSpPr>
          <p:nvPr>
            <p:ph type="body" sz="quarter" idx="22" hasCustomPrompt="1"/>
          </p:nvPr>
        </p:nvSpPr>
        <p:spPr>
          <a:xfrm>
            <a:off x="6085706" y="289917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8" name="Text Placeholder 24"/>
          <p:cNvSpPr>
            <a:spLocks noGrp="1"/>
          </p:cNvSpPr>
          <p:nvPr>
            <p:ph type="body" sz="quarter" idx="23" hasCustomPrompt="1"/>
          </p:nvPr>
        </p:nvSpPr>
        <p:spPr>
          <a:xfrm>
            <a:off x="457201"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29" name="Text Placeholder 24"/>
          <p:cNvSpPr>
            <a:spLocks noGrp="1"/>
          </p:cNvSpPr>
          <p:nvPr>
            <p:ph type="body" sz="quarter" idx="24" hasCustomPrompt="1"/>
          </p:nvPr>
        </p:nvSpPr>
        <p:spPr>
          <a:xfrm>
            <a:off x="3275819"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0" name="Text Placeholder 24"/>
          <p:cNvSpPr>
            <a:spLocks noGrp="1"/>
          </p:cNvSpPr>
          <p:nvPr>
            <p:ph type="body" sz="quarter" idx="25" hasCustomPrompt="1"/>
          </p:nvPr>
        </p:nvSpPr>
        <p:spPr>
          <a:xfrm>
            <a:off x="6085706" y="4472763"/>
            <a:ext cx="2589213" cy="269081"/>
          </a:xfrm>
        </p:spPr>
        <p:txBody>
          <a:bodyPr>
            <a:normAutofit/>
          </a:bodyPr>
          <a:lstStyle>
            <a:lvl1pPr marL="0" indent="0">
              <a:buFont typeface="Arial"/>
              <a:buNone/>
              <a:defRPr sz="1200"/>
            </a:lvl1pPr>
          </a:lstStyle>
          <a:p>
            <a:pPr lvl="0"/>
            <a:r>
              <a:rPr lang="ru-RU" dirty="0" smtClean="0"/>
              <a:t>Подпись</a:t>
            </a:r>
            <a:endParaRPr lang="en-US" dirty="0"/>
          </a:p>
        </p:txBody>
      </p:sp>
      <p:sp>
        <p:nvSpPr>
          <p:cNvPr id="33" name="Footer Placeholder 3"/>
          <p:cNvSpPr>
            <a:spLocks noGrp="1"/>
          </p:cNvSpPr>
          <p:nvPr>
            <p:ph type="ftr" sz="quarter" idx="3"/>
          </p:nvPr>
        </p:nvSpPr>
        <p:spPr>
          <a:xfrm>
            <a:off x="4030768" y="185639"/>
            <a:ext cx="4656032" cy="273844"/>
          </a:xfrm>
          <a:prstGeom prst="rect">
            <a:avLst/>
          </a:prstGeom>
        </p:spPr>
        <p:txBody>
          <a:bodyPr vert="horz" lIns="91440" tIns="45720" rIns="91440" bIns="45720" rtlCol="0" anchor="ctr"/>
          <a:lstStyle>
            <a:lvl1pPr algn="r">
              <a:defRPr sz="1400" b="0" i="0" cap="none">
                <a:solidFill>
                  <a:schemeClr val="bg1"/>
                </a:solidFill>
              </a:defRPr>
            </a:lvl1pPr>
          </a:lstStyle>
          <a:p>
            <a:r>
              <a:rPr lang="en-US" dirty="0" smtClean="0"/>
              <a:t>International Students and Scholars Rock</a:t>
            </a:r>
            <a:endParaRPr lang="en-US" dirty="0"/>
          </a:p>
        </p:txBody>
      </p:sp>
    </p:spTree>
    <p:extLst>
      <p:ext uri="{BB962C8B-B14F-4D97-AF65-F5344CB8AC3E}">
        <p14:creationId xmlns:p14="http://schemas.microsoft.com/office/powerpoint/2010/main" val="718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image" Target="../media/image2.png"/><Relationship Id="rId4" Type="http://schemas.openxmlformats.org/officeDocument/2006/relationships/slideLayout" Target="../slideLayouts/slideLayout9.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Footer Placeholder 3"/>
          <p:cNvSpPr>
            <a:spLocks noGrp="1"/>
          </p:cNvSpPr>
          <p:nvPr>
            <p:ph type="ftr" sz="quarter" idx="3"/>
          </p:nvPr>
        </p:nvSpPr>
        <p:spPr>
          <a:xfrm>
            <a:off x="4030768" y="329462"/>
            <a:ext cx="4656032" cy="273844"/>
          </a:xfrm>
          <a:prstGeom prst="rect">
            <a:avLst/>
          </a:prstGeom>
        </p:spPr>
        <p:txBody>
          <a:bodyPr vert="horz" lIns="91440" tIns="45720" rIns="91440" bIns="45720" rtlCol="0" anchor="ctr"/>
          <a:lstStyle>
            <a:lvl1pPr algn="r">
              <a:defRPr sz="1200">
                <a:solidFill>
                  <a:schemeClr val="bg1"/>
                </a:solidFill>
              </a:defRPr>
            </a:lvl1pPr>
          </a:lstStyle>
          <a:p>
            <a:r>
              <a:rPr lang="en-US" smtClean="0"/>
              <a:t>International Students and Scholars Rock</a:t>
            </a:r>
            <a:endParaRPr lang="en-US" dirty="0"/>
          </a:p>
        </p:txBody>
      </p:sp>
    </p:spTree>
    <p:extLst>
      <p:ext uri="{BB962C8B-B14F-4D97-AF65-F5344CB8AC3E}">
        <p14:creationId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Lst>
  <p:hf sldNum="0"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8"/>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927382"/>
            <a:ext cx="8229600" cy="620483"/>
          </a:xfrm>
          <a:prstGeom prst="rect">
            <a:avLst/>
          </a:prstGeom>
        </p:spPr>
        <p:txBody>
          <a:bodyPr vert="horz" lIns="91440" tIns="45720" rIns="91440" bIns="45720" rtlCol="0" anchor="ctr">
            <a:normAutofit/>
          </a:bodyPr>
          <a:lstStyle/>
          <a:p>
            <a:r>
              <a:rPr lang="ru-RU" dirty="0" smtClean="0"/>
              <a:t>Заголовок</a:t>
            </a:r>
            <a:endParaRPr lang="en-US" dirty="0"/>
          </a:p>
        </p:txBody>
      </p:sp>
      <p:sp>
        <p:nvSpPr>
          <p:cNvPr id="3" name="Text Placeholder 2"/>
          <p:cNvSpPr>
            <a:spLocks noGrp="1"/>
          </p:cNvSpPr>
          <p:nvPr>
            <p:ph type="body" idx="1"/>
          </p:nvPr>
        </p:nvSpPr>
        <p:spPr>
          <a:xfrm>
            <a:off x="457200" y="1694948"/>
            <a:ext cx="8229600" cy="2899675"/>
          </a:xfrm>
          <a:prstGeom prst="rect">
            <a:avLst/>
          </a:prstGeom>
        </p:spPr>
        <p:txBody>
          <a:bodyPr vert="horz" lIns="91440" tIns="45720" rIns="91440" bIns="45720" rtlCol="0">
            <a:normAutofit/>
          </a:bodyPr>
          <a:lstStyle/>
          <a:p>
            <a:pPr lvl="0"/>
            <a:r>
              <a:rPr lang="ru-RU" dirty="0" smtClean="0"/>
              <a:t>Первый уровень</a:t>
            </a:r>
          </a:p>
          <a:p>
            <a:pPr lvl="1"/>
            <a:r>
              <a:rPr lang="ru-RU" dirty="0" smtClean="0"/>
              <a:t>Второй уровень</a:t>
            </a:r>
          </a:p>
          <a:p>
            <a:pPr lvl="2"/>
            <a:r>
              <a:rPr lang="ru-RU" dirty="0" smtClean="0"/>
              <a:t>Третий уровень</a:t>
            </a:r>
          </a:p>
          <a:p>
            <a:pPr lvl="3"/>
            <a:r>
              <a:rPr lang="ru-RU" dirty="0" smtClean="0"/>
              <a:t>Пятый уровень</a:t>
            </a:r>
          </a:p>
          <a:p>
            <a:pPr lvl="4"/>
            <a:r>
              <a:rPr lang="ru-RU" dirty="0" smtClean="0"/>
              <a:t>Шестой уровень</a:t>
            </a:r>
            <a:endParaRPr lang="en-US" dirty="0"/>
          </a:p>
        </p:txBody>
      </p:sp>
      <p:sp>
        <p:nvSpPr>
          <p:cNvPr id="4" name="TextBox 3"/>
          <p:cNvSpPr txBox="1"/>
          <p:nvPr userDrawn="1"/>
        </p:nvSpPr>
        <p:spPr>
          <a:xfrm>
            <a:off x="-865051" y="4134125"/>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sldNum="0" hdr="0" dt="0"/>
  <p:txStyles>
    <p:titleStyle>
      <a:lvl1pPr algn="l" defTabSz="457200" rtl="0" eaLnBrk="1" latinLnBrk="0" hangingPunct="1">
        <a:spcBef>
          <a:spcPct val="0"/>
        </a:spcBef>
        <a:buNone/>
        <a:defRPr sz="32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39633" y="1683657"/>
            <a:ext cx="8112035" cy="1698172"/>
          </a:xfrm>
        </p:spPr>
        <p:txBody>
          <a:bodyPr>
            <a:normAutofit fontScale="90000"/>
          </a:bodyPr>
          <a:lstStyle/>
          <a:p>
            <a:r>
              <a:rPr lang="ru-RU" sz="4000" dirty="0" smtClean="0"/>
              <a:t/>
            </a:r>
            <a:br>
              <a:rPr lang="ru-RU" sz="4000" dirty="0" smtClean="0"/>
            </a:br>
            <a:r>
              <a:rPr lang="ru-RU" sz="4000" dirty="0" smtClean="0"/>
              <a:t> Метрология, обеспечение качества и сертификация изделий </a:t>
            </a:r>
            <a:br>
              <a:rPr lang="ru-RU" sz="4000" dirty="0" smtClean="0"/>
            </a:br>
            <a:r>
              <a:rPr lang="ru-RU" sz="4000" dirty="0" smtClean="0"/>
              <a:t>Лекция 1</a:t>
            </a:r>
            <a:endParaRPr lang="en-US" sz="4000" dirty="0"/>
          </a:p>
        </p:txBody>
      </p:sp>
      <p:sp>
        <p:nvSpPr>
          <p:cNvPr id="7" name="Text Placeholder 6"/>
          <p:cNvSpPr>
            <a:spLocks noGrp="1"/>
          </p:cNvSpPr>
          <p:nvPr>
            <p:ph type="body" sz="quarter" idx="10"/>
          </p:nvPr>
        </p:nvSpPr>
        <p:spPr>
          <a:xfrm>
            <a:off x="1371600" y="3637205"/>
            <a:ext cx="6400800" cy="761613"/>
          </a:xfrm>
        </p:spPr>
        <p:txBody>
          <a:bodyPr>
            <a:normAutofit fontScale="85000" lnSpcReduction="10000"/>
          </a:bodyPr>
          <a:lstStyle/>
          <a:p>
            <a:r>
              <a:rPr lang="ru-RU" sz="2000" dirty="0" smtClean="0"/>
              <a:t>к.т.н., преподаватель </a:t>
            </a:r>
            <a:r>
              <a:rPr lang="ru-RU" sz="2000" dirty="0" err="1" smtClean="0"/>
              <a:t>ФСУиР</a:t>
            </a:r>
            <a:r>
              <a:rPr lang="ru-RU" sz="2000" dirty="0" smtClean="0"/>
              <a:t> – Рассадина Анна Александровна</a:t>
            </a:r>
            <a:endParaRPr lang="nl-NL" sz="2000" dirty="0"/>
          </a:p>
          <a:p>
            <a:r>
              <a:rPr lang="ru-RU" dirty="0" smtClean="0"/>
              <a:t>Контактные данные: 8-950-047-25-58, </a:t>
            </a:r>
            <a:r>
              <a:rPr lang="en-GB" dirty="0"/>
              <a:t>aarassadina@itmo.ru</a:t>
            </a:r>
            <a:endParaRPr lang="en-US" dirty="0"/>
          </a:p>
        </p:txBody>
      </p:sp>
    </p:spTree>
    <p:extLst>
      <p:ext uri="{BB962C8B-B14F-4D97-AF65-F5344CB8AC3E}">
        <p14:creationId xmlns:p14="http://schemas.microsoft.com/office/powerpoint/2010/main" val="87172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805238"/>
          </a:xfrm>
        </p:spPr>
        <p:txBody>
          <a:bodyPr>
            <a:normAutofit lnSpcReduction="10000"/>
          </a:bodyPr>
          <a:lstStyle/>
          <a:p>
            <a:pPr indent="457200" algn="just"/>
            <a:r>
              <a:rPr lang="ru-RU" dirty="0" smtClean="0">
                <a:latin typeface="Times New Roman" pitchFamily="18" charset="0"/>
                <a:cs typeface="Times New Roman" pitchFamily="18" charset="0"/>
              </a:rPr>
              <a:t>Стандарты распространяются на все сферы деятельности – оценивается продукция, управление, социальные вопросы, устойчивое развитие городов и стран. Есть стандарт по противодействию коррупции. Задачи стандартов сводятся к удовлетворению интересов потребителей – продукция и любая деятельность </a:t>
            </a:r>
            <a:r>
              <a:rPr lang="ru-RU" dirty="0" err="1" smtClean="0">
                <a:latin typeface="Times New Roman" pitchFamily="18" charset="0"/>
                <a:cs typeface="Times New Roman" pitchFamily="18" charset="0"/>
              </a:rPr>
              <a:t>долдны</a:t>
            </a:r>
            <a:r>
              <a:rPr lang="ru-RU" dirty="0" smtClean="0">
                <a:latin typeface="Times New Roman" pitchFamily="18" charset="0"/>
                <a:cs typeface="Times New Roman" pitchFamily="18" charset="0"/>
              </a:rPr>
              <a:t> быть безопасными и качественными.</a:t>
            </a:r>
          </a:p>
          <a:p>
            <a:pPr indent="457200" algn="just"/>
            <a:r>
              <a:rPr lang="ru-RU" dirty="0" smtClean="0">
                <a:latin typeface="Times New Roman" pitchFamily="18" charset="0"/>
                <a:cs typeface="Times New Roman" pitchFamily="18" charset="0"/>
              </a:rPr>
              <a:t>Международная организация по стандартизации состоит из технических комитетов, специализирующихся по отдельным отраслям. И в каждом из этих технических комитетов есть эксперты из России несмотря ни какие санкции, </a:t>
            </a:r>
            <a:r>
              <a:rPr lang="ru-RU" dirty="0" err="1" smtClean="0">
                <a:latin typeface="Times New Roman" pitchFamily="18" charset="0"/>
                <a:cs typeface="Times New Roman" pitchFamily="18" charset="0"/>
              </a:rPr>
              <a:t>контрсанкции</a:t>
            </a:r>
            <a:r>
              <a:rPr lang="ru-RU" dirty="0" smtClean="0">
                <a:latin typeface="Times New Roman" pitchFamily="18" charset="0"/>
                <a:cs typeface="Times New Roman" pitchFamily="18" charset="0"/>
              </a:rPr>
              <a:t>. Дружественные и недружественные государства по прежнему поверяют свои эталоны, сравнивая их с эталонами других стран.</a:t>
            </a:r>
          </a:p>
          <a:p>
            <a:pPr indent="457200" algn="just"/>
            <a:r>
              <a:rPr lang="ru-RU" dirty="0" smtClean="0">
                <a:latin typeface="Times New Roman" pitchFamily="18" charset="0"/>
                <a:cs typeface="Times New Roman" pitchFamily="18" charset="0"/>
              </a:rPr>
              <a:t>Однако некоторые иностранные стандарты в свете последних событий стали для России недоступны. Если раньше, международный стандарт, который нам подходил, мы просто переводили и использовали по всей стране, то теперь, силами отечественной системы стандартизации, мы создаем свой стандарт в течении полугода. И это еще быстро, т.к. раньше такой процесс длился несколько лет.</a:t>
            </a: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8</a:t>
            </a:r>
            <a:endParaRPr lang="ru-RU" dirty="0"/>
          </a:p>
        </p:txBody>
      </p:sp>
    </p:spTree>
    <p:extLst>
      <p:ext uri="{BB962C8B-B14F-4D97-AF65-F5344CB8AC3E}">
        <p14:creationId xmlns:p14="http://schemas.microsoft.com/office/powerpoint/2010/main" val="172273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5"/>
          <p:cNvSpPr>
            <a:spLocks noGrp="1"/>
          </p:cNvSpPr>
          <p:nvPr>
            <p:ph type="title"/>
          </p:nvPr>
        </p:nvSpPr>
        <p:spPr>
          <a:xfrm>
            <a:off x="764693" y="269804"/>
            <a:ext cx="5965438" cy="727617"/>
          </a:xfrm>
        </p:spPr>
        <p:txBody>
          <a:bodyPr>
            <a:normAutofit/>
          </a:bodyPr>
          <a:lstStyle/>
          <a:p>
            <a:r>
              <a:rPr lang="ru-RU" sz="1800" b="1" dirty="0" smtClean="0">
                <a:solidFill>
                  <a:schemeClr val="accent1"/>
                </a:solidFill>
                <a:latin typeface="Times New Roman" pitchFamily="18" charset="0"/>
                <a:cs typeface="Times New Roman" pitchFamily="18" charset="0"/>
              </a:rPr>
              <a:t>Метрология, стандартизация и сертификация</a:t>
            </a:r>
            <a:endParaRPr lang="ru-RU" sz="1800" b="1" dirty="0">
              <a:solidFill>
                <a:schemeClr val="accent1"/>
              </a:solidFill>
              <a:latin typeface="Times New Roman" pitchFamily="18" charset="0"/>
              <a:cs typeface="Times New Roman" pitchFamily="18" charset="0"/>
            </a:endParaRPr>
          </a:p>
        </p:txBody>
      </p:sp>
      <p:sp>
        <p:nvSpPr>
          <p:cNvPr id="8" name="Текст 7"/>
          <p:cNvSpPr>
            <a:spLocks noGrp="1"/>
          </p:cNvSpPr>
          <p:nvPr>
            <p:ph type="body" sz="quarter" idx="10"/>
          </p:nvPr>
        </p:nvSpPr>
        <p:spPr>
          <a:xfrm>
            <a:off x="278861" y="1083635"/>
            <a:ext cx="8553854" cy="3542369"/>
          </a:xfrm>
          <a:solidFill>
            <a:schemeClr val="bg1"/>
          </a:solidFill>
        </p:spPr>
        <p:txBody>
          <a:bodyPr>
            <a:noAutofit/>
          </a:bodyPr>
          <a:lstStyle/>
          <a:p>
            <a:pPr>
              <a:spcBef>
                <a:spcPts val="600"/>
              </a:spcBef>
              <a:spcAft>
                <a:spcPts val="600"/>
              </a:spcAft>
            </a:pPr>
            <a:r>
              <a:rPr lang="ru-RU" dirty="0" smtClean="0">
                <a:latin typeface="Times New Roman" pitchFamily="18" charset="0"/>
                <a:cs typeface="Times New Roman" pitchFamily="18" charset="0"/>
              </a:rPr>
              <a:t>«</a:t>
            </a:r>
            <a:r>
              <a:rPr lang="ru-RU" dirty="0" smtClean="0">
                <a:solidFill>
                  <a:schemeClr val="tx1"/>
                </a:solidFill>
                <a:latin typeface="Times New Roman" pitchFamily="18" charset="0"/>
                <a:cs typeface="Times New Roman" pitchFamily="18" charset="0"/>
              </a:rPr>
              <a:t>« Наука начинается... с тех пор, как начинают измерять», - Дмитрий Иванович Менделеев</a:t>
            </a:r>
          </a:p>
          <a:p>
            <a:pPr>
              <a:spcBef>
                <a:spcPts val="600"/>
              </a:spcBef>
              <a:spcAft>
                <a:spcPts val="600"/>
              </a:spcAft>
            </a:pPr>
            <a:r>
              <a:rPr lang="ru-RU" dirty="0" smtClean="0">
                <a:solidFill>
                  <a:schemeClr val="tx1"/>
                </a:solidFill>
                <a:latin typeface="Times New Roman" pitchFamily="18" charset="0"/>
                <a:cs typeface="Times New Roman" pitchFamily="18" charset="0"/>
              </a:rPr>
              <a:t>«Искусство измерений являются могущественным оружием, созданным человеческим разумом для проникновения в законы природы и подчинения её сил нашему господству», крупнейший русский физик и электротехник Б.С. Якоби.</a:t>
            </a:r>
          </a:p>
          <a:p>
            <a:pPr>
              <a:spcBef>
                <a:spcPts val="600"/>
              </a:spcBef>
              <a:spcAft>
                <a:spcPts val="600"/>
              </a:spcAft>
            </a:pPr>
            <a:r>
              <a:rPr lang="ru-RU" dirty="0" smtClean="0">
                <a:solidFill>
                  <a:schemeClr val="tx1"/>
                </a:solidFill>
                <a:latin typeface="Times New Roman" pitchFamily="18" charset="0"/>
                <a:cs typeface="Times New Roman" pitchFamily="18" charset="0"/>
              </a:rPr>
              <a:t>«Метрология – вот главное поле битвы за технологии будущего» </a:t>
            </a:r>
          </a:p>
          <a:p>
            <a:pPr>
              <a:spcBef>
                <a:spcPts val="600"/>
              </a:spcBef>
              <a:spcAft>
                <a:spcPts val="600"/>
              </a:spcAft>
            </a:pPr>
            <a:r>
              <a:rPr lang="ru-RU" dirty="0" smtClean="0">
                <a:solidFill>
                  <a:schemeClr val="tx1"/>
                </a:solidFill>
                <a:latin typeface="Times New Roman" pitchFamily="18" charset="0"/>
                <a:cs typeface="Times New Roman" pitchFamily="18" charset="0"/>
              </a:rPr>
              <a:t>«Метрология - объединяющая основа науки будущего» Московский центр метрологии Московской железной дороги – филиала ОАО «РЖД»</a:t>
            </a:r>
          </a:p>
          <a:p>
            <a:pPr>
              <a:spcBef>
                <a:spcPts val="600"/>
              </a:spcBef>
              <a:spcAft>
                <a:spcPts val="600"/>
              </a:spcAft>
            </a:pPr>
            <a:r>
              <a:rPr lang="ru-RU" dirty="0" smtClean="0">
                <a:solidFill>
                  <a:schemeClr val="tx1"/>
                </a:solidFill>
                <a:latin typeface="Times New Roman" pitchFamily="18" charset="0"/>
                <a:cs typeface="Times New Roman" pitchFamily="18" charset="0"/>
              </a:rPr>
              <a:t>«Научное исследование – это искусство, а правила в искусстве, если они слишком жестки, приносят больше вреда, чем пользы» Джозеф Джон Томсон</a:t>
            </a:r>
          </a:p>
          <a:p>
            <a:pPr>
              <a:spcBef>
                <a:spcPts val="600"/>
              </a:spcBef>
              <a:spcAft>
                <a:spcPts val="600"/>
              </a:spcAft>
            </a:pPr>
            <a:r>
              <a:rPr lang="ru-RU" dirty="0" smtClean="0">
                <a:solidFill>
                  <a:schemeClr val="tx1"/>
                </a:solidFill>
                <a:latin typeface="Times New Roman" pitchFamily="18" charset="0"/>
                <a:cs typeface="Times New Roman" pitchFamily="18" charset="0"/>
              </a:rPr>
              <a:t>«Определяйте значения слов, и вы избавите свет от половины его заблуждений» - Рене Декарт</a:t>
            </a:r>
          </a:p>
          <a:p>
            <a:pPr>
              <a:spcBef>
                <a:spcPts val="600"/>
              </a:spcBef>
              <a:spcAft>
                <a:spcPts val="600"/>
              </a:spcAft>
            </a:pPr>
            <a:endParaRPr lang="ru-RU" dirty="0" smtClean="0">
              <a:solidFill>
                <a:schemeClr val="tx1"/>
              </a:solidFill>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9</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486383" y="380999"/>
            <a:ext cx="7866434" cy="734291"/>
          </a:xfrm>
        </p:spPr>
        <p:txBody>
          <a:bodyPr>
            <a:normAutofit/>
          </a:bodyPr>
          <a:lstStyle/>
          <a:p>
            <a:r>
              <a:rPr lang="ru-RU" sz="2000" b="1" dirty="0" smtClean="0">
                <a:solidFill>
                  <a:schemeClr val="accent1"/>
                </a:solidFill>
                <a:latin typeface="Times New Roman" pitchFamily="18" charset="0"/>
                <a:cs typeface="Times New Roman" pitchFamily="18" charset="0"/>
              </a:rPr>
              <a:t>Содержание курса</a:t>
            </a:r>
            <a:endParaRPr lang="ru-RU" sz="2000" b="1" dirty="0">
              <a:solidFill>
                <a:schemeClr val="accent1"/>
              </a:solidFill>
              <a:latin typeface="Times New Roman" pitchFamily="18" charset="0"/>
              <a:cs typeface="Times New Roman" pitchFamily="18" charset="0"/>
            </a:endParaRPr>
          </a:p>
        </p:txBody>
      </p:sp>
      <p:sp>
        <p:nvSpPr>
          <p:cNvPr id="6" name="TextBox 5"/>
          <p:cNvSpPr txBox="1"/>
          <p:nvPr/>
        </p:nvSpPr>
        <p:spPr>
          <a:xfrm>
            <a:off x="486383" y="1115290"/>
            <a:ext cx="8124217" cy="2585323"/>
          </a:xfrm>
          <a:prstGeom prst="rect">
            <a:avLst/>
          </a:prstGeom>
          <a:noFill/>
        </p:spPr>
        <p:txBody>
          <a:bodyPr wrap="square" rtlCol="0">
            <a:spAutoFit/>
          </a:bodyPr>
          <a:lstStyle/>
          <a:p>
            <a:pPr fontAlgn="base" hangingPunct="0"/>
            <a:r>
              <a:rPr lang="ru-RU" dirty="0" smtClean="0">
                <a:latin typeface="Times New Roman" pitchFamily="18" charset="0"/>
                <a:cs typeface="Times New Roman" pitchFamily="18" charset="0"/>
              </a:rPr>
              <a:t>1. Введение в метрологию. Основные термины и определения</a:t>
            </a:r>
          </a:p>
          <a:p>
            <a:pPr fontAlgn="base" hangingPunct="0"/>
            <a:r>
              <a:rPr lang="ru-RU" dirty="0" smtClean="0">
                <a:latin typeface="Times New Roman" pitchFamily="18" charset="0"/>
                <a:cs typeface="Times New Roman" pitchFamily="18" charset="0"/>
              </a:rPr>
              <a:t>2. Общие сведения об измерениях.</a:t>
            </a:r>
          </a:p>
          <a:p>
            <a:pPr fontAlgn="base" hangingPunct="0"/>
            <a:r>
              <a:rPr lang="ru-RU" dirty="0" smtClean="0">
                <a:latin typeface="Times New Roman" pitchFamily="18" charset="0"/>
                <a:cs typeface="Times New Roman" pitchFamily="18" charset="0"/>
              </a:rPr>
              <a:t>3. Виды измерений. Обработка результатов измерений.</a:t>
            </a:r>
          </a:p>
          <a:p>
            <a:pPr fontAlgn="base" hangingPunct="0"/>
            <a:r>
              <a:rPr lang="ru-RU" dirty="0" smtClean="0">
                <a:latin typeface="Times New Roman" pitchFamily="18" charset="0"/>
                <a:cs typeface="Times New Roman" pitchFamily="18" charset="0"/>
              </a:rPr>
              <a:t>4. Метрология в современном производстве.</a:t>
            </a:r>
          </a:p>
          <a:p>
            <a:pPr fontAlgn="base" hangingPunct="0"/>
            <a:r>
              <a:rPr lang="ru-RU" dirty="0" smtClean="0">
                <a:latin typeface="Times New Roman" pitchFamily="18" charset="0"/>
                <a:cs typeface="Times New Roman" pitchFamily="18" charset="0"/>
              </a:rPr>
              <a:t>5. Обеспечение качества продукции.</a:t>
            </a:r>
          </a:p>
          <a:p>
            <a:pPr fontAlgn="base" hangingPunct="0"/>
            <a:r>
              <a:rPr lang="ru-RU" dirty="0" smtClean="0">
                <a:latin typeface="Times New Roman" pitchFamily="18" charset="0"/>
                <a:cs typeface="Times New Roman" pitchFamily="18" charset="0"/>
              </a:rPr>
              <a:t>6. </a:t>
            </a:r>
            <a:r>
              <a:rPr lang="ru-RU" dirty="0">
                <a:latin typeface="Times New Roman" pitchFamily="18" charset="0"/>
                <a:cs typeface="Times New Roman" pitchFamily="18" charset="0"/>
              </a:rPr>
              <a:t>Цифровая трансформация в метрологии</a:t>
            </a:r>
            <a:r>
              <a:rPr lang="ru-RU" dirty="0" smtClean="0">
                <a:latin typeface="Times New Roman" pitchFamily="18" charset="0"/>
                <a:cs typeface="Times New Roman" pitchFamily="18" charset="0"/>
              </a:rPr>
              <a:t>.</a:t>
            </a:r>
          </a:p>
          <a:p>
            <a:pPr fontAlgn="base" hangingPunct="0"/>
            <a:r>
              <a:rPr lang="ru-RU" dirty="0" smtClean="0">
                <a:latin typeface="Times New Roman" pitchFamily="18" charset="0"/>
                <a:cs typeface="Times New Roman" pitchFamily="18" charset="0"/>
              </a:rPr>
              <a:t>7. Стандартизация.</a:t>
            </a:r>
          </a:p>
          <a:p>
            <a:pPr fontAlgn="base" hangingPunct="0"/>
            <a:r>
              <a:rPr lang="ru-RU" dirty="0" smtClean="0">
                <a:latin typeface="Times New Roman" pitchFamily="18" charset="0"/>
                <a:cs typeface="Times New Roman" pitchFamily="18" charset="0"/>
              </a:rPr>
              <a:t>8. Сертификация</a:t>
            </a:r>
          </a:p>
          <a:p>
            <a:endParaRPr lang="ru-RU" dirty="0" smtClean="0"/>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10</a:t>
            </a:r>
            <a:endParaRPr lang="ru-RU"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11</a:t>
            </a:r>
            <a:endParaRPr lang="ru-RU" dirty="0"/>
          </a:p>
        </p:txBody>
      </p:sp>
      <p:sp>
        <p:nvSpPr>
          <p:cNvPr id="6" name="Текст 5"/>
          <p:cNvSpPr>
            <a:spLocks noGrp="1"/>
          </p:cNvSpPr>
          <p:nvPr>
            <p:ph type="body" sz="quarter" idx="10"/>
          </p:nvPr>
        </p:nvSpPr>
        <p:spPr>
          <a:xfrm>
            <a:off x="1371600" y="552154"/>
            <a:ext cx="6400800" cy="462905"/>
          </a:xfrm>
        </p:spPr>
        <p:txBody>
          <a:bodyPr>
            <a:normAutofit/>
          </a:bodyPr>
          <a:lstStyle/>
          <a:p>
            <a:r>
              <a:rPr lang="ru-RU" sz="2000" b="1" dirty="0" smtClean="0">
                <a:solidFill>
                  <a:schemeClr val="accent1"/>
                </a:solidFill>
                <a:latin typeface="Times New Roman" pitchFamily="18" charset="0"/>
                <a:cs typeface="Times New Roman" pitchFamily="18" charset="0"/>
              </a:rPr>
              <a:t>Лабораторные занятия</a:t>
            </a:r>
            <a:endParaRPr lang="ru-RU" sz="2000" b="1" dirty="0">
              <a:solidFill>
                <a:schemeClr val="accent1"/>
              </a:solidFill>
              <a:latin typeface="Times New Roman" pitchFamily="18" charset="0"/>
              <a:cs typeface="Times New Roman" pitchFamily="18" charset="0"/>
            </a:endParaRPr>
          </a:p>
        </p:txBody>
      </p:sp>
      <p:sp>
        <p:nvSpPr>
          <p:cNvPr id="7" name="TextBox 6"/>
          <p:cNvSpPr txBox="1"/>
          <p:nvPr/>
        </p:nvSpPr>
        <p:spPr>
          <a:xfrm>
            <a:off x="486383" y="1115290"/>
            <a:ext cx="8124217" cy="3970318"/>
          </a:xfrm>
          <a:prstGeom prst="rect">
            <a:avLst/>
          </a:prstGeom>
          <a:noFill/>
        </p:spPr>
        <p:txBody>
          <a:bodyPr wrap="square" rtlCol="0">
            <a:spAutoFit/>
          </a:bodyPr>
          <a:lstStyle/>
          <a:p>
            <a:pPr algn="just" fontAlgn="base" hangingPunct="0"/>
            <a:r>
              <a:rPr lang="ru-RU" dirty="0" smtClean="0">
                <a:latin typeface="Times New Roman" pitchFamily="18" charset="0"/>
                <a:cs typeface="Times New Roman" pitchFamily="18" charset="0"/>
              </a:rPr>
              <a:t>Лабораторная работа 1. </a:t>
            </a:r>
            <a:r>
              <a:rPr lang="ru-RU" dirty="0">
                <a:latin typeface="Times New Roman" pitchFamily="18" charset="0"/>
                <a:ea typeface="Times New Roman"/>
                <a:cs typeface="Times New Roman" pitchFamily="18" charset="0"/>
              </a:rPr>
              <a:t>Оценивание неопределенности результатов на основании проведения прямых </a:t>
            </a:r>
            <a:r>
              <a:rPr lang="ru-RU" dirty="0" smtClean="0">
                <a:latin typeface="Times New Roman" pitchFamily="18" charset="0"/>
                <a:ea typeface="Times New Roman"/>
                <a:cs typeface="Times New Roman" pitchFamily="18" charset="0"/>
              </a:rPr>
              <a:t>измерений</a:t>
            </a:r>
            <a:r>
              <a:rPr lang="ru-RU" dirty="0" smtClean="0">
                <a:latin typeface="Times New Roman" pitchFamily="18" charset="0"/>
                <a:cs typeface="Times New Roman" pitchFamily="18" charset="0"/>
              </a:rPr>
              <a:t>.</a:t>
            </a:r>
          </a:p>
          <a:p>
            <a:pPr algn="just" fontAlgn="base" hangingPunct="0"/>
            <a:r>
              <a:rPr lang="ru-RU" dirty="0">
                <a:latin typeface="Times New Roman" pitchFamily="18" charset="0"/>
                <a:cs typeface="Times New Roman" pitchFamily="18" charset="0"/>
              </a:rPr>
              <a:t>Лабораторная работа 2</a:t>
            </a:r>
            <a:r>
              <a:rPr lang="ru-RU" dirty="0" smtClean="0">
                <a:latin typeface="Times New Roman" pitchFamily="18" charset="0"/>
                <a:cs typeface="Times New Roman" pitchFamily="18" charset="0"/>
              </a:rPr>
              <a:t>. </a:t>
            </a:r>
            <a:r>
              <a:rPr lang="ru-RU" dirty="0">
                <a:latin typeface="Times New Roman" pitchFamily="18" charset="0"/>
                <a:ea typeface="Times New Roman"/>
                <a:cs typeface="Times New Roman" pitchFamily="18" charset="0"/>
              </a:rPr>
              <a:t>Оценивание неопределенности результатов на основании проведения косвенных измерений</a:t>
            </a:r>
          </a:p>
          <a:p>
            <a:pPr algn="just" fontAlgn="base" hangingPunct="0"/>
            <a:r>
              <a:rPr lang="ru-RU" dirty="0">
                <a:latin typeface="Times New Roman" pitchFamily="18" charset="0"/>
                <a:cs typeface="Times New Roman" pitchFamily="18" charset="0"/>
              </a:rPr>
              <a:t>Лабораторная работа 3</a:t>
            </a:r>
            <a:r>
              <a:rPr lang="ru-RU" dirty="0" smtClean="0">
                <a:latin typeface="Times New Roman" pitchFamily="18" charset="0"/>
                <a:cs typeface="Times New Roman" pitchFamily="18" charset="0"/>
              </a:rPr>
              <a:t>. </a:t>
            </a:r>
            <a:r>
              <a:rPr lang="ru-RU" dirty="0">
                <a:latin typeface="Times New Roman" pitchFamily="18" charset="0"/>
                <a:ea typeface="Times New Roman"/>
                <a:cs typeface="Times New Roman" pitchFamily="18" charset="0"/>
              </a:rPr>
              <a:t>Обработка экспериментальных данных по определению времени проявления фоторезиста в технологии фотолитографии на основе регрессионного анализа.</a:t>
            </a:r>
          </a:p>
          <a:p>
            <a:pPr algn="just" fontAlgn="base" hangingPunct="0"/>
            <a:r>
              <a:rPr lang="ru-RU" dirty="0">
                <a:latin typeface="Times New Roman" pitchFamily="18" charset="0"/>
                <a:cs typeface="Times New Roman" pitchFamily="18" charset="0"/>
              </a:rPr>
              <a:t>Лабораторная работа 4</a:t>
            </a:r>
            <a:r>
              <a:rPr lang="ru-RU" dirty="0" smtClean="0">
                <a:latin typeface="Times New Roman" pitchFamily="18" charset="0"/>
                <a:cs typeface="Times New Roman" pitchFamily="18" charset="0"/>
              </a:rPr>
              <a:t>. </a:t>
            </a:r>
            <a:r>
              <a:rPr lang="ru-RU" spc="-20" dirty="0">
                <a:latin typeface="Times New Roman" pitchFamily="18" charset="0"/>
                <a:ea typeface="Times New Roman"/>
                <a:cs typeface="Times New Roman" pitchFamily="18" charset="0"/>
              </a:rPr>
              <a:t>Национальные стандарты. Метрологическая экспертиза проектов </a:t>
            </a:r>
            <a:r>
              <a:rPr lang="ru-RU" spc="-20" dirty="0" smtClean="0">
                <a:latin typeface="Times New Roman" pitchFamily="18" charset="0"/>
                <a:ea typeface="Times New Roman"/>
                <a:cs typeface="Times New Roman" pitchFamily="18" charset="0"/>
              </a:rPr>
              <a:t>стандартов</a:t>
            </a:r>
            <a:endParaRPr lang="ru-RU" dirty="0" smtClean="0">
              <a:latin typeface="Times New Roman" pitchFamily="18" charset="0"/>
              <a:ea typeface="Times New Roman"/>
              <a:cs typeface="Times New Roman" pitchFamily="18" charset="0"/>
            </a:endParaRPr>
          </a:p>
          <a:p>
            <a:pPr algn="just" fontAlgn="base" hangingPunct="0"/>
            <a:r>
              <a:rPr lang="ru-RU" dirty="0">
                <a:latin typeface="Times New Roman" pitchFamily="18" charset="0"/>
                <a:cs typeface="Times New Roman" pitchFamily="18" charset="0"/>
              </a:rPr>
              <a:t>Лабораторная работа 5</a:t>
            </a:r>
            <a:r>
              <a:rPr lang="ru-RU" dirty="0" smtClean="0">
                <a:latin typeface="Times New Roman" pitchFamily="18" charset="0"/>
                <a:cs typeface="Times New Roman" pitchFamily="18" charset="0"/>
              </a:rPr>
              <a:t>. </a:t>
            </a:r>
            <a:r>
              <a:rPr lang="ru-RU" spc="-20" dirty="0">
                <a:latin typeface="Times New Roman" pitchFamily="18" charset="0"/>
                <a:ea typeface="Times New Roman"/>
                <a:cs typeface="Times New Roman" pitchFamily="18" charset="0"/>
              </a:rPr>
              <a:t>Выбор средства измерений для контроля работы технологической установки</a:t>
            </a:r>
          </a:p>
          <a:p>
            <a:pPr fontAlgn="base" hangingPunct="0"/>
            <a:endParaRPr lang="ru-RU" spc="-20" dirty="0" smtClean="0">
              <a:latin typeface="Times New Roman" pitchFamily="18" charset="0"/>
              <a:ea typeface="Times New Roman"/>
              <a:cs typeface="Times New Roman" pitchFamily="18" charset="0"/>
            </a:endParaRPr>
          </a:p>
          <a:p>
            <a:pPr algn="ctr" fontAlgn="base" hangingPunct="0"/>
            <a:r>
              <a:rPr lang="ru-RU" spc="-20" dirty="0" smtClean="0">
                <a:latin typeface="Times New Roman" pitchFamily="18" charset="0"/>
                <a:ea typeface="Times New Roman"/>
                <a:cs typeface="Times New Roman" pitchFamily="18" charset="0"/>
              </a:rPr>
              <a:t>+ 2 тестирования (7 неделя и 15 неделя)</a:t>
            </a:r>
            <a:endParaRPr lang="ru-RU" spc="-20" dirty="0">
              <a:latin typeface="Times New Roman" pitchFamily="18" charset="0"/>
              <a:ea typeface="Times New Roman"/>
              <a:cs typeface="Times New Roman" pitchFamily="18" charset="0"/>
            </a:endParaRPr>
          </a:p>
          <a:p>
            <a:endParaRPr lang="ru-RU" dirty="0" smtClean="0"/>
          </a:p>
        </p:txBody>
      </p:sp>
    </p:spTree>
    <p:extLst>
      <p:ext uri="{BB962C8B-B14F-4D97-AF65-F5344CB8AC3E}">
        <p14:creationId xmlns:p14="http://schemas.microsoft.com/office/powerpoint/2010/main" val="21846661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1909376" y="1325579"/>
            <a:ext cx="7148470" cy="4374573"/>
          </a:xfrm>
        </p:spPr>
        <p:txBody>
          <a:bodyPr>
            <a:normAutofit/>
          </a:bodyPr>
          <a:lstStyle/>
          <a:p>
            <a:r>
              <a:rPr lang="ru-RU" b="1" dirty="0" smtClean="0">
                <a:solidFill>
                  <a:schemeClr val="tx1"/>
                </a:solidFill>
                <a:latin typeface="Times New Roman" pitchFamily="18" charset="0"/>
                <a:cs typeface="Times New Roman" pitchFamily="18" charset="0"/>
              </a:rPr>
              <a:t>Раздел 1. Метрология </a:t>
            </a:r>
          </a:p>
          <a:p>
            <a:pPr algn="l"/>
            <a:r>
              <a:rPr lang="ru-RU" dirty="0" smtClean="0">
                <a:solidFill>
                  <a:schemeClr val="tx1"/>
                </a:solidFill>
                <a:latin typeface="Times New Roman" pitchFamily="18" charset="0"/>
                <a:cs typeface="Times New Roman" pitchFamily="18" charset="0"/>
              </a:rPr>
              <a:t>1. История развития метрологии </a:t>
            </a:r>
          </a:p>
          <a:p>
            <a:pPr algn="l"/>
            <a:r>
              <a:rPr lang="ru-RU" dirty="0" smtClean="0">
                <a:solidFill>
                  <a:schemeClr val="tx1"/>
                </a:solidFill>
                <a:latin typeface="Times New Roman" pitchFamily="18" charset="0"/>
                <a:cs typeface="Times New Roman" pitchFamily="18" charset="0"/>
              </a:rPr>
              <a:t>2. Правовые основы метрологии </a:t>
            </a:r>
          </a:p>
          <a:p>
            <a:pPr algn="l"/>
            <a:r>
              <a:rPr lang="ru-RU" dirty="0" smtClean="0">
                <a:solidFill>
                  <a:schemeClr val="tx1"/>
                </a:solidFill>
                <a:latin typeface="Times New Roman" pitchFamily="18" charset="0"/>
                <a:cs typeface="Times New Roman" pitchFamily="18" charset="0"/>
              </a:rPr>
              <a:t>3. Государственный метрологический надзор и контроль </a:t>
            </a:r>
          </a:p>
          <a:p>
            <a:pPr algn="l"/>
            <a:r>
              <a:rPr lang="ru-RU" dirty="0" smtClean="0">
                <a:solidFill>
                  <a:schemeClr val="tx1"/>
                </a:solidFill>
                <a:latin typeface="Times New Roman" pitchFamily="18" charset="0"/>
                <a:cs typeface="Times New Roman" pitchFamily="18" charset="0"/>
              </a:rPr>
              <a:t>4. Нормирование метрологических характеристик средств измерений </a:t>
            </a:r>
          </a:p>
          <a:p>
            <a:pPr algn="l"/>
            <a:r>
              <a:rPr lang="ru-RU" dirty="0" smtClean="0">
                <a:solidFill>
                  <a:schemeClr val="tx1"/>
                </a:solidFill>
                <a:latin typeface="Times New Roman" pitchFamily="18" charset="0"/>
                <a:cs typeface="Times New Roman" pitchFamily="18" charset="0"/>
              </a:rPr>
              <a:t>5. Организация метрологического контроля </a:t>
            </a:r>
          </a:p>
          <a:p>
            <a:pPr algn="l"/>
            <a:r>
              <a:rPr lang="ru-RU" dirty="0" smtClean="0">
                <a:solidFill>
                  <a:schemeClr val="tx1"/>
                </a:solidFill>
                <a:latin typeface="Times New Roman" pitchFamily="18" charset="0"/>
                <a:cs typeface="Times New Roman" pitchFamily="18" charset="0"/>
              </a:rPr>
              <a:t>6. Средства измерений и контроля. </a:t>
            </a:r>
          </a:p>
          <a:p>
            <a:pPr algn="l"/>
            <a:r>
              <a:rPr lang="ru-RU" dirty="0" smtClean="0">
                <a:solidFill>
                  <a:schemeClr val="tx1"/>
                </a:solidFill>
                <a:latin typeface="Times New Roman" pitchFamily="18" charset="0"/>
                <a:cs typeface="Times New Roman" pitchFamily="18" charset="0"/>
              </a:rPr>
              <a:t>7. </a:t>
            </a:r>
            <a:r>
              <a:rPr lang="ru-RU" dirty="0">
                <a:solidFill>
                  <a:schemeClr val="tx1"/>
                </a:solidFill>
                <a:latin typeface="Times New Roman" pitchFamily="18" charset="0"/>
                <a:cs typeface="Times New Roman" pitchFamily="18" charset="0"/>
              </a:rPr>
              <a:t>Метрология цифровой экономики.</a:t>
            </a:r>
          </a:p>
          <a:p>
            <a:pPr algn="l"/>
            <a:r>
              <a:rPr lang="ru-RU" dirty="0" smtClean="0">
                <a:solidFill>
                  <a:schemeClr val="tx1"/>
                </a:solidFill>
                <a:latin typeface="Times New Roman" pitchFamily="18" charset="0"/>
                <a:cs typeface="Times New Roman" pitchFamily="18" charset="0"/>
              </a:rPr>
              <a:t>8. </a:t>
            </a:r>
            <a:r>
              <a:rPr lang="ru-RU" dirty="0">
                <a:solidFill>
                  <a:schemeClr val="tx1"/>
                </a:solidFill>
                <a:latin typeface="Times New Roman" pitchFamily="18" charset="0"/>
                <a:cs typeface="Times New Roman" pitchFamily="18" charset="0"/>
              </a:rPr>
              <a:t>Метрология и методы контроля в микро- и </a:t>
            </a:r>
            <a:r>
              <a:rPr lang="ru-RU" dirty="0" err="1">
                <a:solidFill>
                  <a:schemeClr val="tx1"/>
                </a:solidFill>
                <a:latin typeface="Times New Roman" pitchFamily="18" charset="0"/>
                <a:cs typeface="Times New Roman" pitchFamily="18" charset="0"/>
              </a:rPr>
              <a:t>наноэлектронике</a:t>
            </a:r>
            <a:r>
              <a:rPr lang="ru-RU" dirty="0">
                <a:solidFill>
                  <a:schemeClr val="tx1"/>
                </a:solidFill>
                <a:latin typeface="Times New Roman" pitchFamily="18" charset="0"/>
                <a:cs typeface="Times New Roman" pitchFamily="18" charset="0"/>
              </a:rPr>
              <a:t>.</a:t>
            </a:r>
          </a:p>
          <a:p>
            <a:pPr algn="l"/>
            <a:r>
              <a:rPr lang="ru-RU" dirty="0" smtClean="0">
                <a:solidFill>
                  <a:schemeClr val="tx1"/>
                </a:solidFill>
                <a:latin typeface="Times New Roman" pitchFamily="18" charset="0"/>
                <a:cs typeface="Times New Roman" pitchFamily="18" charset="0"/>
              </a:rPr>
              <a:t>9. Методы и средства </a:t>
            </a:r>
            <a:r>
              <a:rPr lang="ru-RU" dirty="0">
                <a:solidFill>
                  <a:schemeClr val="tx1"/>
                </a:solidFill>
                <a:latin typeface="Times New Roman" pitchFamily="18" charset="0"/>
                <a:cs typeface="Times New Roman" pitchFamily="18" charset="0"/>
              </a:rPr>
              <a:t>электрических </a:t>
            </a:r>
            <a:r>
              <a:rPr lang="ru-RU" dirty="0" smtClean="0">
                <a:solidFill>
                  <a:schemeClr val="tx1"/>
                </a:solidFill>
                <a:latin typeface="Times New Roman" pitchFamily="18" charset="0"/>
                <a:cs typeface="Times New Roman" pitchFamily="18" charset="0"/>
              </a:rPr>
              <a:t>измерений.</a:t>
            </a:r>
          </a:p>
          <a:p>
            <a:pPr algn="l"/>
            <a:r>
              <a:rPr lang="ru-RU" dirty="0" smtClean="0">
                <a:solidFill>
                  <a:schemeClr val="tx1"/>
                </a:solidFill>
                <a:latin typeface="Times New Roman" pitchFamily="18" charset="0"/>
                <a:cs typeface="Times New Roman" pitchFamily="18" charset="0"/>
              </a:rPr>
              <a:t>10. </a:t>
            </a:r>
            <a:r>
              <a:rPr lang="ru-RU" dirty="0">
                <a:solidFill>
                  <a:schemeClr val="tx1"/>
                </a:solidFill>
                <a:latin typeface="Times New Roman" pitchFamily="18" charset="0"/>
                <a:cs typeface="Times New Roman" pitchFamily="18" charset="0"/>
              </a:rPr>
              <a:t>Метрология на производстве.</a:t>
            </a:r>
          </a:p>
          <a:p>
            <a:pPr algn="l"/>
            <a:r>
              <a:rPr lang="ru-RU" dirty="0" smtClean="0">
                <a:solidFill>
                  <a:schemeClr val="tx1"/>
                </a:solidFill>
                <a:latin typeface="Times New Roman" pitchFamily="18" charset="0"/>
                <a:cs typeface="Times New Roman" pitchFamily="18" charset="0"/>
              </a:rPr>
              <a:t>11. Время с точки зрения метрологии.</a:t>
            </a:r>
            <a:endParaRPr lang="ru-RU" dirty="0">
              <a:solidFill>
                <a:schemeClr val="tx1"/>
              </a:solidFill>
              <a:latin typeface="Times New Roman" pitchFamily="18" charset="0"/>
              <a:cs typeface="Times New Roman" pitchFamily="18" charset="0"/>
            </a:endParaRPr>
          </a:p>
          <a:p>
            <a:pPr marL="342900" indent="-342900" algn="just"/>
            <a:endParaRPr lang="ru-RU" dirty="0">
              <a:solidFill>
                <a:schemeClr val="tx1"/>
              </a:solidFill>
            </a:endParaRP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8" name="TextBox 7"/>
          <p:cNvSpPr txBox="1"/>
          <p:nvPr/>
        </p:nvSpPr>
        <p:spPr>
          <a:xfrm>
            <a:off x="8587394" y="4774168"/>
            <a:ext cx="537754" cy="369332"/>
          </a:xfrm>
          <a:prstGeom prst="rect">
            <a:avLst/>
          </a:prstGeom>
          <a:noFill/>
        </p:spPr>
        <p:txBody>
          <a:bodyPr wrap="square" rtlCol="0">
            <a:spAutoFit/>
          </a:bodyPr>
          <a:lstStyle/>
          <a:p>
            <a:r>
              <a:rPr lang="ru-RU" dirty="0" smtClean="0"/>
              <a:t>12</a:t>
            </a:r>
            <a:endParaRPr lang="ru-RU" dirty="0"/>
          </a:p>
        </p:txBody>
      </p:sp>
      <p:sp>
        <p:nvSpPr>
          <p:cNvPr id="9" name="Прямоугольник 8"/>
          <p:cNvSpPr/>
          <p:nvPr/>
        </p:nvSpPr>
        <p:spPr>
          <a:xfrm>
            <a:off x="896780" y="567393"/>
            <a:ext cx="7843029" cy="923330"/>
          </a:xfrm>
          <a:prstGeom prst="rect">
            <a:avLst/>
          </a:prstGeom>
        </p:spPr>
        <p:txBody>
          <a:bodyPr wrap="square">
            <a:spAutoFit/>
          </a:bodyPr>
          <a:lstStyle/>
          <a:p>
            <a:r>
              <a:rPr lang="ru-RU" b="1" dirty="0" smtClean="0">
                <a:solidFill>
                  <a:schemeClr val="accent1"/>
                </a:solidFill>
                <a:latin typeface="Times New Roman" pitchFamily="18" charset="0"/>
                <a:cs typeface="Times New Roman" pitchFamily="18" charset="0"/>
              </a:rPr>
              <a:t>Реферат с докладом</a:t>
            </a:r>
          </a:p>
          <a:p>
            <a:r>
              <a:rPr lang="ru-RU" dirty="0" smtClean="0">
                <a:latin typeface="Times New Roman" pitchFamily="18" charset="0"/>
                <a:cs typeface="Times New Roman" pitchFamily="18" charset="0"/>
              </a:rPr>
              <a:t>Время доклада – 7 минут</a:t>
            </a:r>
          </a:p>
          <a:p>
            <a:r>
              <a:rPr lang="ru-RU" dirty="0" smtClean="0">
                <a:latin typeface="Times New Roman" pitchFamily="18" charset="0"/>
                <a:cs typeface="Times New Roman" pitchFamily="18" charset="0"/>
              </a:rPr>
              <a:t>Темы</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 3"/>
          <p:cNvSpPr>
            <a:spLocks noGrp="1"/>
          </p:cNvSpPr>
          <p:nvPr>
            <p:ph type="body" sz="quarter" idx="10"/>
          </p:nvPr>
        </p:nvSpPr>
        <p:spPr>
          <a:xfrm>
            <a:off x="482402" y="733425"/>
            <a:ext cx="8291947" cy="3588041"/>
          </a:xfrm>
        </p:spPr>
        <p:txBody>
          <a:bodyPr>
            <a:normAutofit/>
          </a:bodyPr>
          <a:lstStyle/>
          <a:p>
            <a:r>
              <a:rPr lang="ru-RU" b="1" dirty="0" smtClean="0">
                <a:solidFill>
                  <a:schemeClr val="tx1"/>
                </a:solidFill>
                <a:latin typeface="Times New Roman" pitchFamily="18" charset="0"/>
                <a:cs typeface="Times New Roman" pitchFamily="18" charset="0"/>
              </a:rPr>
              <a:t>Раздел 2. Стандартизация </a:t>
            </a:r>
          </a:p>
          <a:p>
            <a:endParaRPr lang="ru-RU" b="1" dirty="0" smtClean="0">
              <a:solidFill>
                <a:schemeClr val="tx1"/>
              </a:solidFill>
              <a:latin typeface="Times New Roman" pitchFamily="18" charset="0"/>
              <a:cs typeface="Times New Roman" pitchFamily="18" charset="0"/>
            </a:endParaRPr>
          </a:p>
          <a:p>
            <a:pPr algn="l"/>
            <a:r>
              <a:rPr lang="ru-RU" dirty="0" smtClean="0">
                <a:solidFill>
                  <a:schemeClr val="tx1"/>
                </a:solidFill>
                <a:latin typeface="Times New Roman" pitchFamily="18" charset="0"/>
                <a:cs typeface="Times New Roman" pitchFamily="18" charset="0"/>
              </a:rPr>
              <a:t>1. Цели и задачи стандартизации </a:t>
            </a:r>
          </a:p>
          <a:p>
            <a:pPr algn="l"/>
            <a:r>
              <a:rPr lang="ru-RU" dirty="0" smtClean="0">
                <a:solidFill>
                  <a:schemeClr val="tx1"/>
                </a:solidFill>
                <a:latin typeface="Times New Roman" pitchFamily="18" charset="0"/>
                <a:cs typeface="Times New Roman" pitchFamily="18" charset="0"/>
              </a:rPr>
              <a:t>2. Основные принципы стандартизации </a:t>
            </a:r>
          </a:p>
          <a:p>
            <a:pPr algn="l"/>
            <a:r>
              <a:rPr lang="ru-RU" dirty="0" smtClean="0">
                <a:solidFill>
                  <a:schemeClr val="tx1"/>
                </a:solidFill>
                <a:latin typeface="Times New Roman" pitchFamily="18" charset="0"/>
                <a:cs typeface="Times New Roman" pitchFamily="18" charset="0"/>
              </a:rPr>
              <a:t>3. Правовые основы стандартизации </a:t>
            </a:r>
          </a:p>
          <a:p>
            <a:pPr algn="l"/>
            <a:r>
              <a:rPr lang="ru-RU" dirty="0" smtClean="0">
                <a:solidFill>
                  <a:schemeClr val="tx1"/>
                </a:solidFill>
                <a:latin typeface="Times New Roman" pitchFamily="18" charset="0"/>
                <a:cs typeface="Times New Roman" pitchFamily="18" charset="0"/>
              </a:rPr>
              <a:t>4. Виды стандартов </a:t>
            </a:r>
          </a:p>
          <a:p>
            <a:pPr algn="l"/>
            <a:r>
              <a:rPr lang="ru-RU" dirty="0" smtClean="0">
                <a:solidFill>
                  <a:schemeClr val="tx1"/>
                </a:solidFill>
                <a:latin typeface="Times New Roman" pitchFamily="18" charset="0"/>
                <a:cs typeface="Times New Roman" pitchFamily="18" charset="0"/>
              </a:rPr>
              <a:t>5. Методы стандартизации </a:t>
            </a:r>
          </a:p>
          <a:p>
            <a:pPr algn="l"/>
            <a:r>
              <a:rPr lang="ru-RU" dirty="0" smtClean="0">
                <a:solidFill>
                  <a:schemeClr val="tx1"/>
                </a:solidFill>
                <a:latin typeface="Times New Roman" pitchFamily="18" charset="0"/>
                <a:cs typeface="Times New Roman" pitchFamily="18" charset="0"/>
              </a:rPr>
              <a:t>6. Международная и региональная стандартизация </a:t>
            </a:r>
          </a:p>
          <a:p>
            <a:pPr algn="l"/>
            <a:r>
              <a:rPr lang="ru-RU" dirty="0" smtClean="0">
                <a:solidFill>
                  <a:schemeClr val="tx1"/>
                </a:solidFill>
                <a:latin typeface="Times New Roman" pitchFamily="18" charset="0"/>
                <a:cs typeface="Times New Roman" pitchFamily="18" charset="0"/>
              </a:rPr>
              <a:t>7. Международная организация </a:t>
            </a:r>
            <a:r>
              <a:rPr lang="en-US" dirty="0" smtClean="0">
                <a:solidFill>
                  <a:schemeClr val="tx1"/>
                </a:solidFill>
                <a:latin typeface="Times New Roman" pitchFamily="18" charset="0"/>
                <a:cs typeface="Times New Roman" pitchFamily="18" charset="0"/>
              </a:rPr>
              <a:t>ISO </a:t>
            </a:r>
          </a:p>
          <a:p>
            <a:pPr algn="l"/>
            <a:r>
              <a:rPr lang="ru-RU" dirty="0" smtClean="0">
                <a:solidFill>
                  <a:schemeClr val="tx1"/>
                </a:solidFill>
                <a:latin typeface="Times New Roman" pitchFamily="18" charset="0"/>
                <a:cs typeface="Times New Roman" pitchFamily="18" charset="0"/>
              </a:rPr>
              <a:t>8. Стандартизация в области информационных технологий </a:t>
            </a:r>
          </a:p>
          <a:p>
            <a:pPr algn="l"/>
            <a:r>
              <a:rPr lang="ru-RU" dirty="0" smtClean="0">
                <a:solidFill>
                  <a:schemeClr val="tx1"/>
                </a:solidFill>
                <a:latin typeface="Times New Roman" pitchFamily="18" charset="0"/>
                <a:cs typeface="Times New Roman" pitchFamily="18" charset="0"/>
              </a:rPr>
              <a:t>9. Единая система программной документации (ЕСПД) </a:t>
            </a:r>
          </a:p>
          <a:p>
            <a:pPr algn="l"/>
            <a:r>
              <a:rPr lang="ru-RU" dirty="0" smtClean="0">
                <a:solidFill>
                  <a:schemeClr val="tx1"/>
                </a:solidFill>
                <a:latin typeface="Times New Roman" pitchFamily="18" charset="0"/>
                <a:cs typeface="Times New Roman" pitchFamily="18" charset="0"/>
              </a:rPr>
              <a:t>10. Модели жизненного цикла программных средст</a:t>
            </a:r>
            <a:r>
              <a:rPr lang="ru-RU" dirty="0" smtClean="0">
                <a:latin typeface="Times New Roman" pitchFamily="18" charset="0"/>
                <a:cs typeface="Times New Roman" pitchFamily="18" charset="0"/>
              </a:rPr>
              <a:t>в </a:t>
            </a:r>
            <a:endParaRPr lang="ru-RU" dirty="0">
              <a:latin typeface="Times New Roman" pitchFamily="18" charset="0"/>
              <a:cs typeface="Times New Roman" pitchFamily="18" charset="0"/>
            </a:endParaRPr>
          </a:p>
        </p:txBody>
      </p:sp>
      <p:sp>
        <p:nvSpPr>
          <p:cNvPr id="34822"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4823" name="Rectangle 7"/>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824" name="Rectangle 8"/>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825" name="Rectangle 9"/>
          <p:cNvSpPr>
            <a:spLocks noChangeArrowheads="1"/>
          </p:cNvSpPr>
          <p:nvPr/>
        </p:nvSpPr>
        <p:spPr bwMode="auto">
          <a:xfrm>
            <a:off x="0" y="1285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826" name="Rectangle 10"/>
          <p:cNvSpPr>
            <a:spLocks noChangeArrowheads="1"/>
          </p:cNvSpPr>
          <p:nvPr/>
        </p:nvSpPr>
        <p:spPr bwMode="auto">
          <a:xfrm>
            <a:off x="0" y="156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82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4830" name="Rectangle 14"/>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4831" name="Rectangle 1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9" name="TextBox 18"/>
          <p:cNvSpPr txBox="1"/>
          <p:nvPr/>
        </p:nvSpPr>
        <p:spPr>
          <a:xfrm>
            <a:off x="8587394" y="4774168"/>
            <a:ext cx="537754" cy="369332"/>
          </a:xfrm>
          <a:prstGeom prst="rect">
            <a:avLst/>
          </a:prstGeom>
          <a:noFill/>
        </p:spPr>
        <p:txBody>
          <a:bodyPr wrap="square" rtlCol="0">
            <a:spAutoFit/>
          </a:bodyPr>
          <a:lstStyle/>
          <a:p>
            <a:r>
              <a:rPr lang="ru-RU" dirty="0" smtClean="0"/>
              <a:t>13</a:t>
            </a: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4276" name="Rectangle 4"/>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77" name="Rectangle 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8" name="Текст 3"/>
          <p:cNvSpPr>
            <a:spLocks noGrp="1"/>
          </p:cNvSpPr>
          <p:nvPr>
            <p:ph type="body" sz="quarter" idx="10"/>
          </p:nvPr>
        </p:nvSpPr>
        <p:spPr>
          <a:xfrm>
            <a:off x="477981" y="768927"/>
            <a:ext cx="8298873" cy="3464870"/>
          </a:xfrm>
        </p:spPr>
        <p:txBody>
          <a:bodyPr>
            <a:normAutofit lnSpcReduction="10000"/>
          </a:bodyPr>
          <a:lstStyle/>
          <a:p>
            <a:r>
              <a:rPr lang="ru-RU" b="1" dirty="0" smtClean="0">
                <a:solidFill>
                  <a:schemeClr val="tx1"/>
                </a:solidFill>
                <a:latin typeface="Times New Roman" pitchFamily="18" charset="0"/>
                <a:cs typeface="Times New Roman" pitchFamily="18" charset="0"/>
              </a:rPr>
              <a:t>Раздел 3. Сертификация </a:t>
            </a:r>
          </a:p>
          <a:p>
            <a:endParaRPr lang="ru-RU" b="1" dirty="0" smtClean="0">
              <a:solidFill>
                <a:schemeClr val="tx1"/>
              </a:solidFill>
              <a:latin typeface="Times New Roman" pitchFamily="18" charset="0"/>
              <a:cs typeface="Times New Roman" pitchFamily="18" charset="0"/>
            </a:endParaRPr>
          </a:p>
          <a:p>
            <a:pPr algn="just"/>
            <a:r>
              <a:rPr lang="ru-RU" dirty="0" smtClean="0">
                <a:solidFill>
                  <a:schemeClr val="tx1"/>
                </a:solidFill>
                <a:latin typeface="Times New Roman" pitchFamily="18" charset="0"/>
                <a:cs typeface="Times New Roman" pitchFamily="18" charset="0"/>
              </a:rPr>
              <a:t>1. История сертификации </a:t>
            </a:r>
          </a:p>
          <a:p>
            <a:pPr algn="just"/>
            <a:r>
              <a:rPr lang="ru-RU" dirty="0" smtClean="0">
                <a:solidFill>
                  <a:schemeClr val="tx1"/>
                </a:solidFill>
                <a:latin typeface="Times New Roman" pitchFamily="18" charset="0"/>
                <a:cs typeface="Times New Roman" pitchFamily="18" charset="0"/>
              </a:rPr>
              <a:t>2. Нормативно-правовые основы сертификации </a:t>
            </a:r>
          </a:p>
          <a:p>
            <a:pPr algn="just"/>
            <a:r>
              <a:rPr lang="ru-RU" dirty="0" smtClean="0">
                <a:solidFill>
                  <a:schemeClr val="tx1"/>
                </a:solidFill>
                <a:latin typeface="Times New Roman" pitchFamily="18" charset="0"/>
                <a:cs typeface="Times New Roman" pitchFamily="18" charset="0"/>
              </a:rPr>
              <a:t>3. Виды сертификации </a:t>
            </a:r>
          </a:p>
          <a:p>
            <a:pPr algn="just"/>
            <a:r>
              <a:rPr lang="ru-RU" dirty="0" smtClean="0">
                <a:solidFill>
                  <a:schemeClr val="tx1"/>
                </a:solidFill>
                <a:latin typeface="Times New Roman" pitchFamily="18" charset="0"/>
                <a:cs typeface="Times New Roman" pitchFamily="18" charset="0"/>
              </a:rPr>
              <a:t>4. Система сертификации ГОСТ Р </a:t>
            </a:r>
          </a:p>
          <a:p>
            <a:pPr algn="just"/>
            <a:r>
              <a:rPr lang="ru-RU" dirty="0" smtClean="0">
                <a:solidFill>
                  <a:schemeClr val="tx1"/>
                </a:solidFill>
                <a:latin typeface="Times New Roman" pitchFamily="18" charset="0"/>
                <a:cs typeface="Times New Roman" pitchFamily="18" charset="0"/>
              </a:rPr>
              <a:t>5. Системы менеджмента качества по международным стандартам ISO серии 9000 </a:t>
            </a:r>
          </a:p>
          <a:p>
            <a:pPr algn="just"/>
            <a:r>
              <a:rPr lang="ru-RU" dirty="0" smtClean="0">
                <a:solidFill>
                  <a:schemeClr val="tx1"/>
                </a:solidFill>
                <a:latin typeface="Times New Roman" pitchFamily="18" charset="0"/>
                <a:cs typeface="Times New Roman" pitchFamily="18" charset="0"/>
              </a:rPr>
              <a:t>6. Сертификация продукции </a:t>
            </a:r>
          </a:p>
          <a:p>
            <a:pPr algn="just"/>
            <a:r>
              <a:rPr lang="ru-RU" dirty="0" smtClean="0">
                <a:solidFill>
                  <a:schemeClr val="tx1"/>
                </a:solidFill>
                <a:latin typeface="Times New Roman" pitchFamily="18" charset="0"/>
                <a:cs typeface="Times New Roman" pitchFamily="18" charset="0"/>
              </a:rPr>
              <a:t>7. Сертификация услуг </a:t>
            </a:r>
          </a:p>
          <a:p>
            <a:pPr algn="just"/>
            <a:r>
              <a:rPr lang="ru-RU" dirty="0" smtClean="0">
                <a:solidFill>
                  <a:schemeClr val="tx1"/>
                </a:solidFill>
                <a:latin typeface="Times New Roman" pitchFamily="18" charset="0"/>
                <a:cs typeface="Times New Roman" pitchFamily="18" charset="0"/>
              </a:rPr>
              <a:t>8. Сертификация информационного и программного обеспечения </a:t>
            </a:r>
          </a:p>
          <a:p>
            <a:pPr algn="just"/>
            <a:r>
              <a:rPr lang="ru-RU" dirty="0" smtClean="0">
                <a:solidFill>
                  <a:schemeClr val="tx1"/>
                </a:solidFill>
                <a:latin typeface="Times New Roman" pitchFamily="18" charset="0"/>
                <a:cs typeface="Times New Roman" pitchFamily="18" charset="0"/>
              </a:rPr>
              <a:t>9. Порядок проведения сертификационных испытаний </a:t>
            </a:r>
          </a:p>
          <a:p>
            <a:pPr algn="just"/>
            <a:r>
              <a:rPr lang="ru-RU" dirty="0" smtClean="0">
                <a:solidFill>
                  <a:schemeClr val="tx1"/>
                </a:solidFill>
                <a:latin typeface="Times New Roman" pitchFamily="18" charset="0"/>
                <a:cs typeface="Times New Roman" pitchFamily="18" charset="0"/>
              </a:rPr>
              <a:t>10. Аккредитация органов по сертификации и испытательных лабораторий </a:t>
            </a:r>
            <a:endParaRPr lang="ru-RU" dirty="0">
              <a:solidFill>
                <a:schemeClr val="tx1"/>
              </a:solidFill>
              <a:latin typeface="Times New Roman" pitchFamily="18" charset="0"/>
              <a:cs typeface="Times New Roman" pitchFamily="18" charset="0"/>
            </a:endParaRPr>
          </a:p>
        </p:txBody>
      </p:sp>
      <p:sp>
        <p:nvSpPr>
          <p:cNvPr id="5428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4286" name="Rectangle 14"/>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87" name="Rectangle 1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88" name="Rectangle 16"/>
          <p:cNvSpPr>
            <a:spLocks noChangeArrowheads="1"/>
          </p:cNvSpPr>
          <p:nvPr/>
        </p:nvSpPr>
        <p:spPr bwMode="auto">
          <a:xfrm>
            <a:off x="0" y="1285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89" name="Rectangle 17"/>
          <p:cNvSpPr>
            <a:spLocks noChangeArrowheads="1"/>
          </p:cNvSpPr>
          <p:nvPr/>
        </p:nvSpPr>
        <p:spPr bwMode="auto">
          <a:xfrm>
            <a:off x="0" y="1562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90" name="Rectangle 18"/>
          <p:cNvSpPr>
            <a:spLocks noChangeArrowheads="1"/>
          </p:cNvSpPr>
          <p:nvPr/>
        </p:nvSpPr>
        <p:spPr bwMode="auto">
          <a:xfrm>
            <a:off x="0" y="1838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91" name="Rectangle 19"/>
          <p:cNvSpPr>
            <a:spLocks noChangeArrowheads="1"/>
          </p:cNvSpPr>
          <p:nvPr/>
        </p:nvSpPr>
        <p:spPr bwMode="auto">
          <a:xfrm>
            <a:off x="0" y="21145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92" name="Rectangle 20"/>
          <p:cNvSpPr>
            <a:spLocks noChangeArrowheads="1"/>
          </p:cNvSpPr>
          <p:nvPr/>
        </p:nvSpPr>
        <p:spPr bwMode="auto">
          <a:xfrm>
            <a:off x="0" y="23907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95"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4296" name="Rectangle 24"/>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54297" name="Rectangle 25"/>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TextBox 29"/>
          <p:cNvSpPr txBox="1"/>
          <p:nvPr/>
        </p:nvSpPr>
        <p:spPr>
          <a:xfrm>
            <a:off x="8587394" y="4774168"/>
            <a:ext cx="537754" cy="369332"/>
          </a:xfrm>
          <a:prstGeom prst="rect">
            <a:avLst/>
          </a:prstGeom>
          <a:noFill/>
        </p:spPr>
        <p:txBody>
          <a:bodyPr wrap="square" rtlCol="0">
            <a:spAutoFit/>
          </a:bodyPr>
          <a:lstStyle/>
          <a:p>
            <a:r>
              <a:rPr lang="ru-RU" dirty="0" smtClean="0"/>
              <a:t>14</a:t>
            </a:r>
            <a:endParaRPr lang="ru-RU" dirty="0"/>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2771" name="Rectangle 3"/>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77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2774" name="Rectangle 6"/>
          <p:cNvSpPr>
            <a:spLocks noChangeArrowheads="1"/>
          </p:cNvSpPr>
          <p:nvPr/>
        </p:nvSpPr>
        <p:spPr bwMode="auto">
          <a:xfrm>
            <a:off x="0" y="7620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77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2777" name="Rectangle 9"/>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32779"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2780" name="Rectangle 12"/>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15" name="TextBox 14"/>
          <p:cNvSpPr txBox="1"/>
          <p:nvPr/>
        </p:nvSpPr>
        <p:spPr>
          <a:xfrm>
            <a:off x="8587394" y="4774168"/>
            <a:ext cx="537754" cy="369332"/>
          </a:xfrm>
          <a:prstGeom prst="rect">
            <a:avLst/>
          </a:prstGeom>
          <a:noFill/>
        </p:spPr>
        <p:txBody>
          <a:bodyPr wrap="square" rtlCol="0">
            <a:spAutoFit/>
          </a:bodyPr>
          <a:lstStyle/>
          <a:p>
            <a:r>
              <a:rPr lang="ru-RU" dirty="0" smtClean="0"/>
              <a:t>15</a:t>
            </a:r>
            <a:endParaRPr lang="ru-RU" dirty="0"/>
          </a:p>
        </p:txBody>
      </p:sp>
      <p:sp>
        <p:nvSpPr>
          <p:cNvPr id="16" name="Заголовок 1"/>
          <p:cNvSpPr>
            <a:spLocks noGrp="1"/>
          </p:cNvSpPr>
          <p:nvPr>
            <p:ph type="title"/>
          </p:nvPr>
        </p:nvSpPr>
        <p:spPr>
          <a:xfrm>
            <a:off x="457200" y="274638"/>
            <a:ext cx="8229600" cy="1143000"/>
          </a:xfrm>
        </p:spPr>
        <p:txBody>
          <a:bodyPr>
            <a:normAutofit/>
          </a:bodyPr>
          <a:lstStyle/>
          <a:p>
            <a:r>
              <a:rPr lang="ru-RU" sz="1600" b="1" dirty="0" smtClean="0">
                <a:solidFill>
                  <a:schemeClr val="tx1"/>
                </a:solidFill>
                <a:latin typeface="Times New Roman" pitchFamily="18" charset="0"/>
                <a:cs typeface="Times New Roman" pitchFamily="18" charset="0"/>
              </a:rPr>
              <a:t>Оценочные средства</a:t>
            </a:r>
            <a:endParaRPr lang="ru-RU" sz="1600" b="1" dirty="0">
              <a:solidFill>
                <a:schemeClr val="tx1"/>
              </a:solidFill>
              <a:latin typeface="Times New Roman" pitchFamily="18" charset="0"/>
              <a:cs typeface="Times New Roman" pitchFamily="18" charset="0"/>
            </a:endParaRPr>
          </a:p>
        </p:txBody>
      </p:sp>
      <p:sp>
        <p:nvSpPr>
          <p:cNvPr id="17" name="Содержимое 2"/>
          <p:cNvSpPr txBox="1">
            <a:spLocks/>
          </p:cNvSpPr>
          <p:nvPr/>
        </p:nvSpPr>
        <p:spPr>
          <a:xfrm>
            <a:off x="457200" y="1600201"/>
            <a:ext cx="8229600" cy="1982243"/>
          </a:xfrm>
          <a:prstGeom prst="rect">
            <a:avLst/>
          </a:prstGeom>
        </p:spPr>
        <p:txBody>
          <a:bodyPr vert="horz" lIns="91440" tIns="45720" rIns="91440" bIns="45720" rtlCol="0" anchor="b" anchorCtr="0">
            <a:normAutofit/>
          </a:bodyPr>
          <a:lstStyle/>
          <a:p>
            <a:pPr marL="0" marR="0" lvl="0" indent="0" algn="ctr"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effectLst/>
                <a:uLnTx/>
                <a:uFillTx/>
                <a:latin typeface="Times New Roman" pitchFamily="18" charset="0"/>
                <a:cs typeface="Times New Roman" pitchFamily="18" charset="0"/>
              </a:rPr>
              <a:t>2 теста в течение семестра – 6-10 баллов за тест</a:t>
            </a:r>
          </a:p>
          <a:p>
            <a:pPr marL="0" marR="0" lvl="0" indent="0" algn="ctr"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effectLst/>
                <a:uLnTx/>
                <a:uFillTx/>
                <a:latin typeface="Times New Roman" pitchFamily="18" charset="0"/>
                <a:cs typeface="Times New Roman" pitchFamily="18" charset="0"/>
              </a:rPr>
              <a:t>Реферат 22-30 баллов </a:t>
            </a:r>
          </a:p>
          <a:p>
            <a:pPr marL="0" marR="0" lvl="0" indent="0" algn="ctr" defTabSz="457200" rtl="0" eaLnBrk="1" fontAlgn="auto" latinLnBrk="0" hangingPunct="1">
              <a:lnSpc>
                <a:spcPct val="100000"/>
              </a:lnSpc>
              <a:spcBef>
                <a:spcPct val="20000"/>
              </a:spcBef>
              <a:spcAft>
                <a:spcPts val="0"/>
              </a:spcAft>
              <a:buClrTx/>
              <a:buSzPct val="100000"/>
              <a:buFontTx/>
              <a:buNone/>
              <a:tabLst/>
              <a:defRPr/>
            </a:pPr>
            <a:r>
              <a:rPr kumimoji="0" lang="ru-RU" sz="1600" b="0" i="0" u="none" strike="noStrike" kern="1200" cap="none" spc="0" normalizeH="0" baseline="0" noProof="0" dirty="0" smtClean="0">
                <a:ln>
                  <a:noFill/>
                </a:ln>
                <a:effectLst/>
                <a:uLnTx/>
                <a:uFillTx/>
                <a:latin typeface="Times New Roman" pitchFamily="18" charset="0"/>
                <a:cs typeface="Times New Roman" pitchFamily="18" charset="0"/>
              </a:rPr>
              <a:t>Лабораторные работы 32-50 баллов</a:t>
            </a:r>
          </a:p>
          <a:p>
            <a:pPr marL="0" marR="0" lvl="0" indent="0" algn="ctr" defTabSz="457200" rtl="0" eaLnBrk="1" fontAlgn="auto" latinLnBrk="0" hangingPunct="1">
              <a:lnSpc>
                <a:spcPct val="100000"/>
              </a:lnSpc>
              <a:spcBef>
                <a:spcPct val="20000"/>
              </a:spcBef>
              <a:spcAft>
                <a:spcPts val="0"/>
              </a:spcAft>
              <a:buClrTx/>
              <a:buSzPct val="100000"/>
              <a:buFontTx/>
              <a:buNone/>
              <a:tabLst/>
              <a:defRPr/>
            </a:pPr>
            <a:endParaRPr kumimoji="0" lang="ru-RU" sz="1600" b="0" i="0" u="none" strike="noStrike" kern="1200" cap="none" spc="0" normalizeH="0" baseline="0" noProof="0" dirty="0" smtClean="0">
              <a:ln>
                <a:noFill/>
              </a:ln>
              <a:effectLst/>
              <a:uLnTx/>
              <a:uFillTx/>
              <a:latin typeface="Times New Roman" pitchFamily="18" charset="0"/>
              <a:cs typeface="Times New Roman" pitchFamily="18" charset="0"/>
            </a:endParaRPr>
          </a:p>
          <a:p>
            <a:pPr marL="0" marR="0" lvl="0" indent="0" algn="ctr" defTabSz="457200" rtl="0" eaLnBrk="1" fontAlgn="auto" latinLnBrk="0" hangingPunct="1">
              <a:lnSpc>
                <a:spcPct val="100000"/>
              </a:lnSpc>
              <a:spcBef>
                <a:spcPct val="20000"/>
              </a:spcBef>
              <a:spcAft>
                <a:spcPts val="0"/>
              </a:spcAft>
              <a:buClrTx/>
              <a:buSzPct val="100000"/>
              <a:buFontTx/>
              <a:buNone/>
              <a:tabLst/>
              <a:defRPr/>
            </a:pPr>
            <a:endParaRPr kumimoji="0" lang="ru-RU" sz="1200" b="0" i="0" u="none" strike="noStrike" kern="1200" cap="none" spc="0" normalizeH="0" baseline="0" noProof="0" dirty="0" smtClean="0">
              <a:ln>
                <a:noFill/>
              </a:ln>
              <a:solidFill>
                <a:schemeClr val="bg1"/>
              </a:solidFill>
              <a:effectLst/>
              <a:uLnTx/>
              <a:uFillTx/>
              <a:latin typeface="+mn-lt"/>
              <a:ea typeface="+mn-ea"/>
              <a:cs typeface="+mn-cs"/>
            </a:endParaRPr>
          </a:p>
          <a:p>
            <a:pPr marL="0" marR="0" lvl="0" indent="0" algn="ctr" defTabSz="457200" rtl="0" eaLnBrk="1" fontAlgn="auto" latinLnBrk="0" hangingPunct="1">
              <a:lnSpc>
                <a:spcPct val="100000"/>
              </a:lnSpc>
              <a:spcBef>
                <a:spcPct val="20000"/>
              </a:spcBef>
              <a:spcAft>
                <a:spcPts val="0"/>
              </a:spcAft>
              <a:buClrTx/>
              <a:buSzPct val="100000"/>
              <a:buFontTx/>
              <a:buNone/>
              <a:tabLst/>
              <a:defRPr/>
            </a:pPr>
            <a:endParaRPr kumimoji="0" lang="ru-RU" sz="1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583660" y="810490"/>
            <a:ext cx="7708286" cy="454640"/>
          </a:xfrm>
        </p:spPr>
        <p:txBody>
          <a:bodyPr>
            <a:normAutofit/>
          </a:bodyPr>
          <a:lstStyle/>
          <a:p>
            <a:pPr algn="ctr"/>
            <a:r>
              <a:rPr lang="ru-RU" b="1" dirty="0" smtClean="0">
                <a:solidFill>
                  <a:schemeClr val="accent1"/>
                </a:solidFill>
                <a:latin typeface="Times New Roman" pitchFamily="18" charset="0"/>
                <a:cs typeface="Times New Roman" pitchFamily="18" charset="0"/>
              </a:rPr>
              <a:t>Учебно-методическое и информационное обеспечение дисциплины</a:t>
            </a: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16</a:t>
            </a:r>
            <a:endParaRPr lang="ru-RU" dirty="0"/>
          </a:p>
        </p:txBody>
      </p:sp>
      <p:sp>
        <p:nvSpPr>
          <p:cNvPr id="39937" name="Rectangle 1"/>
          <p:cNvSpPr>
            <a:spLocks noChangeArrowheads="1"/>
          </p:cNvSpPr>
          <p:nvPr/>
        </p:nvSpPr>
        <p:spPr bwMode="auto">
          <a:xfrm>
            <a:off x="207481" y="1484511"/>
            <a:ext cx="8660945" cy="2893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571500" algn="l"/>
              </a:tabLst>
            </a:pPr>
            <a:r>
              <a:rPr lang="ru-RU" sz="1400" dirty="0" smtClean="0">
                <a:latin typeface="Times New Roman" pitchFamily="18" charset="0"/>
                <a:ea typeface="Times New Roman" pitchFamily="18" charset="0"/>
                <a:cs typeface="Times New Roman" pitchFamily="18" charset="0"/>
              </a:rPr>
              <a:t>О</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сновная литература: </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571500" algn="l"/>
              </a:tabLst>
            </a:pP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Иванов И.А.,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Урушев</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С.В., Кононов Д.П. , Воробьев А.А., Шадрина Н.Ю., Кондратенко В.Г. Метрология, стандартизация и сертификация. Учебник для вузов. СПб: Лань, 2020, 356 с.</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571500" algn="l"/>
              </a:tabLst>
            </a:pP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Пухаренко</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Ю.В.,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Норин</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В.А. Метрология, стандартизация и сертификация. Интернет-тестирование базовых знаний. Учебное пособие. СПб: Лань, 2019, 308 с.</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571500" algn="l"/>
              </a:tabLst>
            </a:pP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Сергеев, А. Г.  Метрология, стандартизация и сертификация в 2 ч. Часть 1. Метрология : учебник и практикум для вузов / А. Г. Сергеев. — 3-е изд.,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перераб</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и доп. — Москва : Издательство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2021. — 324 с. — (Высшее образование). — ISBN 978-5-534-03643-5. — Текст : электронный // ЭБС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[сайт]. — URL: https://urait.ru/bcode/470349 (дата обращения: 10.05.2021).</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571500" algn="l"/>
              </a:tabLst>
            </a:pP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Сергеев, А. Г.  Метрология, стандартизация и сертификация в 2 ч. Часть 2. Стандартизация и сертификация : учебник и практикум для вузов / А. Г. Сергеев, В. В.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Терегеря</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 3-е изд.,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перераб</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и доп. — Москва : Издательство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2021. — 325 с. — (Высшее образование). — ISBN 978-5-534-03645-9. — Текст : электронный // ЭБС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[сайт]. — URL: https://urait.ru/bcode/470350 (дата обращения: 10.05.2021).</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15" name="Rectangle 3"/>
          <p:cNvSpPr>
            <a:spLocks noChangeArrowheads="1"/>
          </p:cNvSpPr>
          <p:nvPr/>
        </p:nvSpPr>
        <p:spPr bwMode="auto">
          <a:xfrm>
            <a:off x="0" y="1076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1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18" name="Rectangle 6"/>
          <p:cNvSpPr>
            <a:spLocks noChangeArrowheads="1"/>
          </p:cNvSpPr>
          <p:nvPr/>
        </p:nvSpPr>
        <p:spPr bwMode="auto">
          <a:xfrm>
            <a:off x="0" y="1209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2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21" name="Rectangle 9"/>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2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24" name="Rectangle 12"/>
          <p:cNvSpPr>
            <a:spLocks noChangeArrowheads="1"/>
          </p:cNvSpPr>
          <p:nvPr/>
        </p:nvSpPr>
        <p:spPr bwMode="auto">
          <a:xfrm>
            <a:off x="0" y="962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2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27" name="Rectangle 15"/>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29"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30" name="Rectangle 18"/>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32" name="Rectangle 2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33" name="Rectangle 21"/>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35" name="Rectangle 2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36" name="Rectangle 24"/>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38" name="Rectangle 2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39" name="Rectangle 27"/>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41" name="Rectangle 2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42" name="Rectangle 30"/>
          <p:cNvSpPr>
            <a:spLocks noChangeArrowheads="1"/>
          </p:cNvSpPr>
          <p:nvPr/>
        </p:nvSpPr>
        <p:spPr bwMode="auto">
          <a:xfrm>
            <a:off x="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44" name="Rectangle 3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45" name="Rectangle 33"/>
          <p:cNvSpPr>
            <a:spLocks noChangeArrowheads="1"/>
          </p:cNvSpPr>
          <p:nvPr/>
        </p:nvSpPr>
        <p:spPr bwMode="auto">
          <a:xfrm>
            <a:off x="0" y="733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47" name="Rectangle 3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48" name="Rectangle 36"/>
          <p:cNvSpPr>
            <a:spLocks noChangeArrowheads="1"/>
          </p:cNvSpPr>
          <p:nvPr/>
        </p:nvSpPr>
        <p:spPr bwMode="auto">
          <a:xfrm>
            <a:off x="0" y="10096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64550" name="Rectangle 3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64551" name="Rectangle 39"/>
          <p:cNvSpPr>
            <a:spLocks noChangeArrowheads="1"/>
          </p:cNvSpPr>
          <p:nvPr/>
        </p:nvSpPr>
        <p:spPr bwMode="auto">
          <a:xfrm>
            <a:off x="0" y="10096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TextBox 44"/>
          <p:cNvSpPr txBox="1"/>
          <p:nvPr/>
        </p:nvSpPr>
        <p:spPr>
          <a:xfrm>
            <a:off x="8587394" y="4774168"/>
            <a:ext cx="537754" cy="369332"/>
          </a:xfrm>
          <a:prstGeom prst="rect">
            <a:avLst/>
          </a:prstGeom>
          <a:noFill/>
        </p:spPr>
        <p:txBody>
          <a:bodyPr wrap="square" rtlCol="0">
            <a:spAutoFit/>
          </a:bodyPr>
          <a:lstStyle/>
          <a:p>
            <a:r>
              <a:rPr lang="ru-RU" dirty="0" smtClean="0"/>
              <a:t>17</a:t>
            </a:r>
            <a:endParaRPr lang="ru-RU" dirty="0"/>
          </a:p>
        </p:txBody>
      </p:sp>
      <p:sp>
        <p:nvSpPr>
          <p:cNvPr id="27649" name="Rectangle 1"/>
          <p:cNvSpPr>
            <a:spLocks noChangeArrowheads="1"/>
          </p:cNvSpPr>
          <p:nvPr/>
        </p:nvSpPr>
        <p:spPr bwMode="auto">
          <a:xfrm>
            <a:off x="175364" y="733425"/>
            <a:ext cx="8755694"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571500" algn="l"/>
              </a:tabLst>
            </a:pP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 Жуков, В. К.  Метрология. Теория измерений : учебное пособие для вузов / В. К. Жуков. — Москва : Издательство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2020. — 414 с. — (Высшее образование). — ISBN 978-5-534-03865-1. — Текст : электронный // ЭБС </a:t>
            </a:r>
            <a:r>
              <a:rPr kumimoji="0" lang="ru-RU"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Юрайт</a:t>
            </a:r>
            <a:r>
              <a:rPr kumimoji="0" lang="ru-RU"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[сайт]. — URL: https://urait.ru/bcode/451396 (дата обращения: 10.05.2021).</a:t>
            </a:r>
          </a:p>
          <a:p>
            <a:pPr algn="just" defTabSz="914400" fontAlgn="base">
              <a:spcBef>
                <a:spcPct val="0"/>
              </a:spcBef>
              <a:spcAft>
                <a:spcPct val="0"/>
              </a:spcAft>
              <a:tabLst>
                <a:tab pos="571500" algn="l"/>
              </a:tabLst>
            </a:pPr>
            <a:r>
              <a:rPr lang="ru-RU" sz="1400" dirty="0" smtClean="0">
                <a:latin typeface="Times New Roman" pitchFamily="18" charset="0"/>
                <a:ea typeface="Times New Roman" pitchFamily="18" charset="0"/>
                <a:cs typeface="Times New Roman" pitchFamily="18" charset="0"/>
              </a:rPr>
              <a:t>6.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Я. М.  Метрология, стандартизация и сертификация в 3 ч. Часть 1. Метрология : учебник для вузов / Я. М.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А. Г. </a:t>
            </a:r>
            <a:r>
              <a:rPr lang="ru-RU" sz="1400" dirty="0" err="1" smtClean="0">
                <a:latin typeface="Times New Roman" pitchFamily="18" charset="0"/>
                <a:ea typeface="Times New Roman" pitchFamily="18" charset="0"/>
                <a:cs typeface="Times New Roman" pitchFamily="18" charset="0"/>
              </a:rPr>
              <a:t>Схиртладзе</a:t>
            </a:r>
            <a:r>
              <a:rPr lang="ru-RU" sz="1400" dirty="0" smtClean="0">
                <a:latin typeface="Times New Roman" pitchFamily="18" charset="0"/>
                <a:ea typeface="Times New Roman" pitchFamily="18" charset="0"/>
                <a:cs typeface="Times New Roman" pitchFamily="18" charset="0"/>
              </a:rPr>
              <a:t>. — 5-е изд., </a:t>
            </a:r>
            <a:r>
              <a:rPr lang="ru-RU" sz="1400" dirty="0" err="1" smtClean="0">
                <a:latin typeface="Times New Roman" pitchFamily="18" charset="0"/>
                <a:ea typeface="Times New Roman" pitchFamily="18" charset="0"/>
                <a:cs typeface="Times New Roman" pitchFamily="18" charset="0"/>
              </a:rPr>
              <a:t>перераб</a:t>
            </a:r>
            <a:r>
              <a:rPr lang="ru-RU" sz="1400" dirty="0" smtClean="0">
                <a:latin typeface="Times New Roman" pitchFamily="18" charset="0"/>
                <a:ea typeface="Times New Roman" pitchFamily="18" charset="0"/>
                <a:cs typeface="Times New Roman" pitchFamily="18" charset="0"/>
              </a:rPr>
              <a:t>. и доп. — Москва : Издательство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2021. — 235 с. — (Высшее образование). — ISBN 978-5-534-01917-9. — Текст : электронный // ЭБС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[сайт]. — URL: https://urait.ru/bcode/470691 (дата обращения: 10.05.2021).</a:t>
            </a:r>
          </a:p>
          <a:p>
            <a:pPr algn="just" defTabSz="914400" fontAlgn="base">
              <a:spcBef>
                <a:spcPct val="0"/>
              </a:spcBef>
              <a:spcAft>
                <a:spcPct val="0"/>
              </a:spcAft>
              <a:tabLst>
                <a:tab pos="571500" algn="l"/>
              </a:tabLst>
            </a:pPr>
            <a:r>
              <a:rPr lang="ru-RU" sz="1400" dirty="0" smtClean="0">
                <a:latin typeface="Times New Roman" pitchFamily="18" charset="0"/>
                <a:ea typeface="Times New Roman" pitchFamily="18" charset="0"/>
                <a:cs typeface="Times New Roman" pitchFamily="18" charset="0"/>
              </a:rPr>
              <a:t>7.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Я. М.  Метрология, стандартизация и сертификация в 3 ч. Часть 2. Стандартизация : учебник для вузов / Я. М.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А. Г. </a:t>
            </a:r>
            <a:r>
              <a:rPr lang="ru-RU" sz="1400" dirty="0" err="1" smtClean="0">
                <a:latin typeface="Times New Roman" pitchFamily="18" charset="0"/>
                <a:ea typeface="Times New Roman" pitchFamily="18" charset="0"/>
                <a:cs typeface="Times New Roman" pitchFamily="18" charset="0"/>
              </a:rPr>
              <a:t>Схиртладзе</a:t>
            </a:r>
            <a:r>
              <a:rPr lang="ru-RU" sz="1400" dirty="0" smtClean="0">
                <a:latin typeface="Times New Roman" pitchFamily="18" charset="0"/>
                <a:ea typeface="Times New Roman" pitchFamily="18" charset="0"/>
                <a:cs typeface="Times New Roman" pitchFamily="18" charset="0"/>
              </a:rPr>
              <a:t>. — 5-е изд., </a:t>
            </a:r>
            <a:r>
              <a:rPr lang="ru-RU" sz="1400" dirty="0" err="1" smtClean="0">
                <a:latin typeface="Times New Roman" pitchFamily="18" charset="0"/>
                <a:ea typeface="Times New Roman" pitchFamily="18" charset="0"/>
                <a:cs typeface="Times New Roman" pitchFamily="18" charset="0"/>
              </a:rPr>
              <a:t>перераб</a:t>
            </a:r>
            <a:r>
              <a:rPr lang="ru-RU" sz="1400" dirty="0" smtClean="0">
                <a:latin typeface="Times New Roman" pitchFamily="18" charset="0"/>
                <a:ea typeface="Times New Roman" pitchFamily="18" charset="0"/>
                <a:cs typeface="Times New Roman" pitchFamily="18" charset="0"/>
              </a:rPr>
              <a:t>. и доп. — Москва : Издательство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2021. — 481 с. — (Высшее образование). — ISBN 978-5-534-01929-2. — Текст : электронный // ЭБС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[сайт]. — URL: https://urait.ru/bcode/470702 (дата обращения: 10.05.2021).</a:t>
            </a:r>
          </a:p>
          <a:p>
            <a:pPr algn="just" defTabSz="914400" fontAlgn="base">
              <a:spcBef>
                <a:spcPct val="0"/>
              </a:spcBef>
              <a:spcAft>
                <a:spcPct val="0"/>
              </a:spcAft>
              <a:tabLst>
                <a:tab pos="571500" algn="l"/>
              </a:tabLst>
            </a:pPr>
            <a:r>
              <a:rPr lang="ru-RU" sz="1400" dirty="0" smtClean="0">
                <a:latin typeface="Times New Roman" pitchFamily="18" charset="0"/>
                <a:ea typeface="Times New Roman" pitchFamily="18" charset="0"/>
                <a:cs typeface="Times New Roman" pitchFamily="18" charset="0"/>
              </a:rPr>
              <a:t>8.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Я. М.  Метрология, стандартизация и сертификация в 3 ч. Часть 3. Сертификация : учебник для вузов / Я. М. </a:t>
            </a:r>
            <a:r>
              <a:rPr lang="ru-RU" sz="1400" dirty="0" err="1" smtClean="0">
                <a:latin typeface="Times New Roman" pitchFamily="18" charset="0"/>
                <a:ea typeface="Times New Roman" pitchFamily="18" charset="0"/>
                <a:cs typeface="Times New Roman" pitchFamily="18" charset="0"/>
              </a:rPr>
              <a:t>Радкевич</a:t>
            </a:r>
            <a:r>
              <a:rPr lang="ru-RU" sz="1400" dirty="0" smtClean="0">
                <a:latin typeface="Times New Roman" pitchFamily="18" charset="0"/>
                <a:ea typeface="Times New Roman" pitchFamily="18" charset="0"/>
                <a:cs typeface="Times New Roman" pitchFamily="18" charset="0"/>
              </a:rPr>
              <a:t>, А. Г. </a:t>
            </a:r>
            <a:r>
              <a:rPr lang="ru-RU" sz="1400" dirty="0" err="1" smtClean="0">
                <a:latin typeface="Times New Roman" pitchFamily="18" charset="0"/>
                <a:ea typeface="Times New Roman" pitchFamily="18" charset="0"/>
                <a:cs typeface="Times New Roman" pitchFamily="18" charset="0"/>
              </a:rPr>
              <a:t>Схиртладзе</a:t>
            </a:r>
            <a:r>
              <a:rPr lang="ru-RU" sz="1400" dirty="0" smtClean="0">
                <a:latin typeface="Times New Roman" pitchFamily="18" charset="0"/>
                <a:ea typeface="Times New Roman" pitchFamily="18" charset="0"/>
                <a:cs typeface="Times New Roman" pitchFamily="18" charset="0"/>
              </a:rPr>
              <a:t>. — 5-е изд., </a:t>
            </a:r>
            <a:r>
              <a:rPr lang="ru-RU" sz="1400" dirty="0" err="1" smtClean="0">
                <a:latin typeface="Times New Roman" pitchFamily="18" charset="0"/>
                <a:ea typeface="Times New Roman" pitchFamily="18" charset="0"/>
                <a:cs typeface="Times New Roman" pitchFamily="18" charset="0"/>
              </a:rPr>
              <a:t>перераб</a:t>
            </a:r>
            <a:r>
              <a:rPr lang="ru-RU" sz="1400" dirty="0" smtClean="0">
                <a:latin typeface="Times New Roman" pitchFamily="18" charset="0"/>
                <a:ea typeface="Times New Roman" pitchFamily="18" charset="0"/>
                <a:cs typeface="Times New Roman" pitchFamily="18" charset="0"/>
              </a:rPr>
              <a:t>. и доп. — Москва : Издательство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2021. — 132 с. — (Высшее образование). — ISBN 978-5-534-08499-3. — Текст : электронный // ЭБС </a:t>
            </a:r>
            <a:r>
              <a:rPr lang="ru-RU" sz="1400" dirty="0" err="1" smtClean="0">
                <a:latin typeface="Times New Roman" pitchFamily="18" charset="0"/>
                <a:ea typeface="Times New Roman" pitchFamily="18" charset="0"/>
                <a:cs typeface="Times New Roman" pitchFamily="18" charset="0"/>
              </a:rPr>
              <a:t>Юрайт</a:t>
            </a:r>
            <a:r>
              <a:rPr lang="ru-RU" sz="1400" dirty="0" smtClean="0">
                <a:latin typeface="Times New Roman" pitchFamily="18" charset="0"/>
                <a:ea typeface="Times New Roman" pitchFamily="18" charset="0"/>
                <a:cs typeface="Times New Roman" pitchFamily="18" charset="0"/>
              </a:rPr>
              <a:t> [сайт]. — URL: https://urait.ru/bcode/470703 (дата обращения: 10.05.2021).</a:t>
            </a:r>
          </a:p>
          <a:p>
            <a:pPr marL="0" marR="0" lvl="0" indent="0" algn="just" defTabSz="914400" rtl="0" eaLnBrk="1" fontAlgn="base" latinLnBrk="0" hangingPunct="1">
              <a:lnSpc>
                <a:spcPct val="100000"/>
              </a:lnSpc>
              <a:spcBef>
                <a:spcPct val="0"/>
              </a:spcBef>
              <a:spcAft>
                <a:spcPct val="0"/>
              </a:spcAft>
              <a:buClrTx/>
              <a:buSzTx/>
              <a:buFontTx/>
              <a:buChar char="•"/>
              <a:tabLst>
                <a:tab pos="571500" algn="l"/>
              </a:tabLst>
            </a:pPr>
            <a:endParaRPr kumimoji="0" lang="ru-RU"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339633" y="1683657"/>
            <a:ext cx="8112035" cy="1698172"/>
          </a:xfrm>
        </p:spPr>
        <p:txBody>
          <a:bodyPr>
            <a:normAutofit fontScale="90000"/>
          </a:bodyPr>
          <a:lstStyle/>
          <a:p>
            <a:r>
              <a:rPr lang="ru-RU" sz="4000" dirty="0" smtClean="0"/>
              <a:t/>
            </a:r>
            <a:br>
              <a:rPr lang="ru-RU" sz="4000" dirty="0" smtClean="0"/>
            </a:br>
            <a:r>
              <a:rPr lang="ru-RU" sz="4000" dirty="0" smtClean="0"/>
              <a:t> Метрология, стандартизация и сертификация</a:t>
            </a:r>
            <a:br>
              <a:rPr lang="ru-RU" sz="4000" dirty="0" smtClean="0"/>
            </a:br>
            <a:r>
              <a:rPr lang="ru-RU" sz="4000" dirty="0" smtClean="0"/>
              <a:t>Лекция 1</a:t>
            </a:r>
            <a:endParaRPr lang="en-US" sz="4000" dirty="0"/>
          </a:p>
        </p:txBody>
      </p:sp>
      <p:sp>
        <p:nvSpPr>
          <p:cNvPr id="7" name="Text Placeholder 6"/>
          <p:cNvSpPr>
            <a:spLocks noGrp="1"/>
          </p:cNvSpPr>
          <p:nvPr>
            <p:ph type="body" sz="quarter" idx="10"/>
          </p:nvPr>
        </p:nvSpPr>
        <p:spPr>
          <a:xfrm>
            <a:off x="1371600" y="3637205"/>
            <a:ext cx="6400800" cy="761613"/>
          </a:xfrm>
        </p:spPr>
        <p:txBody>
          <a:bodyPr>
            <a:normAutofit fontScale="85000" lnSpcReduction="10000"/>
          </a:bodyPr>
          <a:lstStyle/>
          <a:p>
            <a:r>
              <a:rPr lang="ru-RU" sz="2000" dirty="0" smtClean="0"/>
              <a:t>к.т.н., преподаватель </a:t>
            </a:r>
            <a:r>
              <a:rPr lang="ru-RU" sz="2000" dirty="0" err="1" smtClean="0"/>
              <a:t>ФСУиР</a:t>
            </a:r>
            <a:r>
              <a:rPr lang="ru-RU" sz="2000" dirty="0" smtClean="0"/>
              <a:t> – Рассадина Анна Александровна</a:t>
            </a:r>
            <a:endParaRPr lang="nl-NL" sz="2000" dirty="0"/>
          </a:p>
          <a:p>
            <a:r>
              <a:rPr lang="ru-RU" dirty="0" smtClean="0"/>
              <a:t>Контактные данные: 8-950-047-25-58, </a:t>
            </a:r>
            <a:r>
              <a:rPr lang="en-GB" dirty="0"/>
              <a:t>aarassadina@itmo.ru</a:t>
            </a:r>
            <a:endParaRPr lang="en-US" dirty="0"/>
          </a:p>
        </p:txBody>
      </p:sp>
    </p:spTree>
    <p:extLst>
      <p:ext uri="{BB962C8B-B14F-4D97-AF65-F5344CB8AC3E}">
        <p14:creationId xmlns:p14="http://schemas.microsoft.com/office/powerpoint/2010/main" val="2397462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713984"/>
            <a:ext cx="9125148" cy="4185761"/>
          </a:xfrm>
          <a:prstGeom prst="rect">
            <a:avLst/>
          </a:prstGeom>
          <a:solidFill>
            <a:schemeClr val="bg1"/>
          </a:solidFill>
        </p:spPr>
        <p:txBody>
          <a:bodyPr wrap="square" rtlCol="0">
            <a:spAutoFit/>
          </a:bodyPr>
          <a:lstStyle/>
          <a:p>
            <a:pPr lvl="0"/>
            <a:r>
              <a:rPr lang="ru-RU" sz="1400" dirty="0" smtClean="0">
                <a:latin typeface="Times New Roman" pitchFamily="18" charset="0"/>
                <a:cs typeface="Times New Roman" pitchFamily="18" charset="0"/>
              </a:rPr>
              <a:t>9. Степанова, Е. А.  Метрология и измерительная техника: основы обработки результатов измерений : учебное пособие для вузов / Е. А. Степанова, Н. А. </a:t>
            </a:r>
            <a:r>
              <a:rPr lang="ru-RU" sz="1400" dirty="0" err="1" smtClean="0">
                <a:latin typeface="Times New Roman" pitchFamily="18" charset="0"/>
                <a:cs typeface="Times New Roman" pitchFamily="18" charset="0"/>
              </a:rPr>
              <a:t>Скулкина</a:t>
            </a:r>
            <a:r>
              <a:rPr lang="ru-RU" sz="1400" dirty="0" smtClean="0">
                <a:latin typeface="Times New Roman" pitchFamily="18" charset="0"/>
                <a:cs typeface="Times New Roman" pitchFamily="18" charset="0"/>
              </a:rPr>
              <a:t>, А. С. </a:t>
            </a:r>
            <a:r>
              <a:rPr lang="ru-RU" sz="1400" dirty="0" err="1" smtClean="0">
                <a:latin typeface="Times New Roman" pitchFamily="18" charset="0"/>
                <a:cs typeface="Times New Roman" pitchFamily="18" charset="0"/>
              </a:rPr>
              <a:t>Волегов</a:t>
            </a:r>
            <a:r>
              <a:rPr lang="ru-RU" sz="1400" dirty="0" smtClean="0">
                <a:latin typeface="Times New Roman" pitchFamily="18" charset="0"/>
                <a:cs typeface="Times New Roman" pitchFamily="18" charset="0"/>
              </a:rPr>
              <a:t> ; под общей редакцией Е. А. Степановой. — Москва : Издательство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2020. — 95 с. — (Высшее образование). — ISBN 978-5-534-00686-5. — Текст : электронный // ЭБС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[сайт]. — URL: https://urait.ru/bcode/453299 (дата обращения: 10.05.2021).</a:t>
            </a:r>
          </a:p>
          <a:p>
            <a:pPr lvl="0"/>
            <a:r>
              <a:rPr lang="ru-RU" sz="1400" dirty="0" smtClean="0">
                <a:latin typeface="Times New Roman" pitchFamily="18" charset="0"/>
                <a:cs typeface="Times New Roman" pitchFamily="18" charset="0"/>
              </a:rPr>
              <a:t>10. Райкова, Е. Ю.  Стандартизация, подтверждение соответствия, метрология : учебник и практикум для вузов / Е. Ю. Райкова. — 2-е изд. — Москва : Издательство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2021. — 382 с. — (Высшее образование). — ISBN 978-5-534-14247-1. — Текст : электронный // ЭБС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[сайт]. — URL: https://urait.ru/bcode/477601 (дата обращения: 10.05.2021).</a:t>
            </a:r>
          </a:p>
          <a:p>
            <a:r>
              <a:rPr lang="ru-RU" sz="1400" dirty="0" smtClean="0">
                <a:latin typeface="Times New Roman" pitchFamily="18" charset="0"/>
                <a:cs typeface="Times New Roman" pitchFamily="18" charset="0"/>
              </a:rPr>
              <a:t>11. Основы цифровой экономики : учебник и практикум для вузов / М. Н. </a:t>
            </a:r>
            <a:r>
              <a:rPr lang="ru-RU" sz="1400" dirty="0" err="1" smtClean="0">
                <a:latin typeface="Times New Roman" pitchFamily="18" charset="0"/>
                <a:cs typeface="Times New Roman" pitchFamily="18" charset="0"/>
              </a:rPr>
              <a:t>Конягина</a:t>
            </a:r>
            <a:r>
              <a:rPr lang="ru-RU" sz="1400" dirty="0" smtClean="0">
                <a:latin typeface="Times New Roman" pitchFamily="18" charset="0"/>
                <a:cs typeface="Times New Roman" pitchFamily="18" charset="0"/>
              </a:rPr>
              <a:t> [и др.] ; ответственный редактор М. Н. </a:t>
            </a:r>
            <a:r>
              <a:rPr lang="ru-RU" sz="1400" dirty="0" err="1" smtClean="0">
                <a:latin typeface="Times New Roman" pitchFamily="18" charset="0"/>
                <a:cs typeface="Times New Roman" pitchFamily="18" charset="0"/>
              </a:rPr>
              <a:t>Конягина</a:t>
            </a:r>
            <a:r>
              <a:rPr lang="ru-RU" sz="1400" dirty="0" smtClean="0">
                <a:latin typeface="Times New Roman" pitchFamily="18" charset="0"/>
                <a:cs typeface="Times New Roman" pitchFamily="18" charset="0"/>
              </a:rPr>
              <a:t>. — Москва : Издательство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2021. — 235 с. — (Высшее образование). — ISBN 978-5-534-13476-6. — Текст : электронный // ЭБС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[сайт]. — URL: https://urait.ru/bcode/468187 (дата обращения: 10.05.2021).</a:t>
            </a:r>
          </a:p>
          <a:p>
            <a:r>
              <a:rPr lang="ru-RU" sz="1400" dirty="0" smtClean="0">
                <a:latin typeface="Times New Roman" pitchFamily="18" charset="0"/>
                <a:cs typeface="Times New Roman" pitchFamily="18" charset="0"/>
              </a:rPr>
              <a:t>12. Горелов, Н. А.  Развитие информационного общества: цифровая экономика : учебное пособие для вузов / Н. А. Горелов, О. Н. Кораблева. — Москва : Издательство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2020. — 241 с. — (Высшее образование). — ISBN 978-5-534-10039-6. — Текст : электронный // ЭБС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[сайт]. — URL: https://urait.ru/bcode/454668 (дата обращения: 10.05.2021).</a:t>
            </a:r>
          </a:p>
          <a:p>
            <a:r>
              <a:rPr lang="ru-RU" sz="1400" dirty="0" smtClean="0">
                <a:latin typeface="Times New Roman" pitchFamily="18" charset="0"/>
                <a:cs typeface="Times New Roman" pitchFamily="18" charset="0"/>
              </a:rPr>
              <a:t>13. </a:t>
            </a:r>
            <a:r>
              <a:rPr lang="ru-RU" sz="1400" dirty="0" err="1" smtClean="0">
                <a:latin typeface="Times New Roman" pitchFamily="18" charset="0"/>
                <a:cs typeface="Times New Roman" pitchFamily="18" charset="0"/>
              </a:rPr>
              <a:t>Сологубова</a:t>
            </a:r>
            <a:r>
              <a:rPr lang="ru-RU" sz="1400" dirty="0" smtClean="0">
                <a:latin typeface="Times New Roman" pitchFamily="18" charset="0"/>
                <a:cs typeface="Times New Roman" pitchFamily="18" charset="0"/>
              </a:rPr>
              <a:t>, Г. С.  Составляющие цифровой трансформации : монография / Г. С. </a:t>
            </a:r>
            <a:r>
              <a:rPr lang="ru-RU" sz="1400" dirty="0" err="1" smtClean="0">
                <a:latin typeface="Times New Roman" pitchFamily="18" charset="0"/>
                <a:cs typeface="Times New Roman" pitchFamily="18" charset="0"/>
              </a:rPr>
              <a:t>Сологубова</a:t>
            </a:r>
            <a:r>
              <a:rPr lang="ru-RU" sz="1400" dirty="0" smtClean="0">
                <a:latin typeface="Times New Roman" pitchFamily="18" charset="0"/>
                <a:cs typeface="Times New Roman" pitchFamily="18" charset="0"/>
              </a:rPr>
              <a:t>. — Москва : Издательство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2021. — 147 с. — (Актуальные монографии). — ISBN 978-5-534-11335-8. — Текст : электронный // ЭБС </a:t>
            </a:r>
            <a:r>
              <a:rPr lang="ru-RU" sz="1400" dirty="0" err="1" smtClean="0">
                <a:latin typeface="Times New Roman" pitchFamily="18" charset="0"/>
                <a:cs typeface="Times New Roman" pitchFamily="18" charset="0"/>
              </a:rPr>
              <a:t>Юрайт</a:t>
            </a:r>
            <a:r>
              <a:rPr lang="ru-RU" sz="1400" dirty="0" smtClean="0">
                <a:latin typeface="Times New Roman" pitchFamily="18" charset="0"/>
                <a:cs typeface="Times New Roman" pitchFamily="18" charset="0"/>
              </a:rPr>
              <a:t> [сайт]. — URL: https://urait.ru/bcode/475065 (дата обращения: 10.05.2021).</a:t>
            </a:r>
            <a:endParaRPr lang="ru-RU" dirty="0"/>
          </a:p>
        </p:txBody>
      </p:sp>
      <p:sp>
        <p:nvSpPr>
          <p:cNvPr id="9" name="TextBox 8"/>
          <p:cNvSpPr txBox="1"/>
          <p:nvPr/>
        </p:nvSpPr>
        <p:spPr>
          <a:xfrm>
            <a:off x="8587394" y="4774168"/>
            <a:ext cx="537754" cy="369332"/>
          </a:xfrm>
          <a:prstGeom prst="rect">
            <a:avLst/>
          </a:prstGeom>
          <a:noFill/>
        </p:spPr>
        <p:txBody>
          <a:bodyPr wrap="square" rtlCol="0">
            <a:spAutoFit/>
          </a:bodyPr>
          <a:lstStyle/>
          <a:p>
            <a:r>
              <a:rPr lang="ru-RU" dirty="0" smtClean="0"/>
              <a:t>18</a:t>
            </a:r>
            <a:endParaRPr lang="ru-RU"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187890" y="577949"/>
            <a:ext cx="8718115" cy="4196219"/>
          </a:xfrm>
          <a:solidFill>
            <a:schemeClr val="bg1"/>
          </a:solidFill>
        </p:spPr>
        <p:txBody>
          <a:bodyPr>
            <a:normAutofit fontScale="85000" lnSpcReduction="20000"/>
          </a:bodyPr>
          <a:lstStyle/>
          <a:p>
            <a:r>
              <a:rPr lang="en-US" sz="1500" dirty="0" smtClean="0">
                <a:latin typeface="Times New Roman" pitchFamily="18" charset="0"/>
                <a:cs typeface="Times New Roman" pitchFamily="18" charset="0"/>
              </a:rPr>
              <a:t>c</a:t>
            </a:r>
            <a:r>
              <a:rPr lang="ru-RU" sz="1500" dirty="0" smtClean="0">
                <a:latin typeface="Times New Roman" pitchFamily="18" charset="0"/>
                <a:cs typeface="Times New Roman" pitchFamily="18" charset="0"/>
              </a:rPr>
              <a:t>)	</a:t>
            </a:r>
            <a:r>
              <a:rPr lang="ru-RU" sz="1500" b="1" dirty="0" smtClean="0">
                <a:latin typeface="Times New Roman" pitchFamily="18" charset="0"/>
                <a:cs typeface="Times New Roman" pitchFamily="18" charset="0"/>
              </a:rPr>
              <a:t>дополнительная литература</a:t>
            </a:r>
            <a:r>
              <a:rPr lang="ru-RU" sz="1500" dirty="0" smtClean="0">
                <a:latin typeface="Times New Roman" pitchFamily="18" charset="0"/>
                <a:cs typeface="Times New Roman" pitchFamily="18" charset="0"/>
              </a:rPr>
              <a:t>: </a:t>
            </a:r>
          </a:p>
          <a:p>
            <a:pPr lvl="0"/>
            <a:r>
              <a:rPr lang="ru-RU" sz="1500" dirty="0" smtClean="0">
                <a:latin typeface="Times New Roman" pitchFamily="18" charset="0"/>
                <a:cs typeface="Times New Roman" pitchFamily="18" charset="0"/>
              </a:rPr>
              <a:t>1. РМГ 29-2013 Метрология. Основные термины и определения. Рекомендации по межгосударственной стандартизации. Государственная система обеспечения единства измерений.</a:t>
            </a:r>
          </a:p>
          <a:p>
            <a:pPr lvl="0"/>
            <a:r>
              <a:rPr lang="ru-RU" sz="1500" dirty="0" smtClean="0">
                <a:latin typeface="Times New Roman" pitchFamily="18" charset="0"/>
                <a:cs typeface="Times New Roman" pitchFamily="18" charset="0"/>
              </a:rPr>
              <a:t>2. Федеральный закон "Об обеспечении единства измерений" № 102-ФЗ от 26.06.2008</a:t>
            </a:r>
          </a:p>
          <a:p>
            <a:pPr lvl="0"/>
            <a:r>
              <a:rPr lang="ru-RU" sz="1500" dirty="0" smtClean="0">
                <a:latin typeface="Times New Roman" pitchFamily="18" charset="0"/>
                <a:cs typeface="Times New Roman" pitchFamily="18" charset="0"/>
              </a:rPr>
              <a:t>3. ГОСТ 34-100.1-2017/ISO/IEC </a:t>
            </a:r>
            <a:r>
              <a:rPr lang="ru-RU" sz="1500" dirty="0" err="1" smtClean="0">
                <a:latin typeface="Times New Roman" pitchFamily="18" charset="0"/>
                <a:cs typeface="Times New Roman" pitchFamily="18" charset="0"/>
              </a:rPr>
              <a:t>Guide</a:t>
            </a:r>
            <a:r>
              <a:rPr lang="ru-RU" sz="1500" dirty="0" smtClean="0">
                <a:latin typeface="Times New Roman" pitchFamily="18" charset="0"/>
                <a:cs typeface="Times New Roman" pitchFamily="18" charset="0"/>
              </a:rPr>
              <a:t> 98-1:2009 Неопределенность измерения. Часть 1. Введение в руководства по выражению неопределенности измерения</a:t>
            </a:r>
          </a:p>
          <a:p>
            <a:pPr lvl="0"/>
            <a:r>
              <a:rPr lang="ru-RU" sz="1500" dirty="0" smtClean="0">
                <a:latin typeface="Times New Roman" pitchFamily="18" charset="0"/>
                <a:cs typeface="Times New Roman" pitchFamily="18" charset="0"/>
              </a:rPr>
              <a:t>4. ГОСТ 34100.3 2017/ ISO/IEC </a:t>
            </a:r>
            <a:r>
              <a:rPr lang="ru-RU" sz="1500" dirty="0" err="1" smtClean="0">
                <a:latin typeface="Times New Roman" pitchFamily="18" charset="0"/>
                <a:cs typeface="Times New Roman" pitchFamily="18" charset="0"/>
              </a:rPr>
              <a:t>Guide</a:t>
            </a:r>
            <a:r>
              <a:rPr lang="ru-RU" sz="1500" dirty="0" smtClean="0">
                <a:latin typeface="Times New Roman" pitchFamily="18" charset="0"/>
                <a:cs typeface="Times New Roman" pitchFamily="18" charset="0"/>
              </a:rPr>
              <a:t> 98 3:2008 НЕОПРЕДЕЛЕННОСТЬ ИЗМЕРЕНИЯ Часть 3 Руководство по выражению неопределенности измерения</a:t>
            </a:r>
          </a:p>
          <a:p>
            <a:pPr lvl="0"/>
            <a:r>
              <a:rPr lang="ru-RU" sz="1500" dirty="0" smtClean="0">
                <a:latin typeface="Times New Roman" pitchFamily="18" charset="0"/>
                <a:cs typeface="Times New Roman" pitchFamily="18" charset="0"/>
              </a:rPr>
              <a:t>5. ГОСТ Р 8.736-2011 Государственная система обеспечения единства измерений (ГСИ). Измерения прямые многократные. Методы обработки результатов измерений. Основные положения</a:t>
            </a:r>
          </a:p>
          <a:p>
            <a:pPr lvl="0"/>
            <a:r>
              <a:rPr lang="ru-RU" sz="1500" dirty="0" smtClean="0">
                <a:latin typeface="Times New Roman" pitchFamily="18" charset="0"/>
                <a:cs typeface="Times New Roman" pitchFamily="18" charset="0"/>
              </a:rPr>
              <a:t>6. Р 50.2.038-2004 ГСИ. Измерения прямые однократные. Оценивание погрешностей и неопределенности результата измерений</a:t>
            </a:r>
          </a:p>
          <a:p>
            <a:pPr lvl="0"/>
            <a:r>
              <a:rPr lang="ru-RU" sz="1500" dirty="0" smtClean="0">
                <a:latin typeface="Times New Roman" pitchFamily="18" charset="0"/>
                <a:cs typeface="Times New Roman" pitchFamily="18" charset="0"/>
              </a:rPr>
              <a:t>7. МИ 2083-90 ГСИ. Измерения косвенные. Определение результатов измерений и оценивание их погрешностей</a:t>
            </a:r>
          </a:p>
          <a:p>
            <a:pPr lvl="0"/>
            <a:r>
              <a:rPr lang="ru-RU" sz="1500" dirty="0" smtClean="0">
                <a:latin typeface="Times New Roman" pitchFamily="18" charset="0"/>
                <a:cs typeface="Times New Roman" pitchFamily="18" charset="0"/>
              </a:rPr>
              <a:t>8. СТ СЭВ 543-77 Числа. Правила записи и округления</a:t>
            </a:r>
          </a:p>
          <a:p>
            <a:pPr lvl="0"/>
            <a:r>
              <a:rPr lang="ru-RU" sz="1500" dirty="0" smtClean="0">
                <a:latin typeface="Times New Roman" pitchFamily="18" charset="0"/>
                <a:cs typeface="Times New Roman" pitchFamily="18" charset="0"/>
              </a:rPr>
              <a:t>9. ГОСТ 2 026-80 «Исследовательские испытания. Планирование эксперимента. Термины и определения»</a:t>
            </a:r>
          </a:p>
          <a:p>
            <a:pPr lvl="0"/>
            <a:r>
              <a:rPr lang="ru-RU" sz="1500" dirty="0" smtClean="0">
                <a:latin typeface="Times New Roman" pitchFamily="18" charset="0"/>
                <a:cs typeface="Times New Roman" pitchFamily="18" charset="0"/>
              </a:rPr>
              <a:t>10. Федеральный закон "О стандартизации в Российской Федерации" от 29.06.2015 N 162-ФЗ (последняя редакция)</a:t>
            </a:r>
          </a:p>
          <a:p>
            <a:pPr lvl="0"/>
            <a:r>
              <a:rPr lang="ru-RU" sz="1500" dirty="0" smtClean="0">
                <a:latin typeface="Times New Roman" pitchFamily="18" charset="0"/>
                <a:cs typeface="Times New Roman" pitchFamily="18" charset="0"/>
              </a:rPr>
              <a:t>11. Федеральный закон от 05.04.2016 г. № 104-ФЗ «О внесении изменений в отдельные законодательные акты Российской Федерации по стандартизации»</a:t>
            </a:r>
          </a:p>
          <a:p>
            <a:pPr lvl="0"/>
            <a:r>
              <a:rPr lang="ru-RU" sz="1500" dirty="0" smtClean="0">
                <a:latin typeface="Times New Roman" pitchFamily="18" charset="0"/>
                <a:cs typeface="Times New Roman" pitchFamily="18" charset="0"/>
              </a:rPr>
              <a:t>12. ФЗ от 27 декабря 2002 г. № 184-ФЗ «О техническом регулировании» в редакции от 22.12.2020 действует с 01.01.2021</a:t>
            </a:r>
          </a:p>
          <a:p>
            <a:pPr lvl="0"/>
            <a:r>
              <a:rPr lang="ru-RU" sz="1500" dirty="0" smtClean="0">
                <a:latin typeface="Times New Roman" pitchFamily="18" charset="0"/>
                <a:cs typeface="Times New Roman" pitchFamily="18" charset="0"/>
              </a:rPr>
              <a:t>13. Закон РФ от 7 февраля 1992 г. N 2300-I «О защите прав потребителей» последняя редакция от 22 декабря 2020</a:t>
            </a:r>
          </a:p>
          <a:p>
            <a:pPr lvl="0"/>
            <a:r>
              <a:rPr lang="ru-RU" sz="1500" dirty="0" smtClean="0">
                <a:latin typeface="Times New Roman" pitchFamily="18" charset="0"/>
                <a:cs typeface="Times New Roman" pitchFamily="18" charset="0"/>
              </a:rPr>
              <a:t>14. Стратегия государственной политики РФ в области защиты прав потребителей на период до 2030 г., утвержденную распоряжением Правительства РФ от 28 августа 2017 г. N 1837-р</a:t>
            </a:r>
          </a:p>
          <a:p>
            <a:pPr lvl="0"/>
            <a:endParaRPr lang="ru-RU" sz="1400" dirty="0" smtClean="0">
              <a:latin typeface="Times New Roman" pitchFamily="18" charset="0"/>
              <a:cs typeface="Times New Roman" pitchFamily="18" charset="0"/>
            </a:endParaRPr>
          </a:p>
          <a:p>
            <a:pPr algn="just"/>
            <a:endParaRPr lang="ru-RU" dirty="0" smtClean="0"/>
          </a:p>
          <a:p>
            <a:pPr algn="just"/>
            <a:endParaRPr lang="ru-RU" dirty="0" smtClean="0"/>
          </a:p>
          <a:p>
            <a:pPr algn="just"/>
            <a:endParaRPr lang="ru-RU" dirty="0" smtClean="0"/>
          </a:p>
          <a:p>
            <a:pPr algn="just"/>
            <a:endParaRPr lang="ru-RU" dirty="0" smtClean="0"/>
          </a:p>
          <a:p>
            <a:pPr algn="just"/>
            <a:endParaRPr lang="ru-RU" dirty="0" smtClean="0"/>
          </a:p>
          <a:p>
            <a:pPr algn="just"/>
            <a:endParaRPr lang="ru-RU" dirty="0" smtClean="0"/>
          </a:p>
          <a:p>
            <a:pPr algn="just"/>
            <a:endParaRPr lang="ru-RU" dirty="0" smtClean="0"/>
          </a:p>
          <a:p>
            <a:pPr algn="just"/>
            <a:endParaRPr lang="ru-RU" dirty="0"/>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19</a:t>
            </a:r>
            <a:endParaRPr lang="ru-RU"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7706" y="4774168"/>
            <a:ext cx="537754" cy="369332"/>
          </a:xfrm>
          <a:prstGeom prst="rect">
            <a:avLst/>
          </a:prstGeom>
          <a:noFill/>
        </p:spPr>
        <p:txBody>
          <a:bodyPr wrap="square" rtlCol="0">
            <a:spAutoFit/>
          </a:bodyPr>
          <a:lstStyle/>
          <a:p>
            <a:r>
              <a:rPr lang="ru-RU" dirty="0" smtClean="0"/>
              <a:t>20</a:t>
            </a:r>
            <a:endParaRPr lang="ru-RU" dirty="0"/>
          </a:p>
        </p:txBody>
      </p:sp>
      <p:sp>
        <p:nvSpPr>
          <p:cNvPr id="6" name="TextBox 5"/>
          <p:cNvSpPr txBox="1"/>
          <p:nvPr/>
        </p:nvSpPr>
        <p:spPr>
          <a:xfrm>
            <a:off x="1077239" y="588724"/>
            <a:ext cx="7014575" cy="646331"/>
          </a:xfrm>
          <a:prstGeom prst="rect">
            <a:avLst/>
          </a:prstGeom>
          <a:noFill/>
        </p:spPr>
        <p:txBody>
          <a:bodyPr wrap="square" rtlCol="0">
            <a:spAutoFit/>
          </a:bodyPr>
          <a:lstStyle/>
          <a:p>
            <a:pPr algn="ctr"/>
            <a:r>
              <a:rPr lang="ru-RU" dirty="0" smtClean="0">
                <a:solidFill>
                  <a:schemeClr val="accent1"/>
                </a:solidFill>
                <a:latin typeface="Times New Roman" pitchFamily="18" charset="0"/>
                <a:cs typeface="Times New Roman" pitchFamily="18" charset="0"/>
              </a:rPr>
              <a:t>Лекция 1</a:t>
            </a:r>
          </a:p>
          <a:p>
            <a:pPr algn="ctr"/>
            <a:r>
              <a:rPr lang="ru-RU" dirty="0" smtClean="0">
                <a:solidFill>
                  <a:schemeClr val="accent1"/>
                </a:solidFill>
                <a:latin typeface="Times New Roman" pitchFamily="18" charset="0"/>
                <a:cs typeface="Times New Roman" pitchFamily="18" charset="0"/>
              </a:rPr>
              <a:t>ВВЕДЕНИЕ В МЕТРОЛОГИЮ</a:t>
            </a:r>
          </a:p>
        </p:txBody>
      </p:sp>
      <p:sp>
        <p:nvSpPr>
          <p:cNvPr id="7" name="TextBox 6"/>
          <p:cNvSpPr txBox="1"/>
          <p:nvPr/>
        </p:nvSpPr>
        <p:spPr>
          <a:xfrm>
            <a:off x="150313" y="1184951"/>
            <a:ext cx="8680536" cy="3785652"/>
          </a:xfrm>
          <a:prstGeom prst="rect">
            <a:avLst/>
          </a:prstGeom>
          <a:solidFill>
            <a:schemeClr val="bg1"/>
          </a:solidFill>
        </p:spPr>
        <p:txBody>
          <a:bodyPr wrap="square" rtlCol="0">
            <a:spAutoFit/>
          </a:bodyPr>
          <a:lstStyle/>
          <a:p>
            <a:r>
              <a:rPr lang="ru-RU" sz="1600" b="1" dirty="0" smtClean="0">
                <a:latin typeface="Times New Roman" pitchFamily="18" charset="0"/>
                <a:cs typeface="Times New Roman" pitchFamily="18" charset="0"/>
              </a:rPr>
              <a:t>1.1. Основные определения</a:t>
            </a:r>
          </a:p>
          <a:p>
            <a:endParaRPr lang="ru-RU" sz="1600" b="1" dirty="0" smtClean="0">
              <a:latin typeface="Times New Roman" pitchFamily="18" charset="0"/>
              <a:cs typeface="Times New Roman" pitchFamily="18" charset="0"/>
            </a:endParaRPr>
          </a:p>
          <a:p>
            <a:pPr algn="just"/>
            <a:r>
              <a:rPr lang="ru-RU" sz="1600" b="1" dirty="0" smtClean="0">
                <a:latin typeface="Times New Roman" pitchFamily="18" charset="0"/>
                <a:cs typeface="Times New Roman" pitchFamily="18" charset="0"/>
              </a:rPr>
              <a:t>Метрология </a:t>
            </a:r>
            <a:r>
              <a:rPr lang="ru-RU" sz="1600" dirty="0" smtClean="0">
                <a:latin typeface="Times New Roman" pitchFamily="18" charset="0"/>
                <a:cs typeface="Times New Roman" pitchFamily="18" charset="0"/>
              </a:rPr>
              <a:t>– это наука об измерениях, методах и средствах обеспечения их единства и способах достижения требуемой точности (РМГ 29-2013).</a:t>
            </a:r>
          </a:p>
          <a:p>
            <a:pPr algn="just"/>
            <a:endParaRPr lang="ru-RU" sz="1600" dirty="0" smtClean="0">
              <a:latin typeface="Times New Roman" pitchFamily="18" charset="0"/>
              <a:cs typeface="Times New Roman" pitchFamily="18" charset="0"/>
            </a:endParaRPr>
          </a:p>
          <a:p>
            <a:pPr algn="just"/>
            <a:r>
              <a:rPr lang="ru-RU" sz="1600" b="1" dirty="0" smtClean="0">
                <a:latin typeface="Times New Roman" pitchFamily="18" charset="0"/>
                <a:cs typeface="Times New Roman" pitchFamily="18" charset="0"/>
              </a:rPr>
              <a:t>Стандартизация</a:t>
            </a:r>
            <a:r>
              <a:rPr lang="ru-RU" sz="1600" dirty="0" smtClean="0">
                <a:latin typeface="Times New Roman" pitchFamily="18" charset="0"/>
                <a:cs typeface="Times New Roman" pitchFamily="18" charset="0"/>
              </a:rPr>
              <a:t> – это деятельность по установлению правил и характеристик в целях их добровольного и многократного использования, направленная на достижение упорядоченности в сферах производства и обращения продукции и повышения конкурентоспособности продукции, работ и услуг. </a:t>
            </a:r>
          </a:p>
          <a:p>
            <a:pPr algn="just"/>
            <a:endParaRPr lang="ru-RU" sz="1600" dirty="0" smtClean="0">
              <a:latin typeface="Times New Roman" pitchFamily="18" charset="0"/>
              <a:cs typeface="Times New Roman" pitchFamily="18" charset="0"/>
            </a:endParaRPr>
          </a:p>
          <a:p>
            <a:pPr algn="just"/>
            <a:r>
              <a:rPr lang="ru-RU" sz="1600" b="1" dirty="0" smtClean="0">
                <a:latin typeface="Times New Roman" pitchFamily="18" charset="0"/>
                <a:cs typeface="Times New Roman" pitchFamily="18" charset="0"/>
              </a:rPr>
              <a:t>Сертификация</a:t>
            </a:r>
            <a:r>
              <a:rPr lang="ru-RU" sz="1600" dirty="0" smtClean="0">
                <a:latin typeface="Times New Roman" pitchFamily="18" charset="0"/>
                <a:cs typeface="Times New Roman" pitchFamily="18" charset="0"/>
              </a:rPr>
              <a:t> - это форма подтверждения соответствия объектов требованиям технических регламентов, положениям стандартов или условиям договоров, осуществляемая органом по сертификации.</a:t>
            </a:r>
          </a:p>
          <a:p>
            <a:pPr algn="just"/>
            <a:endParaRPr lang="ru-RU" sz="1600" dirty="0" smtClean="0">
              <a:latin typeface="Times New Roman" pitchFamily="18" charset="0"/>
              <a:cs typeface="Times New Roman" pitchFamily="18" charset="0"/>
            </a:endParaRPr>
          </a:p>
          <a:p>
            <a:pPr algn="just"/>
            <a:r>
              <a:rPr lang="ru-RU" sz="1600" dirty="0" smtClean="0">
                <a:latin typeface="Times New Roman" pitchFamily="18" charset="0"/>
                <a:cs typeface="Times New Roman" pitchFamily="18" charset="0"/>
              </a:rPr>
              <a:t> РМГ- Рекомендации по межгосударственной стандартизации</a:t>
            </a:r>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7706" y="4774168"/>
            <a:ext cx="537754" cy="369332"/>
          </a:xfrm>
          <a:prstGeom prst="rect">
            <a:avLst/>
          </a:prstGeom>
          <a:noFill/>
        </p:spPr>
        <p:txBody>
          <a:bodyPr wrap="square" rtlCol="0">
            <a:spAutoFit/>
          </a:bodyPr>
          <a:lstStyle/>
          <a:p>
            <a:r>
              <a:rPr lang="ru-RU" dirty="0" smtClean="0"/>
              <a:t>14</a:t>
            </a:r>
            <a:endParaRPr lang="ru-RU" dirty="0"/>
          </a:p>
        </p:txBody>
      </p:sp>
      <p:sp>
        <p:nvSpPr>
          <p:cNvPr id="7" name="TextBox 6"/>
          <p:cNvSpPr txBox="1"/>
          <p:nvPr/>
        </p:nvSpPr>
        <p:spPr>
          <a:xfrm>
            <a:off x="150313" y="1184951"/>
            <a:ext cx="8680536" cy="3046988"/>
          </a:xfrm>
          <a:prstGeom prst="rect">
            <a:avLst/>
          </a:prstGeom>
          <a:solidFill>
            <a:schemeClr val="bg1"/>
          </a:solidFill>
        </p:spPr>
        <p:txBody>
          <a:bodyPr wrap="square" rtlCol="0">
            <a:spAutoFit/>
          </a:bodyPr>
          <a:lstStyle/>
          <a:p>
            <a:pPr algn="just"/>
            <a:r>
              <a:rPr lang="ru-RU" sz="1600" dirty="0" smtClean="0">
                <a:latin typeface="Times New Roman" pitchFamily="18" charset="0"/>
                <a:cs typeface="Times New Roman" pitchFamily="18" charset="0"/>
              </a:rPr>
              <a:t>Задачи метрологии: усовершенствование эталонов; разработка новых методов точных измерений; обеспечение единства и необходимой точности </a:t>
            </a:r>
            <a:r>
              <a:rPr lang="ru-RU" sz="1600" i="1" dirty="0" smtClean="0">
                <a:latin typeface="Times New Roman" pitchFamily="18" charset="0"/>
                <a:cs typeface="Times New Roman" pitchFamily="18" charset="0"/>
              </a:rPr>
              <a:t>измерений</a:t>
            </a:r>
            <a:r>
              <a:rPr lang="ru-RU" sz="1600" dirty="0" smtClean="0">
                <a:latin typeface="Times New Roman" pitchFamily="18" charset="0"/>
                <a:cs typeface="Times New Roman" pitchFamily="18" charset="0"/>
              </a:rPr>
              <a:t>.</a:t>
            </a:r>
          </a:p>
          <a:p>
            <a:pPr algn="just"/>
            <a:endParaRPr lang="ru-RU" sz="1600" i="1" dirty="0" smtClean="0">
              <a:latin typeface="Times New Roman" pitchFamily="18" charset="0"/>
              <a:cs typeface="Times New Roman" pitchFamily="18" charset="0"/>
            </a:endParaRPr>
          </a:p>
          <a:p>
            <a:pPr algn="just"/>
            <a:r>
              <a:rPr lang="ru-RU" sz="1600" i="1" dirty="0" smtClean="0">
                <a:latin typeface="Times New Roman" pitchFamily="18" charset="0"/>
                <a:cs typeface="Times New Roman" pitchFamily="18" charset="0"/>
              </a:rPr>
              <a:t>Измерение - </a:t>
            </a:r>
            <a:r>
              <a:rPr lang="ru-RU" sz="1600" dirty="0" smtClean="0">
                <a:latin typeface="Times New Roman" pitchFamily="18" charset="0"/>
                <a:cs typeface="Times New Roman" pitchFamily="18" charset="0"/>
              </a:rPr>
              <a:t>процесс количественного оценивания свойств физического объекта с помощью определения опытным путем значения какой-либо, физической величины.</a:t>
            </a:r>
          </a:p>
          <a:p>
            <a:pPr algn="just"/>
            <a:endParaRPr lang="ru-RU" sz="1600" dirty="0" smtClean="0">
              <a:latin typeface="Times New Roman" pitchFamily="18" charset="0"/>
              <a:cs typeface="Times New Roman" pitchFamily="18" charset="0"/>
            </a:endParaRPr>
          </a:p>
          <a:p>
            <a:pPr algn="just"/>
            <a:r>
              <a:rPr lang="ru-RU" sz="1600" dirty="0" smtClean="0">
                <a:latin typeface="Times New Roman" pitchFamily="18" charset="0"/>
                <a:cs typeface="Times New Roman" pitchFamily="18" charset="0"/>
              </a:rPr>
              <a:t>Качество результата измерения определяется такими характеристиками, как:</a:t>
            </a:r>
          </a:p>
          <a:p>
            <a:pPr indent="457200" algn="just">
              <a:buFontTx/>
              <a:buChar char="-"/>
            </a:pPr>
            <a:r>
              <a:rPr lang="ru-RU" sz="1600" dirty="0" smtClean="0">
                <a:latin typeface="Times New Roman" pitchFamily="18" charset="0"/>
                <a:cs typeface="Times New Roman" pitchFamily="18" charset="0"/>
              </a:rPr>
              <a:t>Точность;</a:t>
            </a:r>
          </a:p>
          <a:p>
            <a:pPr indent="457200" algn="just">
              <a:buFontTx/>
              <a:buChar char="-"/>
            </a:pPr>
            <a:r>
              <a:rPr lang="ru-RU" sz="1600" dirty="0" err="1" smtClean="0">
                <a:latin typeface="Times New Roman" pitchFamily="18" charset="0"/>
                <a:cs typeface="Times New Roman" pitchFamily="18" charset="0"/>
              </a:rPr>
              <a:t>Воспроизводимость</a:t>
            </a:r>
            <a:r>
              <a:rPr lang="ru-RU" sz="1600" dirty="0" smtClean="0">
                <a:latin typeface="Times New Roman" pitchFamily="18" charset="0"/>
                <a:cs typeface="Times New Roman" pitchFamily="18" charset="0"/>
              </a:rPr>
              <a:t>;</a:t>
            </a:r>
          </a:p>
          <a:p>
            <a:pPr indent="457200" algn="just">
              <a:buFontTx/>
              <a:buChar char="-"/>
            </a:pPr>
            <a:r>
              <a:rPr lang="ru-RU" sz="1600" dirty="0" smtClean="0">
                <a:latin typeface="Times New Roman" pitchFamily="18" charset="0"/>
                <a:cs typeface="Times New Roman" pitchFamily="18" charset="0"/>
              </a:rPr>
              <a:t>Повторяемость;</a:t>
            </a:r>
          </a:p>
          <a:p>
            <a:pPr indent="457200" algn="just">
              <a:buFontTx/>
              <a:buChar char="-"/>
            </a:pPr>
            <a:r>
              <a:rPr lang="ru-RU" sz="1600" dirty="0" err="1" smtClean="0">
                <a:latin typeface="Times New Roman" pitchFamily="18" charset="0"/>
                <a:cs typeface="Times New Roman" pitchFamily="18" charset="0"/>
              </a:rPr>
              <a:t>Преобразуемость</a:t>
            </a:r>
            <a:r>
              <a:rPr lang="ru-RU" sz="1600" dirty="0" smtClean="0">
                <a:latin typeface="Times New Roman" pitchFamily="18" charset="0"/>
                <a:cs typeface="Times New Roman" pitchFamily="18" charset="0"/>
              </a:rPr>
              <a:t>;</a:t>
            </a:r>
          </a:p>
          <a:p>
            <a:pPr indent="457200" algn="just">
              <a:buFontTx/>
              <a:buChar char="-"/>
            </a:pPr>
            <a:r>
              <a:rPr lang="ru-RU" sz="1600" dirty="0" smtClean="0">
                <a:latin typeface="Times New Roman" pitchFamily="18" charset="0"/>
                <a:cs typeface="Times New Roman" pitchFamily="18" charset="0"/>
              </a:rPr>
              <a:t>Случайные ошибки измерений</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7706" y="4774168"/>
            <a:ext cx="537754" cy="369332"/>
          </a:xfrm>
          <a:prstGeom prst="rect">
            <a:avLst/>
          </a:prstGeom>
          <a:noFill/>
        </p:spPr>
        <p:txBody>
          <a:bodyPr wrap="square" rtlCol="0">
            <a:spAutoFit/>
          </a:bodyPr>
          <a:lstStyle/>
          <a:p>
            <a:r>
              <a:rPr lang="ru-RU" dirty="0" smtClean="0"/>
              <a:t>15</a:t>
            </a:r>
            <a:endParaRPr lang="ru-RU" dirty="0"/>
          </a:p>
        </p:txBody>
      </p:sp>
      <p:sp>
        <p:nvSpPr>
          <p:cNvPr id="7" name="TextBox 6"/>
          <p:cNvSpPr txBox="1"/>
          <p:nvPr/>
        </p:nvSpPr>
        <p:spPr>
          <a:xfrm>
            <a:off x="243078" y="794288"/>
            <a:ext cx="8680536" cy="3637919"/>
          </a:xfrm>
          <a:prstGeom prst="rect">
            <a:avLst/>
          </a:prstGeom>
          <a:solidFill>
            <a:schemeClr val="bg1"/>
          </a:solidFill>
        </p:spPr>
        <p:txBody>
          <a:bodyPr wrap="square" rtlCol="0">
            <a:spAutoFit/>
          </a:bodyPr>
          <a:lstStyle/>
          <a:p>
            <a:pPr algn="just">
              <a:lnSpc>
                <a:spcPct val="90000"/>
              </a:lnSpc>
            </a:pPr>
            <a:endParaRPr lang="ru-RU" sz="1600" b="1" dirty="0" smtClean="0">
              <a:latin typeface="Times New Roman" pitchFamily="18" charset="0"/>
              <a:cs typeface="Times New Roman" pitchFamily="18" charset="0"/>
            </a:endParaRPr>
          </a:p>
          <a:p>
            <a:pPr algn="just">
              <a:lnSpc>
                <a:spcPct val="90000"/>
              </a:lnSpc>
            </a:pPr>
            <a:r>
              <a:rPr lang="ru-RU" sz="1600" b="1" dirty="0" smtClean="0">
                <a:latin typeface="Times New Roman" pitchFamily="18" charset="0"/>
                <a:cs typeface="Times New Roman" pitchFamily="18" charset="0"/>
              </a:rPr>
              <a:t>Единство измерений </a:t>
            </a:r>
            <a:r>
              <a:rPr lang="ru-RU" sz="1600" dirty="0" smtClean="0">
                <a:latin typeface="Times New Roman" pitchFamily="18" charset="0"/>
                <a:cs typeface="Times New Roman" pitchFamily="18" charset="0"/>
              </a:rPr>
              <a:t>- такое состояние измерений, при котором их результаты выражены в узаконенных единицах и погрешности измерений известны с заданной вероятностью. Это необходимо для того, чтобы можно было сопоставить результаты измерений, выполненных в разных местах, в разное время, с использованием разных методов и средств измерений.</a:t>
            </a:r>
          </a:p>
          <a:p>
            <a:pPr algn="just">
              <a:lnSpc>
                <a:spcPct val="90000"/>
              </a:lnSpc>
            </a:pPr>
            <a:r>
              <a:rPr lang="ru-RU" sz="1600" b="1" dirty="0" smtClean="0">
                <a:latin typeface="Times New Roman" pitchFamily="18" charset="0"/>
                <a:cs typeface="Times New Roman" pitchFamily="18" charset="0"/>
              </a:rPr>
              <a:t>Точность</a:t>
            </a:r>
            <a:r>
              <a:rPr lang="ru-RU" sz="1600" dirty="0" smtClean="0">
                <a:latin typeface="Times New Roman" pitchFamily="18" charset="0"/>
                <a:cs typeface="Times New Roman" pitchFamily="18" charset="0"/>
              </a:rPr>
              <a:t> - близость результатов измерений к истинному значению измеряемой величины.</a:t>
            </a:r>
          </a:p>
          <a:p>
            <a:pPr algn="just">
              <a:lnSpc>
                <a:spcPct val="90000"/>
              </a:lnSpc>
            </a:pPr>
            <a:r>
              <a:rPr lang="ru-RU" sz="1600" b="1" dirty="0" smtClean="0">
                <a:latin typeface="Times New Roman" pitchFamily="18" charset="0"/>
                <a:cs typeface="Times New Roman" pitchFamily="18" charset="0"/>
              </a:rPr>
              <a:t>Повторяемость </a:t>
            </a:r>
            <a:r>
              <a:rPr lang="ru-RU" sz="1600" dirty="0" smtClean="0">
                <a:latin typeface="Times New Roman" pitchFamily="18" charset="0"/>
                <a:cs typeface="Times New Roman" pitchFamily="18" charset="0"/>
              </a:rPr>
              <a:t>(также сходимость результатов измерений) — близость друг к другу результатов измерений одной и той же величины, выполненных повторно одними и теми же средствами, одним и тем же методом в одинаковых условиях и с одинаковой тщательностью.</a:t>
            </a:r>
          </a:p>
          <a:p>
            <a:pPr algn="just">
              <a:lnSpc>
                <a:spcPct val="90000"/>
              </a:lnSpc>
            </a:pPr>
            <a:r>
              <a:rPr lang="ru-RU" sz="1600" b="1" dirty="0" err="1">
                <a:latin typeface="Times New Roman" pitchFamily="18" charset="0"/>
                <a:cs typeface="Times New Roman" pitchFamily="18" charset="0"/>
              </a:rPr>
              <a:t>Прецизионность</a:t>
            </a:r>
            <a:r>
              <a:rPr lang="ru-RU" sz="1600" dirty="0">
                <a:latin typeface="Times New Roman" pitchFamily="18" charset="0"/>
                <a:cs typeface="Times New Roman" pitchFamily="18" charset="0"/>
              </a:rPr>
              <a:t> - степень близости друг к другу независимых результатов измерений, полученных в конкретных установленных условиях в одной лаборатории. </a:t>
            </a:r>
            <a:endParaRPr lang="ru-RU" sz="1600" dirty="0" smtClean="0">
              <a:latin typeface="Times New Roman" pitchFamily="18" charset="0"/>
              <a:cs typeface="Times New Roman" pitchFamily="18" charset="0"/>
            </a:endParaRPr>
          </a:p>
          <a:p>
            <a:pPr algn="just">
              <a:lnSpc>
                <a:spcPct val="90000"/>
              </a:lnSpc>
            </a:pPr>
            <a:r>
              <a:rPr lang="ru-RU" sz="1600" b="1" dirty="0" err="1" smtClean="0">
                <a:latin typeface="Times New Roman" pitchFamily="18" charset="0"/>
                <a:cs typeface="Times New Roman" pitchFamily="18" charset="0"/>
              </a:rPr>
              <a:t>Воспроизводимость</a:t>
            </a:r>
            <a:r>
              <a:rPr lang="ru-RU" sz="1600" dirty="0" smtClean="0">
                <a:latin typeface="Times New Roman" pitchFamily="18" charset="0"/>
                <a:cs typeface="Times New Roman" pitchFamily="18" charset="0"/>
              </a:rPr>
              <a:t> </a:t>
            </a:r>
            <a:r>
              <a:rPr lang="ru-RU" sz="1600" dirty="0">
                <a:latin typeface="Times New Roman" pitchFamily="18" charset="0"/>
                <a:cs typeface="Times New Roman" pitchFamily="18" charset="0"/>
              </a:rPr>
              <a:t>– это такое качество измерений, которое отражает близость друг к другу результатов измерений, выполняемых в различных условиях (в различное время, в различных местах, разными методами и средствами</a:t>
            </a:r>
            <a:r>
              <a:rPr lang="ru-RU" sz="1600" dirty="0" smtClean="0">
                <a:latin typeface="Times New Roman" pitchFamily="18" charset="0"/>
                <a:cs typeface="Times New Roman" pitchFamily="18" charset="0"/>
              </a:rPr>
              <a:t>).</a:t>
            </a:r>
          </a:p>
          <a:p>
            <a:pPr algn="just">
              <a:lnSpc>
                <a:spcPct val="90000"/>
              </a:lnSpc>
            </a:pPr>
            <a:r>
              <a:rPr lang="ru-RU" sz="1600" b="1" dirty="0" err="1">
                <a:latin typeface="Times New Roman" pitchFamily="18" charset="0"/>
                <a:cs typeface="Times New Roman" pitchFamily="18" charset="0"/>
              </a:rPr>
              <a:t>Воспроизводимость</a:t>
            </a:r>
            <a:r>
              <a:rPr lang="ru-RU" sz="1600" dirty="0">
                <a:latin typeface="Times New Roman" pitchFamily="18" charset="0"/>
                <a:cs typeface="Times New Roman" pitchFamily="18" charset="0"/>
              </a:rPr>
              <a:t> - это </a:t>
            </a:r>
            <a:r>
              <a:rPr lang="ru-RU" sz="1600" dirty="0" err="1">
                <a:latin typeface="Times New Roman" pitchFamily="18" charset="0"/>
                <a:cs typeface="Times New Roman" pitchFamily="18" charset="0"/>
              </a:rPr>
              <a:t>прецизионность</a:t>
            </a:r>
            <a:r>
              <a:rPr lang="ru-RU" sz="1600" dirty="0">
                <a:latin typeface="Times New Roman" pitchFamily="18" charset="0"/>
                <a:cs typeface="Times New Roman" pitchFamily="18" charset="0"/>
              </a:rPr>
              <a:t> в условиях повторяемости, относится к результатам разных лабораторий, выполняющих измерения по одной методике</a:t>
            </a:r>
            <a:r>
              <a:rPr lang="ru-RU" sz="1600" dirty="0" smtClean="0">
                <a:latin typeface="Times New Roman" pitchFamily="18" charset="0"/>
                <a:cs typeface="Times New Roman" pitchFamily="18" charset="0"/>
              </a:rPr>
              <a:t>.</a:t>
            </a:r>
            <a:endParaRPr lang="ru-RU"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420685" y="218656"/>
            <a:ext cx="7948620" cy="3719649"/>
          </a:xfrm>
        </p:spPr>
        <p:txBody>
          <a:bodyPr>
            <a:normAutofit/>
          </a:bodyPr>
          <a:lstStyle/>
          <a:p>
            <a:r>
              <a:rPr lang="ru-RU" b="1" dirty="0" smtClean="0">
                <a:latin typeface="Times New Roman" pitchFamily="18" charset="0"/>
                <a:cs typeface="Times New Roman" pitchFamily="18" charset="0"/>
              </a:rPr>
              <a:t>1.2. История развития метрологии</a:t>
            </a:r>
          </a:p>
          <a:p>
            <a:pPr algn="ctr"/>
            <a:r>
              <a:rPr lang="ru-RU" dirty="0" smtClean="0">
                <a:latin typeface="Times New Roman" pitchFamily="18" charset="0"/>
                <a:cs typeface="Times New Roman" pitchFamily="18" charset="0"/>
              </a:rPr>
              <a:t>Спиральная динамика Клера </a:t>
            </a:r>
            <a:r>
              <a:rPr lang="ru-RU" dirty="0" err="1" smtClean="0">
                <a:latin typeface="Times New Roman" pitchFamily="18" charset="0"/>
                <a:cs typeface="Times New Roman" pitchFamily="18" charset="0"/>
              </a:rPr>
              <a:t>Грэйвза</a:t>
            </a:r>
            <a:r>
              <a:rPr lang="ru-RU" dirty="0" smtClean="0">
                <a:latin typeface="Times New Roman" pitchFamily="18" charset="0"/>
                <a:cs typeface="Times New Roman" pitchFamily="18" charset="0"/>
              </a:rPr>
              <a:t> </a:t>
            </a:r>
          </a:p>
          <a:p>
            <a:pPr algn="ctr"/>
            <a:r>
              <a:rPr lang="ru-RU" dirty="0" smtClean="0">
                <a:latin typeface="Times New Roman" pitchFamily="18" charset="0"/>
                <a:cs typeface="Times New Roman" pitchFamily="18" charset="0"/>
              </a:rPr>
              <a:t>(модель эволюционного развития людей, организаций и общества)</a:t>
            </a:r>
          </a:p>
          <a:p>
            <a:endParaRPr lang="ru-RU" b="1"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16</a:t>
            </a:r>
            <a:endParaRPr lang="ru-RU" dirty="0"/>
          </a:p>
        </p:txBody>
      </p:sp>
      <p:sp>
        <p:nvSpPr>
          <p:cNvPr id="16" name="Выгнутая влево стрелка 15"/>
          <p:cNvSpPr/>
          <p:nvPr/>
        </p:nvSpPr>
        <p:spPr>
          <a:xfrm rot="10800000">
            <a:off x="4091519" y="4442204"/>
            <a:ext cx="285404" cy="438412"/>
          </a:xfrm>
          <a:prstGeom prst="curvedRightArrow">
            <a:avLst/>
          </a:prstGeom>
          <a:gradFill>
            <a:gsLst>
              <a:gs pos="0">
                <a:schemeClr val="accent5">
                  <a:lumMod val="20000"/>
                  <a:lumOff val="8000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17" name="TextBox 16"/>
          <p:cNvSpPr txBox="1"/>
          <p:nvPr/>
        </p:nvSpPr>
        <p:spPr>
          <a:xfrm>
            <a:off x="70007" y="4558934"/>
            <a:ext cx="3093397" cy="553998"/>
          </a:xfrm>
          <a:prstGeom prst="rect">
            <a:avLst/>
          </a:prstGeom>
          <a:solidFill>
            <a:schemeClr val="accent5">
              <a:lumMod val="20000"/>
              <a:lumOff val="80000"/>
            </a:schemeClr>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Бежевый</a:t>
            </a:r>
          </a:p>
          <a:p>
            <a:r>
              <a:rPr lang="ru-RU" sz="1000" dirty="0" smtClean="0">
                <a:solidFill>
                  <a:srgbClr val="000000"/>
                </a:solidFill>
                <a:latin typeface="Times New Roman" pitchFamily="18" charset="0"/>
                <a:cs typeface="Times New Roman" pitchFamily="18" charset="0"/>
              </a:rPr>
              <a:t>Зарождение; инстинктивное мышление; выживание; </a:t>
            </a:r>
          </a:p>
          <a:p>
            <a:r>
              <a:rPr lang="ru-RU" sz="1000" u="sng" dirty="0" smtClean="0">
                <a:solidFill>
                  <a:srgbClr val="000000"/>
                </a:solidFill>
                <a:latin typeface="Times New Roman" pitchFamily="18" charset="0"/>
                <a:cs typeface="Times New Roman" pitchFamily="18" charset="0"/>
              </a:rPr>
              <a:t>Охотник-одиночка</a:t>
            </a:r>
            <a:endParaRPr lang="ru-RU" sz="1000" u="sng" dirty="0">
              <a:solidFill>
                <a:srgbClr val="000000"/>
              </a:solidFill>
              <a:latin typeface="Times New Roman" pitchFamily="18" charset="0"/>
              <a:cs typeface="Times New Roman" pitchFamily="18" charset="0"/>
            </a:endParaRPr>
          </a:p>
        </p:txBody>
      </p:sp>
      <p:sp>
        <p:nvSpPr>
          <p:cNvPr id="18" name="Выгнутая влево стрелка 17"/>
          <p:cNvSpPr/>
          <p:nvPr/>
        </p:nvSpPr>
        <p:spPr>
          <a:xfrm rot="10800000">
            <a:off x="4106552" y="3767886"/>
            <a:ext cx="430547" cy="438412"/>
          </a:xfrm>
          <a:prstGeom prst="curvedRightArrow">
            <a:avLst/>
          </a:prstGeom>
          <a:gradFill>
            <a:gsLst>
              <a:gs pos="0">
                <a:schemeClr val="accent1"/>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19" name="Выгнутая влево стрелка 18"/>
          <p:cNvSpPr/>
          <p:nvPr/>
        </p:nvSpPr>
        <p:spPr>
          <a:xfrm rot="10800000">
            <a:off x="4076646" y="2975371"/>
            <a:ext cx="545297" cy="438412"/>
          </a:xfrm>
          <a:prstGeom prst="curvedRightArrow">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0" name="Выгнутая влево стрелка 19"/>
          <p:cNvSpPr/>
          <p:nvPr/>
        </p:nvSpPr>
        <p:spPr>
          <a:xfrm rot="10800000">
            <a:off x="4041523" y="2067454"/>
            <a:ext cx="664725" cy="438412"/>
          </a:xfrm>
          <a:prstGeom prst="curvedRightArrow">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1" name="Выгнутая вправо стрелка 20"/>
          <p:cNvSpPr/>
          <p:nvPr/>
        </p:nvSpPr>
        <p:spPr>
          <a:xfrm flipH="1" flipV="1">
            <a:off x="3558115" y="3376200"/>
            <a:ext cx="518362" cy="475991"/>
          </a:xfrm>
          <a:prstGeom prst="curvedLeftArrow">
            <a:avLst>
              <a:gd name="adj1" fmla="val 25000"/>
              <a:gd name="adj2" fmla="val 51351"/>
              <a:gd name="adj3" fmla="val 25000"/>
            </a:avLst>
          </a:prstGeom>
          <a:gradFill>
            <a:gsLst>
              <a:gs pos="0">
                <a:schemeClr val="tx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2" name="Выгнутая вправо стрелка 21"/>
          <p:cNvSpPr/>
          <p:nvPr/>
        </p:nvSpPr>
        <p:spPr>
          <a:xfrm flipH="1" flipV="1">
            <a:off x="3396518" y="2505865"/>
            <a:ext cx="635451" cy="475991"/>
          </a:xfrm>
          <a:prstGeom prst="curvedLeftArrow">
            <a:avLst/>
          </a:prstGeom>
          <a:gradFill>
            <a:gsLst>
              <a:gs pos="0">
                <a:srgbClr val="00B05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3" name="Выгнутая вправо стрелка 22"/>
          <p:cNvSpPr/>
          <p:nvPr/>
        </p:nvSpPr>
        <p:spPr>
          <a:xfrm flipH="1" flipV="1">
            <a:off x="3210135" y="1551663"/>
            <a:ext cx="811085" cy="475991"/>
          </a:xfrm>
          <a:prstGeom prst="curvedLeftArrow">
            <a:avLst/>
          </a:prstGeom>
          <a:gradFill>
            <a:gsLst>
              <a:gs pos="0">
                <a:srgbClr val="00B0F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4" name="Выгнутая вправо стрелка 23"/>
          <p:cNvSpPr/>
          <p:nvPr/>
        </p:nvSpPr>
        <p:spPr>
          <a:xfrm flipH="1" flipV="1">
            <a:off x="3714848" y="4066419"/>
            <a:ext cx="343949" cy="475991"/>
          </a:xfrm>
          <a:prstGeom prst="curvedLeftArrow">
            <a:avLst/>
          </a:prstGeom>
          <a:gradFill>
            <a:gsLst>
              <a:gs pos="0">
                <a:schemeClr val="accent3"/>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ru-RU">
              <a:solidFill>
                <a:schemeClr val="tx1"/>
              </a:solidFill>
            </a:endParaRPr>
          </a:p>
        </p:txBody>
      </p:sp>
      <p:sp>
        <p:nvSpPr>
          <p:cNvPr id="28" name="TextBox 27"/>
          <p:cNvSpPr txBox="1"/>
          <p:nvPr/>
        </p:nvSpPr>
        <p:spPr>
          <a:xfrm>
            <a:off x="70007" y="3797138"/>
            <a:ext cx="3093397" cy="707886"/>
          </a:xfrm>
          <a:prstGeom prst="rect">
            <a:avLst/>
          </a:prstGeom>
          <a:solidFill>
            <a:schemeClr val="accent1"/>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Красный</a:t>
            </a:r>
          </a:p>
          <a:p>
            <a:r>
              <a:rPr lang="ru-RU" sz="1000" dirty="0" smtClean="0">
                <a:solidFill>
                  <a:srgbClr val="000000"/>
                </a:solidFill>
                <a:latin typeface="Times New Roman" pitchFamily="18" charset="0"/>
                <a:cs typeface="Times New Roman" pitchFamily="18" charset="0"/>
              </a:rPr>
              <a:t>Сила и власть, действие; </a:t>
            </a:r>
            <a:r>
              <a:rPr lang="ru-RU" sz="1000" u="sng" dirty="0" smtClean="0">
                <a:solidFill>
                  <a:srgbClr val="000000"/>
                </a:solidFill>
                <a:latin typeface="Times New Roman" pitchFamily="18" charset="0"/>
                <a:cs typeface="Times New Roman" pitchFamily="18" charset="0"/>
              </a:rPr>
              <a:t>Воин;</a:t>
            </a:r>
          </a:p>
          <a:p>
            <a:r>
              <a:rPr lang="ru-RU" sz="1000" dirty="0" smtClean="0">
                <a:solidFill>
                  <a:srgbClr val="000000"/>
                </a:solidFill>
                <a:latin typeface="Times New Roman" pitchFamily="18" charset="0"/>
                <a:cs typeface="Times New Roman" pitchFamily="18" charset="0"/>
              </a:rPr>
              <a:t>Лидер, опирающийся на силу; зарождение авторитарного государства</a:t>
            </a:r>
          </a:p>
        </p:txBody>
      </p:sp>
      <p:sp>
        <p:nvSpPr>
          <p:cNvPr id="29" name="TextBox 28"/>
          <p:cNvSpPr txBox="1"/>
          <p:nvPr/>
        </p:nvSpPr>
        <p:spPr>
          <a:xfrm>
            <a:off x="64854" y="2884581"/>
            <a:ext cx="3093397" cy="861774"/>
          </a:xfrm>
          <a:prstGeom prst="rect">
            <a:avLst/>
          </a:prstGeom>
          <a:solidFill>
            <a:schemeClr val="accent5">
              <a:lumMod val="60000"/>
              <a:lumOff val="40000"/>
            </a:schemeClr>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Оранжевый</a:t>
            </a:r>
          </a:p>
          <a:p>
            <a:r>
              <a:rPr lang="ru-RU" sz="1000" dirty="0" smtClean="0">
                <a:solidFill>
                  <a:srgbClr val="000000"/>
                </a:solidFill>
                <a:latin typeface="Times New Roman" pitchFamily="18" charset="0"/>
                <a:cs typeface="Times New Roman" pitchFamily="18" charset="0"/>
              </a:rPr>
              <a:t>Успех; результат, влияние; независимость; </a:t>
            </a:r>
            <a:r>
              <a:rPr lang="ru-RU" sz="1000" u="sng" dirty="0" smtClean="0">
                <a:solidFill>
                  <a:srgbClr val="000000"/>
                </a:solidFill>
                <a:latin typeface="Times New Roman" pitchFamily="18" charset="0"/>
                <a:cs typeface="Times New Roman" pitchFamily="18" charset="0"/>
              </a:rPr>
              <a:t>Эгоист;</a:t>
            </a:r>
          </a:p>
          <a:p>
            <a:r>
              <a:rPr lang="ru-RU" sz="1000" dirty="0" smtClean="0">
                <a:solidFill>
                  <a:srgbClr val="000000"/>
                </a:solidFill>
                <a:latin typeface="Times New Roman" pitchFamily="18" charset="0"/>
                <a:cs typeface="Times New Roman" pitchFamily="18" charset="0"/>
              </a:rPr>
              <a:t>Власть ума и капитала; </a:t>
            </a:r>
            <a:r>
              <a:rPr lang="ru-RU" sz="1000" u="sng" dirty="0" smtClean="0">
                <a:solidFill>
                  <a:srgbClr val="000000"/>
                </a:solidFill>
                <a:latin typeface="Times New Roman" pitchFamily="18" charset="0"/>
                <a:cs typeface="Times New Roman" pitchFamily="18" charset="0"/>
              </a:rPr>
              <a:t>Возрождение; «Глобализм» </a:t>
            </a:r>
            <a:r>
              <a:rPr lang="ru-RU" sz="1000" dirty="0" smtClean="0">
                <a:solidFill>
                  <a:srgbClr val="000000"/>
                </a:solidFill>
                <a:latin typeface="Times New Roman" pitchFamily="18" charset="0"/>
                <a:cs typeface="Times New Roman" pitchFamily="18" charset="0"/>
              </a:rPr>
              <a:t>власть корпораций и олигархов планетарного характера</a:t>
            </a:r>
          </a:p>
        </p:txBody>
      </p:sp>
      <p:sp>
        <p:nvSpPr>
          <p:cNvPr id="36" name="TextBox 35"/>
          <p:cNvSpPr txBox="1"/>
          <p:nvPr/>
        </p:nvSpPr>
        <p:spPr>
          <a:xfrm>
            <a:off x="4785803" y="4415581"/>
            <a:ext cx="3093397" cy="553998"/>
          </a:xfrm>
          <a:prstGeom prst="rect">
            <a:avLst/>
          </a:prstGeom>
          <a:solidFill>
            <a:schemeClr val="accent3">
              <a:lumMod val="75000"/>
            </a:schemeClr>
          </a:solidFill>
        </p:spPr>
        <p:txBody>
          <a:bodyPr wrap="square" rtlCol="0">
            <a:spAutoFit/>
          </a:bodyPr>
          <a:lstStyle/>
          <a:p>
            <a:r>
              <a:rPr lang="ru-RU" sz="1000" b="1" dirty="0" smtClean="0">
                <a:solidFill>
                  <a:schemeClr val="bg1"/>
                </a:solidFill>
                <a:latin typeface="Times New Roman" pitchFamily="18" charset="0"/>
                <a:cs typeface="Times New Roman" pitchFamily="18" charset="0"/>
              </a:rPr>
              <a:t>Фиолетовый</a:t>
            </a:r>
          </a:p>
          <a:p>
            <a:r>
              <a:rPr lang="ru-RU" sz="1000" dirty="0" smtClean="0">
                <a:solidFill>
                  <a:schemeClr val="bg1"/>
                </a:solidFill>
                <a:latin typeface="Times New Roman" pitchFamily="18" charset="0"/>
                <a:cs typeface="Times New Roman" pitchFamily="18" charset="0"/>
              </a:rPr>
              <a:t>Безопасность; семейные связи; мистика;</a:t>
            </a:r>
          </a:p>
          <a:p>
            <a:r>
              <a:rPr lang="ru-RU" sz="1000" u="sng" dirty="0" smtClean="0">
                <a:solidFill>
                  <a:schemeClr val="bg1"/>
                </a:solidFill>
                <a:latin typeface="Times New Roman" pitchFamily="18" charset="0"/>
                <a:cs typeface="Times New Roman" pitchFamily="18" charset="0"/>
              </a:rPr>
              <a:t>племя</a:t>
            </a:r>
            <a:endParaRPr lang="ru-RU" sz="1000" u="sng" dirty="0">
              <a:solidFill>
                <a:schemeClr val="bg1"/>
              </a:solidFill>
              <a:latin typeface="Times New Roman" pitchFamily="18" charset="0"/>
              <a:cs typeface="Times New Roman" pitchFamily="18" charset="0"/>
            </a:endParaRPr>
          </a:p>
        </p:txBody>
      </p:sp>
      <p:sp>
        <p:nvSpPr>
          <p:cNvPr id="37" name="TextBox 36"/>
          <p:cNvSpPr txBox="1"/>
          <p:nvPr/>
        </p:nvSpPr>
        <p:spPr>
          <a:xfrm>
            <a:off x="4776253" y="3658465"/>
            <a:ext cx="3093397" cy="707886"/>
          </a:xfrm>
          <a:prstGeom prst="rect">
            <a:avLst/>
          </a:prstGeom>
          <a:solidFill>
            <a:schemeClr val="tx1"/>
          </a:solidFill>
        </p:spPr>
        <p:txBody>
          <a:bodyPr wrap="square" rtlCol="0">
            <a:spAutoFit/>
          </a:bodyPr>
          <a:lstStyle/>
          <a:p>
            <a:r>
              <a:rPr lang="ru-RU" sz="1000" b="1" dirty="0" smtClean="0">
                <a:solidFill>
                  <a:schemeClr val="bg1"/>
                </a:solidFill>
                <a:latin typeface="Times New Roman" pitchFamily="18" charset="0"/>
                <a:cs typeface="Times New Roman" pitchFamily="18" charset="0"/>
              </a:rPr>
              <a:t>Синий</a:t>
            </a:r>
          </a:p>
          <a:p>
            <a:r>
              <a:rPr lang="ru-RU" sz="1000" dirty="0" smtClean="0">
                <a:solidFill>
                  <a:schemeClr val="bg1"/>
                </a:solidFill>
                <a:latin typeface="Times New Roman" pitchFamily="18" charset="0"/>
                <a:cs typeface="Times New Roman" pitchFamily="18" charset="0"/>
              </a:rPr>
              <a:t>Правила и порядок; стабильность; послушание; определенность; </a:t>
            </a:r>
          </a:p>
          <a:p>
            <a:r>
              <a:rPr lang="ru-RU" sz="1000" u="sng" dirty="0" smtClean="0">
                <a:solidFill>
                  <a:schemeClr val="bg1"/>
                </a:solidFill>
                <a:latin typeface="Times New Roman" pitchFamily="18" charset="0"/>
                <a:cs typeface="Times New Roman" pitchFamily="18" charset="0"/>
              </a:rPr>
              <a:t>Власть закона и религии</a:t>
            </a:r>
            <a:r>
              <a:rPr lang="ru-RU" sz="1000" dirty="0" smtClean="0">
                <a:solidFill>
                  <a:schemeClr val="bg1"/>
                </a:solidFill>
                <a:latin typeface="Times New Roman" pitchFamily="18" charset="0"/>
                <a:cs typeface="Times New Roman" pitchFamily="18" charset="0"/>
              </a:rPr>
              <a:t>; </a:t>
            </a:r>
            <a:r>
              <a:rPr lang="ru-RU" sz="1000" u="sng" dirty="0" smtClean="0">
                <a:solidFill>
                  <a:schemeClr val="bg1"/>
                </a:solidFill>
                <a:latin typeface="Times New Roman" pitchFamily="18" charset="0"/>
                <a:cs typeface="Times New Roman" pitchFamily="18" charset="0"/>
              </a:rPr>
              <a:t>Средневековье</a:t>
            </a:r>
          </a:p>
        </p:txBody>
      </p:sp>
      <p:sp>
        <p:nvSpPr>
          <p:cNvPr id="38" name="TextBox 37"/>
          <p:cNvSpPr txBox="1"/>
          <p:nvPr/>
        </p:nvSpPr>
        <p:spPr>
          <a:xfrm>
            <a:off x="4771098" y="2421562"/>
            <a:ext cx="3093397" cy="1169551"/>
          </a:xfrm>
          <a:prstGeom prst="rect">
            <a:avLst/>
          </a:prstGeom>
          <a:solidFill>
            <a:srgbClr val="00B050"/>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Зеленый</a:t>
            </a:r>
          </a:p>
          <a:p>
            <a:r>
              <a:rPr lang="ru-RU" sz="1000" dirty="0" smtClean="0">
                <a:solidFill>
                  <a:srgbClr val="000000"/>
                </a:solidFill>
                <a:latin typeface="Times New Roman" pitchFamily="18" charset="0"/>
                <a:cs typeface="Times New Roman" pitchFamily="18" charset="0"/>
              </a:rPr>
              <a:t>Мир, друзья; гармония/любовь; союз ради взаимного развития; </a:t>
            </a:r>
            <a:r>
              <a:rPr lang="ru-RU" sz="1000" u="sng" dirty="0" smtClean="0">
                <a:solidFill>
                  <a:srgbClr val="000000"/>
                </a:solidFill>
                <a:latin typeface="Times New Roman" pitchFamily="18" charset="0"/>
                <a:cs typeface="Times New Roman" pitchFamily="18" charset="0"/>
              </a:rPr>
              <a:t>Социальная политика</a:t>
            </a:r>
            <a:r>
              <a:rPr lang="ru-RU" sz="1000" dirty="0" smtClean="0">
                <a:solidFill>
                  <a:srgbClr val="000000"/>
                </a:solidFill>
                <a:latin typeface="Times New Roman" pitchFamily="18" charset="0"/>
                <a:cs typeface="Times New Roman" pitchFamily="18" charset="0"/>
              </a:rPr>
              <a:t>; Отмена крепостного права 1862 г.; борьба за права женщин; расовое равноправие; Маркс и Энгельс (справедливость; против алчности); «</a:t>
            </a:r>
            <a:r>
              <a:rPr lang="ru-RU" sz="1000" u="sng" dirty="0" smtClean="0">
                <a:solidFill>
                  <a:srgbClr val="000000"/>
                </a:solidFill>
                <a:latin typeface="Times New Roman" pitchFamily="18" charset="0"/>
                <a:cs typeface="Times New Roman" pitchFamily="18" charset="0"/>
              </a:rPr>
              <a:t>Мультикультуризм</a:t>
            </a:r>
            <a:r>
              <a:rPr lang="ru-RU" sz="1000" dirty="0" smtClean="0">
                <a:solidFill>
                  <a:srgbClr val="000000"/>
                </a:solidFill>
                <a:latin typeface="Times New Roman" pitchFamily="18" charset="0"/>
                <a:cs typeface="Times New Roman" pitchFamily="18" charset="0"/>
              </a:rPr>
              <a:t>» (крах в Европе)</a:t>
            </a:r>
          </a:p>
        </p:txBody>
      </p:sp>
      <p:sp>
        <p:nvSpPr>
          <p:cNvPr id="39" name="TextBox 38"/>
          <p:cNvSpPr txBox="1"/>
          <p:nvPr/>
        </p:nvSpPr>
        <p:spPr>
          <a:xfrm>
            <a:off x="4772833" y="1064829"/>
            <a:ext cx="3093397" cy="1323439"/>
          </a:xfrm>
          <a:prstGeom prst="rect">
            <a:avLst/>
          </a:prstGeom>
          <a:solidFill>
            <a:srgbClr val="00B0F0"/>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Бирюзовый</a:t>
            </a:r>
          </a:p>
          <a:p>
            <a:r>
              <a:rPr lang="ru-RU" sz="1000" u="sng" dirty="0" smtClean="0">
                <a:solidFill>
                  <a:srgbClr val="000000"/>
                </a:solidFill>
                <a:latin typeface="Times New Roman" pitchFamily="18" charset="0"/>
                <a:cs typeface="Times New Roman" pitchFamily="18" charset="0"/>
              </a:rPr>
              <a:t>Мировое сообщество</a:t>
            </a:r>
            <a:r>
              <a:rPr lang="ru-RU" sz="1000" dirty="0" smtClean="0">
                <a:solidFill>
                  <a:srgbClr val="000000"/>
                </a:solidFill>
                <a:latin typeface="Times New Roman" pitchFamily="18" charset="0"/>
                <a:cs typeface="Times New Roman" pitchFamily="18" charset="0"/>
              </a:rPr>
              <a:t>; сохранение жизни на Земле; взаимосвязанный мир;</a:t>
            </a:r>
          </a:p>
          <a:p>
            <a:r>
              <a:rPr lang="ru-RU" sz="1000" dirty="0" smtClean="0">
                <a:solidFill>
                  <a:srgbClr val="000000"/>
                </a:solidFill>
                <a:latin typeface="Times New Roman" pitchFamily="18" charset="0"/>
                <a:cs typeface="Times New Roman" pitchFamily="18" charset="0"/>
              </a:rPr>
              <a:t>Забота об эволюции, процветании планеты. Союз, приветствующий разные культуры и традиции там, где они реализуют гармоничное развитие людей; Естественная жизнь планеты в ее очевидном многообразии</a:t>
            </a:r>
          </a:p>
        </p:txBody>
      </p:sp>
      <p:sp>
        <p:nvSpPr>
          <p:cNvPr id="40" name="Правая фигурная скобка 39"/>
          <p:cNvSpPr/>
          <p:nvPr/>
        </p:nvSpPr>
        <p:spPr>
          <a:xfrm>
            <a:off x="7986411" y="4437686"/>
            <a:ext cx="45719" cy="66183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41" name="Правая фигурная скобка 40"/>
          <p:cNvSpPr/>
          <p:nvPr/>
        </p:nvSpPr>
        <p:spPr>
          <a:xfrm>
            <a:off x="7928045" y="1316477"/>
            <a:ext cx="58366" cy="11893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a:p>
        </p:txBody>
      </p:sp>
      <p:sp>
        <p:nvSpPr>
          <p:cNvPr id="42" name="TextBox 41"/>
          <p:cNvSpPr txBox="1"/>
          <p:nvPr/>
        </p:nvSpPr>
        <p:spPr>
          <a:xfrm>
            <a:off x="8074769" y="4206299"/>
            <a:ext cx="1025250" cy="707886"/>
          </a:xfrm>
          <a:prstGeom prst="rect">
            <a:avLst/>
          </a:prstGeom>
          <a:noFill/>
        </p:spPr>
        <p:txBody>
          <a:bodyPr wrap="square" rtlCol="0">
            <a:spAutoFit/>
          </a:bodyPr>
          <a:lstStyle/>
          <a:p>
            <a:r>
              <a:rPr lang="ru-RU" sz="1000" u="sng" dirty="0" smtClean="0">
                <a:latin typeface="Times New Roman" pitchFamily="18" charset="0"/>
                <a:cs typeface="Times New Roman" pitchFamily="18" charset="0"/>
              </a:rPr>
              <a:t>Догосудар-</a:t>
            </a:r>
          </a:p>
          <a:p>
            <a:r>
              <a:rPr lang="ru-RU" sz="1000" u="sng" dirty="0" smtClean="0">
                <a:latin typeface="Times New Roman" pitchFamily="18" charset="0"/>
                <a:cs typeface="Times New Roman" pitchFamily="18" charset="0"/>
              </a:rPr>
              <a:t>свенный;</a:t>
            </a:r>
          </a:p>
          <a:p>
            <a:r>
              <a:rPr lang="ru-RU" sz="1000" dirty="0" smtClean="0">
                <a:latin typeface="Times New Roman" pitchFamily="18" charset="0"/>
                <a:cs typeface="Times New Roman" pitchFamily="18" charset="0"/>
              </a:rPr>
              <a:t>Выживание; </a:t>
            </a:r>
          </a:p>
          <a:p>
            <a:r>
              <a:rPr lang="ru-RU" sz="1000" dirty="0" smtClean="0">
                <a:latin typeface="Times New Roman" pitchFamily="18" charset="0"/>
                <a:cs typeface="Times New Roman" pitchFamily="18" charset="0"/>
              </a:rPr>
              <a:t>адаптация</a:t>
            </a:r>
            <a:endParaRPr lang="ru-RU" sz="1000" dirty="0">
              <a:latin typeface="Times New Roman" pitchFamily="18" charset="0"/>
              <a:cs typeface="Times New Roman" pitchFamily="18" charset="0"/>
            </a:endParaRPr>
          </a:p>
        </p:txBody>
      </p:sp>
      <p:sp>
        <p:nvSpPr>
          <p:cNvPr id="43" name="TextBox 42"/>
          <p:cNvSpPr txBox="1"/>
          <p:nvPr/>
        </p:nvSpPr>
        <p:spPr>
          <a:xfrm>
            <a:off x="8032131" y="1426620"/>
            <a:ext cx="1111870" cy="1015663"/>
          </a:xfrm>
          <a:prstGeom prst="rect">
            <a:avLst/>
          </a:prstGeom>
          <a:noFill/>
        </p:spPr>
        <p:txBody>
          <a:bodyPr wrap="square" rtlCol="0">
            <a:spAutoFit/>
          </a:bodyPr>
          <a:lstStyle/>
          <a:p>
            <a:r>
              <a:rPr lang="ru-RU" sz="1000" dirty="0" smtClean="0">
                <a:latin typeface="Times New Roman" pitchFamily="18" charset="0"/>
                <a:cs typeface="Times New Roman" pitchFamily="18" charset="0"/>
              </a:rPr>
              <a:t>Союз про-</a:t>
            </a:r>
          </a:p>
          <a:p>
            <a:r>
              <a:rPr lang="ru-RU" sz="1000" dirty="0" smtClean="0">
                <a:latin typeface="Times New Roman" pitchFamily="18" charset="0"/>
                <a:cs typeface="Times New Roman" pitchFamily="18" charset="0"/>
              </a:rPr>
              <a:t>фессионалов</a:t>
            </a:r>
          </a:p>
          <a:p>
            <a:r>
              <a:rPr lang="ru-RU" sz="1000" dirty="0" smtClean="0">
                <a:latin typeface="Times New Roman" pitchFamily="18" charset="0"/>
                <a:cs typeface="Times New Roman" pitchFamily="18" charset="0"/>
              </a:rPr>
              <a:t>и единое</a:t>
            </a:r>
          </a:p>
          <a:p>
            <a:r>
              <a:rPr lang="ru-RU" sz="1000" dirty="0" smtClean="0">
                <a:latin typeface="Times New Roman" pitchFamily="18" charset="0"/>
                <a:cs typeface="Times New Roman" pitchFamily="18" charset="0"/>
              </a:rPr>
              <a:t>человечество;</a:t>
            </a:r>
          </a:p>
          <a:p>
            <a:r>
              <a:rPr lang="ru-RU" sz="1000" dirty="0" smtClean="0">
                <a:latin typeface="Times New Roman" pitchFamily="18" charset="0"/>
                <a:cs typeface="Times New Roman" pitchFamily="18" charset="0"/>
              </a:rPr>
              <a:t>Творец, творение;</a:t>
            </a:r>
            <a:endParaRPr lang="ru-RU" sz="1000" dirty="0">
              <a:latin typeface="Times New Roman" pitchFamily="18" charset="0"/>
              <a:cs typeface="Times New Roman" pitchFamily="18" charset="0"/>
            </a:endParaRPr>
          </a:p>
        </p:txBody>
      </p:sp>
      <p:sp>
        <p:nvSpPr>
          <p:cNvPr id="45" name="TextBox 44"/>
          <p:cNvSpPr txBox="1"/>
          <p:nvPr/>
        </p:nvSpPr>
        <p:spPr>
          <a:xfrm>
            <a:off x="70007" y="1642518"/>
            <a:ext cx="3093397" cy="1169551"/>
          </a:xfrm>
          <a:prstGeom prst="rect">
            <a:avLst/>
          </a:prstGeom>
          <a:solidFill>
            <a:srgbClr val="FFFF00"/>
          </a:solidFill>
        </p:spPr>
        <p:txBody>
          <a:bodyPr wrap="square" rtlCol="0">
            <a:spAutoFit/>
          </a:bodyPr>
          <a:lstStyle/>
          <a:p>
            <a:r>
              <a:rPr lang="ru-RU" sz="1000" b="1" dirty="0" smtClean="0">
                <a:solidFill>
                  <a:srgbClr val="000000"/>
                </a:solidFill>
                <a:latin typeface="Times New Roman" pitchFamily="18" charset="0"/>
                <a:cs typeface="Times New Roman" pitchFamily="18" charset="0"/>
              </a:rPr>
              <a:t>Желтый</a:t>
            </a:r>
          </a:p>
          <a:p>
            <a:r>
              <a:rPr lang="ru-RU" sz="1000" dirty="0" smtClean="0">
                <a:solidFill>
                  <a:srgbClr val="000000"/>
                </a:solidFill>
                <a:latin typeface="Times New Roman" pitchFamily="18" charset="0"/>
                <a:cs typeface="Times New Roman" pitchFamily="18" charset="0"/>
              </a:rPr>
              <a:t>Независимость; достоинство; познание; </a:t>
            </a:r>
            <a:r>
              <a:rPr lang="ru-RU" sz="1000" u="sng" dirty="0" smtClean="0">
                <a:solidFill>
                  <a:srgbClr val="000000"/>
                </a:solidFill>
                <a:latin typeface="Times New Roman" pitchFamily="18" charset="0"/>
                <a:cs typeface="Times New Roman" pitchFamily="18" charset="0"/>
              </a:rPr>
              <a:t>Исследователь</a:t>
            </a:r>
            <a:r>
              <a:rPr lang="ru-RU" sz="1000" dirty="0" smtClean="0">
                <a:solidFill>
                  <a:srgbClr val="000000"/>
                </a:solidFill>
                <a:latin typeface="Times New Roman" pitchFamily="18" charset="0"/>
                <a:cs typeface="Times New Roman" pitchFamily="18" charset="0"/>
              </a:rPr>
              <a:t>;</a:t>
            </a:r>
          </a:p>
          <a:p>
            <a:r>
              <a:rPr lang="ru-RU" sz="1000" dirty="0" smtClean="0">
                <a:solidFill>
                  <a:srgbClr val="000000"/>
                </a:solidFill>
                <a:latin typeface="Times New Roman" pitchFamily="18" charset="0"/>
                <a:cs typeface="Times New Roman" pitchFamily="18" charset="0"/>
              </a:rPr>
              <a:t>Союзы людей-индивидуалистов, преследующих личные цели, но не за счет других (</a:t>
            </a:r>
            <a:r>
              <a:rPr lang="ru-RU" sz="1000" dirty="0" err="1" smtClean="0">
                <a:solidFill>
                  <a:srgbClr val="000000"/>
                </a:solidFill>
                <a:latin typeface="Times New Roman" pitchFamily="18" charset="0"/>
                <a:cs typeface="Times New Roman" pitchFamily="18" charset="0"/>
              </a:rPr>
              <a:t>красн</a:t>
            </a:r>
            <a:r>
              <a:rPr lang="ru-RU" sz="1000" dirty="0" smtClean="0">
                <a:solidFill>
                  <a:srgbClr val="000000"/>
                </a:solidFill>
                <a:latin typeface="Times New Roman" pitchFamily="18" charset="0"/>
                <a:cs typeface="Times New Roman" pitchFamily="18" charset="0"/>
              </a:rPr>
              <a:t>., </a:t>
            </a:r>
            <a:r>
              <a:rPr lang="ru-RU" sz="1000" dirty="0" err="1" smtClean="0">
                <a:solidFill>
                  <a:srgbClr val="000000"/>
                </a:solidFill>
                <a:latin typeface="Times New Roman" pitchFamily="18" charset="0"/>
                <a:cs typeface="Times New Roman" pitchFamily="18" charset="0"/>
              </a:rPr>
              <a:t>оранж</a:t>
            </a:r>
            <a:r>
              <a:rPr lang="ru-RU" sz="1000" dirty="0" smtClean="0">
                <a:solidFill>
                  <a:srgbClr val="000000"/>
                </a:solidFill>
                <a:latin typeface="Times New Roman" pitchFamily="18" charset="0"/>
                <a:cs typeface="Times New Roman" pitchFamily="18" charset="0"/>
              </a:rPr>
              <a:t>.);</a:t>
            </a:r>
          </a:p>
          <a:p>
            <a:r>
              <a:rPr lang="ru-RU" sz="1000" dirty="0" smtClean="0">
                <a:solidFill>
                  <a:srgbClr val="000000"/>
                </a:solidFill>
                <a:latin typeface="Times New Roman" pitchFamily="18" charset="0"/>
                <a:cs typeface="Times New Roman" pitchFamily="18" charset="0"/>
              </a:rPr>
              <a:t>Люди забудут, что надо работать ради выживания и сосредоточатся на творчестве</a:t>
            </a:r>
          </a:p>
        </p:txBody>
      </p:sp>
      <p:sp>
        <p:nvSpPr>
          <p:cNvPr id="25" name="TextBox 24"/>
          <p:cNvSpPr txBox="1"/>
          <p:nvPr/>
        </p:nvSpPr>
        <p:spPr>
          <a:xfrm>
            <a:off x="4299103" y="4685235"/>
            <a:ext cx="752272" cy="369332"/>
          </a:xfrm>
          <a:prstGeom prst="rect">
            <a:avLst/>
          </a:prstGeom>
          <a:noFill/>
        </p:spPr>
        <p:txBody>
          <a:bodyPr wrap="square" rtlCol="0">
            <a:spAutoFit/>
          </a:bodyPr>
          <a:lstStyle/>
          <a:p>
            <a:r>
              <a:rPr lang="ru-RU" dirty="0" smtClean="0">
                <a:latin typeface="Times New Roman" pitchFamily="18" charset="0"/>
                <a:cs typeface="Times New Roman" pitchFamily="18" charset="0"/>
              </a:rPr>
              <a:t>Мы</a:t>
            </a:r>
            <a:endParaRPr lang="ru-RU" dirty="0">
              <a:latin typeface="Times New Roman" pitchFamily="18" charset="0"/>
              <a:cs typeface="Times New Roman" pitchFamily="18" charset="0"/>
            </a:endParaRPr>
          </a:p>
        </p:txBody>
      </p:sp>
      <p:sp>
        <p:nvSpPr>
          <p:cNvPr id="26" name="TextBox 25"/>
          <p:cNvSpPr txBox="1"/>
          <p:nvPr/>
        </p:nvSpPr>
        <p:spPr>
          <a:xfrm>
            <a:off x="3798060" y="4695217"/>
            <a:ext cx="329325" cy="369332"/>
          </a:xfrm>
          <a:prstGeom prst="rect">
            <a:avLst/>
          </a:prstGeom>
          <a:noFill/>
        </p:spPr>
        <p:txBody>
          <a:bodyPr wrap="square" rtlCol="0">
            <a:spAutoFit/>
          </a:bodyPr>
          <a:lstStyle/>
          <a:p>
            <a:r>
              <a:rPr lang="ru-RU" dirty="0" smtClean="0">
                <a:latin typeface="Times New Roman" pitchFamily="18" charset="0"/>
                <a:cs typeface="Times New Roman" pitchFamily="18" charset="0"/>
              </a:rPr>
              <a:t>Я</a:t>
            </a:r>
            <a:endParaRPr lang="ru-RU"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17</a:t>
            </a:r>
            <a:endParaRPr lang="ru-RU" dirty="0"/>
          </a:p>
        </p:txBody>
      </p:sp>
      <p:pic>
        <p:nvPicPr>
          <p:cNvPr id="37889" name="Picture 1"/>
          <p:cNvPicPr>
            <a:picLocks noChangeAspect="1" noChangeArrowheads="1"/>
          </p:cNvPicPr>
          <p:nvPr/>
        </p:nvPicPr>
        <p:blipFill>
          <a:blip r:embed="rId2"/>
          <a:srcRect/>
          <a:stretch>
            <a:fillRect/>
          </a:stretch>
        </p:blipFill>
        <p:spPr bwMode="auto">
          <a:xfrm>
            <a:off x="199512" y="227543"/>
            <a:ext cx="8517584" cy="42535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2164" y="830094"/>
            <a:ext cx="8375230" cy="933855"/>
          </a:xfrm>
          <a:solidFill>
            <a:schemeClr val="bg1"/>
          </a:solidFill>
        </p:spPr>
        <p:txBody>
          <a:bodyPr>
            <a:normAutofit/>
          </a:bodyPr>
          <a:lstStyle/>
          <a:p>
            <a:pPr indent="450000" algn="just">
              <a:spcBef>
                <a:spcPts val="600"/>
              </a:spcBef>
            </a:pPr>
            <a:r>
              <a:rPr lang="ru-RU" sz="1400" dirty="0" smtClean="0">
                <a:latin typeface="Times New Roman" pitchFamily="18" charset="0"/>
                <a:cs typeface="Times New Roman" pitchFamily="18" charset="0"/>
              </a:rPr>
              <a:t>С незапамятных времен измеряют такие величины как длина, время и масса. </a:t>
            </a:r>
            <a:br>
              <a:rPr lang="ru-RU" sz="1400" dirty="0" smtClean="0">
                <a:latin typeface="Times New Roman" pitchFamily="18" charset="0"/>
                <a:cs typeface="Times New Roman" pitchFamily="18" charset="0"/>
              </a:rPr>
            </a:br>
            <a:endParaRPr lang="ru-RU" sz="1400"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18</a:t>
            </a:r>
            <a:endParaRPr lang="ru-RU" dirty="0"/>
          </a:p>
        </p:txBody>
      </p:sp>
      <p:sp>
        <p:nvSpPr>
          <p:cNvPr id="5" name="TextBox 4"/>
          <p:cNvSpPr txBox="1"/>
          <p:nvPr/>
        </p:nvSpPr>
        <p:spPr>
          <a:xfrm>
            <a:off x="603115" y="661481"/>
            <a:ext cx="4643336" cy="338554"/>
          </a:xfrm>
          <a:prstGeom prst="rect">
            <a:avLst/>
          </a:prstGeom>
          <a:noFill/>
        </p:spPr>
        <p:txBody>
          <a:bodyPr wrap="square" rtlCol="0">
            <a:spAutoFit/>
          </a:bodyPr>
          <a:lstStyle/>
          <a:p>
            <a:r>
              <a:rPr lang="ru-RU" sz="1600" b="1" dirty="0" smtClean="0">
                <a:solidFill>
                  <a:schemeClr val="accent1"/>
                </a:solidFill>
                <a:latin typeface="Times New Roman" pitchFamily="18" charset="0"/>
                <a:cs typeface="Times New Roman" pitchFamily="18" charset="0"/>
              </a:rPr>
              <a:t>История метрологии. Даты</a:t>
            </a:r>
            <a:endParaRPr lang="ru-RU" sz="1600" b="1" dirty="0">
              <a:solidFill>
                <a:schemeClr val="accent1"/>
              </a:solidFill>
              <a:latin typeface="Times New Roman" pitchFamily="18" charset="0"/>
              <a:cs typeface="Times New Roman" pitchFamily="18" charset="0"/>
            </a:endParaRPr>
          </a:p>
        </p:txBody>
      </p:sp>
      <p:sp>
        <p:nvSpPr>
          <p:cNvPr id="6" name="Овал 5"/>
          <p:cNvSpPr/>
          <p:nvPr/>
        </p:nvSpPr>
        <p:spPr>
          <a:xfrm>
            <a:off x="3534383" y="2808051"/>
            <a:ext cx="1854739" cy="71336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ru-RU" sz="1200" dirty="0" smtClean="0"/>
              <a:t>Единицы количественного оценивания</a:t>
            </a:r>
            <a:endParaRPr lang="ru-RU" sz="1200" dirty="0"/>
          </a:p>
        </p:txBody>
      </p:sp>
      <p:cxnSp>
        <p:nvCxnSpPr>
          <p:cNvPr id="8" name="Shape 7"/>
          <p:cNvCxnSpPr>
            <a:stCxn id="6" idx="7"/>
          </p:cNvCxnSpPr>
          <p:nvPr/>
        </p:nvCxnSpPr>
        <p:spPr>
          <a:xfrm rot="5400000" flipH="1" flipV="1">
            <a:off x="5317810" y="2192696"/>
            <a:ext cx="519516" cy="920132"/>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9" name="Прямоугольник 8"/>
          <p:cNvSpPr/>
          <p:nvPr/>
        </p:nvSpPr>
        <p:spPr>
          <a:xfrm>
            <a:off x="6121940" y="1926077"/>
            <a:ext cx="2315183" cy="881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ru-RU" sz="1200" dirty="0" smtClean="0"/>
              <a:t>- Расстояние</a:t>
            </a:r>
          </a:p>
          <a:p>
            <a:pPr algn="just"/>
            <a:r>
              <a:rPr lang="ru-RU" sz="1200" dirty="0" smtClean="0"/>
              <a:t>- Масса</a:t>
            </a:r>
          </a:p>
          <a:p>
            <a:pPr algn="just"/>
            <a:r>
              <a:rPr lang="ru-RU" sz="1200" dirty="0" smtClean="0"/>
              <a:t>- Продолжительность дня и др.</a:t>
            </a:r>
            <a:endParaRPr lang="ru-RU" sz="1200" dirty="0"/>
          </a:p>
        </p:txBody>
      </p:sp>
      <p:cxnSp>
        <p:nvCxnSpPr>
          <p:cNvPr id="11" name="Прямая со стрелкой 10"/>
          <p:cNvCxnSpPr>
            <a:stCxn id="6" idx="6"/>
          </p:cNvCxnSpPr>
          <p:nvPr/>
        </p:nvCxnSpPr>
        <p:spPr>
          <a:xfrm>
            <a:off x="5389122" y="3164732"/>
            <a:ext cx="6485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Прямоугольник 11"/>
          <p:cNvSpPr/>
          <p:nvPr/>
        </p:nvSpPr>
        <p:spPr>
          <a:xfrm>
            <a:off x="6121940" y="2960451"/>
            <a:ext cx="2315183" cy="881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ru-RU" sz="1200" dirty="0" smtClean="0"/>
              <a:t>Антропометрические:</a:t>
            </a:r>
          </a:p>
          <a:p>
            <a:pPr algn="just">
              <a:buFontTx/>
              <a:buChar char="-"/>
            </a:pPr>
            <a:r>
              <a:rPr lang="ru-RU" sz="1200" dirty="0" smtClean="0"/>
              <a:t>ладонь;</a:t>
            </a:r>
          </a:p>
          <a:p>
            <a:pPr algn="just">
              <a:buFontTx/>
              <a:buChar char="-"/>
            </a:pPr>
            <a:r>
              <a:rPr lang="ru-RU" sz="1200" dirty="0" smtClean="0"/>
              <a:t> пядь;</a:t>
            </a:r>
          </a:p>
          <a:p>
            <a:pPr algn="just">
              <a:buFontTx/>
              <a:buChar char="-"/>
            </a:pPr>
            <a:r>
              <a:rPr lang="ru-RU" sz="1200" dirty="0" smtClean="0"/>
              <a:t> фут;</a:t>
            </a:r>
          </a:p>
          <a:p>
            <a:pPr algn="just">
              <a:buFontTx/>
              <a:buChar char="-"/>
            </a:pPr>
            <a:r>
              <a:rPr lang="ru-RU" sz="1200" dirty="0" smtClean="0"/>
              <a:t> шаг</a:t>
            </a:r>
            <a:endParaRPr lang="ru-RU" sz="1200" dirty="0"/>
          </a:p>
        </p:txBody>
      </p:sp>
      <p:cxnSp>
        <p:nvCxnSpPr>
          <p:cNvPr id="14" name="Прямая со стрелкой 13"/>
          <p:cNvCxnSpPr>
            <a:stCxn id="6" idx="4"/>
          </p:cNvCxnSpPr>
          <p:nvPr/>
        </p:nvCxnSpPr>
        <p:spPr>
          <a:xfrm>
            <a:off x="4461753" y="3521413"/>
            <a:ext cx="0" cy="4669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Прямоугольник 15"/>
          <p:cNvSpPr/>
          <p:nvPr/>
        </p:nvSpPr>
        <p:spPr>
          <a:xfrm>
            <a:off x="2963692" y="3988340"/>
            <a:ext cx="3002603" cy="881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ru-RU" sz="1200" dirty="0" smtClean="0"/>
              <a:t>Англия, </a:t>
            </a:r>
            <a:r>
              <a:rPr lang="en-US" sz="1200" dirty="0" smtClean="0"/>
              <a:t>XIV </a:t>
            </a:r>
            <a:r>
              <a:rPr lang="ru-RU" sz="1200" dirty="0" smtClean="0"/>
              <a:t>в.</a:t>
            </a:r>
          </a:p>
          <a:p>
            <a:pPr algn="just">
              <a:buFontTx/>
              <a:buChar char="-"/>
            </a:pPr>
            <a:r>
              <a:rPr lang="ru-RU" sz="1200" dirty="0" smtClean="0"/>
              <a:t> дюйм (длина трех приставленных друг к другу ячменных зерен)</a:t>
            </a:r>
          </a:p>
          <a:p>
            <a:pPr algn="just">
              <a:buFontTx/>
              <a:buChar char="-"/>
            </a:pPr>
            <a:r>
              <a:rPr lang="ru-RU" sz="1200" dirty="0" smtClean="0"/>
              <a:t> фут (ширина 64 ячменных зерен, положенных бок о бок) и др.</a:t>
            </a:r>
            <a:endParaRPr lang="ru-RU" sz="1200" dirty="0"/>
          </a:p>
        </p:txBody>
      </p:sp>
      <p:cxnSp>
        <p:nvCxnSpPr>
          <p:cNvPr id="18" name="Прямая со стрелкой 17"/>
          <p:cNvCxnSpPr>
            <a:stCxn id="6" idx="2"/>
          </p:cNvCxnSpPr>
          <p:nvPr/>
        </p:nvCxnSpPr>
        <p:spPr>
          <a:xfrm flipH="1">
            <a:off x="2963692" y="3164732"/>
            <a:ext cx="57069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Прямоугольник 20"/>
          <p:cNvSpPr/>
          <p:nvPr/>
        </p:nvSpPr>
        <p:spPr>
          <a:xfrm>
            <a:off x="603115" y="2912520"/>
            <a:ext cx="2315183" cy="8819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ru-RU" sz="1200" dirty="0" smtClean="0"/>
              <a:t>Россия</a:t>
            </a:r>
          </a:p>
          <a:p>
            <a:pPr algn="just">
              <a:buFontTx/>
              <a:buChar char="-"/>
            </a:pPr>
            <a:r>
              <a:rPr lang="ru-RU" sz="1200" dirty="0" smtClean="0"/>
              <a:t>аршин (28 дюймов);</a:t>
            </a:r>
          </a:p>
          <a:p>
            <a:pPr algn="just">
              <a:buFontTx/>
              <a:buChar char="-"/>
            </a:pPr>
            <a:r>
              <a:rPr lang="ru-RU" sz="1200" dirty="0" smtClean="0"/>
              <a:t> </a:t>
            </a:r>
            <a:r>
              <a:rPr lang="ru-RU" sz="1200" dirty="0" err="1" smtClean="0"/>
              <a:t>полусажень</a:t>
            </a:r>
            <a:r>
              <a:rPr lang="ru-RU" sz="1200" dirty="0" smtClean="0"/>
              <a:t> (1,5 аршина)</a:t>
            </a:r>
          </a:p>
        </p:txBody>
      </p:sp>
      <p:sp>
        <p:nvSpPr>
          <p:cNvPr id="22" name="Прямоугольник 21"/>
          <p:cNvSpPr/>
          <p:nvPr/>
        </p:nvSpPr>
        <p:spPr>
          <a:xfrm>
            <a:off x="603115" y="1582366"/>
            <a:ext cx="2315183" cy="12256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ru-RU" sz="1200" dirty="0" smtClean="0"/>
              <a:t>Хаос мер и единиц</a:t>
            </a:r>
          </a:p>
          <a:p>
            <a:pPr algn="just"/>
            <a:r>
              <a:rPr lang="ru-RU" sz="1200" dirty="0" smtClean="0"/>
              <a:t>Европа - около 50 различных по размеру миль (тысяча двойных шагов римских солдат в полном облачении на марше </a:t>
            </a:r>
            <a:r>
              <a:rPr lang="ru-RU" sz="1200" dirty="0" smtClean="0">
                <a:latin typeface="Times New Roman"/>
                <a:cs typeface="Times New Roman"/>
              </a:rPr>
              <a:t>~1482 м</a:t>
            </a:r>
            <a:r>
              <a:rPr lang="ru-RU" sz="1200" dirty="0" smtClean="0"/>
              <a:t>).</a:t>
            </a:r>
          </a:p>
        </p:txBody>
      </p:sp>
      <p:cxnSp>
        <p:nvCxnSpPr>
          <p:cNvPr id="26" name="Shape 25"/>
          <p:cNvCxnSpPr>
            <a:stCxn id="6" idx="1"/>
          </p:cNvCxnSpPr>
          <p:nvPr/>
        </p:nvCxnSpPr>
        <p:spPr>
          <a:xfrm rot="16200000" flipV="1">
            <a:off x="3026192" y="2132708"/>
            <a:ext cx="717312" cy="842311"/>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19</a:t>
            </a:r>
            <a:endParaRPr lang="ru-RU" dirty="0"/>
          </a:p>
        </p:txBody>
      </p:sp>
      <p:pic>
        <p:nvPicPr>
          <p:cNvPr id="19" name="Picture 4" descr="220px-Britanski_merki_za_dalzhina_Grinuich_2005"/>
          <p:cNvPicPr>
            <a:picLocks noChangeAspect="1" noChangeArrowheads="1"/>
          </p:cNvPicPr>
          <p:nvPr/>
        </p:nvPicPr>
        <p:blipFill>
          <a:blip r:embed="rId2"/>
          <a:srcRect/>
          <a:stretch>
            <a:fillRect/>
          </a:stretch>
        </p:blipFill>
        <p:spPr bwMode="auto">
          <a:xfrm>
            <a:off x="380579" y="948167"/>
            <a:ext cx="2805526" cy="2104145"/>
          </a:xfrm>
          <a:prstGeom prst="rect">
            <a:avLst/>
          </a:prstGeom>
          <a:noFill/>
          <a:ln w="9525">
            <a:noFill/>
            <a:miter lim="800000"/>
            <a:headEnd/>
            <a:tailEnd/>
          </a:ln>
        </p:spPr>
      </p:pic>
      <p:pic>
        <p:nvPicPr>
          <p:cNvPr id="20" name="Picture 5" descr="220px-Regensburg_2007_004"/>
          <p:cNvPicPr>
            <a:picLocks noChangeAspect="1" noChangeArrowheads="1"/>
          </p:cNvPicPr>
          <p:nvPr/>
        </p:nvPicPr>
        <p:blipFill>
          <a:blip r:embed="rId3"/>
          <a:srcRect/>
          <a:stretch>
            <a:fillRect/>
          </a:stretch>
        </p:blipFill>
        <p:spPr bwMode="auto">
          <a:xfrm>
            <a:off x="3530794" y="948167"/>
            <a:ext cx="1965756" cy="2615766"/>
          </a:xfrm>
          <a:prstGeom prst="rect">
            <a:avLst/>
          </a:prstGeom>
          <a:noFill/>
          <a:ln w="9525">
            <a:noFill/>
            <a:miter lim="800000"/>
            <a:headEnd/>
            <a:tailEnd/>
          </a:ln>
        </p:spPr>
      </p:pic>
      <p:sp>
        <p:nvSpPr>
          <p:cNvPr id="23" name="Rectangle 6"/>
          <p:cNvSpPr>
            <a:spLocks noChangeArrowheads="1"/>
          </p:cNvSpPr>
          <p:nvPr/>
        </p:nvSpPr>
        <p:spPr bwMode="auto">
          <a:xfrm>
            <a:off x="380579" y="3132306"/>
            <a:ext cx="2805526" cy="523220"/>
          </a:xfrm>
          <a:prstGeom prst="rect">
            <a:avLst/>
          </a:prstGeom>
          <a:noFill/>
          <a:ln w="9525">
            <a:noFill/>
            <a:miter lim="800000"/>
            <a:headEnd/>
            <a:tailEnd/>
          </a:ln>
        </p:spPr>
        <p:txBody>
          <a:bodyPr wrap="square" anchor="ctr">
            <a:spAutoFit/>
          </a:bodyPr>
          <a:lstStyle/>
          <a:p>
            <a:pPr algn="just"/>
            <a:r>
              <a:rPr lang="ru-RU" sz="1400" dirty="0">
                <a:latin typeface="Times New Roman" pitchFamily="18" charset="0"/>
                <a:cs typeface="Times New Roman" pitchFamily="18" charset="0"/>
              </a:rPr>
              <a:t>Различные меры длины на стене </a:t>
            </a:r>
            <a:r>
              <a:rPr lang="ru-RU" sz="1400" dirty="0" smtClean="0">
                <a:latin typeface="Times New Roman" pitchFamily="18" charset="0"/>
                <a:cs typeface="Times New Roman" pitchFamily="18" charset="0"/>
              </a:rPr>
              <a:t>обсерватории </a:t>
            </a:r>
            <a:r>
              <a:rPr lang="ru-RU" sz="1400" dirty="0">
                <a:latin typeface="Times New Roman" pitchFamily="18" charset="0"/>
                <a:cs typeface="Times New Roman" pitchFamily="18" charset="0"/>
              </a:rPr>
              <a:t>в Гринвиче</a:t>
            </a:r>
          </a:p>
        </p:txBody>
      </p:sp>
      <p:sp>
        <p:nvSpPr>
          <p:cNvPr id="24" name="Rectangle 7"/>
          <p:cNvSpPr>
            <a:spLocks noChangeArrowheads="1"/>
          </p:cNvSpPr>
          <p:nvPr/>
        </p:nvSpPr>
        <p:spPr bwMode="auto">
          <a:xfrm>
            <a:off x="3530795" y="3535897"/>
            <a:ext cx="1965756" cy="738664"/>
          </a:xfrm>
          <a:prstGeom prst="rect">
            <a:avLst/>
          </a:prstGeom>
          <a:noFill/>
          <a:ln w="9525">
            <a:noFill/>
            <a:miter lim="800000"/>
            <a:headEnd/>
            <a:tailEnd/>
          </a:ln>
        </p:spPr>
        <p:txBody>
          <a:bodyPr wrap="square" anchor="ctr">
            <a:spAutoFit/>
          </a:bodyPr>
          <a:lstStyle/>
          <a:p>
            <a:pPr algn="just"/>
            <a:r>
              <a:rPr lang="ru-RU" sz="1400" dirty="0">
                <a:latin typeface="Times New Roman" pitchFamily="18" charset="0"/>
                <a:cs typeface="Times New Roman" pitchFamily="18" charset="0"/>
              </a:rPr>
              <a:t>Мера длины (фут) на стене ратуши </a:t>
            </a:r>
            <a:r>
              <a:rPr lang="ru-RU" sz="1400" dirty="0" smtClean="0">
                <a:latin typeface="Times New Roman" pitchFamily="18" charset="0"/>
                <a:cs typeface="Times New Roman" pitchFamily="18" charset="0"/>
              </a:rPr>
              <a:t>в </a:t>
            </a:r>
            <a:r>
              <a:rPr lang="ru-RU" sz="1400" dirty="0" err="1">
                <a:latin typeface="Times New Roman" pitchFamily="18" charset="0"/>
                <a:cs typeface="Times New Roman" pitchFamily="18" charset="0"/>
              </a:rPr>
              <a:t>Регенсбурге</a:t>
            </a:r>
            <a:endParaRPr lang="ru-RU" sz="1400" dirty="0">
              <a:latin typeface="Times New Roman" pitchFamily="18" charset="0"/>
              <a:cs typeface="Times New Roman" pitchFamily="18" charset="0"/>
            </a:endParaRPr>
          </a:p>
        </p:txBody>
      </p:sp>
      <p:sp>
        <p:nvSpPr>
          <p:cNvPr id="25" name="Прямоугольник 24"/>
          <p:cNvSpPr/>
          <p:nvPr/>
        </p:nvSpPr>
        <p:spPr>
          <a:xfrm>
            <a:off x="5655012" y="948167"/>
            <a:ext cx="3229584" cy="3539430"/>
          </a:xfrm>
          <a:prstGeom prst="rect">
            <a:avLst/>
          </a:prstGeom>
        </p:spPr>
        <p:txBody>
          <a:bodyPr wrap="square">
            <a:spAutoFit/>
          </a:bodyPr>
          <a:lstStyle/>
          <a:p>
            <a:r>
              <a:rPr lang="ru-RU" sz="1400" dirty="0" smtClean="0">
                <a:latin typeface="Times New Roman" pitchFamily="18" charset="0"/>
                <a:cs typeface="Times New Roman" pitchFamily="18" charset="0"/>
              </a:rPr>
              <a:t>1 верста =500 саженей, </a:t>
            </a:r>
            <a:r>
              <a:rPr lang="en-US" sz="1400" dirty="0" smtClean="0">
                <a:latin typeface="Times New Roman" pitchFamily="18" charset="0"/>
                <a:cs typeface="Times New Roman" pitchFamily="18" charset="0"/>
              </a:rPr>
              <a:t>1 </a:t>
            </a:r>
            <a:r>
              <a:rPr lang="ru-RU" sz="1400" dirty="0" smtClean="0">
                <a:latin typeface="Times New Roman" pitchFamily="18" charset="0"/>
                <a:cs typeface="Times New Roman" pitchFamily="18" charset="0"/>
              </a:rPr>
              <a:t>сажень</a:t>
            </a:r>
            <a:r>
              <a:rPr lang="en-US" sz="1400" dirty="0" smtClean="0">
                <a:latin typeface="Times New Roman" pitchFamily="18" charset="0"/>
                <a:cs typeface="Times New Roman" pitchFamily="18" charset="0"/>
              </a:rPr>
              <a:t>=3</a:t>
            </a:r>
            <a:r>
              <a:rPr lang="ru-RU" sz="1400" dirty="0" smtClean="0">
                <a:latin typeface="Times New Roman" pitchFamily="18" charset="0"/>
                <a:cs typeface="Times New Roman" pitchFamily="18" charset="0"/>
              </a:rPr>
              <a:t> аршина, 1 аршин=16 вершков;</a:t>
            </a:r>
            <a:endParaRPr lang="en-US" sz="1400" dirty="0" smtClean="0">
              <a:latin typeface="Times New Roman" pitchFamily="18" charset="0"/>
              <a:cs typeface="Times New Roman" pitchFamily="18" charset="0"/>
            </a:endParaRPr>
          </a:p>
          <a:p>
            <a:r>
              <a:rPr lang="ru-RU" sz="1400" dirty="0" smtClean="0">
                <a:latin typeface="Times New Roman" pitchFamily="18" charset="0"/>
                <a:cs typeface="Times New Roman" pitchFamily="18" charset="0"/>
              </a:rPr>
              <a:t>1 </a:t>
            </a:r>
            <a:r>
              <a:rPr lang="ru-RU" sz="1400" dirty="0" err="1" smtClean="0">
                <a:latin typeface="Times New Roman" pitchFamily="18" charset="0"/>
                <a:cs typeface="Times New Roman" pitchFamily="18" charset="0"/>
              </a:rPr>
              <a:t>фут=</a:t>
            </a:r>
            <a:r>
              <a:rPr lang="ru-RU" sz="1400" dirty="0" smtClean="0">
                <a:latin typeface="Times New Roman" pitchFamily="18" charset="0"/>
                <a:cs typeface="Times New Roman" pitchFamily="18" charset="0"/>
              </a:rPr>
              <a:t> 12 дюймов; </a:t>
            </a:r>
            <a:endParaRPr lang="en-US" sz="1400" dirty="0" smtClean="0">
              <a:latin typeface="Times New Roman" pitchFamily="18" charset="0"/>
              <a:cs typeface="Times New Roman" pitchFamily="18" charset="0"/>
            </a:endParaRPr>
          </a:p>
          <a:p>
            <a:r>
              <a:rPr lang="ru-RU" sz="1400" dirty="0" smtClean="0">
                <a:latin typeface="Times New Roman" pitchFamily="18" charset="0"/>
                <a:cs typeface="Times New Roman" pitchFamily="18" charset="0"/>
              </a:rPr>
              <a:t>1 пуд=40 фунтов, 1 золотник=96 долей. </a:t>
            </a:r>
          </a:p>
          <a:p>
            <a:pPr algn="just"/>
            <a:r>
              <a:rPr lang="ru-RU" sz="1400" dirty="0" smtClean="0">
                <a:latin typeface="Times New Roman" pitchFamily="18" charset="0"/>
                <a:cs typeface="Times New Roman" pitchFamily="18" charset="0"/>
              </a:rPr>
              <a:t>1791 год. При введении метрической системы метр был определен как одна десятимиллионная часть четверти парижского меридиана. В 1799 </a:t>
            </a:r>
          </a:p>
          <a:p>
            <a:pPr algn="just"/>
            <a:r>
              <a:rPr lang="ru-RU" sz="1400" dirty="0" smtClean="0">
                <a:latin typeface="Times New Roman" pitchFamily="18" charset="0"/>
                <a:cs typeface="Times New Roman" pitchFamily="18" charset="0"/>
              </a:rPr>
              <a:t>году на основе измерений части дуги меридиана был выполнен эталон метра в виде платиновой концевой меры. </a:t>
            </a:r>
          </a:p>
          <a:p>
            <a:pPr algn="just"/>
            <a:r>
              <a:rPr lang="ru-RU" sz="1400" b="1" i="1" dirty="0" smtClean="0"/>
              <a:t>Метр </a:t>
            </a:r>
            <a:r>
              <a:rPr lang="ru-RU" sz="1400" i="1" dirty="0" smtClean="0"/>
              <a:t>равен расстоянию, которое проходит плоская электромагнитная волна в вакууме за 1/299792458 долю секунды.</a:t>
            </a:r>
            <a:r>
              <a:rPr lang="ru-RU" sz="1400" dirty="0" smtClean="0"/>
              <a:t> </a:t>
            </a:r>
          </a:p>
          <a:p>
            <a:endParaRPr lang="ru-RU"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2164" y="969240"/>
            <a:ext cx="8375230" cy="4116200"/>
          </a:xfrm>
          <a:solidFill>
            <a:schemeClr val="bg1"/>
          </a:solidFill>
        </p:spPr>
        <p:txBody>
          <a:bodyPr>
            <a:normAutofit fontScale="90000"/>
          </a:bodyPr>
          <a:lstStyle/>
          <a:p>
            <a:pPr>
              <a:spcBef>
                <a:spcPts val="600"/>
              </a:spcBef>
            </a:pPr>
            <a:r>
              <a:rPr lang="ru-RU" sz="1400" dirty="0" smtClean="0">
                <a:latin typeface="Times New Roman" pitchFamily="18" charset="0"/>
                <a:cs typeface="Times New Roman" pitchFamily="18" charset="0"/>
              </a:rPr>
              <a:t>XVIII век — установление эталона метра (эталон хранится во Франции, в Музее мер и весов; в настоящее время является в большей степени историческим экспонатом, нежели научным инструментом);</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1832 год — создание Карлом Гауссом абсолютных систем единиц;</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1835 год - указ "О системе Российских мер и весов" – утверждены первые эталоны длины и массы - платиновая сажень и платиновый фунт;</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1875 год — подписание международной Метрической конвенции;</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1893 год — Учреждение по инициативе Д.И. Менделеева Главной палаты мер и весов в Санкт-Петербурге;</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1918 год — декрет Совета Народных Комиссаров "О введении Международной метрической системы мер и весов";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1960 год — разработка и установление Международной системы единиц (СИ);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XX век — метрологические исследования отдельных стран координируются Международными метрологическими организациями.</a:t>
            </a:r>
            <a:br>
              <a:rPr lang="ru-RU" sz="1400" dirty="0" smtClean="0">
                <a:latin typeface="Times New Roman" pitchFamily="18" charset="0"/>
                <a:cs typeface="Times New Roman" pitchFamily="18" charset="0"/>
              </a:rPr>
            </a:br>
            <a:r>
              <a:rPr lang="ru-RU" sz="1400" dirty="0">
                <a:latin typeface="Times New Roman" pitchFamily="18" charset="0"/>
                <a:cs typeface="Times New Roman" pitchFamily="18" charset="0"/>
              </a:rPr>
              <a:t/>
            </a:r>
            <a:br>
              <a:rPr lang="ru-RU" sz="1400" dirty="0">
                <a:latin typeface="Times New Roman" pitchFamily="18" charset="0"/>
                <a:cs typeface="Times New Roman" pitchFamily="18" charset="0"/>
              </a:rPr>
            </a:br>
            <a:endParaRPr lang="ru-RU" sz="1400" dirty="0">
              <a:latin typeface="Times New Roman" pitchFamily="18" charset="0"/>
              <a:cs typeface="Times New Roman" pitchFamily="18" charset="0"/>
            </a:endParaRPr>
          </a:p>
        </p:txBody>
      </p:sp>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20</a:t>
            </a:r>
            <a:endParaRPr lang="ru-RU" dirty="0"/>
          </a:p>
        </p:txBody>
      </p:sp>
      <p:sp>
        <p:nvSpPr>
          <p:cNvPr id="5" name="TextBox 4"/>
          <p:cNvSpPr txBox="1"/>
          <p:nvPr/>
        </p:nvSpPr>
        <p:spPr>
          <a:xfrm>
            <a:off x="656123" y="668108"/>
            <a:ext cx="4643336" cy="338554"/>
          </a:xfrm>
          <a:prstGeom prst="rect">
            <a:avLst/>
          </a:prstGeom>
          <a:noFill/>
        </p:spPr>
        <p:txBody>
          <a:bodyPr wrap="square" rtlCol="0">
            <a:spAutoFit/>
          </a:bodyPr>
          <a:lstStyle/>
          <a:p>
            <a:r>
              <a:rPr lang="ru-RU" sz="1600" b="1" dirty="0">
                <a:solidFill>
                  <a:schemeClr val="accent1"/>
                </a:solidFill>
                <a:latin typeface="Times New Roman" pitchFamily="18" charset="0"/>
                <a:cs typeface="Times New Roman" pitchFamily="18" charset="0"/>
              </a:rPr>
              <a:t>История</a:t>
            </a:r>
            <a:r>
              <a:rPr lang="ru-RU" sz="1400" dirty="0" smtClean="0">
                <a:latin typeface="Times New Roman" pitchFamily="18" charset="0"/>
                <a:cs typeface="Times New Roman" pitchFamily="18" charset="0"/>
              </a:rPr>
              <a:t> </a:t>
            </a:r>
            <a:r>
              <a:rPr lang="ru-RU" sz="1600" b="1" dirty="0">
                <a:solidFill>
                  <a:schemeClr val="accent1"/>
                </a:solidFill>
                <a:latin typeface="Times New Roman" pitchFamily="18" charset="0"/>
                <a:cs typeface="Times New Roman" pitchFamily="18" charset="0"/>
              </a:rPr>
              <a:t>метрологии. Даты</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619708"/>
          </a:xfrm>
        </p:spPr>
        <p:txBody>
          <a:bodyPr>
            <a:normAutofit/>
          </a:bodyPr>
          <a:lstStyle/>
          <a:p>
            <a:pPr indent="457200" algn="just"/>
            <a:r>
              <a:rPr lang="ru-RU" dirty="0" smtClean="0">
                <a:latin typeface="Times New Roman" pitchFamily="18" charset="0"/>
                <a:cs typeface="Times New Roman" pitchFamily="18" charset="0"/>
              </a:rPr>
              <a:t>Слово «метрология» образовано от двух греческих слов: </a:t>
            </a:r>
            <a:r>
              <a:rPr lang="ru-RU" dirty="0" err="1" smtClean="0">
                <a:latin typeface="Times New Roman" pitchFamily="18" charset="0"/>
                <a:cs typeface="Times New Roman" pitchFamily="18" charset="0"/>
              </a:rPr>
              <a:t>метрон</a:t>
            </a:r>
            <a:r>
              <a:rPr lang="ru-RU" dirty="0" smtClean="0">
                <a:latin typeface="Times New Roman" pitchFamily="18" charset="0"/>
                <a:cs typeface="Times New Roman" pitchFamily="18" charset="0"/>
              </a:rPr>
              <a:t> – мера и логос – учение.</a:t>
            </a:r>
          </a:p>
          <a:p>
            <a:pPr indent="457200" algn="just"/>
            <a:r>
              <a:rPr lang="ru-RU" dirty="0" smtClean="0">
                <a:latin typeface="Times New Roman" pitchFamily="18" charset="0"/>
                <a:cs typeface="Times New Roman" pitchFamily="18" charset="0"/>
              </a:rPr>
              <a:t>Дословный перевод слова – учение о мерах.</a:t>
            </a:r>
          </a:p>
          <a:p>
            <a:pPr indent="457200" algn="just"/>
            <a:r>
              <a:rPr lang="ru-RU" dirty="0" smtClean="0">
                <a:latin typeface="Times New Roman" pitchFamily="18" charset="0"/>
                <a:cs typeface="Times New Roman" pitchFamily="18" charset="0"/>
              </a:rPr>
              <a:t>Метрология – наука об измерениях имеет очень древние корни. Мы любуемся Египетскими пирамидами, поскольку их создатели очень точно вымеряли все блоки. Важность метрологии легко объяснить даже ребенку. Что будет, если самолет летит, а датчик высоты у него неверно работает? Или в котельной, датчик не сработал, и котел взорвался?</a:t>
            </a:r>
          </a:p>
          <a:p>
            <a:pPr indent="457200" algn="just"/>
            <a:r>
              <a:rPr lang="ru-RU" dirty="0" smtClean="0">
                <a:latin typeface="Times New Roman" pitchFamily="18" charset="0"/>
                <a:cs typeface="Times New Roman" pitchFamily="18" charset="0"/>
              </a:rPr>
              <a:t>Вопросы надежности и долговечности продукции очень важны. Но система управления качеством базируется еще и на подсчёте экономического эффекта, определяя систему управления качеством.</a:t>
            </a:r>
          </a:p>
          <a:p>
            <a:pPr indent="457200" algn="just"/>
            <a:r>
              <a:rPr lang="ru-RU" dirty="0" smtClean="0">
                <a:latin typeface="Times New Roman" pitchFamily="18" charset="0"/>
                <a:cs typeface="Times New Roman" pitchFamily="18" charset="0"/>
              </a:rPr>
              <a:t>Система управления качеством опирается на три составляющие – метрологию, стандартизацию и управление качеством.</a:t>
            </a: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1</a:t>
            </a: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21</a:t>
            </a:r>
            <a:endParaRPr lang="ru-RU" dirty="0"/>
          </a:p>
        </p:txBody>
      </p:sp>
      <p:sp>
        <p:nvSpPr>
          <p:cNvPr id="4" name="TextBox 3"/>
          <p:cNvSpPr txBox="1"/>
          <p:nvPr/>
        </p:nvSpPr>
        <p:spPr>
          <a:xfrm>
            <a:off x="395591" y="791183"/>
            <a:ext cx="8508460" cy="3708708"/>
          </a:xfrm>
          <a:prstGeom prst="rect">
            <a:avLst/>
          </a:prstGeom>
          <a:noFill/>
        </p:spPr>
        <p:txBody>
          <a:bodyPr wrap="square" rtlCol="0">
            <a:spAutoFit/>
          </a:bodyPr>
          <a:lstStyle/>
          <a:p>
            <a:r>
              <a:rPr lang="ru-RU" sz="1400" b="1" dirty="0" smtClean="0">
                <a:latin typeface="Times New Roman" pitchFamily="18" charset="0"/>
                <a:cs typeface="Times New Roman" pitchFamily="18" charset="0"/>
              </a:rPr>
              <a:t>1.3. Международные метрологические организации</a:t>
            </a:r>
          </a:p>
          <a:p>
            <a:endParaRPr lang="ru-RU" sz="1400" b="1" dirty="0" smtClean="0">
              <a:latin typeface="Times New Roman" pitchFamily="18" charset="0"/>
              <a:cs typeface="Times New Roman" pitchFamily="18" charset="0"/>
            </a:endParaRPr>
          </a:p>
          <a:p>
            <a:pPr indent="450000" algn="just">
              <a:lnSpc>
                <a:spcPct val="120000"/>
              </a:lnSpc>
              <a:spcBef>
                <a:spcPts val="600"/>
              </a:spcBef>
            </a:pPr>
            <a:r>
              <a:rPr lang="ru-RU" sz="1400" b="1" dirty="0" smtClean="0">
                <a:latin typeface="Times New Roman" pitchFamily="18" charset="0"/>
                <a:cs typeface="Times New Roman" pitchFamily="18" charset="0"/>
              </a:rPr>
              <a:t>Метрическая</a:t>
            </a:r>
            <a:r>
              <a:rPr lang="ru-RU" sz="1400" dirty="0" smtClean="0">
                <a:latin typeface="Times New Roman" pitchFamily="18" charset="0"/>
                <a:cs typeface="Times New Roman" pitchFamily="18" charset="0"/>
              </a:rPr>
              <a:t> </a:t>
            </a:r>
            <a:r>
              <a:rPr lang="ru-RU" sz="1400" b="1" dirty="0" smtClean="0">
                <a:latin typeface="Times New Roman" pitchFamily="18" charset="0"/>
                <a:cs typeface="Times New Roman" pitchFamily="18" charset="0"/>
              </a:rPr>
              <a:t>конвенция</a:t>
            </a:r>
            <a:r>
              <a:rPr lang="ru-RU" sz="1400" dirty="0" smtClean="0">
                <a:latin typeface="Times New Roman" pitchFamily="18" charset="0"/>
                <a:cs typeface="Times New Roman" pitchFamily="18" charset="0"/>
              </a:rPr>
              <a:t> (фр. </a:t>
            </a:r>
            <a:r>
              <a:rPr lang="ru-RU" sz="1400" dirty="0" err="1" smtClean="0">
                <a:latin typeface="Times New Roman" pitchFamily="18" charset="0"/>
                <a:cs typeface="Times New Roman" pitchFamily="18" charset="0"/>
              </a:rPr>
              <a:t>Convention</a:t>
            </a:r>
            <a:r>
              <a:rPr lang="ru-RU" sz="1400" dirty="0" smtClean="0">
                <a:latin typeface="Times New Roman" pitchFamily="18" charset="0"/>
                <a:cs typeface="Times New Roman" pitchFamily="18" charset="0"/>
              </a:rPr>
              <a:t> </a:t>
            </a:r>
            <a:r>
              <a:rPr lang="ru-RU" sz="1400" dirty="0" err="1" smtClean="0">
                <a:latin typeface="Times New Roman" pitchFamily="18" charset="0"/>
                <a:cs typeface="Times New Roman" pitchFamily="18" charset="0"/>
              </a:rPr>
              <a:t>du</a:t>
            </a:r>
            <a:r>
              <a:rPr lang="ru-RU" sz="1400" dirty="0" smtClean="0">
                <a:latin typeface="Times New Roman" pitchFamily="18" charset="0"/>
                <a:cs typeface="Times New Roman" pitchFamily="18" charset="0"/>
              </a:rPr>
              <a:t> </a:t>
            </a:r>
            <a:r>
              <a:rPr lang="ru-RU" sz="1400" dirty="0" err="1" smtClean="0">
                <a:latin typeface="Times New Roman" pitchFamily="18" charset="0"/>
                <a:cs typeface="Times New Roman" pitchFamily="18" charset="0"/>
              </a:rPr>
              <a:t>Mètre</a:t>
            </a:r>
            <a:r>
              <a:rPr lang="ru-RU" sz="1400" dirty="0" smtClean="0">
                <a:latin typeface="Times New Roman" pitchFamily="18" charset="0"/>
                <a:cs typeface="Times New Roman" pitchFamily="18" charset="0"/>
              </a:rPr>
              <a:t>) — международный договор, служащий для обеспечения единства </a:t>
            </a:r>
            <a:r>
              <a:rPr lang="ru-RU" sz="1400" b="1" dirty="0" smtClean="0">
                <a:latin typeface="Times New Roman" pitchFamily="18" charset="0"/>
                <a:cs typeface="Times New Roman" pitchFamily="18" charset="0"/>
              </a:rPr>
              <a:t>метрологических</a:t>
            </a:r>
            <a:r>
              <a:rPr lang="ru-RU" sz="1400" dirty="0" smtClean="0">
                <a:latin typeface="Times New Roman" pitchFamily="18" charset="0"/>
                <a:cs typeface="Times New Roman" pitchFamily="18" charset="0"/>
              </a:rPr>
              <a:t> стандартов в разных странах. Договор был подписан в 1875 году в Париже семнадцатью странами, в том числе Россией (Австро-Венгрия, Российская империя, Бельгия, Франция, Испания, Италия, Португалия, Германия, Швейцария, Дания, Турция, США, Бразилия, Перу, Венесуэла, Аргентина).</a:t>
            </a:r>
          </a:p>
          <a:p>
            <a:pPr indent="450000" algn="just">
              <a:spcBef>
                <a:spcPts val="600"/>
              </a:spcBef>
            </a:pPr>
            <a:r>
              <a:rPr lang="ru-RU" sz="1400" dirty="0" smtClean="0">
                <a:latin typeface="Times New Roman" pitchFamily="18" charset="0"/>
                <a:cs typeface="Times New Roman" pitchFamily="18" charset="0"/>
              </a:rPr>
              <a:t>Согласно </a:t>
            </a:r>
            <a:r>
              <a:rPr lang="ru-RU" sz="1400" b="1" dirty="0" smtClean="0">
                <a:latin typeface="Times New Roman" pitchFamily="18" charset="0"/>
                <a:cs typeface="Times New Roman" pitchFamily="18" charset="0"/>
              </a:rPr>
              <a:t>Метрической конвенции </a:t>
            </a:r>
            <a:r>
              <a:rPr lang="ru-RU" sz="1400" dirty="0" smtClean="0">
                <a:latin typeface="Times New Roman" pitchFamily="18" charset="0"/>
                <a:cs typeface="Times New Roman" pitchFamily="18" charset="0"/>
              </a:rPr>
              <a:t>вопросы в области метрологии решают:</a:t>
            </a:r>
          </a:p>
          <a:p>
            <a:pPr indent="450000" algn="just">
              <a:spcBef>
                <a:spcPts val="600"/>
              </a:spcBef>
              <a:buFontTx/>
              <a:buChar char="-"/>
            </a:pPr>
            <a:r>
              <a:rPr lang="ru-RU" sz="1400" b="1" dirty="0" smtClean="0">
                <a:latin typeface="Times New Roman" pitchFamily="18" charset="0"/>
                <a:cs typeface="Times New Roman" pitchFamily="18" charset="0"/>
              </a:rPr>
              <a:t>Международное бюро мер и весов</a:t>
            </a:r>
            <a:r>
              <a:rPr lang="ru-RU" sz="1400" dirty="0" smtClean="0">
                <a:latin typeface="Times New Roman" pitchFamily="18" charset="0"/>
                <a:cs typeface="Times New Roman" pitchFamily="18" charset="0"/>
              </a:rPr>
              <a:t>;</a:t>
            </a:r>
          </a:p>
          <a:p>
            <a:pPr indent="450000" algn="just">
              <a:spcBef>
                <a:spcPts val="600"/>
              </a:spcBef>
              <a:buFontTx/>
              <a:buChar char="-"/>
            </a:pPr>
            <a:r>
              <a:rPr lang="ru-RU" sz="1400" b="1" dirty="0" smtClean="0">
                <a:latin typeface="Times New Roman" pitchFamily="18" charset="0"/>
                <a:cs typeface="Times New Roman" pitchFamily="18" charset="0"/>
              </a:rPr>
              <a:t>Международный комитет мер и весов</a:t>
            </a:r>
            <a:r>
              <a:rPr lang="ru-RU" sz="1400" dirty="0" smtClean="0">
                <a:latin typeface="Times New Roman" pitchFamily="18" charset="0"/>
                <a:cs typeface="Times New Roman" pitchFamily="18" charset="0"/>
              </a:rPr>
              <a:t>.</a:t>
            </a:r>
          </a:p>
          <a:p>
            <a:pPr indent="450000" algn="just">
              <a:spcBef>
                <a:spcPts val="600"/>
              </a:spcBef>
            </a:pPr>
            <a:r>
              <a:rPr lang="ru-RU" sz="1400" dirty="0" smtClean="0">
                <a:latin typeface="Times New Roman" pitchFamily="18" charset="0"/>
                <a:cs typeface="Times New Roman" pitchFamily="18" charset="0"/>
              </a:rPr>
              <a:t>Генеральные конференции по мерам и весам проходят раз в 4 года в штаб-квартире Бюро. Цель этих конференций – улучшение и распространение международной системы единиц, и др. вопросы. Участниками Генеральной конференции являются представители всех стран-участниц метрической конвенции и наблюдатели от ассоциированных членов.</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22</a:t>
            </a:r>
            <a:endParaRPr lang="ru-RU" dirty="0"/>
          </a:p>
        </p:txBody>
      </p:sp>
      <p:sp>
        <p:nvSpPr>
          <p:cNvPr id="4" name="TextBox 3"/>
          <p:cNvSpPr txBox="1"/>
          <p:nvPr/>
        </p:nvSpPr>
        <p:spPr>
          <a:xfrm>
            <a:off x="395591" y="791183"/>
            <a:ext cx="8508460" cy="3339376"/>
          </a:xfrm>
          <a:prstGeom prst="rect">
            <a:avLst/>
          </a:prstGeom>
          <a:noFill/>
        </p:spPr>
        <p:txBody>
          <a:bodyPr wrap="square" rtlCol="0">
            <a:spAutoFit/>
          </a:bodyPr>
          <a:lstStyle/>
          <a:p>
            <a:r>
              <a:rPr lang="ru-RU" sz="1400" b="1" dirty="0" smtClean="0">
                <a:latin typeface="Times New Roman" pitchFamily="18" charset="0"/>
                <a:cs typeface="Times New Roman" pitchFamily="18" charset="0"/>
              </a:rPr>
              <a:t> </a:t>
            </a:r>
          </a:p>
          <a:p>
            <a:pPr indent="450000" algn="just">
              <a:spcBef>
                <a:spcPts val="600"/>
              </a:spcBef>
            </a:pPr>
            <a:r>
              <a:rPr lang="ru-RU" sz="1400" b="1" dirty="0" smtClean="0">
                <a:latin typeface="Times New Roman" pitchFamily="18" charset="0"/>
                <a:cs typeface="Times New Roman" pitchFamily="18" charset="0"/>
              </a:rPr>
              <a:t>Международное бюро мер и весов </a:t>
            </a:r>
            <a:r>
              <a:rPr lang="ru-RU" sz="1400" dirty="0" smtClean="0">
                <a:latin typeface="Times New Roman" pitchFamily="18" charset="0"/>
                <a:cs typeface="Times New Roman" pitchFamily="18" charset="0"/>
              </a:rPr>
              <a:t>— организация, отвечающая за обеспечение существования единой системы измерений во всех странах-участницах Метрической конвенции. Для этого осуществляется сравнение национальных эталонов единиц измерения и проводятся исследования в области метрологии, направленные на увеличение точности измерений. Штаб-квартира Бюро находится во Франции недалеко от Парижа.</a:t>
            </a:r>
          </a:p>
          <a:p>
            <a:pPr indent="450000" algn="just">
              <a:spcBef>
                <a:spcPts val="600"/>
              </a:spcBef>
            </a:pPr>
            <a:r>
              <a:rPr lang="ru-RU" sz="1400" b="1" dirty="0" smtClean="0">
                <a:latin typeface="Times New Roman" pitchFamily="18" charset="0"/>
                <a:cs typeface="Times New Roman" pitchFamily="18" charset="0"/>
              </a:rPr>
              <a:t>Международный комитет мер и весов </a:t>
            </a:r>
            <a:r>
              <a:rPr lang="ru-RU" sz="1400" dirty="0" smtClean="0">
                <a:latin typeface="Times New Roman" pitchFamily="18" charset="0"/>
                <a:cs typeface="Times New Roman" pitchFamily="18" charset="0"/>
              </a:rPr>
              <a:t>МКМВ — международная организация, учреждённая в соответствии с </a:t>
            </a:r>
            <a:r>
              <a:rPr lang="ru-RU" sz="1400" b="1" dirty="0" smtClean="0">
                <a:latin typeface="Times New Roman" pitchFamily="18" charset="0"/>
                <a:cs typeface="Times New Roman" pitchFamily="18" charset="0"/>
              </a:rPr>
              <a:t>Метрической конвенцией</a:t>
            </a:r>
            <a:r>
              <a:rPr lang="ru-RU" sz="1400" dirty="0" smtClean="0">
                <a:latin typeface="Times New Roman" pitchFamily="18" charset="0"/>
                <a:cs typeface="Times New Roman" pitchFamily="18" charset="0"/>
              </a:rPr>
              <a:t>. Состоит из 18 человек, каждый из которых представляет одну страну-участника. Комитет собирается ежегодно в штаб-квартире Международного бюро мер и весов, МБМВ.</a:t>
            </a:r>
          </a:p>
          <a:p>
            <a:pPr indent="450000" algn="just">
              <a:spcBef>
                <a:spcPts val="600"/>
              </a:spcBef>
            </a:pPr>
            <a:r>
              <a:rPr lang="ru-RU" sz="1400" dirty="0" smtClean="0">
                <a:latin typeface="Times New Roman" pitchFamily="18" charset="0"/>
                <a:cs typeface="Times New Roman" pitchFamily="18" charset="0"/>
              </a:rPr>
              <a:t>Комитет наблюдает за работой Международного бюро мер и весов, координирует метрологические исследования в странах-участниках и вырабатывает рекомендации для Генеральных конференций по мерам и весам.</a:t>
            </a:r>
          </a:p>
          <a:p>
            <a:endParaRPr lang="ru-RU" sz="1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5643" y="674453"/>
            <a:ext cx="8774347" cy="4450449"/>
          </a:xfrm>
          <a:prstGeom prst="rect">
            <a:avLst/>
          </a:prstGeom>
          <a:solidFill>
            <a:schemeClr val="bg1"/>
          </a:solidFill>
        </p:spPr>
        <p:txBody>
          <a:bodyPr wrap="square" rtlCol="0">
            <a:spAutoFit/>
          </a:bodyPr>
          <a:lstStyle/>
          <a:p>
            <a:pPr marL="342900" indent="-342900"/>
            <a:r>
              <a:rPr lang="ru-RU" sz="1400" b="1" dirty="0" smtClean="0">
                <a:latin typeface="Times New Roman" pitchFamily="18" charset="0"/>
                <a:cs typeface="Times New Roman" pitchFamily="18" charset="0"/>
              </a:rPr>
              <a:t>1.4. Метрологические организации в России</a:t>
            </a:r>
          </a:p>
          <a:p>
            <a:pPr marL="342900" indent="-342900"/>
            <a:endParaRPr lang="ru-RU" sz="1400" b="1" dirty="0" smtClean="0">
              <a:latin typeface="Times New Roman" pitchFamily="18" charset="0"/>
              <a:cs typeface="Times New Roman" pitchFamily="18" charset="0"/>
            </a:endParaRPr>
          </a:p>
          <a:p>
            <a:pPr indent="450000" algn="just">
              <a:lnSpc>
                <a:spcPct val="120000"/>
              </a:lnSpc>
              <a:spcBef>
                <a:spcPts val="600"/>
              </a:spcBef>
            </a:pPr>
            <a:r>
              <a:rPr lang="ru-RU" sz="1400" dirty="0" smtClean="0">
                <a:latin typeface="Times New Roman" pitchFamily="18" charset="0"/>
                <a:cs typeface="Times New Roman" pitchFamily="18" charset="0"/>
              </a:rPr>
              <a:t>В Российской Федерации главными </a:t>
            </a:r>
            <a:r>
              <a:rPr lang="ru-RU" sz="1400" b="1" dirty="0" smtClean="0">
                <a:latin typeface="Times New Roman" pitchFamily="18" charset="0"/>
                <a:cs typeface="Times New Roman" pitchFamily="18" charset="0"/>
              </a:rPr>
              <a:t>административными органами </a:t>
            </a:r>
            <a:r>
              <a:rPr lang="ru-RU" sz="1400" dirty="0" smtClean="0">
                <a:latin typeface="Times New Roman" pitchFamily="18" charset="0"/>
                <a:cs typeface="Times New Roman" pitchFamily="18" charset="0"/>
              </a:rPr>
              <a:t>являются </a:t>
            </a:r>
            <a:r>
              <a:rPr lang="ru-RU" sz="1400" b="1" dirty="0" smtClean="0">
                <a:latin typeface="Times New Roman" pitchFamily="18" charset="0"/>
                <a:cs typeface="Times New Roman" pitchFamily="18" charset="0"/>
              </a:rPr>
              <a:t>Федеральное агентство по техническому регулированию и метрологии </a:t>
            </a:r>
            <a:r>
              <a:rPr lang="ru-RU" sz="1400" dirty="0" smtClean="0">
                <a:latin typeface="Times New Roman" pitchFamily="18" charset="0"/>
                <a:cs typeface="Times New Roman" pitchFamily="18" charset="0"/>
              </a:rPr>
              <a:t>и наследник Главной палаты мер и весов </a:t>
            </a:r>
            <a:r>
              <a:rPr lang="ru-RU" sz="1400" b="1" dirty="0" smtClean="0">
                <a:latin typeface="Times New Roman" pitchFamily="18" charset="0"/>
                <a:cs typeface="Times New Roman" pitchFamily="18" charset="0"/>
              </a:rPr>
              <a:t>ВНИИМ им. Менделеева</a:t>
            </a:r>
            <a:r>
              <a:rPr lang="ru-RU" sz="1400" dirty="0" smtClean="0">
                <a:latin typeface="Times New Roman" pitchFamily="18" charset="0"/>
                <a:cs typeface="Times New Roman" pitchFamily="18" charset="0"/>
              </a:rPr>
              <a:t>, который является сегодня одним из крупнейших мировых центров научной и практической метрологии, головной организацией страны по фундаментальным исследованиям в метрологии, Главным центром государственных эталонов России. </a:t>
            </a:r>
          </a:p>
          <a:p>
            <a:pPr indent="450000" algn="just">
              <a:lnSpc>
                <a:spcPct val="120000"/>
              </a:lnSpc>
              <a:spcBef>
                <a:spcPts val="600"/>
              </a:spcBef>
            </a:pPr>
            <a:r>
              <a:rPr lang="ru-RU" sz="1400" b="1" dirty="0" smtClean="0">
                <a:latin typeface="Times New Roman" pitchFamily="18" charset="0"/>
                <a:cs typeface="Times New Roman" pitchFamily="18" charset="0"/>
              </a:rPr>
              <a:t>Федеральное агентство по техническому регулированию и метрологии </a:t>
            </a:r>
            <a:r>
              <a:rPr lang="ru-RU" sz="1400" dirty="0" smtClean="0">
                <a:latin typeface="Times New Roman" pitchFamily="18" charset="0"/>
                <a:cs typeface="Times New Roman" pitchFamily="18" charset="0"/>
              </a:rPr>
              <a:t>(</a:t>
            </a:r>
            <a:r>
              <a:rPr lang="ru-RU" sz="1400" dirty="0" err="1" smtClean="0">
                <a:latin typeface="Times New Roman" pitchFamily="18" charset="0"/>
                <a:cs typeface="Times New Roman" pitchFamily="18" charset="0"/>
              </a:rPr>
              <a:t>Росстандарт</a:t>
            </a:r>
            <a:r>
              <a:rPr lang="ru-RU" sz="1400" dirty="0" smtClean="0">
                <a:latin typeface="Times New Roman" pitchFamily="18" charset="0"/>
                <a:cs typeface="Times New Roman" pitchFamily="18" charset="0"/>
              </a:rPr>
              <a:t>) является федеральным органом исполнительной власти, осуществляющим функции по оказанию государственных услуг, управлению государственным имуществом в сфере технического регулирования и метрологии.  С 2004 г. находится в ведении </a:t>
            </a:r>
            <a:r>
              <a:rPr lang="ru-RU" sz="1400" b="1" dirty="0" smtClean="0">
                <a:latin typeface="Times New Roman" pitchFamily="18" charset="0"/>
                <a:cs typeface="Times New Roman" pitchFamily="18" charset="0"/>
              </a:rPr>
              <a:t>Министерства промышленности и торговли Российской Федерации</a:t>
            </a:r>
            <a:r>
              <a:rPr lang="ru-RU" sz="1400" dirty="0" smtClean="0">
                <a:latin typeface="Times New Roman" pitchFamily="18" charset="0"/>
                <a:cs typeface="Times New Roman" pitchFamily="18" charset="0"/>
              </a:rPr>
              <a:t>.</a:t>
            </a:r>
          </a:p>
          <a:p>
            <a:pPr indent="450000" algn="just">
              <a:lnSpc>
                <a:spcPct val="120000"/>
              </a:lnSpc>
              <a:spcBef>
                <a:spcPts val="600"/>
              </a:spcBef>
            </a:pPr>
            <a:r>
              <a:rPr lang="ru-RU" sz="1400" b="1" dirty="0" smtClean="0">
                <a:latin typeface="Times New Roman" pitchFamily="18" charset="0"/>
                <a:cs typeface="Times New Roman" pitchFamily="18" charset="0"/>
              </a:rPr>
              <a:t>ВНИИМ им. Менделеева</a:t>
            </a:r>
            <a:r>
              <a:rPr lang="ru-RU" sz="1400" dirty="0" smtClean="0">
                <a:latin typeface="Times New Roman" pitchFamily="18" charset="0"/>
                <a:cs typeface="Times New Roman" pitchFamily="18" charset="0"/>
              </a:rPr>
              <a:t> подчинен </a:t>
            </a:r>
            <a:r>
              <a:rPr lang="ru-RU" sz="1400" b="1" dirty="0" smtClean="0">
                <a:latin typeface="Times New Roman" pitchFamily="18" charset="0"/>
                <a:cs typeface="Times New Roman" pitchFamily="18" charset="0"/>
              </a:rPr>
              <a:t>Федеральному агентству по техническому регулированию и метрологии</a:t>
            </a:r>
            <a:r>
              <a:rPr lang="ru-RU" sz="1400" dirty="0" smtClean="0">
                <a:latin typeface="Times New Roman" pitchFamily="18" charset="0"/>
                <a:cs typeface="Times New Roman" pitchFamily="18" charset="0"/>
              </a:rPr>
              <a:t>. В июле 1994 г. Постановлением Правительства РФ </a:t>
            </a:r>
            <a:r>
              <a:rPr lang="ru-RU" sz="1400" b="1" dirty="0" smtClean="0">
                <a:latin typeface="Times New Roman" pitchFamily="18" charset="0"/>
                <a:cs typeface="Times New Roman" pitchFamily="18" charset="0"/>
              </a:rPr>
              <a:t>ВНИИМ им. Менделеева</a:t>
            </a:r>
            <a:r>
              <a:rPr lang="ru-RU" sz="1400" dirty="0" smtClean="0">
                <a:latin typeface="Times New Roman" pitchFamily="18" charset="0"/>
                <a:cs typeface="Times New Roman" pitchFamily="18" charset="0"/>
              </a:rPr>
              <a:t> присвоен статус Государственного научного центра РФ. Как Государственный научный центр РФ </a:t>
            </a:r>
            <a:r>
              <a:rPr lang="ru-RU" sz="1400" b="1" dirty="0" smtClean="0">
                <a:latin typeface="Times New Roman" pitchFamily="18" charset="0"/>
                <a:cs typeface="Times New Roman" pitchFamily="18" charset="0"/>
              </a:rPr>
              <a:t>ВНИИМ им. Менделеева</a:t>
            </a:r>
            <a:r>
              <a:rPr lang="ru-RU" sz="1400" dirty="0" smtClean="0">
                <a:latin typeface="Times New Roman" pitchFamily="18" charset="0"/>
                <a:cs typeface="Times New Roman" pitchFamily="18" charset="0"/>
              </a:rPr>
              <a:t> подчинен </a:t>
            </a:r>
            <a:r>
              <a:rPr lang="ru-RU" sz="1400" b="1" dirty="0" smtClean="0">
                <a:latin typeface="Times New Roman" pitchFamily="18" charset="0"/>
                <a:cs typeface="Times New Roman" pitchFamily="18" charset="0"/>
              </a:rPr>
              <a:t>Министерству образования и науки </a:t>
            </a:r>
            <a:r>
              <a:rPr lang="ru-RU" sz="1400" dirty="0" smtClean="0">
                <a:latin typeface="Times New Roman" pitchFamily="18" charset="0"/>
                <a:cs typeface="Times New Roman" pitchFamily="18" charset="0"/>
              </a:rPr>
              <a:t>и входит в Ассоциацию государственных научных центров.</a:t>
            </a:r>
          </a:p>
          <a:p>
            <a:pPr indent="450000" algn="just">
              <a:lnSpc>
                <a:spcPct val="120000"/>
              </a:lnSpc>
              <a:spcBef>
                <a:spcPts val="600"/>
              </a:spcBef>
            </a:pPr>
            <a:r>
              <a:rPr lang="ru-RU" sz="1400" dirty="0" smtClean="0">
                <a:latin typeface="Times New Roman" pitchFamily="18" charset="0"/>
                <a:cs typeface="Times New Roman" pitchFamily="18" charset="0"/>
              </a:rPr>
              <a:t> </a:t>
            </a:r>
            <a:endParaRPr lang="ru-RU" sz="1400" dirty="0">
              <a:latin typeface="Times New Roman" pitchFamily="18" charset="0"/>
              <a:cs typeface="Times New Roman" pitchFamily="18" charset="0"/>
            </a:endParaRPr>
          </a:p>
        </p:txBody>
      </p:sp>
      <p:sp>
        <p:nvSpPr>
          <p:cNvPr id="7" name="TextBox 6"/>
          <p:cNvSpPr txBox="1"/>
          <p:nvPr/>
        </p:nvSpPr>
        <p:spPr>
          <a:xfrm>
            <a:off x="8690043" y="4831404"/>
            <a:ext cx="453957" cy="369332"/>
          </a:xfrm>
          <a:prstGeom prst="rect">
            <a:avLst/>
          </a:prstGeom>
          <a:noFill/>
        </p:spPr>
        <p:txBody>
          <a:bodyPr wrap="square" rtlCol="0">
            <a:spAutoFit/>
          </a:bodyPr>
          <a:lstStyle/>
          <a:p>
            <a:r>
              <a:rPr lang="ru-RU" dirty="0" smtClean="0"/>
              <a:t>23</a:t>
            </a:r>
            <a:endParaRPr lang="ru-RU"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24</a:t>
            </a:r>
            <a:endParaRPr lang="ru-RU" dirty="0"/>
          </a:p>
        </p:txBody>
      </p:sp>
      <p:sp>
        <p:nvSpPr>
          <p:cNvPr id="8" name="Прямоугольник 7"/>
          <p:cNvSpPr/>
          <p:nvPr/>
        </p:nvSpPr>
        <p:spPr>
          <a:xfrm>
            <a:off x="453958" y="700391"/>
            <a:ext cx="8346331" cy="3188565"/>
          </a:xfrm>
          <a:prstGeom prst="rect">
            <a:avLst/>
          </a:prstGeom>
        </p:spPr>
        <p:txBody>
          <a:bodyPr wrap="square">
            <a:spAutoFit/>
          </a:bodyPr>
          <a:lstStyle/>
          <a:p>
            <a:r>
              <a:rPr lang="ru-RU" sz="1400" b="1" dirty="0" smtClean="0">
                <a:latin typeface="Times New Roman" pitchFamily="18" charset="0"/>
                <a:cs typeface="Times New Roman" pitchFamily="18" charset="0"/>
              </a:rPr>
              <a:t>1.5. Нормативно-правовые и организационные основы метрологии</a:t>
            </a:r>
          </a:p>
          <a:p>
            <a:endParaRPr lang="ru-RU" sz="1400" b="1" dirty="0" smtClean="0">
              <a:latin typeface="Times New Roman" pitchFamily="18" charset="0"/>
              <a:cs typeface="Times New Roman" pitchFamily="18" charset="0"/>
            </a:endParaRPr>
          </a:p>
          <a:p>
            <a:pPr algn="just">
              <a:spcBef>
                <a:spcPts val="1200"/>
              </a:spcBef>
              <a:buFont typeface="Arial" pitchFamily="34" charset="0"/>
              <a:buChar char="•"/>
            </a:pPr>
            <a:r>
              <a:rPr lang="ru-RU" sz="1400" b="1" dirty="0" smtClean="0">
                <a:latin typeface="Times New Roman" pitchFamily="18" charset="0"/>
                <a:cs typeface="Times New Roman" pitchFamily="18" charset="0"/>
              </a:rPr>
              <a:t> Метрическая конвенция</a:t>
            </a:r>
          </a:p>
          <a:p>
            <a:pPr algn="just">
              <a:spcBef>
                <a:spcPts val="1200"/>
              </a:spcBef>
              <a:buFont typeface="Arial" pitchFamily="34" charset="0"/>
              <a:buChar char="•"/>
            </a:pPr>
            <a:r>
              <a:rPr lang="ru-RU" sz="1400" b="1" dirty="0" smtClean="0">
                <a:latin typeface="Times New Roman" pitchFamily="18" charset="0"/>
                <a:cs typeface="Times New Roman" pitchFamily="18" charset="0"/>
              </a:rPr>
              <a:t> Федеральный закон "Об обеспечении единства измерений" № 102-ФЗ от 26.06.2008</a:t>
            </a:r>
          </a:p>
          <a:p>
            <a:pPr lvl="0" algn="just">
              <a:spcBef>
                <a:spcPts val="1200"/>
              </a:spcBef>
              <a:buFont typeface="Arial" pitchFamily="34" charset="0"/>
              <a:buChar char="•"/>
            </a:pPr>
            <a:r>
              <a:rPr lang="ru-RU" sz="1400" b="1" dirty="0" smtClean="0">
                <a:latin typeface="Times New Roman" pitchFamily="18" charset="0"/>
                <a:cs typeface="Times New Roman" pitchFamily="18" charset="0"/>
              </a:rPr>
              <a:t> Федеральный закон от 27 декабря 2002 г. N 184-ФЗ "О техническом регулировании"</a:t>
            </a:r>
          </a:p>
          <a:p>
            <a:pPr algn="just">
              <a:spcBef>
                <a:spcPts val="1200"/>
              </a:spcBef>
              <a:buFont typeface="Arial" pitchFamily="34" charset="0"/>
              <a:buChar char="•"/>
            </a:pPr>
            <a:r>
              <a:rPr lang="ru-RU" sz="1400" b="1" dirty="0" smtClean="0">
                <a:latin typeface="Times New Roman" pitchFamily="18" charset="0"/>
                <a:cs typeface="Times New Roman" pitchFamily="18" charset="0"/>
              </a:rPr>
              <a:t> РМГ 29-2013 ГСИ. Метрология. Основные термины и определения</a:t>
            </a:r>
          </a:p>
          <a:p>
            <a:pPr indent="450000" algn="just">
              <a:lnSpc>
                <a:spcPct val="120000"/>
              </a:lnSpc>
              <a:spcBef>
                <a:spcPts val="1200"/>
              </a:spcBef>
            </a:pPr>
            <a:r>
              <a:rPr lang="ru-RU" sz="1400" dirty="0" smtClean="0">
                <a:latin typeface="Times New Roman" pitchFamily="18" charset="0"/>
                <a:cs typeface="Times New Roman" pitchFamily="18" charset="0"/>
              </a:rPr>
              <a:t>Рекомендации РМГ 29-2013 содержат основные термины и определения в области метрологии. Термины, установленные РМГ 29-2013, рекомендуется применять </a:t>
            </a:r>
            <a:r>
              <a:rPr lang="ru-RU" sz="1400" b="1" dirty="0" smtClean="0">
                <a:latin typeface="Times New Roman" pitchFamily="18" charset="0"/>
                <a:cs typeface="Times New Roman" pitchFamily="18" charset="0"/>
              </a:rPr>
              <a:t>во всех видах </a:t>
            </a:r>
            <a:r>
              <a:rPr lang="ru-RU" sz="1400" dirty="0" smtClean="0">
                <a:latin typeface="Times New Roman" pitchFamily="18" charset="0"/>
                <a:cs typeface="Times New Roman" pitchFamily="18" charset="0"/>
              </a:rPr>
              <a:t>документации, научно-технической, учебной и справочной литературе по метрологии, входящих в сферу работ по стандартизации и (или) использующих результаты этих работ.</a:t>
            </a:r>
            <a:endParaRPr lang="ru-RU" sz="14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25</a:t>
            </a:r>
            <a:endParaRPr lang="ru-RU" dirty="0"/>
          </a:p>
        </p:txBody>
      </p:sp>
      <p:sp>
        <p:nvSpPr>
          <p:cNvPr id="7" name="Содержимое 2"/>
          <p:cNvSpPr txBox="1">
            <a:spLocks/>
          </p:cNvSpPr>
          <p:nvPr/>
        </p:nvSpPr>
        <p:spPr>
          <a:xfrm>
            <a:off x="323528" y="1340769"/>
            <a:ext cx="8229600" cy="3433400"/>
          </a:xfrm>
          <a:prstGeom prst="rect">
            <a:avLst/>
          </a:prstGeom>
        </p:spPr>
        <p:txBody>
          <a:bodyPr/>
          <a:lstStyle/>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ФЗ</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федеральный закон</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ГОСТ</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государственный стандарт</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РМГ</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рекомендации по межгосударственной стандартизации</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ПР</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правила по метрологии</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РД</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руководящие документы</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МИ</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методика измерений, методическая инструкция</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рекомендации по метрологии</a:t>
            </a:r>
          </a:p>
          <a:p>
            <a:pPr marL="342900" marR="0" lvl="0" indent="-342900" algn="l" defTabSz="457200" rtl="0" eaLnBrk="1" fontAlgn="auto" latinLnBrk="0" hangingPunct="1">
              <a:lnSpc>
                <a:spcPct val="100000"/>
              </a:lnSpc>
              <a:spcBef>
                <a:spcPct val="20000"/>
              </a:spcBef>
              <a:spcAft>
                <a:spcPts val="0"/>
              </a:spcAft>
              <a:buClrTx/>
              <a:buSzPct val="100000"/>
              <a:buFontTx/>
              <a:buBlip>
                <a:blip r:embed="rId2"/>
              </a:buBlip>
              <a:tabLst/>
              <a:defRPr/>
            </a:pPr>
            <a:endParaRPr kumimoji="0" lang="ru-RU"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395536" y="651767"/>
            <a:ext cx="8280920" cy="338554"/>
          </a:xfrm>
          <a:prstGeom prst="rect">
            <a:avLst/>
          </a:prstGeom>
          <a:noFill/>
        </p:spPr>
        <p:txBody>
          <a:bodyPr wrap="square" rtlCol="0">
            <a:spAutoFit/>
          </a:bodyPr>
          <a:lstStyle/>
          <a:p>
            <a:pPr algn="ctr"/>
            <a:r>
              <a:rPr lang="ru-RU" sz="1600" b="1" dirty="0" smtClean="0">
                <a:latin typeface="Times New Roman" pitchFamily="18" charset="0"/>
                <a:cs typeface="Times New Roman" pitchFamily="18" charset="0"/>
              </a:rPr>
              <a:t>Расшифровка аббревиатур</a:t>
            </a:r>
            <a:endParaRPr lang="ru-RU" sz="16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26</a:t>
            </a:r>
            <a:endParaRPr lang="ru-RU" dirty="0"/>
          </a:p>
        </p:txBody>
      </p:sp>
      <p:graphicFrame>
        <p:nvGraphicFramePr>
          <p:cNvPr id="9" name="Схема 8"/>
          <p:cNvGraphicFramePr/>
          <p:nvPr/>
        </p:nvGraphicFramePr>
        <p:xfrm>
          <a:off x="467544" y="188640"/>
          <a:ext cx="8064896" cy="1380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0" name="Прямая со стрелкой 9"/>
          <p:cNvCxnSpPr/>
          <p:nvPr/>
        </p:nvCxnSpPr>
        <p:spPr>
          <a:xfrm>
            <a:off x="4499992" y="1569396"/>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67544" y="1785420"/>
            <a:ext cx="8208912" cy="2185214"/>
          </a:xfrm>
          <a:prstGeom prst="rect">
            <a:avLst/>
          </a:prstGeom>
          <a:solidFill>
            <a:schemeClr val="accent1">
              <a:lumMod val="20000"/>
              <a:lumOff val="80000"/>
              <a:alpha val="52000"/>
            </a:schemeClr>
          </a:solidFill>
        </p:spPr>
        <p:txBody>
          <a:bodyPr wrap="square" rtlCol="0">
            <a:spAutoFit/>
          </a:bodyPr>
          <a:lstStyle/>
          <a:p>
            <a:pPr indent="457200" algn="just">
              <a:spcBef>
                <a:spcPts val="600"/>
              </a:spcBef>
              <a:spcAft>
                <a:spcPts val="600"/>
              </a:spcAft>
            </a:pPr>
            <a:r>
              <a:rPr lang="ru-RU" sz="1200" dirty="0" smtClean="0">
                <a:latin typeface="Times New Roman" pitchFamily="18" charset="0"/>
                <a:cs typeface="Times New Roman" pitchFamily="18" charset="0"/>
              </a:rPr>
              <a:t>Подзаконные акты – документы, уточняющие положение соответствующего закона. Подзаконными актами являются документы в статусе ПР (Правила по метрологии).</a:t>
            </a:r>
          </a:p>
          <a:p>
            <a:pPr indent="457200" algn="just">
              <a:spcBef>
                <a:spcPts val="600"/>
              </a:spcBef>
              <a:spcAft>
                <a:spcPts val="600"/>
              </a:spcAft>
            </a:pPr>
            <a:r>
              <a:rPr lang="ru-RU" sz="1200" dirty="0" smtClean="0">
                <a:latin typeface="Times New Roman" pitchFamily="18" charset="0"/>
                <a:cs typeface="Times New Roman" pitchFamily="18" charset="0"/>
              </a:rPr>
              <a:t>Представлены в виде постановлений правительства РФ, приказов МИНПРОМТОРГа, технических регламентов. За их несоблюдение предусмотрена ответственность в соответствии с действующим законодательством.</a:t>
            </a:r>
          </a:p>
          <a:p>
            <a:pPr indent="457200" algn="just">
              <a:spcBef>
                <a:spcPts val="600"/>
              </a:spcBef>
              <a:spcAft>
                <a:spcPts val="600"/>
              </a:spcAft>
            </a:pPr>
            <a:r>
              <a:rPr lang="ru-RU" sz="1200" dirty="0" smtClean="0">
                <a:latin typeface="Times New Roman" pitchFamily="18" charset="0"/>
                <a:cs typeface="Times New Roman" pitchFamily="18" charset="0"/>
              </a:rPr>
              <a:t>ГОСТ – государственный стандарт.</a:t>
            </a:r>
          </a:p>
          <a:p>
            <a:pPr indent="457200" algn="just">
              <a:spcBef>
                <a:spcPts val="600"/>
              </a:spcBef>
              <a:spcAft>
                <a:spcPts val="600"/>
              </a:spcAft>
            </a:pPr>
            <a:r>
              <a:rPr lang="ru-RU" sz="1200" dirty="0" smtClean="0">
                <a:latin typeface="Times New Roman" pitchFamily="18" charset="0"/>
                <a:cs typeface="Times New Roman" pitchFamily="18" charset="0"/>
              </a:rPr>
              <a:t>ПР и ГОСТы обязательны для применения.</a:t>
            </a:r>
          </a:p>
          <a:p>
            <a:pPr indent="457200" algn="just">
              <a:spcBef>
                <a:spcPts val="600"/>
              </a:spcBef>
              <a:spcAft>
                <a:spcPts val="600"/>
              </a:spcAft>
            </a:pPr>
            <a:r>
              <a:rPr lang="ru-RU" sz="1200" dirty="0" smtClean="0">
                <a:latin typeface="Times New Roman" pitchFamily="18" charset="0"/>
                <a:cs typeface="Times New Roman" pitchFamily="18" charset="0"/>
              </a:rPr>
              <a:t>Отличие </a:t>
            </a:r>
            <a:r>
              <a:rPr lang="ru-RU" sz="1200" dirty="0" err="1" smtClean="0">
                <a:latin typeface="Times New Roman" pitchFamily="18" charset="0"/>
                <a:cs typeface="Times New Roman" pitchFamily="18" charset="0"/>
              </a:rPr>
              <a:t>ГОСТа</a:t>
            </a:r>
            <a:r>
              <a:rPr lang="ru-RU" sz="1200" dirty="0" smtClean="0">
                <a:latin typeface="Times New Roman" pitchFamily="18" charset="0"/>
                <a:cs typeface="Times New Roman" pitchFamily="18" charset="0"/>
              </a:rPr>
              <a:t> от ПР: требования ГОСТ обязательны только в том случае, если вы для себя, или в соответствии со своим контрагентом, определили этот документ, как обязательный.</a:t>
            </a:r>
            <a:endParaRPr lang="ru-RU" sz="1200" dirty="0">
              <a:latin typeface="Times New Roman" pitchFamily="18" charset="0"/>
              <a:cs typeface="Times New Roman" pitchFamily="18" charset="0"/>
            </a:endParaRPr>
          </a:p>
        </p:txBody>
      </p:sp>
      <p:cxnSp>
        <p:nvCxnSpPr>
          <p:cNvPr id="12" name="Прямая со стрелкой 11"/>
          <p:cNvCxnSpPr/>
          <p:nvPr/>
        </p:nvCxnSpPr>
        <p:spPr>
          <a:xfrm>
            <a:off x="4427984" y="3966644"/>
            <a:ext cx="0" cy="2746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517" y="4241260"/>
            <a:ext cx="8136904" cy="615553"/>
          </a:xfrm>
          <a:prstGeom prst="rect">
            <a:avLst/>
          </a:prstGeom>
          <a:solidFill>
            <a:schemeClr val="accent1">
              <a:lumMod val="20000"/>
              <a:lumOff val="80000"/>
            </a:schemeClr>
          </a:solidFill>
        </p:spPr>
        <p:txBody>
          <a:bodyPr wrap="square" rtlCol="0">
            <a:spAutoFit/>
          </a:bodyPr>
          <a:lstStyle/>
          <a:p>
            <a:pPr indent="457200" algn="just">
              <a:spcBef>
                <a:spcPts val="600"/>
              </a:spcBef>
              <a:spcAft>
                <a:spcPts val="600"/>
              </a:spcAft>
            </a:pPr>
            <a:r>
              <a:rPr lang="ru-RU" sz="1200" dirty="0" smtClean="0">
                <a:latin typeface="Times New Roman" pitchFamily="18" charset="0"/>
                <a:cs typeface="Times New Roman" pitchFamily="18" charset="0"/>
              </a:rPr>
              <a:t>РД – руководящие документы, МИ – рекомендации по метрологии</a:t>
            </a:r>
          </a:p>
          <a:p>
            <a:pPr indent="457200" algn="just">
              <a:spcBef>
                <a:spcPts val="600"/>
              </a:spcBef>
              <a:spcAft>
                <a:spcPts val="600"/>
              </a:spcAft>
            </a:pPr>
            <a:r>
              <a:rPr lang="ru-RU" sz="1200" dirty="0" smtClean="0">
                <a:latin typeface="Times New Roman" pitchFamily="18" charset="0"/>
                <a:cs typeface="Times New Roman" pitchFamily="18" charset="0"/>
              </a:rPr>
              <a:t>РД и МИ – документы в статусе рекомендации.</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27</a:t>
            </a:r>
            <a:endParaRPr lang="ru-RU" dirty="0"/>
          </a:p>
        </p:txBody>
      </p:sp>
      <p:sp>
        <p:nvSpPr>
          <p:cNvPr id="9" name="Заголовок 1"/>
          <p:cNvSpPr>
            <a:spLocks noGrp="1"/>
          </p:cNvSpPr>
          <p:nvPr>
            <p:ph type="title"/>
          </p:nvPr>
        </p:nvSpPr>
        <p:spPr>
          <a:xfrm>
            <a:off x="467544" y="260648"/>
            <a:ext cx="8229600" cy="1143000"/>
          </a:xfrm>
        </p:spPr>
        <p:txBody>
          <a:bodyPr>
            <a:normAutofit/>
          </a:bodyPr>
          <a:lstStyle/>
          <a:p>
            <a:r>
              <a:rPr lang="ru-RU" sz="1400" b="1" dirty="0">
                <a:latin typeface="Times New Roman" pitchFamily="18" charset="0"/>
                <a:cs typeface="Times New Roman" pitchFamily="18" charset="0"/>
              </a:rPr>
              <a:t>Федеральный закон "Об обеспечении единства измерений" № 102-ФЗ от </a:t>
            </a:r>
            <a:r>
              <a:rPr lang="ru-RU" sz="1400" b="1" dirty="0" smtClean="0">
                <a:latin typeface="Times New Roman" pitchFamily="18" charset="0"/>
                <a:cs typeface="Times New Roman" pitchFamily="18" charset="0"/>
              </a:rPr>
              <a:t>26.06.2008</a:t>
            </a:r>
            <a:endParaRPr lang="ru-RU" sz="1400" dirty="0">
              <a:latin typeface="Times New Roman" pitchFamily="18" charset="0"/>
              <a:cs typeface="Times New Roman" pitchFamily="18" charset="0"/>
            </a:endParaRPr>
          </a:p>
        </p:txBody>
      </p:sp>
      <p:sp>
        <p:nvSpPr>
          <p:cNvPr id="10" name="Содержимое 2"/>
          <p:cNvSpPr txBox="1">
            <a:spLocks/>
          </p:cNvSpPr>
          <p:nvPr/>
        </p:nvSpPr>
        <p:spPr>
          <a:xfrm>
            <a:off x="457200" y="1600200"/>
            <a:ext cx="8229600" cy="4525963"/>
          </a:xfrm>
          <a:prstGeom prst="rect">
            <a:avLst/>
          </a:prstGeo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Pct val="100000"/>
              <a:buFontTx/>
              <a:buNone/>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Целями настоящего Федерального закона являются:</a:t>
            </a:r>
          </a:p>
          <a:p>
            <a:pPr marL="342900" marR="0" lvl="0" indent="-342900" algn="just" defTabSz="457200" rtl="0" eaLnBrk="1" fontAlgn="auto" latinLnBrk="0" hangingPunct="1">
              <a:lnSpc>
                <a:spcPct val="120000"/>
              </a:lnSpc>
              <a:spcBef>
                <a:spcPts val="600"/>
              </a:spcBef>
              <a:spcAft>
                <a:spcPts val="600"/>
              </a:spcAft>
              <a:buClrTx/>
              <a:buSzPct val="100000"/>
              <a:buFontTx/>
              <a:buBlip>
                <a:blip r:embed="rId2"/>
              </a:buBlip>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установление правовых основ обеспечения единства измерений в Российской Федерации;</a:t>
            </a:r>
          </a:p>
          <a:p>
            <a:pPr marL="342900" marR="0" lvl="0" indent="-342900" algn="just" defTabSz="457200" rtl="0" eaLnBrk="1" fontAlgn="auto" latinLnBrk="0" hangingPunct="1">
              <a:lnSpc>
                <a:spcPct val="120000"/>
              </a:lnSpc>
              <a:spcBef>
                <a:spcPts val="600"/>
              </a:spcBef>
              <a:spcAft>
                <a:spcPts val="600"/>
              </a:spcAft>
              <a:buClrTx/>
              <a:buSzPct val="100000"/>
              <a:buFontTx/>
              <a:buBlip>
                <a:blip r:embed="rId2"/>
              </a:buBlip>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защита прав и законных интересов граждан, общества и государства от отрицательных последствий недостоверных результатов измерений;</a:t>
            </a:r>
          </a:p>
          <a:p>
            <a:pPr marL="342900" marR="0" lvl="0" indent="-342900" algn="just" defTabSz="457200" rtl="0" eaLnBrk="1" fontAlgn="auto" latinLnBrk="0" hangingPunct="1">
              <a:lnSpc>
                <a:spcPct val="120000"/>
              </a:lnSpc>
              <a:spcBef>
                <a:spcPts val="600"/>
              </a:spcBef>
              <a:spcAft>
                <a:spcPts val="600"/>
              </a:spcAft>
              <a:buClrTx/>
              <a:buSzPct val="100000"/>
              <a:buFontTx/>
              <a:buBlip>
                <a:blip r:embed="rId2"/>
              </a:buBlip>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обеспечение потребности граждан, общества и государства в получении объективных, достоверных и сопоставимых результатов измерений, используемых в целях защиты жизни и здоровья граждан, охраны окружающей среды, животного и растительного мира, обеспечения обороны и безопасности государства, в том числе экономической безопасности;</a:t>
            </a:r>
          </a:p>
          <a:p>
            <a:pPr marL="342900" marR="0" lvl="0" indent="-342900" algn="just" defTabSz="457200" rtl="0" eaLnBrk="1" fontAlgn="auto" latinLnBrk="0" hangingPunct="1">
              <a:lnSpc>
                <a:spcPct val="120000"/>
              </a:lnSpc>
              <a:spcBef>
                <a:spcPts val="600"/>
              </a:spcBef>
              <a:spcAft>
                <a:spcPts val="600"/>
              </a:spcAft>
              <a:buClrTx/>
              <a:buSzPct val="100000"/>
              <a:buFontTx/>
              <a:buBlip>
                <a:blip r:embed="rId2"/>
              </a:buBlip>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содействие развитию экономики Российской Федерации и научно-техническому прогрессу.</a:t>
            </a:r>
            <a:endParaRPr kumimoji="0" lang="ru-RU" sz="1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76136" y="719847"/>
            <a:ext cx="8184204" cy="307777"/>
          </a:xfrm>
          <a:prstGeom prst="rect">
            <a:avLst/>
          </a:prstGeom>
        </p:spPr>
        <p:txBody>
          <a:bodyPr wrap="square">
            <a:spAutoFit/>
          </a:bodyPr>
          <a:lstStyle/>
          <a:p>
            <a:r>
              <a:rPr lang="ru-RU" sz="1400" b="1" dirty="0" smtClean="0">
                <a:latin typeface="Times New Roman" pitchFamily="18" charset="0"/>
                <a:cs typeface="Times New Roman" pitchFamily="18" charset="0"/>
              </a:rPr>
              <a:t>Федеральный закон "Об обеспечении единства измерений" № 102-ФЗ от 26.06.2008</a:t>
            </a:r>
            <a:endParaRPr lang="ru-RU" sz="1400" dirty="0">
              <a:latin typeface="Times New Roman" pitchFamily="18" charset="0"/>
              <a:cs typeface="Times New Roman" pitchFamily="18" charset="0"/>
            </a:endParaRPr>
          </a:p>
        </p:txBody>
      </p:sp>
      <p:sp>
        <p:nvSpPr>
          <p:cNvPr id="7" name="Прямоугольник 6"/>
          <p:cNvSpPr/>
          <p:nvPr/>
        </p:nvSpPr>
        <p:spPr>
          <a:xfrm>
            <a:off x="453958" y="1134894"/>
            <a:ext cx="4098588" cy="3400931"/>
          </a:xfrm>
          <a:prstGeom prst="rect">
            <a:avLst/>
          </a:prstGeom>
        </p:spPr>
        <p:txBody>
          <a:bodyPr wrap="square">
            <a:spAutoFit/>
          </a:bodyPr>
          <a:lstStyle/>
          <a:p>
            <a:pPr indent="432000" algn="just">
              <a:spcBef>
                <a:spcPts val="600"/>
              </a:spcBef>
              <a:spcAft>
                <a:spcPts val="600"/>
              </a:spcAft>
            </a:pPr>
            <a:r>
              <a:rPr lang="ru-RU" sz="1400" dirty="0" smtClean="0">
                <a:latin typeface="Times New Roman" pitchFamily="18" charset="0"/>
                <a:cs typeface="Times New Roman" pitchFamily="18" charset="0"/>
              </a:rPr>
              <a:t>Сфера государственного регулирования:</a:t>
            </a:r>
          </a:p>
          <a:p>
            <a:pPr algn="just">
              <a:buFont typeface="Arial" pitchFamily="34" charset="0"/>
              <a:buChar char="•"/>
            </a:pPr>
            <a:r>
              <a:rPr lang="ru-RU" sz="1400" dirty="0" smtClean="0">
                <a:latin typeface="Times New Roman" pitchFamily="18" charset="0"/>
                <a:cs typeface="Times New Roman" pitchFamily="18" charset="0"/>
              </a:rPr>
              <a:t> здравоохранение, </a:t>
            </a:r>
          </a:p>
          <a:p>
            <a:pPr algn="just">
              <a:buFont typeface="Arial" pitchFamily="34" charset="0"/>
              <a:buChar char="•"/>
            </a:pPr>
            <a:r>
              <a:rPr lang="ru-RU" sz="1400" dirty="0" smtClean="0">
                <a:latin typeface="Times New Roman" pitchFamily="18" charset="0"/>
                <a:cs typeface="Times New Roman" pitchFamily="18" charset="0"/>
              </a:rPr>
              <a:t> ветеринария, </a:t>
            </a:r>
          </a:p>
          <a:p>
            <a:pPr algn="just">
              <a:buFont typeface="Arial" pitchFamily="34" charset="0"/>
              <a:buChar char="•"/>
            </a:pPr>
            <a:r>
              <a:rPr lang="ru-RU" sz="1400" dirty="0" smtClean="0">
                <a:latin typeface="Times New Roman" pitchFamily="18" charset="0"/>
                <a:cs typeface="Times New Roman" pitchFamily="18" charset="0"/>
              </a:rPr>
              <a:t> охрана окружающей среды, </a:t>
            </a:r>
          </a:p>
          <a:p>
            <a:pPr algn="just">
              <a:buFont typeface="Arial" pitchFamily="34" charset="0"/>
              <a:buChar char="•"/>
            </a:pPr>
            <a:r>
              <a:rPr lang="ru-RU" sz="1400" dirty="0" smtClean="0">
                <a:latin typeface="Times New Roman" pitchFamily="18" charset="0"/>
                <a:cs typeface="Times New Roman" pitchFamily="18" charset="0"/>
              </a:rPr>
              <a:t> чрезвычайные ситуации, </a:t>
            </a:r>
          </a:p>
          <a:p>
            <a:pPr algn="just">
              <a:buFont typeface="Arial" pitchFamily="34" charset="0"/>
              <a:buChar char="•"/>
            </a:pPr>
            <a:r>
              <a:rPr lang="ru-RU" sz="1400" dirty="0" smtClean="0">
                <a:latin typeface="Times New Roman" pitchFamily="18" charset="0"/>
                <a:cs typeface="Times New Roman" pitchFamily="18" charset="0"/>
              </a:rPr>
              <a:t> охрана труда, </a:t>
            </a:r>
          </a:p>
          <a:p>
            <a:pPr algn="just">
              <a:buFont typeface="Arial" pitchFamily="34" charset="0"/>
              <a:buChar char="•"/>
            </a:pPr>
            <a:r>
              <a:rPr lang="ru-RU" sz="1400" dirty="0" smtClean="0">
                <a:latin typeface="Times New Roman" pitchFamily="18" charset="0"/>
                <a:cs typeface="Times New Roman" pitchFamily="18" charset="0"/>
              </a:rPr>
              <a:t> производственный контроль, </a:t>
            </a:r>
          </a:p>
          <a:p>
            <a:pPr algn="just">
              <a:buFont typeface="Arial" pitchFamily="34" charset="0"/>
              <a:buChar char="•"/>
            </a:pPr>
            <a:r>
              <a:rPr lang="ru-RU" sz="1400" dirty="0" smtClean="0">
                <a:latin typeface="Times New Roman" pitchFamily="18" charset="0"/>
                <a:cs typeface="Times New Roman" pitchFamily="18" charset="0"/>
              </a:rPr>
              <a:t> торговля и товарообменные операции, </a:t>
            </a:r>
          </a:p>
          <a:p>
            <a:pPr algn="just">
              <a:buFont typeface="Arial" pitchFamily="34" charset="0"/>
              <a:buChar char="•"/>
            </a:pPr>
            <a:r>
              <a:rPr lang="ru-RU" sz="1400" dirty="0" smtClean="0">
                <a:latin typeface="Times New Roman" pitchFamily="18" charset="0"/>
                <a:cs typeface="Times New Roman" pitchFamily="18" charset="0"/>
              </a:rPr>
              <a:t> расфасовка товаров, </a:t>
            </a:r>
          </a:p>
          <a:p>
            <a:pPr algn="just">
              <a:buFont typeface="Arial" pitchFamily="34" charset="0"/>
              <a:buChar char="•"/>
            </a:pPr>
            <a:r>
              <a:rPr lang="ru-RU" sz="1400" dirty="0" smtClean="0">
                <a:latin typeface="Times New Roman" pitchFamily="18" charset="0"/>
                <a:cs typeface="Times New Roman" pitchFamily="18" charset="0"/>
              </a:rPr>
              <a:t> государственные учетные операции, </a:t>
            </a:r>
          </a:p>
          <a:p>
            <a:pPr algn="just">
              <a:buFont typeface="Arial" pitchFamily="34" charset="0"/>
              <a:buChar char="•"/>
            </a:pPr>
            <a:r>
              <a:rPr lang="ru-RU" sz="1400" dirty="0" smtClean="0">
                <a:latin typeface="Times New Roman" pitchFamily="18" charset="0"/>
                <a:cs typeface="Times New Roman" pitchFamily="18" charset="0"/>
              </a:rPr>
              <a:t> почтовая и электросвязь, </a:t>
            </a:r>
          </a:p>
          <a:p>
            <a:pPr algn="just">
              <a:buFont typeface="Arial" pitchFamily="34" charset="0"/>
              <a:buChar char="•"/>
            </a:pPr>
            <a:r>
              <a:rPr lang="ru-RU" sz="1400" dirty="0" smtClean="0">
                <a:latin typeface="Times New Roman" pitchFamily="18" charset="0"/>
                <a:cs typeface="Times New Roman" pitchFamily="18" charset="0"/>
              </a:rPr>
              <a:t> оборона и безопасность государства, </a:t>
            </a:r>
          </a:p>
          <a:p>
            <a:pPr algn="just">
              <a:buFont typeface="Arial" pitchFamily="34" charset="0"/>
              <a:buChar char="•"/>
            </a:pPr>
            <a:r>
              <a:rPr lang="ru-RU" sz="1400" dirty="0" smtClean="0">
                <a:latin typeface="Times New Roman" pitchFamily="18" charset="0"/>
                <a:cs typeface="Times New Roman" pitchFamily="18" charset="0"/>
              </a:rPr>
              <a:t> геодезия и картография, </a:t>
            </a:r>
          </a:p>
          <a:p>
            <a:pPr algn="just">
              <a:buFont typeface="Arial" pitchFamily="34" charset="0"/>
              <a:buChar char="•"/>
            </a:pPr>
            <a:r>
              <a:rPr lang="ru-RU" sz="1400" dirty="0" smtClean="0">
                <a:latin typeface="Times New Roman" pitchFamily="18" charset="0"/>
                <a:cs typeface="Times New Roman" pitchFamily="18" charset="0"/>
              </a:rPr>
              <a:t>гидрометеорология, </a:t>
            </a:r>
          </a:p>
          <a:p>
            <a:pPr algn="just">
              <a:buFont typeface="Arial" pitchFamily="34" charset="0"/>
              <a:buChar char="•"/>
            </a:pPr>
            <a:r>
              <a:rPr lang="ru-RU" sz="1400" dirty="0" smtClean="0">
                <a:latin typeface="Times New Roman" pitchFamily="18" charset="0"/>
                <a:cs typeface="Times New Roman" pitchFamily="18" charset="0"/>
              </a:rPr>
              <a:t> банковские, налоговые и таможенные операции, </a:t>
            </a:r>
            <a:endParaRPr lang="ru-RU" sz="1400" dirty="0">
              <a:latin typeface="Times New Roman" pitchFamily="18" charset="0"/>
              <a:cs typeface="Times New Roman" pitchFamily="18" charset="0"/>
            </a:endParaRPr>
          </a:p>
        </p:txBody>
      </p:sp>
      <p:sp>
        <p:nvSpPr>
          <p:cNvPr id="8" name="Прямоугольник 7"/>
          <p:cNvSpPr/>
          <p:nvPr/>
        </p:nvSpPr>
        <p:spPr>
          <a:xfrm>
            <a:off x="4552546" y="1452665"/>
            <a:ext cx="4315839" cy="1815882"/>
          </a:xfrm>
          <a:prstGeom prst="rect">
            <a:avLst/>
          </a:prstGeom>
        </p:spPr>
        <p:txBody>
          <a:bodyPr wrap="square">
            <a:spAutoFit/>
          </a:bodyPr>
          <a:lstStyle/>
          <a:p>
            <a:pPr>
              <a:buFont typeface="Arial" pitchFamily="34" charset="0"/>
              <a:buChar char="•"/>
            </a:pPr>
            <a:r>
              <a:rPr lang="ru-RU" sz="1400" dirty="0" smtClean="0">
                <a:latin typeface="Times New Roman" pitchFamily="18" charset="0"/>
                <a:cs typeface="Times New Roman" pitchFamily="18" charset="0"/>
              </a:rPr>
              <a:t> оценка соответствия промышленной продукции и продукции других видов, </a:t>
            </a:r>
          </a:p>
          <a:p>
            <a:pPr>
              <a:buFont typeface="Arial" pitchFamily="34" charset="0"/>
              <a:buChar char="•"/>
            </a:pPr>
            <a:r>
              <a:rPr lang="ru-RU" sz="1400" dirty="0" smtClean="0">
                <a:latin typeface="Times New Roman" pitchFamily="18" charset="0"/>
                <a:cs typeface="Times New Roman" pitchFamily="18" charset="0"/>
              </a:rPr>
              <a:t> спортивные соревнования, </a:t>
            </a:r>
          </a:p>
          <a:p>
            <a:pPr>
              <a:buFont typeface="Arial" pitchFamily="34" charset="0"/>
              <a:buChar char="•"/>
            </a:pPr>
            <a:r>
              <a:rPr lang="ru-RU" sz="1400" dirty="0" smtClean="0">
                <a:latin typeface="Times New Roman" pitchFamily="18" charset="0"/>
                <a:cs typeface="Times New Roman" pitchFamily="18" charset="0"/>
              </a:rPr>
              <a:t> поручения суда, </a:t>
            </a:r>
          </a:p>
          <a:p>
            <a:pPr>
              <a:buFont typeface="Arial" pitchFamily="34" charset="0"/>
              <a:buChar char="•"/>
            </a:pPr>
            <a:r>
              <a:rPr lang="ru-RU" sz="1400" dirty="0" smtClean="0">
                <a:latin typeface="Times New Roman" pitchFamily="18" charset="0"/>
                <a:cs typeface="Times New Roman" pitchFamily="18" charset="0"/>
              </a:rPr>
              <a:t> органов прокуратуры, </a:t>
            </a:r>
          </a:p>
          <a:p>
            <a:pPr>
              <a:buFont typeface="Arial" pitchFamily="34" charset="0"/>
              <a:buChar char="•"/>
            </a:pPr>
            <a:r>
              <a:rPr lang="ru-RU" sz="1400" dirty="0" smtClean="0">
                <a:latin typeface="Times New Roman" pitchFamily="18" charset="0"/>
                <a:cs typeface="Times New Roman" pitchFamily="18" charset="0"/>
              </a:rPr>
              <a:t> государственных органов исполнительной власти, </a:t>
            </a:r>
          </a:p>
          <a:p>
            <a:pPr>
              <a:buFont typeface="Arial" pitchFamily="34" charset="0"/>
              <a:buChar char="•"/>
            </a:pPr>
            <a:r>
              <a:rPr lang="ru-RU" sz="1400" dirty="0" smtClean="0">
                <a:latin typeface="Times New Roman" pitchFamily="18" charset="0"/>
                <a:cs typeface="Times New Roman" pitchFamily="18" charset="0"/>
              </a:rPr>
              <a:t> государственный контроль (надзор), </a:t>
            </a:r>
          </a:p>
          <a:p>
            <a:pPr>
              <a:buFont typeface="Arial" pitchFamily="34" charset="0"/>
              <a:buChar char="•"/>
            </a:pPr>
            <a:r>
              <a:rPr lang="ru-RU" sz="1400" dirty="0" smtClean="0">
                <a:latin typeface="Times New Roman" pitchFamily="18" charset="0"/>
                <a:cs typeface="Times New Roman" pitchFamily="18" charset="0"/>
              </a:rPr>
              <a:t> использование атомной энергии.</a:t>
            </a:r>
            <a:endParaRPr lang="ru-RU" sz="1400" dirty="0"/>
          </a:p>
        </p:txBody>
      </p:sp>
      <p:sp>
        <p:nvSpPr>
          <p:cNvPr id="9" name="TextBox 8"/>
          <p:cNvSpPr txBox="1"/>
          <p:nvPr/>
        </p:nvSpPr>
        <p:spPr>
          <a:xfrm>
            <a:off x="8587394" y="4774168"/>
            <a:ext cx="537754" cy="369332"/>
          </a:xfrm>
          <a:prstGeom prst="rect">
            <a:avLst/>
          </a:prstGeom>
          <a:noFill/>
        </p:spPr>
        <p:txBody>
          <a:bodyPr wrap="square" rtlCol="0">
            <a:spAutoFit/>
          </a:bodyPr>
          <a:lstStyle/>
          <a:p>
            <a:r>
              <a:rPr lang="ru-RU" dirty="0" smtClean="0"/>
              <a:t>28</a:t>
            </a:r>
            <a:endParaRPr lang="ru-RU"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376136" y="719847"/>
            <a:ext cx="8184204" cy="523220"/>
          </a:xfrm>
          <a:prstGeom prst="rect">
            <a:avLst/>
          </a:prstGeom>
        </p:spPr>
        <p:txBody>
          <a:bodyPr wrap="square">
            <a:spAutoFit/>
          </a:bodyPr>
          <a:lstStyle/>
          <a:p>
            <a:r>
              <a:rPr lang="ru-RU" sz="1400" b="1" dirty="0" smtClean="0">
                <a:latin typeface="Times New Roman" pitchFamily="18" charset="0"/>
                <a:cs typeface="Times New Roman" pitchFamily="18" charset="0"/>
              </a:rPr>
              <a:t>1.6. Основные термины и определения РМГ 29-103 ГСИ «Метрология. Основные термины и определения»</a:t>
            </a:r>
          </a:p>
        </p:txBody>
      </p:sp>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29</a:t>
            </a:r>
            <a:endParaRPr lang="ru-RU" dirty="0"/>
          </a:p>
        </p:txBody>
      </p:sp>
      <p:pic>
        <p:nvPicPr>
          <p:cNvPr id="9" name="Picture 2"/>
          <p:cNvPicPr>
            <a:picLocks noChangeAspect="1" noChangeArrowheads="1"/>
          </p:cNvPicPr>
          <p:nvPr/>
        </p:nvPicPr>
        <p:blipFill>
          <a:blip r:embed="rId2" cstate="print"/>
          <a:srcRect/>
          <a:stretch>
            <a:fillRect/>
          </a:stretch>
        </p:blipFill>
        <p:spPr bwMode="auto">
          <a:xfrm>
            <a:off x="2924976" y="1299266"/>
            <a:ext cx="5635364" cy="3737741"/>
          </a:xfrm>
          <a:prstGeom prst="rect">
            <a:avLst/>
          </a:prstGeom>
          <a:noFill/>
          <a:ln w="9525">
            <a:noFill/>
            <a:miter lim="800000"/>
            <a:headEnd/>
            <a:tailEnd/>
          </a:ln>
        </p:spPr>
      </p:pic>
      <p:sp>
        <p:nvSpPr>
          <p:cNvPr id="10" name="Прямоугольник 9"/>
          <p:cNvSpPr/>
          <p:nvPr/>
        </p:nvSpPr>
        <p:spPr>
          <a:xfrm>
            <a:off x="226942" y="3387179"/>
            <a:ext cx="2425517" cy="1015663"/>
          </a:xfrm>
          <a:prstGeom prst="rect">
            <a:avLst/>
          </a:prstGeom>
        </p:spPr>
        <p:txBody>
          <a:bodyPr wrap="square">
            <a:spAutoFit/>
          </a:bodyPr>
          <a:lstStyle/>
          <a:p>
            <a:pPr algn="just"/>
            <a:r>
              <a:rPr lang="ru-RU" sz="1200" dirty="0" smtClean="0">
                <a:latin typeface="Times New Roman" pitchFamily="18" charset="0"/>
                <a:cs typeface="Times New Roman" pitchFamily="18" charset="0"/>
              </a:rPr>
              <a:t>(РМГ 29-2013 ГСИ, опирается на «Международный словарь по метрологии. Основные и общие понятия и соответствующие термины», (</a:t>
            </a:r>
            <a:r>
              <a:rPr lang="en-US" sz="1200" dirty="0" smtClean="0">
                <a:latin typeface="Times New Roman" pitchFamily="18" charset="0"/>
                <a:cs typeface="Times New Roman" pitchFamily="18" charset="0"/>
              </a:rPr>
              <a:t>VIM3)</a:t>
            </a:r>
            <a:r>
              <a:rPr lang="ru-RU" sz="1200" dirty="0" smtClean="0">
                <a:latin typeface="Times New Roman" pitchFamily="18" charset="0"/>
                <a:cs typeface="Times New Roman" pitchFamily="18" charset="0"/>
              </a:rPr>
              <a:t>)</a:t>
            </a:r>
            <a:endParaRPr lang="ru-RU" sz="1200" dirty="0">
              <a:latin typeface="Times New Roman" pitchFamily="18" charset="0"/>
              <a:cs typeface="Times New Roman" pitchFamily="18" charset="0"/>
            </a:endParaRPr>
          </a:p>
        </p:txBody>
      </p:sp>
      <p:sp>
        <p:nvSpPr>
          <p:cNvPr id="2" name="TextBox 1"/>
          <p:cNvSpPr txBox="1"/>
          <p:nvPr/>
        </p:nvSpPr>
        <p:spPr>
          <a:xfrm>
            <a:off x="271670" y="1331843"/>
            <a:ext cx="2336063" cy="1815882"/>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Метрология и ее разделы</a:t>
            </a:r>
          </a:p>
          <a:p>
            <a:pPr algn="ctr"/>
            <a:endParaRPr lang="ru-RU" sz="1400" b="1" dirty="0" smtClean="0">
              <a:latin typeface="Times New Roman" panose="02020603050405020304" pitchFamily="18" charset="0"/>
              <a:cs typeface="Times New Roman" panose="02020603050405020304" pitchFamily="18" charset="0"/>
            </a:endParaRPr>
          </a:p>
          <a:p>
            <a:pPr algn="ctr"/>
            <a:r>
              <a:rPr lang="ru-RU" sz="1400" b="1" dirty="0" smtClean="0">
                <a:latin typeface="Times New Roman" panose="02020603050405020304" pitchFamily="18" charset="0"/>
                <a:cs typeface="Times New Roman" panose="02020603050405020304" pitchFamily="18" charset="0"/>
              </a:rPr>
              <a:t>Метрология - </a:t>
            </a:r>
            <a:r>
              <a:rPr lang="ru-RU" sz="1400" dirty="0" smtClean="0">
                <a:latin typeface="Times New Roman" panose="02020603050405020304" pitchFamily="18" charset="0"/>
                <a:cs typeface="Times New Roman" panose="02020603050405020304" pitchFamily="18" charset="0"/>
              </a:rPr>
              <a:t>наука </a:t>
            </a:r>
            <a:r>
              <a:rPr lang="ru-RU" sz="1400" dirty="0">
                <a:latin typeface="Times New Roman" panose="02020603050405020304" pitchFamily="18" charset="0"/>
                <a:cs typeface="Times New Roman" panose="02020603050405020304" pitchFamily="18" charset="0"/>
              </a:rPr>
              <a:t>об измерениях, методах и средствах обеспечения их единства и способах достижения требуемой точности.</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87394" y="4774168"/>
            <a:ext cx="537754" cy="369332"/>
          </a:xfrm>
          <a:prstGeom prst="rect">
            <a:avLst/>
          </a:prstGeom>
          <a:noFill/>
        </p:spPr>
        <p:txBody>
          <a:bodyPr wrap="square" rtlCol="0">
            <a:spAutoFit/>
          </a:bodyPr>
          <a:lstStyle/>
          <a:p>
            <a:r>
              <a:rPr lang="ru-RU" dirty="0" smtClean="0"/>
              <a:t>30</a:t>
            </a:r>
            <a:endParaRPr lang="ru-RU" dirty="0"/>
          </a:p>
        </p:txBody>
      </p:sp>
      <p:sp>
        <p:nvSpPr>
          <p:cNvPr id="7" name="Содержимое 2"/>
          <p:cNvSpPr txBox="1">
            <a:spLocks/>
          </p:cNvSpPr>
          <p:nvPr/>
        </p:nvSpPr>
        <p:spPr>
          <a:xfrm>
            <a:off x="457200" y="907915"/>
            <a:ext cx="8229600" cy="4853136"/>
          </a:xfrm>
          <a:prstGeom prst="rect">
            <a:avLst/>
          </a:prstGeom>
        </p:spPr>
        <p:txBody>
          <a:bodyPr>
            <a:normAutofit/>
          </a:bodyPr>
          <a:lstStyle/>
          <a:p>
            <a:pPr marL="0" marR="0" lvl="0" indent="342900" algn="just" defTabSz="457200" rtl="0" eaLnBrk="1" fontAlgn="auto" latinLnBrk="0" hangingPunct="1">
              <a:lnSpc>
                <a:spcPct val="120000"/>
              </a:lnSpc>
              <a:spcBef>
                <a:spcPts val="600"/>
              </a:spcBef>
              <a:spcAft>
                <a:spcPts val="0"/>
              </a:spcAft>
              <a:buClrTx/>
              <a:buSzPct val="100000"/>
              <a:buFontTx/>
              <a:buAutoNum type="arabicPeriod"/>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Величина (</a:t>
            </a:r>
            <a:r>
              <a:rPr kumimoji="0" lang="en-US"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quantity </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свойство материального объекта или явления, общее в качественном отношении для многих объектов или явлений, но в количественном отношении индивидуальное для каждого из них; а также способ количественного выражения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размера величины</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как числа и основы для сравнения. В качестве основы для сравнения может выступать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единица измерения</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методика измерения, стандартный образец</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или их комбинации.</a:t>
            </a:r>
          </a:p>
          <a:p>
            <a:pPr marL="0" marR="0" lvl="0" indent="342900" algn="just" defTabSz="457200" rtl="0" eaLnBrk="1" fontAlgn="auto" latinLnBrk="0" hangingPunct="1">
              <a:lnSpc>
                <a:spcPct val="120000"/>
              </a:lnSpc>
              <a:spcBef>
                <a:spcPts val="600"/>
              </a:spcBef>
              <a:spcAft>
                <a:spcPts val="0"/>
              </a:spcAft>
              <a:buClrTx/>
              <a:buSzPct val="100000"/>
              <a:buFontTx/>
              <a:buNone/>
              <a:tabLst/>
              <a:defRPr/>
            </a:pPr>
            <a:endPar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342900" algn="just" defTabSz="457200" rtl="0" eaLnBrk="1" fontAlgn="auto" latinLnBrk="0" hangingPunct="1">
              <a:lnSpc>
                <a:spcPct val="120000"/>
              </a:lnSpc>
              <a:spcBef>
                <a:spcPts val="600"/>
              </a:spcBef>
              <a:spcAft>
                <a:spcPts val="0"/>
              </a:spcAft>
              <a:buClrTx/>
              <a:buSzPct val="100000"/>
              <a:buFontTx/>
              <a:buNone/>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Примеры: масса, сила, энергия, и т.д.</a:t>
            </a:r>
          </a:p>
          <a:p>
            <a:pPr marL="0" marR="0" lvl="0" algn="just" defTabSz="457200" rtl="0" eaLnBrk="1" fontAlgn="auto" latinLnBrk="0" hangingPunct="1">
              <a:lnSpc>
                <a:spcPct val="120000"/>
              </a:lnSpc>
              <a:spcBef>
                <a:spcPts val="600"/>
              </a:spcBef>
              <a:spcAft>
                <a:spcPts val="0"/>
              </a:spcAft>
              <a:buClrTx/>
              <a:buSzPct val="100000"/>
              <a:buFontTx/>
              <a:buNone/>
              <a:tabLst/>
              <a:defRPr/>
            </a:pPr>
            <a:endPar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algn="just" defTabSz="457200" rtl="0" eaLnBrk="1" fontAlgn="auto" latinLnBrk="0" hangingPunct="1">
              <a:lnSpc>
                <a:spcPct val="120000"/>
              </a:lnSpc>
              <a:spcBef>
                <a:spcPts val="600"/>
              </a:spcBef>
              <a:spcAft>
                <a:spcPts val="0"/>
              </a:spcAft>
              <a:buClrTx/>
              <a:buSzPct val="100000"/>
              <a:buFontTx/>
              <a:buNone/>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 Размер величины (</a:t>
            </a:r>
            <a:r>
              <a:rPr kumimoji="0" lang="en-US"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size of quantity</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количественная определенность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величины</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присущая конкретному материальному объекту или явлению.</a:t>
            </a:r>
            <a:endParaRPr lang="ru-RU" sz="1400" dirty="0">
              <a:latin typeface="Times New Roman" pitchFamily="18" charset="0"/>
              <a:cs typeface="Times New Roman" pitchFamily="18" charset="0"/>
            </a:endParaRPr>
          </a:p>
          <a:p>
            <a:pPr marL="0" marR="0" lvl="0" algn="just" defTabSz="457200" rtl="0" eaLnBrk="1" fontAlgn="auto" latinLnBrk="0" hangingPunct="1">
              <a:lnSpc>
                <a:spcPct val="120000"/>
              </a:lnSpc>
              <a:spcBef>
                <a:spcPts val="600"/>
              </a:spcBef>
              <a:spcAft>
                <a:spcPts val="0"/>
              </a:spcAft>
              <a:buClrTx/>
              <a:buSzPct val="100000"/>
              <a:buFontTx/>
              <a:buNone/>
              <a:tabLst/>
              <a:defRPr/>
            </a:pP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3. Значение величины (</a:t>
            </a:r>
            <a:r>
              <a:rPr kumimoji="0" lang="en-US"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quantity value, value of a quantity, value</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выражение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размера величины</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в виде некоторого числа принятых единиц, или чисел, баллов по соответствующей </a:t>
            </a:r>
            <a:r>
              <a:rPr kumimoji="0" lang="ru-RU" sz="1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шкале измерений</a:t>
            </a:r>
            <a:r>
              <a:rPr kumimoji="0" lang="ru-RU"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p:txBody>
      </p:sp>
      <p:sp>
        <p:nvSpPr>
          <p:cNvPr id="4" name="TextBox 3"/>
          <p:cNvSpPr txBox="1"/>
          <p:nvPr/>
        </p:nvSpPr>
        <p:spPr>
          <a:xfrm>
            <a:off x="205410" y="569843"/>
            <a:ext cx="3352799"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Величины и единицы</a:t>
            </a:r>
            <a:endParaRPr lang="ru-RU" sz="1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1"/>
            <a:ext cx="7739476" cy="3579951"/>
          </a:xfrm>
        </p:spPr>
        <p:txBody>
          <a:bodyPr>
            <a:normAutofit/>
          </a:bodyPr>
          <a:lstStyle/>
          <a:p>
            <a:pPr indent="457200" algn="just"/>
            <a:r>
              <a:rPr lang="ru-RU" dirty="0" smtClean="0">
                <a:latin typeface="Times New Roman" pitchFamily="18" charset="0"/>
                <a:cs typeface="Times New Roman" pitchFamily="18" charset="0"/>
              </a:rPr>
              <a:t>Во всех странах развитие метрологии – государственная задача. Например, на Руси, при князе Владимире, а это Х век, эталонные измерения веса и длины доверяли Епископу. Подразумевалось, что он честен и порядочен. За нарушения в тех или иных измерениях были наказания, вплоть до казни, т.к. от точности зависело всё, в том числе изготовление оружия.</a:t>
            </a:r>
          </a:p>
          <a:p>
            <a:pPr indent="457200" algn="just"/>
            <a:r>
              <a:rPr lang="ru-RU" dirty="0">
                <a:latin typeface="Times New Roman" pitchFamily="18" charset="0"/>
                <a:cs typeface="Times New Roman" pitchFamily="18" charset="0"/>
              </a:rPr>
              <a:t>Долгое время метрология оставалась в основном описательной наукой о различных мерах и соотношениях между ними. </a:t>
            </a:r>
            <a:r>
              <a:rPr lang="ru-RU" dirty="0" smtClean="0">
                <a:latin typeface="Times New Roman" pitchFamily="18" charset="0"/>
                <a:cs typeface="Times New Roman" pitchFamily="18" charset="0"/>
              </a:rPr>
              <a:t>Первое международное метрологическое учреждение появилось в 1885 году – Бюро мер и весов в Париже. Тогда страны договорились сравнивать национальные эталоны, чтобы «французский» килограмм был такой же, как «русский», «английский» и т.д.</a:t>
            </a: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2</a:t>
            </a:r>
            <a:endParaRPr lang="ru-RU" dirty="0"/>
          </a:p>
        </p:txBody>
      </p:sp>
    </p:spTree>
    <p:extLst>
      <p:ext uri="{BB962C8B-B14F-4D97-AF65-F5344CB8AC3E}">
        <p14:creationId xmlns:p14="http://schemas.microsoft.com/office/powerpoint/2010/main" val="1938604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31</a:t>
            </a:r>
            <a:endParaRPr lang="ru-RU" dirty="0"/>
          </a:p>
        </p:txBody>
      </p:sp>
      <p:sp>
        <p:nvSpPr>
          <p:cNvPr id="5" name="Прямоугольник 4"/>
          <p:cNvSpPr/>
          <p:nvPr/>
        </p:nvSpPr>
        <p:spPr>
          <a:xfrm>
            <a:off x="410964" y="639383"/>
            <a:ext cx="8586281" cy="3914918"/>
          </a:xfrm>
          <a:prstGeom prst="rect">
            <a:avLst/>
          </a:prstGeom>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4. Единица (измерения) (величины) (</a:t>
            </a:r>
            <a:r>
              <a:rPr lang="en-US" sz="1400" dirty="0" smtClean="0">
                <a:latin typeface="Times New Roman" pitchFamily="18" charset="0"/>
                <a:cs typeface="Times New Roman" pitchFamily="18" charset="0"/>
              </a:rPr>
              <a:t>measurement unit, unit of measurement, unit</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величина</a:t>
            </a:r>
            <a:r>
              <a:rPr lang="ru-RU" sz="1400" dirty="0" smtClean="0">
                <a:latin typeface="Times New Roman" pitchFamily="18" charset="0"/>
                <a:cs typeface="Times New Roman" pitchFamily="18" charset="0"/>
              </a:rPr>
              <a:t> фиксированного </a:t>
            </a:r>
            <a:r>
              <a:rPr lang="ru-RU" sz="1400" b="1" dirty="0" smtClean="0">
                <a:latin typeface="Times New Roman" pitchFamily="18" charset="0"/>
                <a:cs typeface="Times New Roman" pitchFamily="18" charset="0"/>
              </a:rPr>
              <a:t>размера</a:t>
            </a:r>
            <a:r>
              <a:rPr lang="ru-RU" sz="1400" dirty="0" smtClean="0">
                <a:latin typeface="Times New Roman" pitchFamily="18" charset="0"/>
                <a:cs typeface="Times New Roman" pitchFamily="18" charset="0"/>
              </a:rPr>
              <a:t>, которой присвоено числовое значение, равное 1, определяемая и принимаемая по соглашению для количественного выражения однородных с ней величин.</a:t>
            </a:r>
          </a:p>
          <a:p>
            <a:pPr algn="just">
              <a:lnSpc>
                <a:spcPct val="120000"/>
              </a:lnSpc>
              <a:spcBef>
                <a:spcPts val="600"/>
              </a:spcBef>
            </a:pPr>
            <a:endParaRPr lang="ru-RU" sz="1400" dirty="0" smtClean="0">
              <a:latin typeface="Times New Roman" pitchFamily="18" charset="0"/>
              <a:cs typeface="Times New Roman" pitchFamily="18" charset="0"/>
            </a:endParaRPr>
          </a:p>
          <a:p>
            <a:pPr>
              <a:lnSpc>
                <a:spcPct val="120000"/>
              </a:lnSpc>
              <a:spcBef>
                <a:spcPts val="600"/>
              </a:spcBef>
              <a:buNone/>
            </a:pPr>
            <a:r>
              <a:rPr lang="ru-RU" sz="1400" dirty="0" smtClean="0">
                <a:latin typeface="Times New Roman" pitchFamily="18" charset="0"/>
                <a:cs typeface="Times New Roman" pitchFamily="18" charset="0"/>
              </a:rPr>
              <a:t>5. Измерение</a:t>
            </a:r>
          </a:p>
          <a:p>
            <a:pPr marL="720000" algn="just">
              <a:lnSpc>
                <a:spcPct val="120000"/>
              </a:lnSpc>
              <a:spcBef>
                <a:spcPts val="600"/>
              </a:spcBef>
            </a:pPr>
            <a:r>
              <a:rPr lang="ru-RU" sz="1400" dirty="0" smtClean="0">
                <a:latin typeface="Times New Roman" pitchFamily="18" charset="0"/>
                <a:cs typeface="Times New Roman" pitchFamily="18" charset="0"/>
              </a:rPr>
              <a:t>Измерение - совокупность операций, выполняемых для определения количественного значения величины (ФЗ №102);</a:t>
            </a:r>
          </a:p>
          <a:p>
            <a:pPr marL="720000" algn="just">
              <a:lnSpc>
                <a:spcPct val="120000"/>
              </a:lnSpc>
              <a:spcBef>
                <a:spcPts val="600"/>
              </a:spcBef>
            </a:pPr>
            <a:r>
              <a:rPr lang="ru-RU" sz="1400" b="1" dirty="0" smtClean="0">
                <a:latin typeface="Times New Roman" pitchFamily="18" charset="0"/>
                <a:cs typeface="Times New Roman" pitchFamily="18" charset="0"/>
              </a:rPr>
              <a:t>измерение (величины) (</a:t>
            </a:r>
            <a:r>
              <a:rPr lang="en-US" sz="1400" dirty="0" smtClean="0">
                <a:latin typeface="Times New Roman" pitchFamily="18" charset="0"/>
                <a:cs typeface="Times New Roman" pitchFamily="18" charset="0"/>
              </a:rPr>
              <a:t>measurement</a:t>
            </a:r>
            <a:r>
              <a:rPr lang="ru-RU" sz="1400" dirty="0" smtClean="0">
                <a:latin typeface="Times New Roman" pitchFamily="18" charset="0"/>
                <a:cs typeface="Times New Roman" pitchFamily="18" charset="0"/>
              </a:rPr>
              <a:t>) – процесс экспериментального получения одного или более </a:t>
            </a:r>
            <a:r>
              <a:rPr lang="ru-RU" sz="1400" b="1" dirty="0" smtClean="0">
                <a:latin typeface="Times New Roman" pitchFamily="18" charset="0"/>
                <a:cs typeface="Times New Roman" pitchFamily="18" charset="0"/>
              </a:rPr>
              <a:t>значений величины</a:t>
            </a:r>
            <a:r>
              <a:rPr lang="ru-RU" sz="1400" dirty="0" smtClean="0">
                <a:latin typeface="Times New Roman" pitchFamily="18" charset="0"/>
                <a:cs typeface="Times New Roman" pitchFamily="18" charset="0"/>
              </a:rPr>
              <a:t>, которые могут быть обоснованно приписаны </a:t>
            </a:r>
            <a:r>
              <a:rPr lang="ru-RU" sz="1400" b="1" dirty="0" smtClean="0">
                <a:latin typeface="Times New Roman" pitchFamily="18" charset="0"/>
                <a:cs typeface="Times New Roman" pitchFamily="18" charset="0"/>
              </a:rPr>
              <a:t>величине</a:t>
            </a:r>
            <a:r>
              <a:rPr lang="ru-RU" sz="1400" dirty="0" smtClean="0">
                <a:latin typeface="Times New Roman" pitchFamily="18" charset="0"/>
                <a:cs typeface="Times New Roman" pitchFamily="18" charset="0"/>
              </a:rPr>
              <a:t>.</a:t>
            </a:r>
          </a:p>
          <a:p>
            <a:pPr marL="720000" indent="0" algn="just">
              <a:lnSpc>
                <a:spcPct val="120000"/>
              </a:lnSpc>
              <a:spcBef>
                <a:spcPts val="600"/>
              </a:spcBef>
              <a:buNone/>
            </a:pPr>
            <a:r>
              <a:rPr lang="ru-RU" sz="1400" dirty="0" smtClean="0">
                <a:latin typeface="Times New Roman" pitchFamily="18" charset="0"/>
                <a:cs typeface="Times New Roman" pitchFamily="18" charset="0"/>
              </a:rPr>
              <a:t>Не допускается «замер», «измерение объекта», «измерение размера», «измерение значения» - вместо «измерение величины».</a:t>
            </a:r>
          </a:p>
          <a:p>
            <a:pPr marL="720000" indent="0" algn="just">
              <a:lnSpc>
                <a:spcPct val="120000"/>
              </a:lnSpc>
              <a:spcBef>
                <a:spcPts val="600"/>
              </a:spcBef>
              <a:buNone/>
            </a:pPr>
            <a:r>
              <a:rPr lang="ru-RU" sz="1400" dirty="0" smtClean="0">
                <a:latin typeface="Times New Roman" pitchFamily="18" charset="0"/>
                <a:cs typeface="Times New Roman" pitchFamily="18" charset="0"/>
              </a:rPr>
              <a:t>Измерение состоит из наблюдений и выполнения математических операций по определению результата измерения. </a:t>
            </a:r>
          </a:p>
        </p:txBody>
      </p:sp>
      <p:sp>
        <p:nvSpPr>
          <p:cNvPr id="6" name="TextBox 5"/>
          <p:cNvSpPr txBox="1"/>
          <p:nvPr/>
        </p:nvSpPr>
        <p:spPr>
          <a:xfrm>
            <a:off x="101600" y="1510976"/>
            <a:ext cx="3352799" cy="307777"/>
          </a:xfrm>
          <a:prstGeom prst="rect">
            <a:avLst/>
          </a:prstGeom>
          <a:noFill/>
        </p:spPr>
        <p:txBody>
          <a:bodyPr wrap="square" rtlCol="0">
            <a:spAutoFit/>
          </a:bodyPr>
          <a:lstStyle/>
          <a:p>
            <a:pPr algn="ctr"/>
            <a:r>
              <a:rPr lang="ru-RU" sz="1400" b="1" dirty="0" smtClean="0">
                <a:latin typeface="Times New Roman" panose="02020603050405020304" pitchFamily="18" charset="0"/>
                <a:cs typeface="Times New Roman" panose="02020603050405020304" pitchFamily="18" charset="0"/>
              </a:rPr>
              <a:t>Измерения</a:t>
            </a:r>
            <a:endParaRPr lang="ru-RU"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87394" y="4774168"/>
            <a:ext cx="537754" cy="369332"/>
          </a:xfrm>
          <a:prstGeom prst="rect">
            <a:avLst/>
          </a:prstGeom>
          <a:noFill/>
        </p:spPr>
        <p:txBody>
          <a:bodyPr wrap="square" rtlCol="0">
            <a:spAutoFit/>
          </a:bodyPr>
          <a:lstStyle/>
          <a:p>
            <a:r>
              <a:rPr lang="ru-RU" dirty="0" smtClean="0"/>
              <a:t>32</a:t>
            </a:r>
            <a:endParaRPr lang="ru-RU" dirty="0"/>
          </a:p>
        </p:txBody>
      </p:sp>
      <p:sp>
        <p:nvSpPr>
          <p:cNvPr id="5" name="Прямоугольник 4"/>
          <p:cNvSpPr/>
          <p:nvPr/>
        </p:nvSpPr>
        <p:spPr>
          <a:xfrm>
            <a:off x="252919" y="752272"/>
            <a:ext cx="8586281" cy="2391424"/>
          </a:xfrm>
          <a:prstGeom prst="rect">
            <a:avLst/>
          </a:prstGeom>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6. Прямое измерение (</a:t>
            </a:r>
            <a:r>
              <a:rPr lang="en-US" sz="1400" dirty="0" smtClean="0">
                <a:latin typeface="Times New Roman" pitchFamily="18" charset="0"/>
                <a:cs typeface="Times New Roman" pitchFamily="18" charset="0"/>
              </a:rPr>
              <a:t>direct measurement</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измерение</a:t>
            </a:r>
            <a:r>
              <a:rPr lang="ru-RU" sz="1400" dirty="0" smtClean="0">
                <a:latin typeface="Times New Roman" pitchFamily="18" charset="0"/>
                <a:cs typeface="Times New Roman" pitchFamily="18" charset="0"/>
              </a:rPr>
              <a:t>, при котором искомое </a:t>
            </a:r>
            <a:r>
              <a:rPr lang="ru-RU" sz="1400" b="1" dirty="0" smtClean="0">
                <a:latin typeface="Times New Roman" pitchFamily="18" charset="0"/>
                <a:cs typeface="Times New Roman" pitchFamily="18" charset="0"/>
              </a:rPr>
              <a:t>значение величины</a:t>
            </a:r>
            <a:r>
              <a:rPr lang="ru-RU" sz="1400" dirty="0" smtClean="0">
                <a:latin typeface="Times New Roman" pitchFamily="18" charset="0"/>
                <a:cs typeface="Times New Roman" pitchFamily="18" charset="0"/>
              </a:rPr>
              <a:t> получают непосредственно от </a:t>
            </a:r>
            <a:r>
              <a:rPr lang="ru-RU" sz="1400" b="1" dirty="0" smtClean="0">
                <a:latin typeface="Times New Roman" pitchFamily="18" charset="0"/>
                <a:cs typeface="Times New Roman" pitchFamily="18" charset="0"/>
              </a:rPr>
              <a:t>средства измерений</a:t>
            </a:r>
            <a:r>
              <a:rPr lang="ru-RU" sz="1400" dirty="0" smtClean="0">
                <a:latin typeface="Times New Roman" pitchFamily="18" charset="0"/>
                <a:cs typeface="Times New Roman" pitchFamily="18" charset="0"/>
              </a:rPr>
              <a:t>.</a:t>
            </a:r>
          </a:p>
          <a:p>
            <a:pPr marL="720000" indent="0" algn="just">
              <a:lnSpc>
                <a:spcPct val="120000"/>
              </a:lnSpc>
              <a:spcBef>
                <a:spcPts val="600"/>
              </a:spcBef>
              <a:buNone/>
            </a:pPr>
            <a:r>
              <a:rPr lang="ru-RU" sz="1400" dirty="0" smtClean="0">
                <a:latin typeface="Times New Roman" pitchFamily="18" charset="0"/>
                <a:cs typeface="Times New Roman" pitchFamily="18" charset="0"/>
              </a:rPr>
              <a:t>Примеры: измерение длины детали микрометром; измерение силы тока амперметром; измерение массы на весах.</a:t>
            </a:r>
          </a:p>
          <a:p>
            <a:pPr marL="720000" indent="0" algn="just">
              <a:lnSpc>
                <a:spcPct val="120000"/>
              </a:lnSpc>
              <a:spcBef>
                <a:spcPts val="600"/>
              </a:spcBef>
              <a:buNone/>
            </a:pPr>
            <a:r>
              <a:rPr lang="ru-RU" sz="1400" dirty="0" smtClean="0">
                <a:latin typeface="Times New Roman" pitchFamily="18" charset="0"/>
                <a:cs typeface="Times New Roman" pitchFamily="18" charset="0"/>
              </a:rPr>
              <a:t>При таких измерениях искомое значение находят непосредственно как показание прибора.</a:t>
            </a:r>
          </a:p>
          <a:p>
            <a:pPr algn="just">
              <a:lnSpc>
                <a:spcPct val="120000"/>
              </a:lnSpc>
              <a:spcBef>
                <a:spcPts val="600"/>
              </a:spcBef>
            </a:pPr>
            <a:r>
              <a:rPr lang="ru-RU" sz="1400" dirty="0" smtClean="0">
                <a:latin typeface="Times New Roman" pitchFamily="18" charset="0"/>
                <a:cs typeface="Times New Roman" pitchFamily="18" charset="0"/>
              </a:rPr>
              <a:t>7. Косвенное измерение (</a:t>
            </a:r>
            <a:r>
              <a:rPr lang="en-US" sz="1400" dirty="0" smtClean="0">
                <a:latin typeface="Times New Roman" pitchFamily="18" charset="0"/>
                <a:cs typeface="Times New Roman" pitchFamily="18" charset="0"/>
              </a:rPr>
              <a:t>indirect measurement</a:t>
            </a:r>
            <a:r>
              <a:rPr lang="ru-RU" sz="1400" dirty="0" smtClean="0">
                <a:latin typeface="Times New Roman" pitchFamily="18" charset="0"/>
                <a:cs typeface="Times New Roman" pitchFamily="18" charset="0"/>
              </a:rPr>
              <a:t>) - измерение, при котором искомое значение величины определяют на основании результатов прямых измерений других величин, функционально связанных с искомой величиной.</a:t>
            </a:r>
          </a:p>
        </p:txBody>
      </p:sp>
      <p:pic>
        <p:nvPicPr>
          <p:cNvPr id="6" name="Picture 2"/>
          <p:cNvPicPr>
            <a:picLocks noChangeAspect="1" noChangeArrowheads="1"/>
          </p:cNvPicPr>
          <p:nvPr/>
        </p:nvPicPr>
        <p:blipFill>
          <a:blip r:embed="rId2" cstate="print"/>
          <a:srcRect/>
          <a:stretch>
            <a:fillRect/>
          </a:stretch>
        </p:blipFill>
        <p:spPr bwMode="auto">
          <a:xfrm>
            <a:off x="2405975" y="3083991"/>
            <a:ext cx="4702669" cy="1690177"/>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33</a:t>
            </a:r>
            <a:endParaRPr lang="ru-RU" dirty="0"/>
          </a:p>
        </p:txBody>
      </p:sp>
      <p:sp>
        <p:nvSpPr>
          <p:cNvPr id="5" name="Прямоугольник 4"/>
          <p:cNvSpPr/>
          <p:nvPr/>
        </p:nvSpPr>
        <p:spPr>
          <a:xfrm>
            <a:off x="252919" y="1074366"/>
            <a:ext cx="8586281" cy="2391424"/>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8. </a:t>
            </a:r>
            <a:r>
              <a:rPr lang="ru-RU" sz="1400" b="1" dirty="0" smtClean="0">
                <a:latin typeface="Times New Roman" pitchFamily="18" charset="0"/>
                <a:cs typeface="Times New Roman" pitchFamily="18" charset="0"/>
              </a:rPr>
              <a:t>Совокупные измерения </a:t>
            </a:r>
            <a:r>
              <a:rPr lang="ru-RU" sz="1400" dirty="0" smtClean="0">
                <a:latin typeface="Times New Roman" pitchFamily="18" charset="0"/>
                <a:cs typeface="Times New Roman" pitchFamily="18" charset="0"/>
              </a:rPr>
              <a:t>- проводимые одновременно </a:t>
            </a:r>
            <a:r>
              <a:rPr lang="ru-RU" sz="1400" b="1" dirty="0" smtClean="0">
                <a:latin typeface="Times New Roman" pitchFamily="18" charset="0"/>
                <a:cs typeface="Times New Roman" pitchFamily="18" charset="0"/>
              </a:rPr>
              <a:t>измерения</a:t>
            </a:r>
            <a:r>
              <a:rPr lang="ru-RU" sz="1400" dirty="0" smtClean="0">
                <a:latin typeface="Times New Roman" pitchFamily="18" charset="0"/>
                <a:cs typeface="Times New Roman" pitchFamily="18" charset="0"/>
              </a:rPr>
              <a:t> нескольких одноименных </a:t>
            </a:r>
            <a:r>
              <a:rPr lang="ru-RU" sz="1400" b="1" dirty="0" smtClean="0">
                <a:latin typeface="Times New Roman" pitchFamily="18" charset="0"/>
                <a:cs typeface="Times New Roman" pitchFamily="18" charset="0"/>
              </a:rPr>
              <a:t>величин</a:t>
            </a:r>
            <a:r>
              <a:rPr lang="ru-RU" sz="1400" dirty="0" smtClean="0">
                <a:latin typeface="Times New Roman" pitchFamily="18" charset="0"/>
                <a:cs typeface="Times New Roman" pitchFamily="18" charset="0"/>
              </a:rPr>
              <a:t>, при которых искомые </a:t>
            </a:r>
            <a:r>
              <a:rPr lang="ru-RU" sz="1400" b="1" dirty="0" smtClean="0">
                <a:latin typeface="Times New Roman" pitchFamily="18" charset="0"/>
                <a:cs typeface="Times New Roman" pitchFamily="18" charset="0"/>
              </a:rPr>
              <a:t>значения величин</a:t>
            </a:r>
            <a:r>
              <a:rPr lang="ru-RU" sz="1400" dirty="0" smtClean="0">
                <a:latin typeface="Times New Roman" pitchFamily="18" charset="0"/>
                <a:cs typeface="Times New Roman" pitchFamily="18" charset="0"/>
              </a:rPr>
              <a:t> определяют путем решения системы уравнений, получаемых при измерениях этих величин в различных сочетаниях.</a:t>
            </a:r>
          </a:p>
          <a:p>
            <a:pPr marL="720000" indent="0" algn="just">
              <a:lnSpc>
                <a:spcPct val="120000"/>
              </a:lnSpc>
              <a:spcBef>
                <a:spcPts val="600"/>
              </a:spcBef>
              <a:buNone/>
            </a:pPr>
            <a:r>
              <a:rPr lang="ru-RU" sz="1400" dirty="0" smtClean="0">
                <a:latin typeface="Times New Roman" pitchFamily="18" charset="0"/>
                <a:cs typeface="Times New Roman" pitchFamily="18" charset="0"/>
              </a:rPr>
              <a:t>Пример: значение массы отдельных гирь набора определяют по известному значению массы одной из гирь и по результатам измерений (сравнений) масс различных сочетаний гирь.</a:t>
            </a:r>
          </a:p>
          <a:p>
            <a:pPr algn="just">
              <a:lnSpc>
                <a:spcPct val="120000"/>
              </a:lnSpc>
              <a:spcBef>
                <a:spcPts val="600"/>
              </a:spcBef>
            </a:pPr>
            <a:r>
              <a:rPr lang="ru-RU" sz="1400" dirty="0" smtClean="0">
                <a:latin typeface="Times New Roman" pitchFamily="18" charset="0"/>
                <a:cs typeface="Times New Roman" pitchFamily="18" charset="0"/>
              </a:rPr>
              <a:t>9. </a:t>
            </a:r>
            <a:r>
              <a:rPr lang="ru-RU" sz="1400" b="1" dirty="0" smtClean="0">
                <a:latin typeface="Times New Roman" pitchFamily="18" charset="0"/>
                <a:cs typeface="Times New Roman" pitchFamily="18" charset="0"/>
              </a:rPr>
              <a:t>Совместные измерения -</a:t>
            </a:r>
            <a:r>
              <a:rPr lang="ru-RU" sz="1400" dirty="0" smtClean="0">
                <a:latin typeface="Times New Roman" pitchFamily="18" charset="0"/>
                <a:cs typeface="Times New Roman" pitchFamily="18" charset="0"/>
              </a:rPr>
              <a:t> проводимые одновременно </a:t>
            </a:r>
            <a:r>
              <a:rPr lang="ru-RU" sz="1400" b="1" dirty="0" smtClean="0">
                <a:latin typeface="Times New Roman" pitchFamily="18" charset="0"/>
                <a:cs typeface="Times New Roman" pitchFamily="18" charset="0"/>
              </a:rPr>
              <a:t>измерения</a:t>
            </a:r>
            <a:r>
              <a:rPr lang="ru-RU" sz="1400" dirty="0" smtClean="0">
                <a:latin typeface="Times New Roman" pitchFamily="18" charset="0"/>
                <a:cs typeface="Times New Roman" pitchFamily="18" charset="0"/>
              </a:rPr>
              <a:t> двух или нескольких не одноименных </a:t>
            </a:r>
            <a:r>
              <a:rPr lang="ru-RU" sz="1400" b="1" dirty="0" smtClean="0">
                <a:latin typeface="Times New Roman" pitchFamily="18" charset="0"/>
                <a:cs typeface="Times New Roman" pitchFamily="18" charset="0"/>
              </a:rPr>
              <a:t>величин</a:t>
            </a:r>
            <a:r>
              <a:rPr lang="ru-RU" sz="1400" dirty="0" smtClean="0">
                <a:latin typeface="Times New Roman" pitchFamily="18" charset="0"/>
                <a:cs typeface="Times New Roman" pitchFamily="18" charset="0"/>
              </a:rPr>
              <a:t> для определения зависимости между ними.</a:t>
            </a:r>
          </a:p>
          <a:p>
            <a:pPr algn="just">
              <a:lnSpc>
                <a:spcPct val="120000"/>
              </a:lnSpc>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34</a:t>
            </a:r>
            <a:endParaRPr lang="ru-RU" dirty="0"/>
          </a:p>
        </p:txBody>
      </p:sp>
      <p:sp>
        <p:nvSpPr>
          <p:cNvPr id="5" name="Прямоугольник 4"/>
          <p:cNvSpPr/>
          <p:nvPr/>
        </p:nvSpPr>
        <p:spPr>
          <a:xfrm>
            <a:off x="252919" y="667966"/>
            <a:ext cx="8586281" cy="2985433"/>
          </a:xfrm>
          <a:prstGeom prst="rect">
            <a:avLst/>
          </a:prstGeom>
          <a:solidFill>
            <a:schemeClr val="bg1"/>
          </a:solidFill>
        </p:spPr>
        <p:txBody>
          <a:bodyPr wrap="square">
            <a:spAutoFit/>
          </a:bodyPr>
          <a:lstStyle/>
          <a:p>
            <a:pPr algn="just">
              <a:lnSpc>
                <a:spcPct val="120000"/>
              </a:lnSpc>
              <a:spcBef>
                <a:spcPts val="600"/>
              </a:spcBef>
            </a:pPr>
            <a:r>
              <a:rPr lang="ru-RU" sz="1400" b="1" dirty="0" smtClean="0">
                <a:latin typeface="Times New Roman" pitchFamily="18" charset="0"/>
                <a:cs typeface="Times New Roman" pitchFamily="18" charset="0"/>
              </a:rPr>
              <a:t>Результаты измерений</a:t>
            </a:r>
          </a:p>
          <a:p>
            <a:pPr algn="just">
              <a:lnSpc>
                <a:spcPct val="120000"/>
              </a:lnSpc>
              <a:spcBef>
                <a:spcPts val="600"/>
              </a:spcBef>
            </a:pPr>
            <a:endParaRPr lang="ru-RU" sz="1400" b="1" dirty="0" smtClean="0">
              <a:latin typeface="Times New Roman" pitchFamily="18" charset="0"/>
              <a:cs typeface="Times New Roman" pitchFamily="18" charset="0"/>
            </a:endParaRPr>
          </a:p>
          <a:p>
            <a:pPr algn="just">
              <a:lnSpc>
                <a:spcPct val="120000"/>
              </a:lnSpc>
              <a:spcBef>
                <a:spcPts val="600"/>
              </a:spcBef>
            </a:pPr>
            <a:r>
              <a:rPr lang="ru-RU" sz="1400" b="1" dirty="0" smtClean="0">
                <a:latin typeface="Times New Roman" pitchFamily="18" charset="0"/>
                <a:cs typeface="Times New Roman" pitchFamily="18" charset="0"/>
              </a:rPr>
              <a:t>10. Результат (измерения величины) (</a:t>
            </a:r>
            <a:r>
              <a:rPr lang="en-US" sz="1400" dirty="0" smtClean="0">
                <a:latin typeface="Times New Roman" pitchFamily="18" charset="0"/>
                <a:cs typeface="Times New Roman" pitchFamily="18" charset="0"/>
              </a:rPr>
              <a:t>measurement result, result of measurement</a:t>
            </a:r>
            <a:r>
              <a:rPr lang="ru-RU" sz="1400" dirty="0" smtClean="0">
                <a:latin typeface="Times New Roman" pitchFamily="18" charset="0"/>
                <a:cs typeface="Times New Roman" pitchFamily="18" charset="0"/>
              </a:rPr>
              <a:t>) - множество </a:t>
            </a:r>
            <a:r>
              <a:rPr lang="ru-RU" sz="1400" b="1" dirty="0" smtClean="0">
                <a:latin typeface="Times New Roman" pitchFamily="18" charset="0"/>
                <a:cs typeface="Times New Roman" pitchFamily="18" charset="0"/>
              </a:rPr>
              <a:t>значений величины</a:t>
            </a:r>
            <a:r>
              <a:rPr lang="ru-RU" sz="1400" dirty="0" smtClean="0">
                <a:latin typeface="Times New Roman" pitchFamily="18" charset="0"/>
                <a:cs typeface="Times New Roman" pitchFamily="18" charset="0"/>
              </a:rPr>
              <a:t>, приписываемых </a:t>
            </a:r>
            <a:r>
              <a:rPr lang="ru-RU" sz="1400" b="1" dirty="0" smtClean="0">
                <a:latin typeface="Times New Roman" pitchFamily="18" charset="0"/>
                <a:cs typeface="Times New Roman" pitchFamily="18" charset="0"/>
              </a:rPr>
              <a:t>измеряемой величине</a:t>
            </a:r>
            <a:r>
              <a:rPr lang="ru-RU" sz="1400" dirty="0" smtClean="0">
                <a:latin typeface="Times New Roman" pitchFamily="18" charset="0"/>
                <a:cs typeface="Times New Roman" pitchFamily="18" charset="0"/>
              </a:rPr>
              <a:t> вместе с любой другой доступной и существенной информацией. </a:t>
            </a:r>
          </a:p>
          <a:p>
            <a:pPr marL="720000" indent="0" algn="just">
              <a:lnSpc>
                <a:spcPct val="120000"/>
              </a:lnSpc>
              <a:spcBef>
                <a:spcPts val="600"/>
              </a:spcBef>
              <a:buNone/>
            </a:pPr>
            <a:r>
              <a:rPr lang="ru-RU" sz="1400" dirty="0" smtClean="0">
                <a:latin typeface="Times New Roman" pitchFamily="18" charset="0"/>
                <a:cs typeface="Times New Roman" pitchFamily="18" charset="0"/>
              </a:rPr>
              <a:t>Результат измерения может быть представлен </a:t>
            </a:r>
            <a:r>
              <a:rPr lang="ru-RU" sz="1400" b="1" dirty="0" smtClean="0">
                <a:latin typeface="Times New Roman" pitchFamily="18" charset="0"/>
                <a:cs typeface="Times New Roman" pitchFamily="18" charset="0"/>
              </a:rPr>
              <a:t>измеренным значением величины</a:t>
            </a:r>
            <a:r>
              <a:rPr lang="ru-RU" sz="1400" dirty="0" smtClean="0">
                <a:latin typeface="Times New Roman" pitchFamily="18" charset="0"/>
                <a:cs typeface="Times New Roman" pitchFamily="18" charset="0"/>
              </a:rPr>
              <a:t> с указанием соответствующего показателя точности. К показателям точности относятся, например, </a:t>
            </a:r>
            <a:r>
              <a:rPr lang="ru-RU" sz="1400" b="1" dirty="0" smtClean="0">
                <a:latin typeface="Times New Roman" pitchFamily="18" charset="0"/>
                <a:cs typeface="Times New Roman" pitchFamily="18" charset="0"/>
              </a:rPr>
              <a:t>среднее квадратическое отклонение, доверительные границы погрешности, стандартная неопределенность измерений, суммарная стандартная</a:t>
            </a:r>
            <a:r>
              <a:rPr lang="ru-RU" sz="1400" dirty="0" smtClean="0">
                <a:latin typeface="Times New Roman" pitchFamily="18" charset="0"/>
                <a:cs typeface="Times New Roman" pitchFamily="18" charset="0"/>
              </a:rPr>
              <a:t> и </a:t>
            </a:r>
            <a:r>
              <a:rPr lang="ru-RU" sz="1400" b="1" dirty="0" smtClean="0">
                <a:latin typeface="Times New Roman" pitchFamily="18" charset="0"/>
                <a:cs typeface="Times New Roman" pitchFamily="18" charset="0"/>
              </a:rPr>
              <a:t>расширенная неопределенности.</a:t>
            </a:r>
            <a:endParaRPr lang="ru-RU" sz="1400" dirty="0" smtClean="0">
              <a:latin typeface="Times New Roman" pitchFamily="18" charset="0"/>
              <a:cs typeface="Times New Roman" pitchFamily="18" charset="0"/>
            </a:endParaRPr>
          </a:p>
          <a:p>
            <a:pPr algn="just">
              <a:lnSpc>
                <a:spcPct val="120000"/>
              </a:lnSpc>
              <a:spcBef>
                <a:spcPts val="600"/>
              </a:spcBef>
            </a:pPr>
            <a:endParaRPr lang="ru-RU" sz="1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239726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35</a:t>
            </a:r>
            <a:endParaRPr lang="ru-RU" dirty="0"/>
          </a:p>
        </p:txBody>
      </p:sp>
      <p:sp>
        <p:nvSpPr>
          <p:cNvPr id="5" name="Прямоугольник 4"/>
          <p:cNvSpPr/>
          <p:nvPr/>
        </p:nvSpPr>
        <p:spPr>
          <a:xfrm>
            <a:off x="1" y="667966"/>
            <a:ext cx="8839200" cy="4508927"/>
          </a:xfrm>
          <a:prstGeom prst="rect">
            <a:avLst/>
          </a:prstGeom>
          <a:solidFill>
            <a:schemeClr val="bg1"/>
          </a:solidFill>
        </p:spPr>
        <p:txBody>
          <a:bodyPr wrap="square">
            <a:spAutoFit/>
          </a:bodyPr>
          <a:lstStyle/>
          <a:p>
            <a:pPr algn="just">
              <a:lnSpc>
                <a:spcPct val="120000"/>
              </a:lnSpc>
              <a:spcBef>
                <a:spcPts val="600"/>
              </a:spcBef>
            </a:pPr>
            <a:endParaRPr lang="ru-RU" sz="1400" dirty="0" smtClean="0">
              <a:latin typeface="Times New Roman" pitchFamily="18" charset="0"/>
              <a:cs typeface="Times New Roman" pitchFamily="18" charset="0"/>
            </a:endParaRPr>
          </a:p>
          <a:p>
            <a:pPr algn="just">
              <a:lnSpc>
                <a:spcPct val="120000"/>
              </a:lnSpc>
              <a:spcBef>
                <a:spcPts val="600"/>
              </a:spcBef>
            </a:pPr>
            <a:r>
              <a:rPr lang="ru-RU" sz="1400" dirty="0" smtClean="0">
                <a:latin typeface="Times New Roman" pitchFamily="18" charset="0"/>
                <a:cs typeface="Times New Roman" pitchFamily="18" charset="0"/>
              </a:rPr>
              <a:t>12. </a:t>
            </a:r>
            <a:r>
              <a:rPr lang="ru-RU" sz="1400" b="1" dirty="0" smtClean="0">
                <a:latin typeface="Times New Roman" pitchFamily="18" charset="0"/>
                <a:cs typeface="Times New Roman" pitchFamily="18" charset="0"/>
              </a:rPr>
              <a:t>Опорное значение величины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reference quantity value, reference value</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значение величины</a:t>
            </a:r>
            <a:r>
              <a:rPr lang="ru-RU" sz="1400" dirty="0" smtClean="0">
                <a:latin typeface="Times New Roman" pitchFamily="18" charset="0"/>
                <a:cs typeface="Times New Roman" pitchFamily="18" charset="0"/>
              </a:rPr>
              <a:t>, которое используют в качестве основы для сопоставления со </a:t>
            </a:r>
            <a:r>
              <a:rPr lang="ru-RU" sz="1400" b="1" dirty="0" smtClean="0">
                <a:latin typeface="Times New Roman" pitchFamily="18" charset="0"/>
                <a:cs typeface="Times New Roman" pitchFamily="18" charset="0"/>
              </a:rPr>
              <a:t>значениями величин</a:t>
            </a:r>
            <a:r>
              <a:rPr lang="ru-RU" sz="1400" dirty="0" smtClean="0">
                <a:latin typeface="Times New Roman" pitchFamily="18" charset="0"/>
                <a:cs typeface="Times New Roman" pitchFamily="18" charset="0"/>
              </a:rPr>
              <a:t> того же </a:t>
            </a:r>
            <a:r>
              <a:rPr lang="ru-RU" sz="1400" b="1" dirty="0" smtClean="0">
                <a:latin typeface="Times New Roman" pitchFamily="18" charset="0"/>
                <a:cs typeface="Times New Roman" pitchFamily="18" charset="0"/>
              </a:rPr>
              <a:t>рода.</a:t>
            </a:r>
          </a:p>
          <a:p>
            <a:pPr algn="just">
              <a:lnSpc>
                <a:spcPct val="120000"/>
              </a:lnSpc>
              <a:spcBef>
                <a:spcPts val="600"/>
              </a:spcBef>
            </a:pPr>
            <a:r>
              <a:rPr lang="ru-RU" sz="1400" dirty="0" smtClean="0">
                <a:latin typeface="Times New Roman" pitchFamily="18" charset="0"/>
                <a:cs typeface="Times New Roman" pitchFamily="18" charset="0"/>
              </a:rPr>
              <a:t>13. </a:t>
            </a:r>
            <a:r>
              <a:rPr lang="ru-RU" sz="1400" b="1" dirty="0" smtClean="0">
                <a:latin typeface="Times New Roman" pitchFamily="18" charset="0"/>
                <a:cs typeface="Times New Roman" pitchFamily="18" charset="0"/>
              </a:rPr>
              <a:t>Истинное значение величины </a:t>
            </a:r>
            <a:r>
              <a:rPr lang="ru-RU"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true quantity value, true value of a quantity, true </a:t>
            </a:r>
            <a:r>
              <a:rPr lang="en-US" sz="1400" dirty="0" smtClean="0">
                <a:latin typeface="Times New Roman" pitchFamily="18" charset="0"/>
                <a:cs typeface="Times New Roman" pitchFamily="18" charset="0"/>
              </a:rPr>
              <a:t>value</a:t>
            </a:r>
            <a:r>
              <a:rPr lang="ru-RU" sz="1400" dirty="0">
                <a:latin typeface="Times New Roman" pitchFamily="18" charset="0"/>
                <a:cs typeface="Times New Roman" pitchFamily="18" charset="0"/>
              </a:rPr>
              <a:t>) - </a:t>
            </a:r>
            <a:r>
              <a:rPr lang="ru-RU" sz="1400" b="1" dirty="0" smtClean="0">
                <a:latin typeface="Times New Roman" pitchFamily="18" charset="0"/>
                <a:cs typeface="Times New Roman" pitchFamily="18" charset="0"/>
              </a:rPr>
              <a:t>значение</a:t>
            </a:r>
            <a:r>
              <a:rPr lang="ru-RU" sz="1400" dirty="0" smtClean="0">
                <a:latin typeface="Times New Roman" pitchFamily="18" charset="0"/>
                <a:cs typeface="Times New Roman" pitchFamily="18" charset="0"/>
              </a:rPr>
              <a:t> </a:t>
            </a:r>
            <a:r>
              <a:rPr lang="ru-RU" sz="1400" dirty="0">
                <a:latin typeface="Times New Roman" pitchFamily="18" charset="0"/>
                <a:cs typeface="Times New Roman" pitchFamily="18" charset="0"/>
              </a:rPr>
              <a:t>величины, которое соответствует определению </a:t>
            </a:r>
            <a:r>
              <a:rPr lang="ru-RU" sz="1400" b="1" dirty="0">
                <a:latin typeface="Times New Roman" pitchFamily="18" charset="0"/>
                <a:cs typeface="Times New Roman" pitchFamily="18" charset="0"/>
              </a:rPr>
              <a:t>измеряемой величины</a:t>
            </a:r>
            <a:r>
              <a:rPr lang="ru-RU" sz="1400" dirty="0">
                <a:latin typeface="Times New Roman" pitchFamily="18" charset="0"/>
                <a:cs typeface="Times New Roman" pitchFamily="18" charset="0"/>
              </a:rPr>
              <a:t>. </a:t>
            </a:r>
            <a:endParaRPr lang="ru-RU" sz="1400" dirty="0" smtClean="0">
              <a:latin typeface="Times New Roman" pitchFamily="18" charset="0"/>
              <a:cs typeface="Times New Roman" pitchFamily="18" charset="0"/>
            </a:endParaRPr>
          </a:p>
          <a:p>
            <a:pPr algn="just">
              <a:lnSpc>
                <a:spcPct val="120000"/>
              </a:lnSpc>
              <a:spcBef>
                <a:spcPts val="600"/>
              </a:spcBef>
            </a:pPr>
            <a:r>
              <a:rPr lang="ru-RU" sz="1400" dirty="0" smtClean="0">
                <a:latin typeface="Times New Roman" pitchFamily="18" charset="0"/>
                <a:cs typeface="Times New Roman" pitchFamily="18" charset="0"/>
              </a:rPr>
              <a:t>14. </a:t>
            </a:r>
            <a:r>
              <a:rPr lang="ru-RU" sz="1400" b="1" dirty="0">
                <a:latin typeface="Times New Roman" pitchFamily="18" charset="0"/>
                <a:cs typeface="Times New Roman" pitchFamily="18" charset="0"/>
              </a:rPr>
              <a:t>Погрешность (результата измерения) (</a:t>
            </a:r>
            <a:r>
              <a:rPr lang="en-US" sz="1400" dirty="0">
                <a:latin typeface="Times New Roman" pitchFamily="18" charset="0"/>
                <a:cs typeface="Times New Roman" pitchFamily="18" charset="0"/>
              </a:rPr>
              <a:t>measurement error, error of measurement, error</a:t>
            </a:r>
            <a:r>
              <a:rPr lang="ru-RU" sz="1400" b="1" dirty="0">
                <a:latin typeface="Times New Roman" pitchFamily="18" charset="0"/>
                <a:cs typeface="Times New Roman" pitchFamily="18" charset="0"/>
              </a:rPr>
              <a:t>)</a:t>
            </a:r>
            <a:r>
              <a:rPr lang="ru-RU" sz="1400" dirty="0">
                <a:latin typeface="Times New Roman" pitchFamily="18" charset="0"/>
                <a:cs typeface="Times New Roman" pitchFamily="18" charset="0"/>
              </a:rPr>
              <a:t> - разность между </a:t>
            </a:r>
            <a:r>
              <a:rPr lang="ru-RU" sz="1400" b="1" dirty="0">
                <a:latin typeface="Times New Roman" pitchFamily="18" charset="0"/>
                <a:cs typeface="Times New Roman" pitchFamily="18" charset="0"/>
              </a:rPr>
              <a:t>измеренным значением величины</a:t>
            </a:r>
            <a:r>
              <a:rPr lang="ru-RU" sz="1400" dirty="0">
                <a:latin typeface="Times New Roman" pitchFamily="18" charset="0"/>
                <a:cs typeface="Times New Roman" pitchFamily="18" charset="0"/>
              </a:rPr>
              <a:t> и </a:t>
            </a:r>
            <a:r>
              <a:rPr lang="ru-RU" sz="1400" b="1" dirty="0">
                <a:latin typeface="Times New Roman" pitchFamily="18" charset="0"/>
                <a:cs typeface="Times New Roman" pitchFamily="18" charset="0"/>
              </a:rPr>
              <a:t>опорным значением величины</a:t>
            </a:r>
            <a:r>
              <a:rPr lang="ru-RU" sz="1400" dirty="0">
                <a:latin typeface="Times New Roman" pitchFamily="18" charset="0"/>
                <a:cs typeface="Times New Roman" pitchFamily="18" charset="0"/>
              </a:rPr>
              <a:t>. </a:t>
            </a:r>
          </a:p>
          <a:p>
            <a:pPr marL="720000" indent="0" algn="just">
              <a:lnSpc>
                <a:spcPct val="120000"/>
              </a:lnSpc>
              <a:spcBef>
                <a:spcPts val="600"/>
              </a:spcBef>
              <a:buNone/>
            </a:pPr>
            <a:r>
              <a:rPr lang="ru-RU" sz="1400" dirty="0">
                <a:latin typeface="Times New Roman" pitchFamily="18" charset="0"/>
                <a:cs typeface="Times New Roman" pitchFamily="18" charset="0"/>
              </a:rPr>
              <a:t>В последней редакции Международного словаря по метрологии </a:t>
            </a:r>
            <a:r>
              <a:rPr lang="en-US" sz="1400" dirty="0">
                <a:latin typeface="Times New Roman" pitchFamily="18" charset="0"/>
                <a:cs typeface="Times New Roman" pitchFamily="18" charset="0"/>
              </a:rPr>
              <a:t>(VIM3-2008)</a:t>
            </a:r>
            <a:r>
              <a:rPr lang="ru-RU" sz="1400" dirty="0">
                <a:latin typeface="Times New Roman" pitchFamily="18" charset="0"/>
                <a:cs typeface="Times New Roman" pitchFamily="18" charset="0"/>
              </a:rPr>
              <a:t> расширены понятия метрология, величина, включены ряд новых понятий, среди которых понятие</a:t>
            </a:r>
            <a:r>
              <a:rPr lang="ru-RU" sz="1400" b="1" dirty="0">
                <a:latin typeface="Times New Roman" pitchFamily="18" charset="0"/>
                <a:cs typeface="Times New Roman" pitchFamily="18" charset="0"/>
              </a:rPr>
              <a:t> неопределенности (погрешности) измерений.</a:t>
            </a:r>
          </a:p>
          <a:p>
            <a:pPr marL="720000" indent="0" algn="just">
              <a:lnSpc>
                <a:spcPct val="120000"/>
              </a:lnSpc>
              <a:spcBef>
                <a:spcPts val="600"/>
              </a:spcBef>
              <a:buNone/>
            </a:pPr>
            <a:r>
              <a:rPr lang="ru-RU" sz="1400" dirty="0">
                <a:latin typeface="Times New Roman" pitchFamily="18" charset="0"/>
                <a:cs typeface="Times New Roman" pitchFamily="18" charset="0"/>
              </a:rPr>
              <a:t>В РМГ 29-99 использовался термин погрешность результата измерения: отклонение </a:t>
            </a:r>
            <a:r>
              <a:rPr lang="ru-RU" sz="1400" b="1" dirty="0">
                <a:latin typeface="Times New Roman" pitchFamily="18" charset="0"/>
                <a:cs typeface="Times New Roman" pitchFamily="18" charset="0"/>
              </a:rPr>
              <a:t>результата измерения</a:t>
            </a:r>
            <a:r>
              <a:rPr lang="ru-RU" sz="1400" dirty="0">
                <a:latin typeface="Times New Roman" pitchFamily="18" charset="0"/>
                <a:cs typeface="Times New Roman" pitchFamily="18" charset="0"/>
              </a:rPr>
              <a:t> от </a:t>
            </a:r>
            <a:r>
              <a:rPr lang="ru-RU" sz="1400" b="1" dirty="0">
                <a:latin typeface="Times New Roman" pitchFamily="18" charset="0"/>
                <a:cs typeface="Times New Roman" pitchFamily="18" charset="0"/>
              </a:rPr>
              <a:t>истинного (действительного) значения</a:t>
            </a:r>
            <a:r>
              <a:rPr lang="ru-RU" sz="1400" dirty="0">
                <a:latin typeface="Times New Roman" pitchFamily="18" charset="0"/>
                <a:cs typeface="Times New Roman" pitchFamily="18" charset="0"/>
              </a:rPr>
              <a:t> измеряемой величины. Изменение термина вызвано изменением понятия результат измерения</a:t>
            </a:r>
          </a:p>
          <a:p>
            <a:pPr marL="720000" indent="0" algn="just">
              <a:lnSpc>
                <a:spcPct val="120000"/>
              </a:lnSpc>
              <a:spcBef>
                <a:spcPts val="600"/>
              </a:spcBef>
              <a:buNone/>
            </a:pPr>
            <a:r>
              <a:rPr lang="ru-RU" sz="1400" dirty="0">
                <a:latin typeface="Times New Roman" pitchFamily="18" charset="0"/>
                <a:cs typeface="Times New Roman" pitchFamily="18" charset="0"/>
              </a:rPr>
              <a:t>Погрешность измерения равна сумме </a:t>
            </a:r>
            <a:r>
              <a:rPr lang="ru-RU" sz="1400" b="1" dirty="0">
                <a:latin typeface="Times New Roman" pitchFamily="18" charset="0"/>
                <a:cs typeface="Times New Roman" pitchFamily="18" charset="0"/>
              </a:rPr>
              <a:t>случайной и систематической погрешностей.</a:t>
            </a:r>
            <a:endParaRPr lang="ru-RU" sz="1400" dirty="0">
              <a:latin typeface="Times New Roman" pitchFamily="18" charset="0"/>
              <a:cs typeface="Times New Roman" pitchFamily="18" charset="0"/>
            </a:endParaRPr>
          </a:p>
          <a:p>
            <a:pPr algn="just">
              <a:lnSpc>
                <a:spcPct val="120000"/>
              </a:lnSpc>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36</a:t>
            </a:r>
            <a:endParaRPr lang="ru-RU" dirty="0"/>
          </a:p>
        </p:txBody>
      </p:sp>
      <p:sp>
        <p:nvSpPr>
          <p:cNvPr id="5" name="Прямоугольник 4"/>
          <p:cNvSpPr/>
          <p:nvPr/>
        </p:nvSpPr>
        <p:spPr>
          <a:xfrm>
            <a:off x="252919" y="667966"/>
            <a:ext cx="8586281" cy="2555764"/>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15. </a:t>
            </a:r>
            <a:r>
              <a:rPr lang="ru-RU" sz="1400" b="1" dirty="0" smtClean="0">
                <a:latin typeface="Times New Roman" pitchFamily="18" charset="0"/>
                <a:cs typeface="Times New Roman" pitchFamily="18" charset="0"/>
              </a:rPr>
              <a:t>Случайная погрешность (измерения),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random measurement error, random error of measurement, random error</a:t>
            </a:r>
            <a:r>
              <a:rPr lang="ru-RU" sz="1400" dirty="0" smtClean="0">
                <a:latin typeface="Times New Roman" pitchFamily="18" charset="0"/>
                <a:cs typeface="Times New Roman" pitchFamily="18" charset="0"/>
              </a:rPr>
              <a:t>) - составляющая </a:t>
            </a:r>
            <a:r>
              <a:rPr lang="ru-RU" sz="1400" b="1" dirty="0" smtClean="0">
                <a:latin typeface="Times New Roman" pitchFamily="18" charset="0"/>
                <a:cs typeface="Times New Roman" pitchFamily="18" charset="0"/>
              </a:rPr>
              <a:t>погрешности измерения</a:t>
            </a:r>
            <a:r>
              <a:rPr lang="ru-RU" sz="1400" dirty="0" smtClean="0">
                <a:latin typeface="Times New Roman" pitchFamily="18" charset="0"/>
                <a:cs typeface="Times New Roman" pitchFamily="18" charset="0"/>
              </a:rPr>
              <a:t>, изменяющаяся случайным образом (по знаку и значению) при повторных </a:t>
            </a:r>
            <a:r>
              <a:rPr lang="ru-RU" sz="1400" b="1" dirty="0" smtClean="0">
                <a:latin typeface="Times New Roman" pitchFamily="18" charset="0"/>
                <a:cs typeface="Times New Roman" pitchFamily="18" charset="0"/>
              </a:rPr>
              <a:t>измерениях</a:t>
            </a:r>
            <a:r>
              <a:rPr lang="ru-RU" sz="1400" dirty="0" smtClean="0">
                <a:latin typeface="Times New Roman" pitchFamily="18" charset="0"/>
                <a:cs typeface="Times New Roman" pitchFamily="18" charset="0"/>
              </a:rPr>
              <a:t>, проведенных в определенных условиях.</a:t>
            </a:r>
          </a:p>
          <a:p>
            <a:pPr marL="720000" indent="0" algn="just">
              <a:lnSpc>
                <a:spcPct val="120000"/>
              </a:lnSpc>
              <a:spcBef>
                <a:spcPts val="600"/>
              </a:spcBef>
              <a:buNone/>
            </a:pPr>
            <a:r>
              <a:rPr lang="ru-RU" sz="1400" dirty="0" smtClean="0">
                <a:latin typeface="Times New Roman" pitchFamily="18" charset="0"/>
                <a:cs typeface="Times New Roman" pitchFamily="18" charset="0"/>
              </a:rPr>
              <a:t>С целью выявить эти случайные отклонения обычно выполняют измерение с многократными наблюдениями (измерениями), т.е. проводят </a:t>
            </a:r>
            <a:r>
              <a:rPr lang="en-US" sz="1400" i="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независимых повторных измерений в одинаковых условиях, получая группу результатов </a:t>
            </a:r>
            <a:r>
              <a:rPr lang="en-US" sz="1400" i="1" dirty="0" smtClean="0">
                <a:latin typeface="Times New Roman" pitchFamily="18" charset="0"/>
                <a:cs typeface="Times New Roman" pitchFamily="18" charset="0"/>
              </a:rPr>
              <a:t>X</a:t>
            </a:r>
            <a:r>
              <a:rPr lang="en-US" sz="1400" i="1" baseline="-25000" dirty="0" smtClean="0">
                <a:latin typeface="Times New Roman" pitchFamily="18" charset="0"/>
                <a:cs typeface="Times New Roman" pitchFamily="18" charset="0"/>
              </a:rPr>
              <a:t>i</a:t>
            </a:r>
            <a:r>
              <a:rPr lang="ru-RU"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t>
            </a:r>
            <a:r>
              <a:rPr lang="en-US" sz="1400" i="1" dirty="0" err="1" smtClean="0">
                <a:latin typeface="Times New Roman" pitchFamily="18" charset="0"/>
                <a:cs typeface="Times New Roman" pitchFamily="18" charset="0"/>
              </a:rPr>
              <a:t>i</a:t>
            </a:r>
            <a:r>
              <a:rPr lang="en-US" sz="1400" dirty="0" smtClean="0">
                <a:latin typeface="Times New Roman" pitchFamily="18" charset="0"/>
                <a:cs typeface="Times New Roman" pitchFamily="18" charset="0"/>
              </a:rPr>
              <a:t> = 1, 2, 3 … </a:t>
            </a:r>
            <a:r>
              <a:rPr lang="en-US" sz="1400" i="1" dirty="0" smtClean="0">
                <a:latin typeface="Times New Roman" pitchFamily="18" charset="0"/>
                <a:cs typeface="Times New Roman" pitchFamily="18" charset="0"/>
              </a:rPr>
              <a:t>N</a:t>
            </a:r>
            <a:r>
              <a:rPr lang="en-US" sz="1400" dirty="0" smtClean="0">
                <a:latin typeface="Times New Roman" pitchFamily="18" charset="0"/>
                <a:cs typeface="Times New Roman" pitchFamily="18" charset="0"/>
              </a:rPr>
              <a:t> – </a:t>
            </a:r>
            <a:r>
              <a:rPr lang="ru-RU" sz="1400" dirty="0" smtClean="0">
                <a:latin typeface="Times New Roman" pitchFamily="18" charset="0"/>
                <a:cs typeface="Times New Roman" pitchFamily="18" charset="0"/>
              </a:rPr>
              <a:t>номер наблюдения</a:t>
            </a:r>
            <a:r>
              <a:rPr lang="en-US" sz="1400" dirty="0" smtClean="0">
                <a:latin typeface="Times New Roman" pitchFamily="18" charset="0"/>
                <a:cs typeface="Times New Roman" pitchFamily="18" charset="0"/>
              </a:rPr>
              <a:t>)</a:t>
            </a:r>
            <a:r>
              <a:rPr lang="ru-RU" sz="1400" dirty="0" smtClean="0">
                <a:latin typeface="Times New Roman" pitchFamily="18" charset="0"/>
                <a:cs typeface="Times New Roman" pitchFamily="18" charset="0"/>
              </a:rPr>
              <a:t>.</a:t>
            </a:r>
          </a:p>
          <a:p>
            <a:pPr marL="720000" indent="0" algn="just">
              <a:lnSpc>
                <a:spcPct val="120000"/>
              </a:lnSpc>
              <a:spcBef>
                <a:spcPts val="600"/>
              </a:spcBef>
              <a:buNone/>
            </a:pPr>
            <a:r>
              <a:rPr lang="ru-RU" sz="1400" dirty="0" smtClean="0">
                <a:latin typeface="Times New Roman" pitchFamily="18" charset="0"/>
                <a:cs typeface="Times New Roman" pitchFamily="18" charset="0"/>
              </a:rPr>
              <a:t>По результатам наблюдений </a:t>
            </a:r>
            <a:r>
              <a:rPr lang="en-US" sz="1400" i="1" dirty="0" smtClean="0">
                <a:latin typeface="Times New Roman" pitchFamily="18" charset="0"/>
                <a:cs typeface="Times New Roman" pitchFamily="18" charset="0"/>
              </a:rPr>
              <a:t>X</a:t>
            </a:r>
            <a:r>
              <a:rPr lang="en-US" sz="1400" i="1" baseline="-25000" dirty="0" smtClean="0">
                <a:latin typeface="Times New Roman" pitchFamily="18" charset="0"/>
                <a:cs typeface="Times New Roman" pitchFamily="18" charset="0"/>
              </a:rPr>
              <a:t>i</a:t>
            </a:r>
            <a:r>
              <a:rPr lang="ru-RU" sz="1400" dirty="0" smtClean="0">
                <a:latin typeface="Times New Roman" pitchFamily="18" charset="0"/>
                <a:cs typeface="Times New Roman" pitchFamily="18" charset="0"/>
              </a:rPr>
              <a:t>, содержащим погрешности находят результат измерения – приближенное значение измеряемой величины вместе с оценкой его погрешности. Для этого проводят статистическую обработку результатов наблюдений.</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37</a:t>
            </a:r>
            <a:endParaRPr lang="ru-RU" dirty="0"/>
          </a:p>
        </p:txBody>
      </p:sp>
      <p:sp>
        <p:nvSpPr>
          <p:cNvPr id="5" name="Прямоугольник 4"/>
          <p:cNvSpPr/>
          <p:nvPr/>
        </p:nvSpPr>
        <p:spPr>
          <a:xfrm>
            <a:off x="252919" y="667966"/>
            <a:ext cx="8586281" cy="2555764"/>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16. </a:t>
            </a:r>
            <a:r>
              <a:rPr lang="ru-RU" sz="1400" b="1" dirty="0" smtClean="0">
                <a:latin typeface="Times New Roman" pitchFamily="18" charset="0"/>
                <a:cs typeface="Times New Roman" pitchFamily="18" charset="0"/>
              </a:rPr>
              <a:t>Систематическая погрешность (измерения),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systematic measurement error, systematic error of measurement, systematic error</a:t>
            </a:r>
            <a:r>
              <a:rPr lang="ru-RU" sz="1400" dirty="0" smtClean="0">
                <a:latin typeface="Times New Roman" pitchFamily="18" charset="0"/>
                <a:cs typeface="Times New Roman" pitchFamily="18" charset="0"/>
              </a:rPr>
              <a:t>) - составляющая </a:t>
            </a:r>
            <a:r>
              <a:rPr lang="ru-RU" sz="1400" b="1" dirty="0" smtClean="0">
                <a:latin typeface="Times New Roman" pitchFamily="18" charset="0"/>
                <a:cs typeface="Times New Roman" pitchFamily="18" charset="0"/>
              </a:rPr>
              <a:t>погрешности измерения</a:t>
            </a:r>
            <a:r>
              <a:rPr lang="ru-RU" sz="1400" dirty="0" smtClean="0">
                <a:latin typeface="Times New Roman" pitchFamily="18" charset="0"/>
                <a:cs typeface="Times New Roman" pitchFamily="18" charset="0"/>
              </a:rPr>
              <a:t>, остающаяся постоянной или же закономерно изменяющаяся при повторных измерениях одной и той же </a:t>
            </a:r>
            <a:r>
              <a:rPr lang="ru-RU" sz="1400" b="1" dirty="0" smtClean="0">
                <a:latin typeface="Times New Roman" pitchFamily="18" charset="0"/>
                <a:cs typeface="Times New Roman" pitchFamily="18" charset="0"/>
              </a:rPr>
              <a:t>величины</a:t>
            </a:r>
            <a:r>
              <a:rPr lang="ru-RU" sz="1400" dirty="0" smtClean="0">
                <a:latin typeface="Times New Roman" pitchFamily="18" charset="0"/>
                <a:cs typeface="Times New Roman" pitchFamily="18" charset="0"/>
              </a:rPr>
              <a:t>.</a:t>
            </a:r>
          </a:p>
          <a:p>
            <a:pPr marL="720000" indent="0" algn="just">
              <a:lnSpc>
                <a:spcPct val="120000"/>
              </a:lnSpc>
              <a:spcBef>
                <a:spcPts val="600"/>
              </a:spcBef>
              <a:buNone/>
            </a:pPr>
            <a:r>
              <a:rPr lang="ru-RU" sz="1400" dirty="0" smtClean="0">
                <a:latin typeface="Times New Roman" pitchFamily="18" charset="0"/>
                <a:cs typeface="Times New Roman" pitchFamily="18" charset="0"/>
              </a:rPr>
              <a:t>Такие погрешности обусловлены вполне определенными причинами (например, смещением нуля прибора) и могут быть, в принципе исключены из конечного результата введением соответствующей </a:t>
            </a:r>
            <a:r>
              <a:rPr lang="ru-RU" sz="1400" b="1" dirty="0" smtClean="0">
                <a:latin typeface="Times New Roman" pitchFamily="18" charset="0"/>
                <a:cs typeface="Times New Roman" pitchFamily="18" charset="0"/>
              </a:rPr>
              <a:t>поправки. </a:t>
            </a:r>
            <a:r>
              <a:rPr lang="ru-RU" sz="1400" dirty="0" smtClean="0">
                <a:latin typeface="Times New Roman" pitchFamily="18" charset="0"/>
                <a:cs typeface="Times New Roman" pitchFamily="18" charset="0"/>
              </a:rPr>
              <a:t>На практике, однако, исключить их полностью не удается; оставшиеся  неустраненными из-за неизвестности их значения или (и) знака, переходят в разряд случайных.</a:t>
            </a:r>
          </a:p>
          <a:p>
            <a:pPr algn="just">
              <a:lnSpc>
                <a:spcPct val="120000"/>
              </a:lnSpc>
              <a:spcBef>
                <a:spcPts val="600"/>
              </a:spcBef>
            </a:pPr>
            <a:r>
              <a:rPr lang="ru-RU" sz="1400" dirty="0" smtClean="0">
                <a:latin typeface="Times New Roman" pitchFamily="18" charset="0"/>
                <a:cs typeface="Times New Roman" pitchFamily="18" charset="0"/>
              </a:rPr>
              <a:t>17.  Поправка (</a:t>
            </a:r>
            <a:r>
              <a:rPr lang="en-US" sz="1400" dirty="0" smtClean="0">
                <a:latin typeface="Times New Roman" pitchFamily="18" charset="0"/>
                <a:cs typeface="Times New Roman" pitchFamily="18" charset="0"/>
              </a:rPr>
              <a:t>correction</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значение величины</a:t>
            </a:r>
            <a:r>
              <a:rPr lang="ru-RU" sz="1400" dirty="0" smtClean="0">
                <a:latin typeface="Times New Roman" pitchFamily="18" charset="0"/>
                <a:cs typeface="Times New Roman" pitchFamily="18" charset="0"/>
              </a:rPr>
              <a:t>, вводимое в </a:t>
            </a:r>
            <a:r>
              <a:rPr lang="ru-RU" sz="1400" b="1" dirty="0" smtClean="0">
                <a:latin typeface="Times New Roman" pitchFamily="18" charset="0"/>
                <a:cs typeface="Times New Roman" pitchFamily="18" charset="0"/>
              </a:rPr>
              <a:t>показание</a:t>
            </a:r>
            <a:r>
              <a:rPr lang="ru-RU" sz="1400" dirty="0" smtClean="0">
                <a:latin typeface="Times New Roman" pitchFamily="18" charset="0"/>
                <a:cs typeface="Times New Roman" pitchFamily="18" charset="0"/>
              </a:rPr>
              <a:t> с целью исключения </a:t>
            </a:r>
            <a:r>
              <a:rPr lang="ru-RU" sz="1400" b="1" dirty="0" smtClean="0">
                <a:latin typeface="Times New Roman" pitchFamily="18" charset="0"/>
                <a:cs typeface="Times New Roman" pitchFamily="18" charset="0"/>
              </a:rPr>
              <a:t>систематической погрешности</a:t>
            </a:r>
            <a:r>
              <a:rPr lang="ru-RU" sz="1400" dirty="0" smtClean="0">
                <a:latin typeface="Times New Roman" pitchFamily="18" charset="0"/>
                <a:cs typeface="Times New Roman" pitchFamily="18"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38</a:t>
            </a:r>
            <a:endParaRPr lang="ru-RU" dirty="0"/>
          </a:p>
        </p:txBody>
      </p:sp>
      <p:sp>
        <p:nvSpPr>
          <p:cNvPr id="5" name="Прямоугольник 4"/>
          <p:cNvSpPr/>
          <p:nvPr/>
        </p:nvSpPr>
        <p:spPr>
          <a:xfrm>
            <a:off x="252919" y="826011"/>
            <a:ext cx="8586281" cy="1203406"/>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18. </a:t>
            </a:r>
            <a:r>
              <a:rPr lang="ru-RU" sz="1400" b="1" dirty="0" smtClean="0">
                <a:latin typeface="Times New Roman" pitchFamily="18" charset="0"/>
                <a:cs typeface="Times New Roman" pitchFamily="18" charset="0"/>
              </a:rPr>
              <a:t>Абсолютная погрешность (измерения),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absolute error of a measurement</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погрешность измерения</a:t>
            </a:r>
            <a:r>
              <a:rPr lang="ru-RU" sz="1400" dirty="0" smtClean="0">
                <a:latin typeface="Times New Roman" pitchFamily="18" charset="0"/>
                <a:cs typeface="Times New Roman" pitchFamily="18" charset="0"/>
              </a:rPr>
              <a:t>, выраженная в единицах </a:t>
            </a:r>
            <a:r>
              <a:rPr lang="ru-RU" sz="1400" b="1" dirty="0" smtClean="0">
                <a:latin typeface="Times New Roman" pitchFamily="18" charset="0"/>
                <a:cs typeface="Times New Roman" pitchFamily="18" charset="0"/>
              </a:rPr>
              <a:t>измеряемой величины</a:t>
            </a:r>
            <a:r>
              <a:rPr lang="ru-RU" sz="1400" dirty="0" smtClean="0">
                <a:latin typeface="Times New Roman" pitchFamily="18" charset="0"/>
                <a:cs typeface="Times New Roman" pitchFamily="18" charset="0"/>
              </a:rPr>
              <a:t>.</a:t>
            </a:r>
          </a:p>
          <a:p>
            <a:pPr algn="just">
              <a:lnSpc>
                <a:spcPct val="120000"/>
              </a:lnSpc>
              <a:spcBef>
                <a:spcPts val="600"/>
              </a:spcBef>
            </a:pPr>
            <a:r>
              <a:rPr lang="ru-RU" sz="1400" dirty="0" smtClean="0">
                <a:latin typeface="Times New Roman" pitchFamily="18" charset="0"/>
                <a:cs typeface="Times New Roman" pitchFamily="18" charset="0"/>
              </a:rPr>
              <a:t>19. </a:t>
            </a:r>
            <a:r>
              <a:rPr lang="ru-RU" sz="1400" b="1" dirty="0" smtClean="0">
                <a:latin typeface="Times New Roman" pitchFamily="18" charset="0"/>
                <a:cs typeface="Times New Roman" pitchFamily="18" charset="0"/>
              </a:rPr>
              <a:t>Относительная погрешность (измерения),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relative error</a:t>
            </a:r>
            <a:r>
              <a:rPr lang="ru-RU" sz="1400" dirty="0" smtClean="0">
                <a:latin typeface="Times New Roman" pitchFamily="18" charset="0"/>
                <a:cs typeface="Times New Roman" pitchFamily="18" charset="0"/>
              </a:rPr>
              <a:t>) – </a:t>
            </a:r>
            <a:r>
              <a:rPr lang="ru-RU" sz="1400" b="1" dirty="0" smtClean="0">
                <a:latin typeface="Times New Roman" pitchFamily="18" charset="0"/>
                <a:cs typeface="Times New Roman" pitchFamily="18" charset="0"/>
              </a:rPr>
              <a:t>погрешность измерения</a:t>
            </a:r>
            <a:r>
              <a:rPr lang="ru-RU" sz="1400" dirty="0" smtClean="0">
                <a:latin typeface="Times New Roman" pitchFamily="18" charset="0"/>
                <a:cs typeface="Times New Roman" pitchFamily="18" charset="0"/>
              </a:rPr>
              <a:t>, выраженная отношением </a:t>
            </a:r>
            <a:r>
              <a:rPr lang="ru-RU" sz="1400" b="1" dirty="0" smtClean="0">
                <a:latin typeface="Times New Roman" pitchFamily="18" charset="0"/>
                <a:cs typeface="Times New Roman" pitchFamily="18" charset="0"/>
              </a:rPr>
              <a:t>абсолютной погрешности измерения</a:t>
            </a:r>
            <a:r>
              <a:rPr lang="ru-RU" sz="1400" dirty="0" smtClean="0">
                <a:latin typeface="Times New Roman" pitchFamily="18" charset="0"/>
                <a:cs typeface="Times New Roman" pitchFamily="18" charset="0"/>
              </a:rPr>
              <a:t> к </a:t>
            </a:r>
            <a:r>
              <a:rPr lang="ru-RU" sz="1400" b="1" dirty="0" smtClean="0">
                <a:latin typeface="Times New Roman" pitchFamily="18" charset="0"/>
                <a:cs typeface="Times New Roman" pitchFamily="18" charset="0"/>
              </a:rPr>
              <a:t>опорному значению измеряемой величины</a:t>
            </a:r>
            <a:r>
              <a:rPr lang="ru-RU" sz="1400" dirty="0" smtClean="0">
                <a:latin typeface="Times New Roman" pitchFamily="18" charset="0"/>
                <a:cs typeface="Times New Roman" pitchFamily="18" charset="0"/>
              </a:rPr>
              <a:t>.</a:t>
            </a:r>
          </a:p>
        </p:txBody>
      </p:sp>
      <p:pic>
        <p:nvPicPr>
          <p:cNvPr id="6" name="Picture 3"/>
          <p:cNvPicPr>
            <a:picLocks noChangeAspect="1" noChangeArrowheads="1"/>
          </p:cNvPicPr>
          <p:nvPr/>
        </p:nvPicPr>
        <p:blipFill>
          <a:blip r:embed="rId2" cstate="print"/>
          <a:srcRect/>
          <a:stretch>
            <a:fillRect/>
          </a:stretch>
        </p:blipFill>
        <p:spPr bwMode="auto">
          <a:xfrm>
            <a:off x="2111982" y="2029417"/>
            <a:ext cx="5121702" cy="1813699"/>
          </a:xfrm>
          <a:prstGeom prst="rect">
            <a:avLst/>
          </a:prstGeom>
          <a:noFill/>
          <a:ln w="9525">
            <a:noFill/>
            <a:miter lim="800000"/>
            <a:headEnd/>
            <a:tailEnd/>
          </a:ln>
        </p:spPr>
      </p:pic>
      <p:sp>
        <p:nvSpPr>
          <p:cNvPr id="7" name="Прямоугольник 6"/>
          <p:cNvSpPr/>
          <p:nvPr/>
        </p:nvSpPr>
        <p:spPr>
          <a:xfrm>
            <a:off x="252919" y="3843116"/>
            <a:ext cx="8586281" cy="867930"/>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20. </a:t>
            </a:r>
            <a:r>
              <a:rPr lang="ru-RU" sz="1400" b="1" dirty="0" smtClean="0">
                <a:latin typeface="Times New Roman" pitchFamily="18" charset="0"/>
                <a:cs typeface="Times New Roman" pitchFamily="18" charset="0"/>
              </a:rPr>
              <a:t>Неопределенность измерений </a:t>
            </a:r>
            <a:r>
              <a:rPr lang="ru-RU" sz="1400" dirty="0" smtClean="0">
                <a:latin typeface="Times New Roman" pitchFamily="18" charset="0"/>
                <a:cs typeface="Times New Roman" pitchFamily="18" charset="0"/>
              </a:rPr>
              <a:t>(</a:t>
            </a:r>
            <a:r>
              <a:rPr lang="en-US" sz="1400" dirty="0">
                <a:latin typeface="Times New Roman" pitchFamily="18" charset="0"/>
                <a:cs typeface="Times New Roman" pitchFamily="18" charset="0"/>
              </a:rPr>
              <a:t>measurement uncertainty, uncertainty of measurement, </a:t>
            </a:r>
            <a:r>
              <a:rPr lang="en-US" sz="1400" dirty="0" smtClean="0">
                <a:latin typeface="Times New Roman" pitchFamily="18" charset="0"/>
                <a:cs typeface="Times New Roman" pitchFamily="18" charset="0"/>
              </a:rPr>
              <a:t>uncertainty</a:t>
            </a:r>
            <a:r>
              <a:rPr lang="ru-RU" sz="1400" dirty="0" smtClean="0">
                <a:latin typeface="Times New Roman" pitchFamily="18" charset="0"/>
                <a:cs typeface="Times New Roman" pitchFamily="18" charset="0"/>
              </a:rPr>
              <a:t>) – неотрицательный </a:t>
            </a:r>
            <a:r>
              <a:rPr lang="ru-RU" sz="1400" dirty="0">
                <a:latin typeface="Times New Roman" pitchFamily="18" charset="0"/>
                <a:cs typeface="Times New Roman" pitchFamily="18" charset="0"/>
              </a:rPr>
              <a:t>параметр, характеризующий рассеяние </a:t>
            </a:r>
            <a:r>
              <a:rPr lang="ru-RU" sz="1400" b="1" dirty="0">
                <a:latin typeface="Times New Roman" pitchFamily="18" charset="0"/>
                <a:cs typeface="Times New Roman" pitchFamily="18" charset="0"/>
              </a:rPr>
              <a:t>значений величины, </a:t>
            </a:r>
            <a:r>
              <a:rPr lang="ru-RU" sz="1400" dirty="0">
                <a:latin typeface="Times New Roman" pitchFamily="18" charset="0"/>
                <a:cs typeface="Times New Roman" pitchFamily="18" charset="0"/>
              </a:rPr>
              <a:t>приписываемых</a:t>
            </a:r>
            <a:r>
              <a:rPr lang="ru-RU" sz="1400" b="1" dirty="0">
                <a:latin typeface="Times New Roman" pitchFamily="18" charset="0"/>
                <a:cs typeface="Times New Roman" pitchFamily="18" charset="0"/>
              </a:rPr>
              <a:t> измеряемой величине </a:t>
            </a:r>
            <a:r>
              <a:rPr lang="ru-RU" sz="1400" dirty="0">
                <a:latin typeface="Times New Roman" pitchFamily="18" charset="0"/>
                <a:cs typeface="Times New Roman" pitchFamily="18" charset="0"/>
              </a:rPr>
              <a:t>на основании </a:t>
            </a:r>
            <a:r>
              <a:rPr lang="ru-RU" sz="1400" b="1" dirty="0">
                <a:latin typeface="Times New Roman" pitchFamily="18" charset="0"/>
                <a:cs typeface="Times New Roman" pitchFamily="18" charset="0"/>
              </a:rPr>
              <a:t>измерительной информации. </a:t>
            </a:r>
            <a:endParaRPr lang="ru-RU" sz="1400" dirty="0" smtClean="0">
              <a:latin typeface="Times New Roman" pitchFamily="18" charset="0"/>
              <a:cs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39</a:t>
            </a:r>
            <a:endParaRPr lang="ru-RU" dirty="0"/>
          </a:p>
        </p:txBody>
      </p:sp>
      <p:sp>
        <p:nvSpPr>
          <p:cNvPr id="5" name="Прямоугольник 4"/>
          <p:cNvSpPr/>
          <p:nvPr/>
        </p:nvSpPr>
        <p:spPr>
          <a:xfrm>
            <a:off x="252919" y="667966"/>
            <a:ext cx="8398213" cy="4351961"/>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21. </a:t>
            </a:r>
            <a:r>
              <a:rPr lang="ru-RU" sz="1400" b="1" dirty="0" smtClean="0">
                <a:latin typeface="Times New Roman" pitchFamily="18" charset="0"/>
                <a:cs typeface="Times New Roman" pitchFamily="18" charset="0"/>
              </a:rPr>
              <a:t>Оценивание (неопределенности измерений) по типу А</a:t>
            </a:r>
            <a:r>
              <a:rPr lang="ru-RU"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Type A evaluation of measurement uncertainty, Type A evaluation</a:t>
            </a:r>
            <a:r>
              <a:rPr lang="ru-RU" sz="1400" dirty="0" smtClean="0">
                <a:latin typeface="Times New Roman" pitchFamily="18" charset="0"/>
                <a:cs typeface="Times New Roman" pitchFamily="18" charset="0"/>
              </a:rPr>
              <a:t>) – оценивание составляющей </a:t>
            </a:r>
            <a:r>
              <a:rPr lang="ru-RU" sz="1400" b="1" dirty="0" smtClean="0">
                <a:latin typeface="Times New Roman" pitchFamily="18" charset="0"/>
                <a:cs typeface="Times New Roman" pitchFamily="18" charset="0"/>
              </a:rPr>
              <a:t>неопределенности измерений</a:t>
            </a:r>
            <a:r>
              <a:rPr lang="ru-RU" sz="1400" dirty="0" smtClean="0">
                <a:latin typeface="Times New Roman" pitchFamily="18" charset="0"/>
                <a:cs typeface="Times New Roman" pitchFamily="18" charset="0"/>
              </a:rPr>
              <a:t> путем статистического анализа </a:t>
            </a:r>
            <a:r>
              <a:rPr lang="ru-RU" sz="1400" b="1" dirty="0" smtClean="0">
                <a:latin typeface="Times New Roman" pitchFamily="18" charset="0"/>
                <a:cs typeface="Times New Roman" pitchFamily="18" charset="0"/>
              </a:rPr>
              <a:t>измеренных значений величины</a:t>
            </a:r>
            <a:r>
              <a:rPr lang="ru-RU" sz="1400" dirty="0" smtClean="0">
                <a:latin typeface="Times New Roman" pitchFamily="18" charset="0"/>
                <a:cs typeface="Times New Roman" pitchFamily="18" charset="0"/>
              </a:rPr>
              <a:t>, получаемых при определенных условиях измерений. </a:t>
            </a:r>
          </a:p>
          <a:p>
            <a:pPr algn="just">
              <a:lnSpc>
                <a:spcPct val="120000"/>
              </a:lnSpc>
              <a:spcBef>
                <a:spcPts val="600"/>
              </a:spcBef>
            </a:pPr>
            <a:r>
              <a:rPr lang="ru-RU" sz="1400" dirty="0" smtClean="0">
                <a:latin typeface="Times New Roman" pitchFamily="18" charset="0"/>
                <a:cs typeface="Times New Roman" pitchFamily="18" charset="0"/>
              </a:rPr>
              <a:t>22. </a:t>
            </a:r>
            <a:r>
              <a:rPr lang="ru-RU" sz="1400" b="1" dirty="0" smtClean="0">
                <a:latin typeface="Times New Roman" pitchFamily="18" charset="0"/>
                <a:cs typeface="Times New Roman" pitchFamily="18" charset="0"/>
              </a:rPr>
              <a:t>Оценивание (неопределенности измерений) по типу В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Type В evaluation of measurement uncertainty, Type В evaluation</a:t>
            </a:r>
            <a:r>
              <a:rPr lang="ru-RU" sz="1400" dirty="0" smtClean="0">
                <a:latin typeface="Times New Roman" pitchFamily="18" charset="0"/>
                <a:cs typeface="Times New Roman" pitchFamily="18" charset="0"/>
              </a:rPr>
              <a:t>) - оценивание составляющей </a:t>
            </a:r>
            <a:r>
              <a:rPr lang="ru-RU" sz="1400" b="1" dirty="0" smtClean="0">
                <a:latin typeface="Times New Roman" pitchFamily="18" charset="0"/>
                <a:cs typeface="Times New Roman" pitchFamily="18" charset="0"/>
              </a:rPr>
              <a:t>неопределенности измерений</a:t>
            </a:r>
            <a:r>
              <a:rPr lang="ru-RU" sz="1400" dirty="0" smtClean="0">
                <a:latin typeface="Times New Roman" pitchFamily="18" charset="0"/>
                <a:cs typeface="Times New Roman" pitchFamily="18" charset="0"/>
              </a:rPr>
              <a:t> способами, отличными от </a:t>
            </a:r>
            <a:r>
              <a:rPr lang="ru-RU" sz="1400" b="1" dirty="0" smtClean="0">
                <a:latin typeface="Times New Roman" pitchFamily="18" charset="0"/>
                <a:cs typeface="Times New Roman" pitchFamily="18" charset="0"/>
              </a:rPr>
              <a:t>оценивания неопределенности измерений по типу А</a:t>
            </a:r>
            <a:r>
              <a:rPr lang="ru-RU" sz="1400" dirty="0" smtClean="0">
                <a:latin typeface="Times New Roman" pitchFamily="18" charset="0"/>
                <a:cs typeface="Times New Roman" pitchFamily="18" charset="0"/>
              </a:rPr>
              <a:t>.</a:t>
            </a:r>
          </a:p>
          <a:p>
            <a:pPr marL="720000" indent="0" algn="just">
              <a:spcBef>
                <a:spcPts val="600"/>
              </a:spcBef>
              <a:buNone/>
            </a:pPr>
            <a:r>
              <a:rPr lang="ru-RU" sz="1400" dirty="0" smtClean="0">
                <a:latin typeface="Times New Roman" pitchFamily="18" charset="0"/>
                <a:cs typeface="Times New Roman" pitchFamily="18" charset="0"/>
              </a:rPr>
              <a:t>Пример</a:t>
            </a:r>
          </a:p>
          <a:p>
            <a:pPr marL="720000" indent="0" algn="just">
              <a:spcBef>
                <a:spcPts val="600"/>
              </a:spcBef>
              <a:buNone/>
            </a:pPr>
            <a:r>
              <a:rPr lang="ru-RU" sz="1400" dirty="0" smtClean="0">
                <a:latin typeface="Times New Roman" pitchFamily="18" charset="0"/>
                <a:cs typeface="Times New Roman" pitchFamily="18" charset="0"/>
              </a:rPr>
              <a:t>Оценивание, основанное на информации:</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связанной со значениями величины, взятыми из авторитетных публикаций;</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связанной со значением аттестованного стандартного образца;</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полученной из сертификатов калибровки;</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о дрейфе;</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связанной с классом точности поверенного средства измерений;</a:t>
            </a:r>
          </a:p>
          <a:p>
            <a:pPr marL="720000" indent="0" algn="just">
              <a:spcBef>
                <a:spcPts val="600"/>
              </a:spcBef>
              <a:buFont typeface="Arial" pitchFamily="34" charset="0"/>
              <a:buChar char="•"/>
            </a:pPr>
            <a:r>
              <a:rPr lang="ru-RU" sz="1400" dirty="0" smtClean="0">
                <a:latin typeface="Times New Roman" pitchFamily="18" charset="0"/>
                <a:cs typeface="Times New Roman" pitchFamily="18" charset="0"/>
              </a:rPr>
              <a:t> полученной, исходя из пределов, установленных на основе опыта.</a:t>
            </a:r>
          </a:p>
          <a:p>
            <a:pPr marL="720000" indent="0" algn="just">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40</a:t>
            </a:r>
            <a:endParaRPr lang="ru-RU" dirty="0"/>
          </a:p>
        </p:txBody>
      </p:sp>
      <p:sp>
        <p:nvSpPr>
          <p:cNvPr id="5" name="Прямоугольник 4"/>
          <p:cNvSpPr/>
          <p:nvPr/>
        </p:nvSpPr>
        <p:spPr>
          <a:xfrm>
            <a:off x="252919" y="667966"/>
            <a:ext cx="8398213" cy="4561249"/>
          </a:xfrm>
          <a:prstGeom prst="rect">
            <a:avLst/>
          </a:prstGeom>
          <a:solidFill>
            <a:schemeClr val="bg1"/>
          </a:solidFill>
        </p:spPr>
        <p:txBody>
          <a:bodyPr wrap="square">
            <a:spAutoFit/>
          </a:bodyPr>
          <a:lstStyle/>
          <a:p>
            <a:pPr algn="just">
              <a:lnSpc>
                <a:spcPct val="120000"/>
              </a:lnSpc>
              <a:spcBef>
                <a:spcPts val="600"/>
              </a:spcBef>
            </a:pPr>
            <a:r>
              <a:rPr lang="ru-RU" sz="1400" b="1" dirty="0">
                <a:latin typeface="Times New Roman" pitchFamily="18" charset="0"/>
                <a:cs typeface="Times New Roman" pitchFamily="18" charset="0"/>
              </a:rPr>
              <a:t>Средства измерительной техники</a:t>
            </a:r>
            <a:endParaRPr lang="ru-RU" sz="1400" dirty="0" smtClean="0">
              <a:latin typeface="Times New Roman" pitchFamily="18" charset="0"/>
              <a:cs typeface="Times New Roman" pitchFamily="18" charset="0"/>
            </a:endParaRPr>
          </a:p>
          <a:p>
            <a:pPr algn="just">
              <a:lnSpc>
                <a:spcPct val="120000"/>
              </a:lnSpc>
              <a:spcBef>
                <a:spcPts val="600"/>
              </a:spcBef>
            </a:pPr>
            <a:r>
              <a:rPr lang="ru-RU" sz="1400" dirty="0" smtClean="0">
                <a:latin typeface="Times New Roman" pitchFamily="18" charset="0"/>
                <a:cs typeface="Times New Roman" pitchFamily="18" charset="0"/>
              </a:rPr>
              <a:t>23. </a:t>
            </a:r>
            <a:r>
              <a:rPr lang="ru-RU" sz="1400" b="1" dirty="0" smtClean="0">
                <a:latin typeface="Times New Roman" pitchFamily="18" charset="0"/>
                <a:cs typeface="Times New Roman" pitchFamily="18" charset="0"/>
              </a:rPr>
              <a:t>Средства измерительной техники </a:t>
            </a:r>
            <a:r>
              <a:rPr lang="ru-RU" sz="1400" dirty="0" smtClean="0">
                <a:latin typeface="Times New Roman" pitchFamily="18" charset="0"/>
                <a:cs typeface="Times New Roman" pitchFamily="18" charset="0"/>
              </a:rPr>
              <a:t>–</a:t>
            </a:r>
            <a:r>
              <a:rPr lang="ru-RU" sz="1400" b="1"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обобщающее понятие, охватывающее технические средства, специально предназначенные для </a:t>
            </a:r>
            <a:r>
              <a:rPr lang="ru-RU" sz="1400" b="1" dirty="0" smtClean="0">
                <a:latin typeface="Times New Roman" pitchFamily="18" charset="0"/>
                <a:cs typeface="Times New Roman" pitchFamily="18" charset="0"/>
              </a:rPr>
              <a:t>измерений</a:t>
            </a:r>
            <a:r>
              <a:rPr lang="ru-RU" sz="1400" dirty="0" smtClean="0">
                <a:latin typeface="Times New Roman" pitchFamily="18" charset="0"/>
                <a:cs typeface="Times New Roman" pitchFamily="18" charset="0"/>
              </a:rPr>
              <a:t>.</a:t>
            </a:r>
          </a:p>
          <a:p>
            <a:pPr marL="720000" indent="0" algn="just">
              <a:spcBef>
                <a:spcPts val="600"/>
              </a:spcBef>
              <a:buNone/>
            </a:pPr>
            <a:r>
              <a:rPr lang="ru-RU" sz="1400" dirty="0" smtClean="0">
                <a:latin typeface="Times New Roman" pitchFamily="18" charset="0"/>
                <a:cs typeface="Times New Roman" pitchFamily="18" charset="0"/>
              </a:rPr>
              <a:t>К средствам измерительной техники относят </a:t>
            </a:r>
            <a:r>
              <a:rPr lang="ru-RU" sz="1400" b="1" dirty="0" smtClean="0">
                <a:latin typeface="Times New Roman" pitchFamily="18" charset="0"/>
                <a:cs typeface="Times New Roman" pitchFamily="18" charset="0"/>
              </a:rPr>
              <a:t>средства измерений, эталоны, измерительные системы, измерительные установки, измерительные принадлежности, средства сравнения, стандартные образцы</a:t>
            </a:r>
            <a:r>
              <a:rPr lang="ru-RU" sz="1400" dirty="0" smtClean="0">
                <a:latin typeface="Times New Roman" pitchFamily="18" charset="0"/>
                <a:cs typeface="Times New Roman" pitchFamily="18" charset="0"/>
              </a:rPr>
              <a:t> и др.</a:t>
            </a:r>
          </a:p>
          <a:p>
            <a:pPr algn="just">
              <a:spcBef>
                <a:spcPts val="600"/>
              </a:spcBef>
            </a:pPr>
            <a:r>
              <a:rPr lang="ru-RU" sz="1400" dirty="0" smtClean="0">
                <a:latin typeface="Times New Roman" pitchFamily="18" charset="0"/>
                <a:cs typeface="Times New Roman" pitchFamily="18" charset="0"/>
              </a:rPr>
              <a:t>24. </a:t>
            </a:r>
            <a:r>
              <a:rPr lang="ru-RU" sz="1400" b="1" dirty="0" smtClean="0">
                <a:latin typeface="Times New Roman" pitchFamily="18" charset="0"/>
                <a:cs typeface="Times New Roman" pitchFamily="18" charset="0"/>
              </a:rPr>
              <a:t>Средство измерений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measuring instrument</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 техническое средство, предназначенное для </a:t>
            </a:r>
            <a:r>
              <a:rPr lang="ru-RU" sz="1400" b="1" dirty="0" smtClean="0">
                <a:latin typeface="Times New Roman" pitchFamily="18" charset="0"/>
                <a:cs typeface="Times New Roman" pitchFamily="18" charset="0"/>
              </a:rPr>
              <a:t>измерений</a:t>
            </a:r>
            <a:r>
              <a:rPr lang="ru-RU" sz="1400" dirty="0" smtClean="0">
                <a:latin typeface="Times New Roman" pitchFamily="18" charset="0"/>
                <a:cs typeface="Times New Roman" pitchFamily="18" charset="0"/>
              </a:rPr>
              <a:t> и имеющее </a:t>
            </a:r>
            <a:r>
              <a:rPr lang="ru-RU" sz="1400" b="1" dirty="0" smtClean="0">
                <a:latin typeface="Times New Roman" pitchFamily="18" charset="0"/>
                <a:cs typeface="Times New Roman" pitchFamily="18" charset="0"/>
              </a:rPr>
              <a:t>нормированные</a:t>
            </a:r>
            <a:r>
              <a:rPr lang="ru-RU" sz="1400" dirty="0" smtClean="0">
                <a:latin typeface="Times New Roman" pitchFamily="18" charset="0"/>
                <a:cs typeface="Times New Roman" pitchFamily="18" charset="0"/>
              </a:rPr>
              <a:t> (установленные) </a:t>
            </a:r>
            <a:r>
              <a:rPr lang="ru-RU" sz="1400" b="1" dirty="0" smtClean="0">
                <a:latin typeface="Times New Roman" pitchFamily="18" charset="0"/>
                <a:cs typeface="Times New Roman" pitchFamily="18" charset="0"/>
              </a:rPr>
              <a:t>метрологические характеристики</a:t>
            </a:r>
            <a:r>
              <a:rPr lang="ru-RU" sz="1400" dirty="0" smtClean="0">
                <a:latin typeface="Times New Roman" pitchFamily="18" charset="0"/>
                <a:cs typeface="Times New Roman" pitchFamily="18" charset="0"/>
              </a:rPr>
              <a:t>.</a:t>
            </a:r>
          </a:p>
          <a:p>
            <a:pPr algn="just">
              <a:spcBef>
                <a:spcPts val="600"/>
              </a:spcBef>
            </a:pPr>
            <a:r>
              <a:rPr lang="ru-RU" sz="1400" dirty="0" smtClean="0">
                <a:latin typeface="Times New Roman" pitchFamily="18" charset="0"/>
                <a:cs typeface="Times New Roman" pitchFamily="18" charset="0"/>
              </a:rPr>
              <a:t>25. </a:t>
            </a:r>
            <a:r>
              <a:rPr lang="ru-RU" sz="1400" b="1" dirty="0" smtClean="0">
                <a:latin typeface="Times New Roman" pitchFamily="18" charset="0"/>
                <a:cs typeface="Times New Roman" pitchFamily="18" charset="0"/>
              </a:rPr>
              <a:t>Измерительная система;</a:t>
            </a:r>
            <a:r>
              <a:rPr lang="ru-RU" sz="1400" dirty="0" smtClean="0">
                <a:latin typeface="Times New Roman" pitchFamily="18" charset="0"/>
                <a:cs typeface="Times New Roman" pitchFamily="18" charset="0"/>
              </a:rPr>
              <a:t> ИС (</a:t>
            </a:r>
            <a:r>
              <a:rPr lang="en-US" sz="1400" dirty="0" smtClean="0">
                <a:latin typeface="Times New Roman" pitchFamily="18" charset="0"/>
                <a:cs typeface="Times New Roman" pitchFamily="18" charset="0"/>
              </a:rPr>
              <a:t>measuring system</a:t>
            </a:r>
            <a:r>
              <a:rPr lang="ru-RU" sz="1400" dirty="0" smtClean="0">
                <a:latin typeface="Times New Roman" pitchFamily="18" charset="0"/>
                <a:cs typeface="Times New Roman" pitchFamily="18" charset="0"/>
              </a:rPr>
              <a:t>) – совокупность </a:t>
            </a:r>
            <a:r>
              <a:rPr lang="ru-RU" sz="1400" b="1" dirty="0" smtClean="0">
                <a:latin typeface="Times New Roman" pitchFamily="18" charset="0"/>
                <a:cs typeface="Times New Roman" pitchFamily="18" charset="0"/>
              </a:rPr>
              <a:t>средств измерений</a:t>
            </a:r>
            <a:r>
              <a:rPr lang="ru-RU" sz="1400" dirty="0" smtClean="0">
                <a:latin typeface="Times New Roman" pitchFamily="18" charset="0"/>
                <a:cs typeface="Times New Roman" pitchFamily="18" charset="0"/>
              </a:rPr>
              <a:t> и других средств </a:t>
            </a:r>
            <a:r>
              <a:rPr lang="ru-RU" sz="1400" b="1" dirty="0" smtClean="0">
                <a:latin typeface="Times New Roman" pitchFamily="18" charset="0"/>
                <a:cs typeface="Times New Roman" pitchFamily="18" charset="0"/>
              </a:rPr>
              <a:t>измерительной техники</a:t>
            </a:r>
            <a:r>
              <a:rPr lang="ru-RU" sz="1400" dirty="0" smtClean="0">
                <a:latin typeface="Times New Roman" pitchFamily="18" charset="0"/>
                <a:cs typeface="Times New Roman" pitchFamily="18" charset="0"/>
              </a:rPr>
              <a:t>, размещенных в разных точках </a:t>
            </a:r>
            <a:r>
              <a:rPr lang="ru-RU" sz="1400" b="1" dirty="0" smtClean="0">
                <a:latin typeface="Times New Roman" pitchFamily="18" charset="0"/>
                <a:cs typeface="Times New Roman" pitchFamily="18" charset="0"/>
              </a:rPr>
              <a:t>объекта измерения</a:t>
            </a:r>
            <a:r>
              <a:rPr lang="ru-RU" sz="1400" dirty="0" smtClean="0">
                <a:latin typeface="Times New Roman" pitchFamily="18" charset="0"/>
                <a:cs typeface="Times New Roman" pitchFamily="18" charset="0"/>
              </a:rPr>
              <a:t>, функционально объединенных с целью </a:t>
            </a:r>
            <a:r>
              <a:rPr lang="ru-RU" sz="1400" b="1" dirty="0" smtClean="0">
                <a:latin typeface="Times New Roman" pitchFamily="18" charset="0"/>
                <a:cs typeface="Times New Roman" pitchFamily="18" charset="0"/>
              </a:rPr>
              <a:t>измерений</a:t>
            </a:r>
            <a:r>
              <a:rPr lang="ru-RU" sz="1400" dirty="0" smtClean="0">
                <a:latin typeface="Times New Roman" pitchFamily="18" charset="0"/>
                <a:cs typeface="Times New Roman" pitchFamily="18" charset="0"/>
              </a:rPr>
              <a:t> одной или нескольких </a:t>
            </a:r>
            <a:r>
              <a:rPr lang="ru-RU" sz="1400" b="1" dirty="0" smtClean="0">
                <a:latin typeface="Times New Roman" pitchFamily="18" charset="0"/>
                <a:cs typeface="Times New Roman" pitchFamily="18" charset="0"/>
              </a:rPr>
              <a:t>величин</a:t>
            </a:r>
            <a:r>
              <a:rPr lang="ru-RU" sz="1400" dirty="0" smtClean="0">
                <a:latin typeface="Times New Roman" pitchFamily="18" charset="0"/>
                <a:cs typeface="Times New Roman" pitchFamily="18" charset="0"/>
              </a:rPr>
              <a:t>, свойственных этому объекту.</a:t>
            </a:r>
          </a:p>
          <a:p>
            <a:pPr marL="720000" indent="0" algn="just">
              <a:spcBef>
                <a:spcPts val="600"/>
              </a:spcBef>
              <a:buNone/>
            </a:pPr>
            <a:r>
              <a:rPr lang="ru-RU" sz="1400" i="1" dirty="0" smtClean="0">
                <a:latin typeface="Times New Roman" pitchFamily="18" charset="0"/>
                <a:cs typeface="Times New Roman" pitchFamily="18" charset="0"/>
              </a:rPr>
              <a:t> Примеры</a:t>
            </a:r>
            <a:endParaRPr lang="ru-RU" sz="1400" dirty="0">
              <a:latin typeface="Times New Roman" pitchFamily="18" charset="0"/>
              <a:cs typeface="Times New Roman" pitchFamily="18" charset="0"/>
            </a:endParaRPr>
          </a:p>
          <a:p>
            <a:pPr marL="720000" indent="0" algn="just">
              <a:spcBef>
                <a:spcPts val="600"/>
              </a:spcBef>
              <a:buNone/>
            </a:pPr>
            <a:r>
              <a:rPr lang="ru-RU" sz="1400" dirty="0" smtClean="0">
                <a:latin typeface="Times New Roman" pitchFamily="18" charset="0"/>
                <a:cs typeface="Times New Roman" pitchFamily="18" charset="0"/>
              </a:rPr>
              <a:t>1 Измерительная система теплоэлектростанции, позволяющая получать измерительную информацию о ряде величин в разных энергоблоках. Она может содержать сотни измерительных каналов.</a:t>
            </a:r>
            <a:br>
              <a:rPr lang="ru-RU" sz="1400" dirty="0" smtClean="0">
                <a:latin typeface="Times New Roman" pitchFamily="18" charset="0"/>
                <a:cs typeface="Times New Roman" pitchFamily="18" charset="0"/>
              </a:rPr>
            </a:br>
            <a:r>
              <a:rPr lang="ru-RU" sz="1400" dirty="0" smtClean="0">
                <a:latin typeface="Times New Roman" pitchFamily="18" charset="0"/>
                <a:cs typeface="Times New Roman" pitchFamily="18" charset="0"/>
              </a:rPr>
              <a:t>2 Радионавигационная система для определения местоположения различных объектов, состоящая из ряда измерительно-вычислительных комплексов, разнесенных в пространстве на значительное расстояние друг от друга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1"/>
            <a:ext cx="7739476" cy="3579951"/>
          </a:xfrm>
        </p:spPr>
        <p:txBody>
          <a:bodyPr>
            <a:normAutofit/>
          </a:bodyPr>
          <a:lstStyle/>
          <a:p>
            <a:pPr indent="457200" algn="just"/>
            <a:r>
              <a:rPr lang="ru-RU" dirty="0" smtClean="0">
                <a:latin typeface="Times New Roman" pitchFamily="18" charset="0"/>
                <a:cs typeface="Times New Roman" pitchFamily="18" charset="0"/>
              </a:rPr>
              <a:t>Большую </a:t>
            </a:r>
            <a:r>
              <a:rPr lang="ru-RU" dirty="0">
                <a:latin typeface="Times New Roman" pitchFamily="18" charset="0"/>
                <a:cs typeface="Times New Roman" pitchFamily="18" charset="0"/>
              </a:rPr>
              <a:t>роль в становлении современной метрологии как одной из наук физического цикла сыграл Д.И. Менделеев, руководивший отечественной метрологией в период 1892 - 1907 гг</a:t>
            </a:r>
            <a:r>
              <a:rPr lang="ru-RU" dirty="0" smtClean="0">
                <a:latin typeface="Times New Roman" pitchFamily="18" charset="0"/>
                <a:cs typeface="Times New Roman" pitchFamily="18" charset="0"/>
              </a:rPr>
              <a:t>. Д.И. Менделеев понял, что для такой огромной станы как Россия, одной организации, управляющей всей метрологией недостаточно. Везти измерительную единицу из Петербурга куда-нибудь на Чукотку по тем временам было просто невозможно. Поэтому он предложил создать систему метрологических палаток по всей стране. И сейчас в каждом регионе есть центра стандартизации и метрологии, первый из которых был создан в нашем городе. </a:t>
            </a:r>
            <a:endParaRPr lang="ru-RU" dirty="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3</a:t>
            </a:r>
            <a:endParaRPr lang="ru-RU" dirty="0"/>
          </a:p>
        </p:txBody>
      </p:sp>
    </p:spTree>
    <p:extLst>
      <p:ext uri="{BB962C8B-B14F-4D97-AF65-F5344CB8AC3E}">
        <p14:creationId xmlns:p14="http://schemas.microsoft.com/office/powerpoint/2010/main" val="78979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41</a:t>
            </a:r>
            <a:endParaRPr lang="ru-RU" dirty="0"/>
          </a:p>
        </p:txBody>
      </p:sp>
      <p:sp>
        <p:nvSpPr>
          <p:cNvPr id="5" name="Прямоугольник 4"/>
          <p:cNvSpPr/>
          <p:nvPr/>
        </p:nvSpPr>
        <p:spPr>
          <a:xfrm>
            <a:off x="252919" y="732816"/>
            <a:ext cx="8398213" cy="4207306"/>
          </a:xfrm>
          <a:prstGeom prst="rect">
            <a:avLst/>
          </a:prstGeom>
          <a:solidFill>
            <a:schemeClr val="bg1"/>
          </a:solidFill>
        </p:spPr>
        <p:txBody>
          <a:bodyPr wrap="square">
            <a:spAutoFit/>
          </a:bodyPr>
          <a:lstStyle/>
          <a:p>
            <a:pPr algn="just">
              <a:lnSpc>
                <a:spcPct val="120000"/>
              </a:lnSpc>
              <a:spcBef>
                <a:spcPts val="600"/>
              </a:spcBef>
            </a:pPr>
            <a:r>
              <a:rPr lang="ru-RU" sz="1400" dirty="0" smtClean="0">
                <a:latin typeface="Times New Roman" pitchFamily="18" charset="0"/>
                <a:cs typeface="Times New Roman" pitchFamily="18" charset="0"/>
              </a:rPr>
              <a:t>26. </a:t>
            </a:r>
            <a:r>
              <a:rPr lang="ru-RU" sz="1400" b="1" dirty="0" smtClean="0">
                <a:latin typeface="Times New Roman" pitchFamily="18" charset="0"/>
                <a:cs typeface="Times New Roman" pitchFamily="18" charset="0"/>
              </a:rPr>
              <a:t>Установка (измерительная),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measuring installation</a:t>
            </a:r>
            <a:r>
              <a:rPr lang="ru-RU" sz="1400" dirty="0" smtClean="0">
                <a:latin typeface="Times New Roman" pitchFamily="18" charset="0"/>
                <a:cs typeface="Times New Roman" pitchFamily="18" charset="0"/>
              </a:rPr>
              <a:t>) – совокупность функционально объединенных и расположенных в одном месте </a:t>
            </a:r>
            <a:r>
              <a:rPr lang="ru-RU" sz="1400" b="1" dirty="0" smtClean="0">
                <a:latin typeface="Times New Roman" pitchFamily="18" charset="0"/>
                <a:cs typeface="Times New Roman" pitchFamily="18" charset="0"/>
              </a:rPr>
              <a:t>мер, измерительных приборов, измерительных преобразователей</a:t>
            </a:r>
            <a:r>
              <a:rPr lang="ru-RU" sz="1400" dirty="0" smtClean="0">
                <a:latin typeface="Times New Roman" pitchFamily="18" charset="0"/>
                <a:cs typeface="Times New Roman" pitchFamily="18" charset="0"/>
              </a:rPr>
              <a:t> и других устройств, предназначенная для </a:t>
            </a:r>
            <a:r>
              <a:rPr lang="ru-RU" sz="1400" b="1" dirty="0" smtClean="0">
                <a:latin typeface="Times New Roman" pitchFamily="18" charset="0"/>
                <a:cs typeface="Times New Roman" pitchFamily="18" charset="0"/>
              </a:rPr>
              <a:t>измерений</a:t>
            </a:r>
            <a:r>
              <a:rPr lang="ru-RU" sz="1400" dirty="0" smtClean="0">
                <a:latin typeface="Times New Roman" pitchFamily="18" charset="0"/>
                <a:cs typeface="Times New Roman" pitchFamily="18" charset="0"/>
              </a:rPr>
              <a:t> одной или нескольких </a:t>
            </a:r>
            <a:r>
              <a:rPr lang="ru-RU" sz="1400" b="1" dirty="0" smtClean="0">
                <a:latin typeface="Times New Roman" pitchFamily="18" charset="0"/>
                <a:cs typeface="Times New Roman" pitchFamily="18" charset="0"/>
              </a:rPr>
              <a:t>величин</a:t>
            </a:r>
            <a:r>
              <a:rPr lang="ru-RU" sz="1400" dirty="0" smtClean="0">
                <a:latin typeface="Times New Roman" pitchFamily="18" charset="0"/>
                <a:cs typeface="Times New Roman" pitchFamily="18" charset="0"/>
              </a:rPr>
              <a:t>.</a:t>
            </a:r>
          </a:p>
          <a:p>
            <a:pPr marL="720000" indent="0" algn="just">
              <a:spcBef>
                <a:spcPts val="600"/>
              </a:spcBef>
              <a:buNone/>
            </a:pPr>
            <a:r>
              <a:rPr lang="ru-RU" sz="1400" dirty="0" smtClean="0">
                <a:latin typeface="Times New Roman" pitchFamily="18" charset="0"/>
                <a:cs typeface="Times New Roman" pitchFamily="18" charset="0"/>
              </a:rPr>
              <a:t>Измерительную установку, применяемую для поверки, называют </a:t>
            </a:r>
            <a:r>
              <a:rPr lang="ru-RU" sz="1400" i="1" dirty="0" smtClean="0">
                <a:latin typeface="Times New Roman" pitchFamily="18" charset="0"/>
                <a:cs typeface="Times New Roman" pitchFamily="18" charset="0"/>
              </a:rPr>
              <a:t>поверочной установкой</a:t>
            </a:r>
            <a:r>
              <a:rPr lang="ru-RU" sz="1400" dirty="0" smtClean="0">
                <a:latin typeface="Times New Roman" pitchFamily="18" charset="0"/>
                <a:cs typeface="Times New Roman" pitchFamily="18" charset="0"/>
              </a:rPr>
              <a:t>. Измерительную установку, входящую в состав эталона, называют </a:t>
            </a:r>
            <a:r>
              <a:rPr lang="ru-RU" sz="1400" i="1" dirty="0" smtClean="0">
                <a:latin typeface="Times New Roman" pitchFamily="18" charset="0"/>
                <a:cs typeface="Times New Roman" pitchFamily="18" charset="0"/>
              </a:rPr>
              <a:t>эталонной установкой</a:t>
            </a:r>
            <a:r>
              <a:rPr lang="ru-RU" sz="1400" dirty="0" smtClean="0">
                <a:latin typeface="Times New Roman" pitchFamily="18" charset="0"/>
                <a:cs typeface="Times New Roman" pitchFamily="18" charset="0"/>
              </a:rPr>
              <a:t>. </a:t>
            </a:r>
          </a:p>
          <a:p>
            <a:pPr algn="just">
              <a:spcBef>
                <a:spcPts val="600"/>
              </a:spcBef>
            </a:pPr>
            <a:r>
              <a:rPr lang="ru-RU" sz="1400" dirty="0" smtClean="0">
                <a:latin typeface="Times New Roman" pitchFamily="18" charset="0"/>
                <a:cs typeface="Times New Roman" pitchFamily="18" charset="0"/>
              </a:rPr>
              <a:t>27. </a:t>
            </a:r>
            <a:r>
              <a:rPr lang="ru-RU" sz="1400" b="1" dirty="0" smtClean="0">
                <a:latin typeface="Times New Roman" pitchFamily="18" charset="0"/>
                <a:cs typeface="Times New Roman" pitchFamily="18" charset="0"/>
              </a:rPr>
              <a:t>Измерительный прибор </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indicating measuring instrument</a:t>
            </a:r>
            <a:r>
              <a:rPr lang="ru-RU"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 </a:t>
            </a:r>
            <a:r>
              <a:rPr lang="ru-RU" sz="1400" b="1" dirty="0" smtClean="0">
                <a:latin typeface="Times New Roman" pitchFamily="18" charset="0"/>
                <a:cs typeface="Times New Roman" pitchFamily="18" charset="0"/>
              </a:rPr>
              <a:t>средство измерений</a:t>
            </a:r>
            <a:r>
              <a:rPr lang="ru-RU" sz="1400" dirty="0" smtClean="0">
                <a:latin typeface="Times New Roman" pitchFamily="18" charset="0"/>
                <a:cs typeface="Times New Roman" pitchFamily="18" charset="0"/>
              </a:rPr>
              <a:t>, предназначенное для выработки сигнала </a:t>
            </a:r>
            <a:r>
              <a:rPr lang="ru-RU" sz="1400" b="1" dirty="0" smtClean="0">
                <a:latin typeface="Times New Roman" pitchFamily="18" charset="0"/>
                <a:cs typeface="Times New Roman" pitchFamily="18" charset="0"/>
              </a:rPr>
              <a:t>измерительной информации</a:t>
            </a:r>
            <a:r>
              <a:rPr lang="ru-RU" sz="1400" dirty="0" smtClean="0">
                <a:latin typeface="Times New Roman" pitchFamily="18" charset="0"/>
                <a:cs typeface="Times New Roman" pitchFamily="18" charset="0"/>
              </a:rPr>
              <a:t> в форме, доступной для непосредственного восприятия.</a:t>
            </a:r>
          </a:p>
          <a:p>
            <a:pPr marL="720000" indent="0" algn="just">
              <a:spcBef>
                <a:spcPts val="600"/>
              </a:spcBef>
              <a:buNone/>
            </a:pPr>
            <a:r>
              <a:rPr lang="ru-RU" sz="1400" dirty="0" smtClean="0">
                <a:latin typeface="Times New Roman" pitchFamily="18" charset="0"/>
                <a:cs typeface="Times New Roman" pitchFamily="18" charset="0"/>
              </a:rPr>
              <a:t>Пример: вольтметр, микрометр, термометр, электронные весы.</a:t>
            </a:r>
          </a:p>
          <a:p>
            <a:pPr algn="just">
              <a:spcBef>
                <a:spcPts val="600"/>
              </a:spcBef>
            </a:pPr>
            <a:r>
              <a:rPr lang="ru-RU" sz="1400" dirty="0" smtClean="0">
                <a:latin typeface="Times New Roman" pitchFamily="18" charset="0"/>
                <a:cs typeface="Times New Roman" pitchFamily="18" charset="0"/>
              </a:rPr>
              <a:t>28. </a:t>
            </a:r>
            <a:r>
              <a:rPr lang="ru-RU" sz="1400" b="1" dirty="0" smtClean="0">
                <a:latin typeface="Times New Roman" pitchFamily="18" charset="0"/>
                <a:cs typeface="Times New Roman" pitchFamily="18" charset="0"/>
              </a:rPr>
              <a:t>Шкала средства измерений</a:t>
            </a:r>
            <a:r>
              <a:rPr lang="ru-RU" sz="1400" dirty="0" smtClean="0">
                <a:latin typeface="Times New Roman" pitchFamily="18" charset="0"/>
                <a:cs typeface="Times New Roman" pitchFamily="18" charset="0"/>
              </a:rPr>
              <a:t>; шкала (измерительного прибора) (</a:t>
            </a:r>
            <a:r>
              <a:rPr lang="en-US" sz="1400" dirty="0" smtClean="0">
                <a:latin typeface="Times New Roman" pitchFamily="18" charset="0"/>
                <a:cs typeface="Times New Roman" pitchFamily="18" charset="0"/>
              </a:rPr>
              <a:t>scale of a measuring instrument</a:t>
            </a:r>
            <a:r>
              <a:rPr lang="ru-RU" sz="1400" dirty="0" smtClean="0">
                <a:latin typeface="Times New Roman" pitchFamily="18" charset="0"/>
                <a:cs typeface="Times New Roman" pitchFamily="18" charset="0"/>
              </a:rPr>
              <a:t>) – часть </a:t>
            </a:r>
            <a:r>
              <a:rPr lang="ru-RU" sz="1400" b="1" dirty="0" smtClean="0">
                <a:latin typeface="Times New Roman" pitchFamily="18" charset="0"/>
                <a:cs typeface="Times New Roman" pitchFamily="18" charset="0"/>
              </a:rPr>
              <a:t>средства измерений</a:t>
            </a:r>
            <a:r>
              <a:rPr lang="ru-RU" sz="1400" dirty="0" smtClean="0">
                <a:latin typeface="Times New Roman" pitchFamily="18" charset="0"/>
                <a:cs typeface="Times New Roman" pitchFamily="18" charset="0"/>
              </a:rPr>
              <a:t>, представляющая собой упорядоченный набор меток вместе со значениями соответствующей </a:t>
            </a:r>
            <a:r>
              <a:rPr lang="ru-RU" sz="1400" b="1" dirty="0" smtClean="0">
                <a:latin typeface="Times New Roman" pitchFamily="18" charset="0"/>
                <a:cs typeface="Times New Roman" pitchFamily="18" charset="0"/>
              </a:rPr>
              <a:t>величины.</a:t>
            </a:r>
          </a:p>
          <a:p>
            <a:pPr algn="just">
              <a:spcBef>
                <a:spcPts val="600"/>
              </a:spcBef>
            </a:pPr>
            <a:r>
              <a:rPr lang="ru-RU" sz="1400" dirty="0" smtClean="0">
                <a:latin typeface="Times New Roman" pitchFamily="18" charset="0"/>
                <a:cs typeface="Times New Roman" pitchFamily="18" charset="0"/>
              </a:rPr>
              <a:t>29. </a:t>
            </a:r>
            <a:r>
              <a:rPr lang="ru-RU" sz="1400" b="1" dirty="0" smtClean="0">
                <a:latin typeface="Times New Roman" pitchFamily="18" charset="0"/>
                <a:cs typeface="Times New Roman" pitchFamily="18" charset="0"/>
              </a:rPr>
              <a:t>Цена деления (шкалы) – </a:t>
            </a:r>
            <a:r>
              <a:rPr lang="ru-RU" sz="1400" dirty="0" smtClean="0">
                <a:latin typeface="Times New Roman" pitchFamily="18" charset="0"/>
                <a:cs typeface="Times New Roman" pitchFamily="18" charset="0"/>
              </a:rPr>
              <a:t>разность </a:t>
            </a:r>
            <a:r>
              <a:rPr lang="ru-RU" sz="1400" b="1" dirty="0" smtClean="0">
                <a:latin typeface="Times New Roman" pitchFamily="18" charset="0"/>
                <a:cs typeface="Times New Roman" pitchFamily="18" charset="0"/>
              </a:rPr>
              <a:t>значений величины</a:t>
            </a:r>
            <a:r>
              <a:rPr lang="ru-RU" sz="1400" dirty="0" smtClean="0">
                <a:latin typeface="Times New Roman" pitchFamily="18" charset="0"/>
                <a:cs typeface="Times New Roman" pitchFamily="18" charset="0"/>
              </a:rPr>
              <a:t>, соответствующих двум соседним отметкам </a:t>
            </a:r>
            <a:r>
              <a:rPr lang="ru-RU" sz="1400" b="1" dirty="0" smtClean="0">
                <a:latin typeface="Times New Roman" pitchFamily="18" charset="0"/>
                <a:cs typeface="Times New Roman" pitchFamily="18" charset="0"/>
              </a:rPr>
              <a:t>шкалы средства измерений</a:t>
            </a:r>
            <a:r>
              <a:rPr lang="ru-RU" sz="1400" dirty="0" smtClean="0">
                <a:latin typeface="Times New Roman" pitchFamily="18" charset="0"/>
                <a:cs typeface="Times New Roman" pitchFamily="18" charset="0"/>
              </a:rPr>
              <a:t>.</a:t>
            </a:r>
          </a:p>
          <a:p>
            <a:pPr algn="just">
              <a:spcBef>
                <a:spcPts val="600"/>
              </a:spcBef>
            </a:pPr>
            <a:r>
              <a:rPr lang="ru-RU" sz="1400" dirty="0" smtClean="0">
                <a:latin typeface="Times New Roman" pitchFamily="18" charset="0"/>
                <a:cs typeface="Times New Roman" pitchFamily="18" charset="0"/>
              </a:rPr>
              <a:t>30.  Э</a:t>
            </a:r>
            <a:r>
              <a:rPr lang="ru-RU" sz="1400" b="1" dirty="0" smtClean="0">
                <a:latin typeface="Times New Roman" pitchFamily="18" charset="0"/>
                <a:cs typeface="Times New Roman" pitchFamily="18" charset="0"/>
              </a:rPr>
              <a:t>талон (единицы величины или шкалы измерений): Средство измерительной техники</a:t>
            </a:r>
            <a:r>
              <a:rPr lang="ru-RU" sz="1400" dirty="0" smtClean="0">
                <a:latin typeface="Times New Roman" pitchFamily="18" charset="0"/>
                <a:cs typeface="Times New Roman" pitchFamily="18" charset="0"/>
              </a:rPr>
              <a:t>, предназначенное для воспроизведения, хранения и </a:t>
            </a:r>
            <a:r>
              <a:rPr lang="ru-RU" sz="1400" b="1" dirty="0" smtClean="0">
                <a:latin typeface="Times New Roman" pitchFamily="18" charset="0"/>
                <a:cs typeface="Times New Roman" pitchFamily="18" charset="0"/>
              </a:rPr>
              <a:t>передачи единицы величины</a:t>
            </a:r>
            <a:r>
              <a:rPr lang="ru-RU" sz="1400" dirty="0" smtClean="0">
                <a:latin typeface="Times New Roman" pitchFamily="18" charset="0"/>
                <a:cs typeface="Times New Roman" pitchFamily="18" charset="0"/>
              </a:rPr>
              <a:t> или </a:t>
            </a:r>
            <a:r>
              <a:rPr lang="ru-RU" sz="1400" b="1" dirty="0" smtClean="0">
                <a:latin typeface="Times New Roman" pitchFamily="18" charset="0"/>
                <a:cs typeface="Times New Roman" pitchFamily="18" charset="0"/>
              </a:rPr>
              <a:t>шкалы измерений.</a:t>
            </a:r>
          </a:p>
          <a:p>
            <a:pPr algn="just">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42</a:t>
            </a:r>
            <a:endParaRPr lang="ru-RU" dirty="0"/>
          </a:p>
        </p:txBody>
      </p:sp>
      <p:sp>
        <p:nvSpPr>
          <p:cNvPr id="5" name="Прямоугольник 4"/>
          <p:cNvSpPr/>
          <p:nvPr/>
        </p:nvSpPr>
        <p:spPr>
          <a:xfrm>
            <a:off x="252919" y="667966"/>
            <a:ext cx="8398213" cy="4293483"/>
          </a:xfrm>
          <a:prstGeom prst="rect">
            <a:avLst/>
          </a:prstGeom>
          <a:solidFill>
            <a:schemeClr val="bg1"/>
          </a:solidFill>
        </p:spPr>
        <p:txBody>
          <a:bodyPr wrap="square">
            <a:spAutoFit/>
          </a:bodyPr>
          <a:lstStyle/>
          <a:p>
            <a:r>
              <a:rPr lang="ru-RU" sz="1400" b="1" dirty="0" smtClean="0">
                <a:latin typeface="Times New Roman" pitchFamily="18" charset="0"/>
                <a:cs typeface="Times New Roman" pitchFamily="18" charset="0"/>
              </a:rPr>
              <a:t>Дополнительные термины и определения</a:t>
            </a:r>
          </a:p>
          <a:p>
            <a:pPr algn="just">
              <a:spcBef>
                <a:spcPts val="600"/>
              </a:spcBef>
            </a:pPr>
            <a:r>
              <a:rPr lang="ru-RU" sz="1400" b="1" dirty="0" smtClean="0">
                <a:latin typeface="Times New Roman" pitchFamily="18" charset="0"/>
                <a:cs typeface="Times New Roman" pitchFamily="18" charset="0"/>
              </a:rPr>
              <a:t>калибровка средств измерений </a:t>
            </a:r>
            <a:r>
              <a:rPr lang="ru-RU" sz="1400" dirty="0" smtClean="0">
                <a:latin typeface="Times New Roman" pitchFamily="18" charset="0"/>
                <a:cs typeface="Times New Roman" pitchFamily="18" charset="0"/>
              </a:rPr>
              <a:t>- совокупность операций, выполняемых в целях определения действительных значений метрологических характеристик средств измерений (ФЗ №102);</a:t>
            </a:r>
          </a:p>
          <a:p>
            <a:pPr algn="just">
              <a:spcBef>
                <a:spcPts val="600"/>
              </a:spcBef>
            </a:pPr>
            <a:r>
              <a:rPr lang="ru-RU" sz="1400" b="1" dirty="0" smtClean="0">
                <a:latin typeface="Times New Roman" pitchFamily="18" charset="0"/>
                <a:cs typeface="Times New Roman" pitchFamily="18" charset="0"/>
              </a:rPr>
              <a:t>поверка средств измерений </a:t>
            </a:r>
            <a:r>
              <a:rPr lang="ru-RU" sz="1400" dirty="0" smtClean="0">
                <a:latin typeface="Times New Roman" pitchFamily="18" charset="0"/>
                <a:cs typeface="Times New Roman" pitchFamily="18" charset="0"/>
              </a:rPr>
              <a:t>(далее также - поверка) - совокупность операций, выполняемых в целях подтверждения соответствия средств измерений метрологическим требованиям (ФЗ №102);</a:t>
            </a:r>
          </a:p>
          <a:p>
            <a:pPr algn="just">
              <a:spcBef>
                <a:spcPts val="600"/>
              </a:spcBef>
            </a:pPr>
            <a:r>
              <a:rPr lang="ru-RU" sz="1400" b="1" dirty="0" smtClean="0">
                <a:latin typeface="Times New Roman" pitchFamily="18" charset="0"/>
                <a:cs typeface="Times New Roman" pitchFamily="18" charset="0"/>
              </a:rPr>
              <a:t>стандартный образец </a:t>
            </a:r>
            <a:r>
              <a:rPr lang="ru-RU" sz="1400" dirty="0" smtClean="0">
                <a:latin typeface="Times New Roman" pitchFamily="18" charset="0"/>
                <a:cs typeface="Times New Roman" pitchFamily="18" charset="0"/>
              </a:rPr>
              <a:t>- образец вещества (материала) с установленными по результатам испытаний значениями одной и более величин, характеризующих состав или свойство этого вещества (материала) (ФЗ №102);</a:t>
            </a:r>
          </a:p>
          <a:p>
            <a:pPr algn="just">
              <a:spcBef>
                <a:spcPts val="600"/>
              </a:spcBef>
            </a:pPr>
            <a:r>
              <a:rPr lang="ru-RU" sz="1400" b="1" dirty="0" smtClean="0">
                <a:latin typeface="Times New Roman" pitchFamily="18" charset="0"/>
                <a:cs typeface="Times New Roman" pitchFamily="18" charset="0"/>
              </a:rPr>
              <a:t>метрологическая характеристика средства измерений </a:t>
            </a:r>
            <a:r>
              <a:rPr lang="ru-RU" sz="1400" dirty="0" smtClean="0">
                <a:latin typeface="Times New Roman" pitchFamily="18" charset="0"/>
                <a:cs typeface="Times New Roman" pitchFamily="18" charset="0"/>
              </a:rPr>
              <a:t>— характеристика одного из свойств средства измерений, влияющая на результат измерений и на его погрешность; </a:t>
            </a:r>
          </a:p>
          <a:p>
            <a:pPr algn="just">
              <a:spcBef>
                <a:spcPts val="600"/>
              </a:spcBef>
            </a:pPr>
            <a:r>
              <a:rPr lang="ru-RU" sz="1400" b="1" dirty="0" smtClean="0">
                <a:latin typeface="Times New Roman" pitchFamily="18" charset="0"/>
                <a:cs typeface="Times New Roman" pitchFamily="18" charset="0"/>
              </a:rPr>
              <a:t>метрологическое обеспечение измерений </a:t>
            </a:r>
            <a:r>
              <a:rPr lang="ru-RU" sz="1400" dirty="0" smtClean="0">
                <a:latin typeface="Times New Roman" pitchFamily="18" charset="0"/>
                <a:cs typeface="Times New Roman" pitchFamily="18" charset="0"/>
              </a:rPr>
              <a:t>— деятельность, направленная на создание эталонных средств измерений, а также разработку и применение метрологических правил и норм, обеспечивающих требуемое качество измерений; </a:t>
            </a:r>
          </a:p>
          <a:p>
            <a:pPr algn="just">
              <a:spcBef>
                <a:spcPts val="600"/>
              </a:spcBef>
            </a:pPr>
            <a:r>
              <a:rPr lang="ru-RU" sz="1400" b="1" dirty="0" smtClean="0">
                <a:latin typeface="Times New Roman" pitchFamily="18" charset="0"/>
                <a:cs typeface="Times New Roman" pitchFamily="18" charset="0"/>
              </a:rPr>
              <a:t>метрологическая аттестация средства измерений </a:t>
            </a:r>
            <a:r>
              <a:rPr lang="ru-RU" sz="1400" dirty="0" smtClean="0">
                <a:latin typeface="Times New Roman" pitchFamily="18" charset="0"/>
                <a:cs typeface="Times New Roman" pitchFamily="18" charset="0"/>
              </a:rPr>
              <a:t>— признание метрологической службой узаконенным для применения средства измерений единичного производства (или ввозимого единичными экземплярами из-за границы) на основании тщательных исследований его свойств</a:t>
            </a:r>
          </a:p>
          <a:p>
            <a:pPr algn="just">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43</a:t>
            </a:r>
            <a:endParaRPr lang="ru-RU" dirty="0"/>
          </a:p>
        </p:txBody>
      </p:sp>
      <p:sp>
        <p:nvSpPr>
          <p:cNvPr id="6" name="Rectangle 3"/>
          <p:cNvSpPr>
            <a:spLocks noGrp="1" noChangeArrowheads="1"/>
          </p:cNvSpPr>
          <p:nvPr>
            <p:ph type="body" sz="half" idx="4294967295"/>
          </p:nvPr>
        </p:nvSpPr>
        <p:spPr>
          <a:xfrm>
            <a:off x="319088" y="617537"/>
            <a:ext cx="7931150" cy="4525963"/>
          </a:xfrm>
          <a:prstGeom prst="rect">
            <a:avLst/>
          </a:prstGeom>
        </p:spPr>
        <p:txBody>
          <a:bodyPr/>
          <a:lstStyle/>
          <a:p>
            <a:pPr algn="ctr" eaLnBrk="1" hangingPunct="1">
              <a:buFontTx/>
              <a:buNone/>
            </a:pPr>
            <a:r>
              <a:rPr lang="ru-RU" sz="1600" b="1" dirty="0" smtClean="0">
                <a:latin typeface="Times New Roman" pitchFamily="18" charset="0"/>
                <a:cs typeface="Times New Roman" pitchFamily="18" charset="0"/>
              </a:rPr>
              <a:t>Классификация измерений</a:t>
            </a:r>
          </a:p>
          <a:p>
            <a:pPr algn="ctr" eaLnBrk="1" hangingPunct="1">
              <a:buFontTx/>
              <a:buNone/>
            </a:pPr>
            <a:r>
              <a:rPr lang="ru-RU" sz="1600" dirty="0" smtClean="0">
                <a:latin typeface="Times New Roman" pitchFamily="18" charset="0"/>
                <a:cs typeface="Times New Roman" pitchFamily="18" charset="0"/>
              </a:rPr>
              <a:t>1. По характеру зависимости измеряемой величины от времени </a:t>
            </a:r>
          </a:p>
          <a:p>
            <a:pPr eaLnBrk="1" hangingPunct="1">
              <a:buFontTx/>
              <a:buNone/>
            </a:pPr>
            <a:r>
              <a:rPr lang="ru-RU" sz="1600" i="1" dirty="0" smtClean="0">
                <a:latin typeface="Times New Roman" pitchFamily="18" charset="0"/>
                <a:cs typeface="Times New Roman" pitchFamily="18" charset="0"/>
              </a:rPr>
              <a:t>                 Статические</a:t>
            </a:r>
            <a:r>
              <a:rPr lang="en-US" sz="1600" i="1" dirty="0" smtClean="0">
                <a:latin typeface="Times New Roman" pitchFamily="18" charset="0"/>
                <a:cs typeface="Times New Roman" pitchFamily="18" charset="0"/>
              </a:rPr>
              <a:t>                    </a:t>
            </a:r>
            <a:r>
              <a:rPr lang="ru-RU" sz="1600" i="1" dirty="0" smtClean="0">
                <a:latin typeface="Times New Roman" pitchFamily="18" charset="0"/>
                <a:cs typeface="Times New Roman" pitchFamily="18" charset="0"/>
              </a:rPr>
              <a:t>                                 Динамические</a:t>
            </a:r>
            <a:endParaRPr lang="ru-RU" sz="1600" dirty="0" smtClean="0">
              <a:latin typeface="Times New Roman" pitchFamily="18" charset="0"/>
              <a:cs typeface="Times New Roman" pitchFamily="18" charset="0"/>
            </a:endParaRPr>
          </a:p>
          <a:p>
            <a:pPr eaLnBrk="1" hangingPunct="1">
              <a:buFontTx/>
              <a:buNone/>
            </a:pPr>
            <a:endParaRPr lang="ru-RU" sz="2800" dirty="0" smtClean="0"/>
          </a:p>
        </p:txBody>
      </p:sp>
      <p:sp>
        <p:nvSpPr>
          <p:cNvPr id="7" name="Line 4"/>
          <p:cNvSpPr>
            <a:spLocks noChangeShapeType="1"/>
          </p:cNvSpPr>
          <p:nvPr/>
        </p:nvSpPr>
        <p:spPr bwMode="auto">
          <a:xfrm>
            <a:off x="632538" y="1510240"/>
            <a:ext cx="0" cy="2663825"/>
          </a:xfrm>
          <a:prstGeom prst="line">
            <a:avLst/>
          </a:prstGeom>
          <a:noFill/>
          <a:ln w="9525">
            <a:solidFill>
              <a:schemeClr val="tx1"/>
            </a:solidFill>
            <a:round/>
            <a:headEnd type="triangle" w="med" len="med"/>
            <a:tailEnd/>
          </a:ln>
        </p:spPr>
        <p:txBody>
          <a:bodyPr/>
          <a:lstStyle/>
          <a:p>
            <a:endParaRPr lang="ru-RU"/>
          </a:p>
        </p:txBody>
      </p:sp>
      <p:sp>
        <p:nvSpPr>
          <p:cNvPr id="8" name="Line 5"/>
          <p:cNvSpPr>
            <a:spLocks noChangeShapeType="1"/>
          </p:cNvSpPr>
          <p:nvPr/>
        </p:nvSpPr>
        <p:spPr bwMode="auto">
          <a:xfrm>
            <a:off x="632538" y="4174065"/>
            <a:ext cx="3673475" cy="0"/>
          </a:xfrm>
          <a:prstGeom prst="line">
            <a:avLst/>
          </a:prstGeom>
          <a:noFill/>
          <a:ln w="9525">
            <a:solidFill>
              <a:schemeClr val="tx1"/>
            </a:solidFill>
            <a:round/>
            <a:headEnd/>
            <a:tailEnd type="triangle" w="med" len="med"/>
          </a:ln>
        </p:spPr>
        <p:txBody>
          <a:bodyPr/>
          <a:lstStyle/>
          <a:p>
            <a:endParaRPr lang="ru-RU"/>
          </a:p>
        </p:txBody>
      </p:sp>
      <p:sp>
        <p:nvSpPr>
          <p:cNvPr id="9" name="Text Box 6"/>
          <p:cNvSpPr txBox="1">
            <a:spLocks noChangeArrowheads="1"/>
          </p:cNvSpPr>
          <p:nvPr/>
        </p:nvSpPr>
        <p:spPr bwMode="auto">
          <a:xfrm>
            <a:off x="4182188" y="3715966"/>
            <a:ext cx="247650" cy="366713"/>
          </a:xfrm>
          <a:prstGeom prst="rect">
            <a:avLst/>
          </a:prstGeom>
          <a:noFill/>
          <a:ln w="9525">
            <a:noFill/>
            <a:miter lim="800000"/>
            <a:headEnd/>
            <a:tailEnd/>
          </a:ln>
        </p:spPr>
        <p:txBody>
          <a:bodyPr wrap="none">
            <a:spAutoFit/>
          </a:bodyPr>
          <a:lstStyle/>
          <a:p>
            <a:r>
              <a:rPr lang="en-US" i="1" dirty="0">
                <a:latin typeface="Times New Roman" pitchFamily="18" charset="0"/>
              </a:rPr>
              <a:t>t</a:t>
            </a:r>
            <a:endParaRPr lang="ru-RU" i="1" dirty="0">
              <a:latin typeface="Times New Roman" pitchFamily="18" charset="0"/>
            </a:endParaRPr>
          </a:p>
        </p:txBody>
      </p:sp>
      <p:sp>
        <p:nvSpPr>
          <p:cNvPr id="10" name="Line 7"/>
          <p:cNvSpPr>
            <a:spLocks noChangeShapeType="1"/>
          </p:cNvSpPr>
          <p:nvPr/>
        </p:nvSpPr>
        <p:spPr bwMode="auto">
          <a:xfrm>
            <a:off x="632538" y="2518303"/>
            <a:ext cx="3240087" cy="0"/>
          </a:xfrm>
          <a:prstGeom prst="line">
            <a:avLst/>
          </a:prstGeom>
          <a:noFill/>
          <a:ln w="9525">
            <a:solidFill>
              <a:schemeClr val="tx1"/>
            </a:solidFill>
            <a:round/>
            <a:headEnd/>
            <a:tailEnd/>
          </a:ln>
        </p:spPr>
        <p:txBody>
          <a:bodyPr/>
          <a:lstStyle/>
          <a:p>
            <a:endParaRPr lang="ru-RU"/>
          </a:p>
        </p:txBody>
      </p:sp>
      <p:sp>
        <p:nvSpPr>
          <p:cNvPr id="11" name="Text Box 8"/>
          <p:cNvSpPr txBox="1">
            <a:spLocks noChangeArrowheads="1"/>
          </p:cNvSpPr>
          <p:nvPr/>
        </p:nvSpPr>
        <p:spPr bwMode="auto">
          <a:xfrm>
            <a:off x="56275" y="1510240"/>
            <a:ext cx="501650" cy="366713"/>
          </a:xfrm>
          <a:prstGeom prst="rect">
            <a:avLst/>
          </a:prstGeom>
          <a:noFill/>
          <a:ln w="9525">
            <a:noFill/>
            <a:miter lim="800000"/>
            <a:headEnd/>
            <a:tailEnd/>
          </a:ln>
        </p:spPr>
        <p:txBody>
          <a:bodyPr wrap="none">
            <a:spAutoFit/>
          </a:bodyPr>
          <a:lstStyle/>
          <a:p>
            <a:r>
              <a:rPr lang="en-US" i="1">
                <a:latin typeface="Times New Roman" pitchFamily="18" charset="0"/>
              </a:rPr>
              <a:t>x(t)</a:t>
            </a:r>
            <a:endParaRPr lang="ru-RU" i="1">
              <a:latin typeface="Times New Roman" pitchFamily="18" charset="0"/>
            </a:endParaRPr>
          </a:p>
        </p:txBody>
      </p:sp>
      <p:pic>
        <p:nvPicPr>
          <p:cNvPr id="12" name="Picture 9" descr="primer"/>
          <p:cNvPicPr>
            <a:picLocks noChangeAspect="1" noChangeArrowheads="1"/>
          </p:cNvPicPr>
          <p:nvPr/>
        </p:nvPicPr>
        <p:blipFill>
          <a:blip r:embed="rId2"/>
          <a:srcRect/>
          <a:stretch>
            <a:fillRect/>
          </a:stretch>
        </p:blipFill>
        <p:spPr>
          <a:xfrm>
            <a:off x="4787900" y="1508923"/>
            <a:ext cx="4038600" cy="3028950"/>
          </a:xfrm>
          <a:prstGeom prst="rect">
            <a:avLst/>
          </a:prstGeom>
          <a:noFill/>
        </p:spPr>
      </p:pic>
      <p:sp>
        <p:nvSpPr>
          <p:cNvPr id="13" name="Text Box 11"/>
          <p:cNvSpPr txBox="1">
            <a:spLocks noChangeArrowheads="1"/>
          </p:cNvSpPr>
          <p:nvPr/>
        </p:nvSpPr>
        <p:spPr bwMode="auto">
          <a:xfrm>
            <a:off x="4718050" y="1516860"/>
            <a:ext cx="501650" cy="366713"/>
          </a:xfrm>
          <a:prstGeom prst="rect">
            <a:avLst/>
          </a:prstGeom>
          <a:noFill/>
          <a:ln w="9525">
            <a:noFill/>
            <a:miter lim="800000"/>
            <a:headEnd/>
            <a:tailEnd/>
          </a:ln>
        </p:spPr>
        <p:txBody>
          <a:bodyPr wrap="none">
            <a:spAutoFit/>
          </a:bodyPr>
          <a:lstStyle/>
          <a:p>
            <a:r>
              <a:rPr lang="en-US" i="1">
                <a:latin typeface="Times New Roman" pitchFamily="18" charset="0"/>
              </a:rPr>
              <a:t>x(t)</a:t>
            </a:r>
            <a:endParaRPr lang="ru-RU" i="1">
              <a:latin typeface="Times New Roman" pitchFamily="18" charset="0"/>
            </a:endParaRPr>
          </a:p>
        </p:txBody>
      </p:sp>
      <p:sp>
        <p:nvSpPr>
          <p:cNvPr id="14" name="Text Box 12"/>
          <p:cNvSpPr txBox="1">
            <a:spLocks noChangeArrowheads="1"/>
          </p:cNvSpPr>
          <p:nvPr/>
        </p:nvSpPr>
        <p:spPr bwMode="auto">
          <a:xfrm>
            <a:off x="8645525" y="3869270"/>
            <a:ext cx="247650" cy="366713"/>
          </a:xfrm>
          <a:prstGeom prst="rect">
            <a:avLst/>
          </a:prstGeom>
          <a:noFill/>
          <a:ln w="9525">
            <a:noFill/>
            <a:miter lim="800000"/>
            <a:headEnd/>
            <a:tailEnd/>
          </a:ln>
        </p:spPr>
        <p:txBody>
          <a:bodyPr wrap="none">
            <a:spAutoFit/>
          </a:bodyPr>
          <a:lstStyle/>
          <a:p>
            <a:r>
              <a:rPr lang="en-US" i="1" dirty="0">
                <a:latin typeface="Times New Roman" pitchFamily="18" charset="0"/>
              </a:rPr>
              <a:t>t</a:t>
            </a:r>
            <a:endParaRPr lang="ru-RU" i="1" dirty="0">
              <a:latin typeface="Times New Roman" pitchFamily="18" charset="0"/>
            </a:endParaRPr>
          </a:p>
        </p:txBody>
      </p:sp>
      <p:sp>
        <p:nvSpPr>
          <p:cNvPr id="15" name="Line 14"/>
          <p:cNvSpPr>
            <a:spLocks noChangeShapeType="1"/>
          </p:cNvSpPr>
          <p:nvPr/>
        </p:nvSpPr>
        <p:spPr bwMode="auto">
          <a:xfrm>
            <a:off x="5292725" y="4187035"/>
            <a:ext cx="3673475" cy="0"/>
          </a:xfrm>
          <a:prstGeom prst="line">
            <a:avLst/>
          </a:prstGeom>
          <a:noFill/>
          <a:ln w="9525">
            <a:solidFill>
              <a:schemeClr val="tx1"/>
            </a:solidFill>
            <a:round/>
            <a:headEnd/>
            <a:tailEnd type="triangle" w="med" len="med"/>
          </a:ln>
        </p:spPr>
        <p:txBody>
          <a:bodyPr/>
          <a:lstStyle/>
          <a:p>
            <a:endParaRPr lang="ru-RU"/>
          </a:p>
        </p:txBody>
      </p:sp>
      <p:sp>
        <p:nvSpPr>
          <p:cNvPr id="16" name="Line 15"/>
          <p:cNvSpPr>
            <a:spLocks noChangeShapeType="1"/>
          </p:cNvSpPr>
          <p:nvPr/>
        </p:nvSpPr>
        <p:spPr bwMode="auto">
          <a:xfrm>
            <a:off x="5307013" y="1523210"/>
            <a:ext cx="0" cy="2663825"/>
          </a:xfrm>
          <a:prstGeom prst="line">
            <a:avLst/>
          </a:prstGeom>
          <a:noFill/>
          <a:ln w="9525">
            <a:solidFill>
              <a:schemeClr val="tx1"/>
            </a:solidFill>
            <a:round/>
            <a:headEnd type="triangle" w="med" len="med"/>
            <a:tailEnd/>
          </a:ln>
        </p:spPr>
        <p:txBody>
          <a:bodyPr/>
          <a:lstStyle/>
          <a:p>
            <a:endParaRPr lang="ru-RU"/>
          </a:p>
        </p:txBody>
      </p:sp>
      <p:sp>
        <p:nvSpPr>
          <p:cNvPr id="17" name="Rectangle 16"/>
          <p:cNvSpPr>
            <a:spLocks noChangeArrowheads="1"/>
          </p:cNvSpPr>
          <p:nvPr/>
        </p:nvSpPr>
        <p:spPr bwMode="auto">
          <a:xfrm>
            <a:off x="214010" y="4419557"/>
            <a:ext cx="4260616" cy="738664"/>
          </a:xfrm>
          <a:prstGeom prst="rect">
            <a:avLst/>
          </a:prstGeom>
          <a:solidFill>
            <a:schemeClr val="bg1"/>
          </a:solidFill>
          <a:ln w="9525">
            <a:noFill/>
            <a:miter lim="800000"/>
            <a:headEnd/>
            <a:tailEnd/>
          </a:ln>
        </p:spPr>
        <p:txBody>
          <a:bodyPr wrap="square" anchor="ctr">
            <a:spAutoFit/>
          </a:bodyPr>
          <a:lstStyle/>
          <a:p>
            <a:pPr algn="ctr">
              <a:tabLst>
                <a:tab pos="457200" algn="l"/>
              </a:tabLst>
            </a:pPr>
            <a:r>
              <a:rPr lang="ru-RU" sz="1400" dirty="0">
                <a:latin typeface="Times New Roman" pitchFamily="18" charset="0"/>
                <a:cs typeface="Times New Roman" pitchFamily="18" charset="0"/>
              </a:rPr>
              <a:t>измеряемая величина </a:t>
            </a:r>
            <a:r>
              <a:rPr lang="ru-RU" sz="1400" dirty="0" smtClean="0">
                <a:latin typeface="Times New Roman" pitchFamily="18" charset="0"/>
                <a:cs typeface="Times New Roman" pitchFamily="18" charset="0"/>
              </a:rPr>
              <a:t>постоянна </a:t>
            </a:r>
            <a:r>
              <a:rPr lang="ru-RU" sz="1400" dirty="0">
                <a:latin typeface="Times New Roman" pitchFamily="18" charset="0"/>
                <a:cs typeface="Times New Roman" pitchFamily="18" charset="0"/>
              </a:rPr>
              <a:t>во </a:t>
            </a:r>
            <a:r>
              <a:rPr lang="ru-RU" sz="1400" dirty="0" smtClean="0">
                <a:latin typeface="Times New Roman" pitchFamily="18" charset="0"/>
                <a:cs typeface="Times New Roman" pitchFamily="18" charset="0"/>
              </a:rPr>
              <a:t>времени</a:t>
            </a:r>
          </a:p>
          <a:p>
            <a:pPr>
              <a:tabLst>
                <a:tab pos="457200" algn="l"/>
              </a:tabLst>
            </a:pPr>
            <a:endParaRPr lang="ru-RU" sz="1400" dirty="0" smtClean="0">
              <a:latin typeface="Times New Roman" pitchFamily="18" charset="0"/>
              <a:cs typeface="Times New Roman" pitchFamily="18" charset="0"/>
            </a:endParaRPr>
          </a:p>
          <a:p>
            <a:pPr>
              <a:tabLst>
                <a:tab pos="457200" algn="l"/>
              </a:tabLst>
            </a:pPr>
            <a:r>
              <a:rPr lang="ru-RU" sz="1400" dirty="0" smtClean="0">
                <a:latin typeface="Times New Roman" pitchFamily="18" charset="0"/>
                <a:cs typeface="Times New Roman" pitchFamily="18" charset="0"/>
              </a:rPr>
              <a:t> </a:t>
            </a:r>
            <a:endParaRPr lang="ru-RU" sz="1400" dirty="0">
              <a:latin typeface="Times New Roman" pitchFamily="18" charset="0"/>
              <a:cs typeface="Times New Roman" pitchFamily="18" charset="0"/>
            </a:endParaRPr>
          </a:p>
        </p:txBody>
      </p:sp>
      <p:sp>
        <p:nvSpPr>
          <p:cNvPr id="18" name="Rectangle 17"/>
          <p:cNvSpPr>
            <a:spLocks noChangeArrowheads="1"/>
          </p:cNvSpPr>
          <p:nvPr/>
        </p:nvSpPr>
        <p:spPr bwMode="auto">
          <a:xfrm>
            <a:off x="5041900" y="4498837"/>
            <a:ext cx="3685624" cy="307777"/>
          </a:xfrm>
          <a:prstGeom prst="rect">
            <a:avLst/>
          </a:prstGeom>
          <a:noFill/>
          <a:ln w="9525">
            <a:noFill/>
            <a:miter lim="800000"/>
            <a:headEnd/>
            <a:tailEnd/>
          </a:ln>
        </p:spPr>
        <p:txBody>
          <a:bodyPr wrap="none" anchor="ctr">
            <a:spAutoFit/>
          </a:bodyPr>
          <a:lstStyle/>
          <a:p>
            <a:pPr>
              <a:tabLst>
                <a:tab pos="457200" algn="l"/>
              </a:tabLst>
            </a:pPr>
            <a:r>
              <a:rPr lang="ru-RU" sz="1400" dirty="0">
                <a:latin typeface="Times New Roman" pitchFamily="18" charset="0"/>
                <a:cs typeface="Times New Roman" pitchFamily="18" charset="0"/>
              </a:rPr>
              <a:t>измеряемая величина изменяется </a:t>
            </a:r>
            <a:r>
              <a:rPr lang="ru-RU" sz="1400" dirty="0" smtClean="0">
                <a:latin typeface="Times New Roman" pitchFamily="18" charset="0"/>
                <a:cs typeface="Times New Roman" pitchFamily="18" charset="0"/>
              </a:rPr>
              <a:t>во времени</a:t>
            </a:r>
            <a:endParaRPr lang="ru-RU" sz="1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44</a:t>
            </a:r>
            <a:endParaRPr lang="ru-RU" dirty="0"/>
          </a:p>
        </p:txBody>
      </p:sp>
      <p:sp>
        <p:nvSpPr>
          <p:cNvPr id="5" name="Прямоугольник 4"/>
          <p:cNvSpPr/>
          <p:nvPr/>
        </p:nvSpPr>
        <p:spPr>
          <a:xfrm>
            <a:off x="252919" y="667966"/>
            <a:ext cx="8398213" cy="3616375"/>
          </a:xfrm>
          <a:prstGeom prst="rect">
            <a:avLst/>
          </a:prstGeom>
          <a:solidFill>
            <a:schemeClr val="bg1"/>
          </a:solidFill>
        </p:spPr>
        <p:txBody>
          <a:bodyPr wrap="square">
            <a:spAutoFit/>
          </a:bodyPr>
          <a:lstStyle/>
          <a:p>
            <a:pPr marL="609600" indent="-609600">
              <a:lnSpc>
                <a:spcPct val="150000"/>
              </a:lnSpc>
            </a:pPr>
            <a:r>
              <a:rPr lang="ru-RU" sz="1400" dirty="0" smtClean="0">
                <a:latin typeface="Times New Roman" pitchFamily="18" charset="0"/>
                <a:cs typeface="Times New Roman" pitchFamily="18" charset="0"/>
              </a:rPr>
              <a:t>2. По способу получения результатов измерений </a:t>
            </a:r>
          </a:p>
          <a:p>
            <a:pPr marL="609600" indent="-609600">
              <a:lnSpc>
                <a:spcPct val="150000"/>
              </a:lnSpc>
              <a:buFontTx/>
              <a:buAutoNum type="arabicPeriod"/>
            </a:pPr>
            <a:r>
              <a:rPr lang="ru-RU" sz="1400" i="1" dirty="0" smtClean="0">
                <a:latin typeface="Times New Roman" pitchFamily="18" charset="0"/>
                <a:cs typeface="Times New Roman" pitchFamily="18" charset="0"/>
              </a:rPr>
              <a:t>Прямые</a:t>
            </a:r>
            <a:r>
              <a:rPr lang="ru-RU" sz="1400" dirty="0" smtClean="0">
                <a:latin typeface="Times New Roman" pitchFamily="18" charset="0"/>
                <a:cs typeface="Times New Roman" pitchFamily="18" charset="0"/>
              </a:rPr>
              <a:t>: значение физической величины находят непосредственно из опытных данных  </a:t>
            </a:r>
            <a:r>
              <a:rPr lang="en-US" sz="1400" i="1" dirty="0" smtClean="0">
                <a:latin typeface="Times New Roman" pitchFamily="18" charset="0"/>
                <a:cs typeface="Times New Roman" pitchFamily="18" charset="0"/>
              </a:rPr>
              <a:t>Q=X</a:t>
            </a:r>
            <a:r>
              <a:rPr lang="ru-RU" sz="1400" i="1" dirty="0" smtClean="0">
                <a:latin typeface="Times New Roman" pitchFamily="18" charset="0"/>
                <a:cs typeface="Times New Roman" pitchFamily="18" charset="0"/>
              </a:rPr>
              <a:t>, </a:t>
            </a:r>
            <a:r>
              <a:rPr lang="en-US" sz="1400" i="1" dirty="0" smtClean="0">
                <a:latin typeface="Times New Roman" pitchFamily="18" charset="0"/>
                <a:cs typeface="Times New Roman" pitchFamily="18" charset="0"/>
              </a:rPr>
              <a:t>Q</a:t>
            </a:r>
            <a:r>
              <a:rPr lang="ru-RU" sz="1400" dirty="0" smtClean="0">
                <a:latin typeface="Times New Roman" pitchFamily="18" charset="0"/>
                <a:cs typeface="Times New Roman" pitchFamily="18" charset="0"/>
              </a:rPr>
              <a:t>-истинное значение, </a:t>
            </a:r>
            <a:r>
              <a:rPr lang="en-US" sz="1400" i="1" dirty="0" smtClean="0">
                <a:latin typeface="Times New Roman" pitchFamily="18" charset="0"/>
                <a:cs typeface="Times New Roman" pitchFamily="18" charset="0"/>
              </a:rPr>
              <a:t> X</a:t>
            </a:r>
            <a:r>
              <a:rPr lang="ru-RU" sz="1400" dirty="0" smtClean="0">
                <a:latin typeface="Times New Roman" pitchFamily="18" charset="0"/>
                <a:cs typeface="Times New Roman" pitchFamily="18" charset="0"/>
              </a:rPr>
              <a:t>-измеренное значение</a:t>
            </a:r>
            <a:endParaRPr lang="ru-RU" sz="1400" i="1" dirty="0" smtClean="0">
              <a:latin typeface="Times New Roman" pitchFamily="18" charset="0"/>
              <a:cs typeface="Times New Roman" pitchFamily="18" charset="0"/>
            </a:endParaRPr>
          </a:p>
          <a:p>
            <a:pPr marL="609600" indent="-609600">
              <a:lnSpc>
                <a:spcPct val="150000"/>
              </a:lnSpc>
              <a:buFontTx/>
              <a:buAutoNum type="arabicPeriod"/>
            </a:pPr>
            <a:r>
              <a:rPr lang="ru-RU" sz="1400" i="1" dirty="0" smtClean="0">
                <a:latin typeface="Times New Roman" pitchFamily="18" charset="0"/>
                <a:cs typeface="Times New Roman" pitchFamily="18" charset="0"/>
              </a:rPr>
              <a:t>Косвенные</a:t>
            </a:r>
            <a:r>
              <a:rPr lang="ru-RU" sz="1400" dirty="0" smtClean="0">
                <a:latin typeface="Times New Roman" pitchFamily="18" charset="0"/>
                <a:cs typeface="Times New Roman" pitchFamily="18" charset="0"/>
              </a:rPr>
              <a:t>: искомую величину определяют на основании известной зависимости между этой величиной и величинами, подвергаемыми прямым измерениям </a:t>
            </a:r>
            <a:r>
              <a:rPr lang="en-US" sz="1400" i="1" dirty="0" smtClean="0">
                <a:latin typeface="Times New Roman" pitchFamily="18" charset="0"/>
                <a:cs typeface="Times New Roman" pitchFamily="18" charset="0"/>
              </a:rPr>
              <a:t>Q=F(x1,x2,…,</a:t>
            </a:r>
            <a:r>
              <a:rPr lang="en-US" sz="1400" i="1" dirty="0" err="1" smtClean="0">
                <a:latin typeface="Times New Roman" pitchFamily="18" charset="0"/>
                <a:cs typeface="Times New Roman" pitchFamily="18" charset="0"/>
              </a:rPr>
              <a:t>xn</a:t>
            </a:r>
            <a:r>
              <a:rPr lang="en-US" sz="1400" i="1" dirty="0" smtClean="0">
                <a:latin typeface="Times New Roman" pitchFamily="18" charset="0"/>
                <a:cs typeface="Times New Roman" pitchFamily="18" charset="0"/>
              </a:rPr>
              <a:t>)</a:t>
            </a:r>
            <a:r>
              <a:rPr lang="ru-RU" sz="1400" dirty="0" smtClean="0">
                <a:latin typeface="Times New Roman" pitchFamily="18" charset="0"/>
                <a:cs typeface="Times New Roman" pitchFamily="18" charset="0"/>
              </a:rPr>
              <a:t> </a:t>
            </a:r>
          </a:p>
          <a:p>
            <a:pPr marL="609600" indent="-609600">
              <a:lnSpc>
                <a:spcPct val="150000"/>
              </a:lnSpc>
              <a:buFontTx/>
              <a:buAutoNum type="arabicPeriod"/>
            </a:pPr>
            <a:r>
              <a:rPr lang="ru-RU" sz="1400" i="1" dirty="0" smtClean="0">
                <a:latin typeface="Times New Roman" pitchFamily="18" charset="0"/>
                <a:cs typeface="Times New Roman" pitchFamily="18" charset="0"/>
              </a:rPr>
              <a:t>Совокупные</a:t>
            </a:r>
            <a:r>
              <a:rPr lang="ru-RU" sz="1400" dirty="0" smtClean="0">
                <a:latin typeface="Times New Roman" pitchFamily="18" charset="0"/>
                <a:cs typeface="Times New Roman" pitchFamily="18" charset="0"/>
              </a:rPr>
              <a:t>: одновременно производятся измерения нескольких одноименных величин, при которых искомую определяют решением системы уравнений, получаемых при прямых измерениях различных сочетаний этих величин </a:t>
            </a:r>
          </a:p>
          <a:p>
            <a:pPr marL="609600" indent="-609600">
              <a:lnSpc>
                <a:spcPct val="150000"/>
              </a:lnSpc>
              <a:buFontTx/>
              <a:buAutoNum type="arabicPeriod"/>
            </a:pPr>
            <a:r>
              <a:rPr lang="ru-RU" sz="1400" i="1" dirty="0" smtClean="0">
                <a:latin typeface="Times New Roman" pitchFamily="18" charset="0"/>
                <a:cs typeface="Times New Roman" pitchFamily="18" charset="0"/>
              </a:rPr>
              <a:t>Совместные</a:t>
            </a:r>
            <a:r>
              <a:rPr lang="ru-RU" sz="1400" dirty="0" smtClean="0">
                <a:latin typeface="Times New Roman" pitchFamily="18" charset="0"/>
                <a:cs typeface="Times New Roman" pitchFamily="18" charset="0"/>
              </a:rPr>
              <a:t>: одновременно выполняются измерения двух или нескольких </a:t>
            </a:r>
            <a:r>
              <a:rPr lang="ru-RU" sz="1400" dirty="0" err="1" smtClean="0">
                <a:latin typeface="Times New Roman" pitchFamily="18" charset="0"/>
                <a:cs typeface="Times New Roman" pitchFamily="18" charset="0"/>
              </a:rPr>
              <a:t>неодноименных</a:t>
            </a:r>
            <a:r>
              <a:rPr lang="ru-RU" sz="1400" dirty="0" smtClean="0">
                <a:latin typeface="Times New Roman" pitchFamily="18" charset="0"/>
                <a:cs typeface="Times New Roman" pitchFamily="18" charset="0"/>
              </a:rPr>
              <a:t> величин для нахождения зависимостей между ними. </a:t>
            </a:r>
          </a:p>
          <a:p>
            <a:pPr algn="just">
              <a:spcBef>
                <a:spcPts val="600"/>
              </a:spcBef>
            </a:pPr>
            <a:endParaRPr lang="ru-RU" sz="1400" dirty="0" smtClean="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45</a:t>
            </a:r>
            <a:endParaRPr lang="ru-RU" dirty="0"/>
          </a:p>
        </p:txBody>
      </p:sp>
      <p:sp>
        <p:nvSpPr>
          <p:cNvPr id="5" name="Прямоугольник 4"/>
          <p:cNvSpPr/>
          <p:nvPr/>
        </p:nvSpPr>
        <p:spPr>
          <a:xfrm>
            <a:off x="252919" y="667966"/>
            <a:ext cx="8398213" cy="3708708"/>
          </a:xfrm>
          <a:prstGeom prst="rect">
            <a:avLst/>
          </a:prstGeom>
          <a:solidFill>
            <a:schemeClr val="bg1"/>
          </a:solidFill>
        </p:spPr>
        <p:txBody>
          <a:bodyPr wrap="square">
            <a:spAutoFit/>
          </a:bodyPr>
          <a:lstStyle/>
          <a:p>
            <a:r>
              <a:rPr lang="ru-RU" sz="1400" b="1" dirty="0" smtClean="0">
                <a:latin typeface="Times New Roman" pitchFamily="18" charset="0"/>
                <a:cs typeface="Times New Roman" pitchFamily="18" charset="0"/>
              </a:rPr>
              <a:t>1.7. Понятие «величина», основные величины, классификация величин, размерность величины</a:t>
            </a:r>
          </a:p>
          <a:p>
            <a:endParaRPr lang="ru-RU" sz="1400" b="1" dirty="0" smtClean="0">
              <a:latin typeface="Times New Roman" pitchFamily="18" charset="0"/>
              <a:cs typeface="Times New Roman" pitchFamily="18" charset="0"/>
            </a:endParaRPr>
          </a:p>
          <a:p>
            <a:pPr indent="450000" algn="just">
              <a:spcBef>
                <a:spcPts val="600"/>
              </a:spcBef>
            </a:pPr>
            <a:r>
              <a:rPr lang="ru-RU" sz="1400" dirty="0" smtClean="0">
                <a:latin typeface="Times New Roman" pitchFamily="18" charset="0"/>
                <a:cs typeface="Times New Roman" pitchFamily="18" charset="0"/>
              </a:rPr>
              <a:t>Измерения помогают познавать объекты и процессы окружающего мира. Эти объекты и процессы характеризуются определенными свойствами. Свойства, для которого могут быть установлены и воспроизведены градации определенного размера,  называют величинами.</a:t>
            </a:r>
          </a:p>
          <a:p>
            <a:pPr indent="450000" algn="just">
              <a:spcBef>
                <a:spcPts val="600"/>
              </a:spcBef>
            </a:pPr>
            <a:r>
              <a:rPr lang="ru-RU" sz="1400" dirty="0" smtClean="0">
                <a:latin typeface="Times New Roman" pitchFamily="18" charset="0"/>
                <a:cs typeface="Times New Roman" pitchFamily="18" charset="0"/>
              </a:rPr>
              <a:t>Величина (</a:t>
            </a:r>
            <a:r>
              <a:rPr lang="en-US" sz="1400" dirty="0" smtClean="0">
                <a:latin typeface="Times New Roman" pitchFamily="18" charset="0"/>
                <a:cs typeface="Times New Roman" pitchFamily="18" charset="0"/>
              </a:rPr>
              <a:t>quantity</a:t>
            </a:r>
            <a:r>
              <a:rPr lang="ru-RU" sz="1400" dirty="0" smtClean="0">
                <a:latin typeface="Times New Roman" pitchFamily="18" charset="0"/>
                <a:cs typeface="Times New Roman" pitchFamily="18" charset="0"/>
              </a:rPr>
              <a:t>) - свойство материального объекта или явления, общее в качественном отношении для многих объектов или явлений, но в количественном отношении индивидуальное для каждого из них; а также способ количественного выражения </a:t>
            </a:r>
            <a:r>
              <a:rPr lang="ru-RU" sz="1400" b="1" dirty="0" smtClean="0">
                <a:latin typeface="Times New Roman" pitchFamily="18" charset="0"/>
                <a:cs typeface="Times New Roman" pitchFamily="18" charset="0"/>
              </a:rPr>
              <a:t>размера величины</a:t>
            </a:r>
            <a:r>
              <a:rPr lang="ru-RU" sz="1400" dirty="0" smtClean="0">
                <a:latin typeface="Times New Roman" pitchFamily="18" charset="0"/>
                <a:cs typeface="Times New Roman" pitchFamily="18" charset="0"/>
              </a:rPr>
              <a:t> как числа и основы для сравнения. В качестве основы для сравнения может выступать </a:t>
            </a:r>
            <a:r>
              <a:rPr lang="ru-RU" sz="1400" b="1" dirty="0" smtClean="0">
                <a:latin typeface="Times New Roman" pitchFamily="18" charset="0"/>
                <a:cs typeface="Times New Roman" pitchFamily="18" charset="0"/>
              </a:rPr>
              <a:t>единица измерения</a:t>
            </a:r>
            <a:r>
              <a:rPr lang="ru-RU" sz="1400" dirty="0" smtClean="0">
                <a:latin typeface="Times New Roman" pitchFamily="18" charset="0"/>
                <a:cs typeface="Times New Roman" pitchFamily="18" charset="0"/>
              </a:rPr>
              <a:t>, </a:t>
            </a:r>
            <a:r>
              <a:rPr lang="ru-RU" sz="1400" b="1" dirty="0" smtClean="0">
                <a:latin typeface="Times New Roman" pitchFamily="18" charset="0"/>
                <a:cs typeface="Times New Roman" pitchFamily="18" charset="0"/>
              </a:rPr>
              <a:t>методика измерения, стандартный образец</a:t>
            </a:r>
            <a:r>
              <a:rPr lang="ru-RU" sz="1400" dirty="0" smtClean="0">
                <a:latin typeface="Times New Roman" pitchFamily="18" charset="0"/>
                <a:cs typeface="Times New Roman" pitchFamily="18" charset="0"/>
              </a:rPr>
              <a:t> или их комбинации.</a:t>
            </a:r>
          </a:p>
          <a:p>
            <a:pPr indent="342900" algn="just">
              <a:spcBef>
                <a:spcPts val="600"/>
              </a:spcBef>
            </a:pPr>
            <a:r>
              <a:rPr lang="ru-RU" sz="1400" dirty="0" smtClean="0">
                <a:latin typeface="Times New Roman" pitchFamily="18" charset="0"/>
                <a:cs typeface="Times New Roman" pitchFamily="18" charset="0"/>
              </a:rPr>
              <a:t>Примеры: масса, сила, энергия, и т.д.</a:t>
            </a:r>
          </a:p>
          <a:p>
            <a:pPr indent="342900" algn="just">
              <a:spcBef>
                <a:spcPts val="600"/>
              </a:spcBef>
            </a:pPr>
            <a:r>
              <a:rPr lang="ru-RU" sz="1400" dirty="0" smtClean="0">
                <a:latin typeface="Times New Roman" pitchFamily="18" charset="0"/>
                <a:cs typeface="Times New Roman" pitchFamily="18" charset="0"/>
              </a:rPr>
              <a:t>Качественная сторона понятия величина определяет род величины (длина, масса), а количественная ее «размер» (длина, масса конкретного объекта). Размер физической величины существует объективно независимо от того знаем мы его или нет.</a:t>
            </a:r>
          </a:p>
          <a:p>
            <a:pPr algn="just">
              <a:spcBef>
                <a:spcPts val="600"/>
              </a:spcBef>
            </a:pPr>
            <a:endParaRPr lang="ru-RU" sz="1400" dirty="0" smtClean="0">
              <a:latin typeface="Times New Roman" pitchFamily="18" charset="0"/>
              <a:cs typeface="Times New Roman"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46</a:t>
            </a:r>
            <a:endParaRPr lang="ru-RU" dirty="0"/>
          </a:p>
        </p:txBody>
      </p:sp>
      <p:sp>
        <p:nvSpPr>
          <p:cNvPr id="5" name="Прямоугольник 4"/>
          <p:cNvSpPr/>
          <p:nvPr/>
        </p:nvSpPr>
        <p:spPr>
          <a:xfrm>
            <a:off x="252919" y="667966"/>
            <a:ext cx="8398213" cy="307777"/>
          </a:xfrm>
          <a:prstGeom prst="rect">
            <a:avLst/>
          </a:prstGeom>
          <a:solidFill>
            <a:schemeClr val="bg1"/>
          </a:solidFill>
        </p:spPr>
        <p:txBody>
          <a:bodyPr wrap="square">
            <a:spAutoFit/>
          </a:bodyPr>
          <a:lstStyle/>
          <a:p>
            <a:pPr indent="342900" algn="just">
              <a:spcBef>
                <a:spcPts val="600"/>
              </a:spcBef>
            </a:pPr>
            <a:r>
              <a:rPr lang="ru-RU" sz="1400" dirty="0" smtClean="0">
                <a:latin typeface="Times New Roman" pitchFamily="18" charset="0"/>
                <a:cs typeface="Times New Roman" pitchFamily="18" charset="0"/>
              </a:rPr>
              <a:t>Различают семь основных величин, которые характеризуют свойства материального мира:</a:t>
            </a:r>
            <a:endParaRPr lang="ru-RU" sz="1400" dirty="0">
              <a:latin typeface="Times New Roman" pitchFamily="18" charset="0"/>
              <a:cs typeface="Times New Roman" pitchFamily="18" charset="0"/>
            </a:endParaRPr>
          </a:p>
        </p:txBody>
      </p:sp>
      <p:graphicFrame>
        <p:nvGraphicFramePr>
          <p:cNvPr id="6" name="Таблица 5"/>
          <p:cNvGraphicFramePr>
            <a:graphicFrameLocks noGrp="1"/>
          </p:cNvGraphicFramePr>
          <p:nvPr/>
        </p:nvGraphicFramePr>
        <p:xfrm>
          <a:off x="312577" y="975743"/>
          <a:ext cx="8461775" cy="3139440"/>
        </p:xfrm>
        <a:graphic>
          <a:graphicData uri="http://schemas.openxmlformats.org/drawingml/2006/table">
            <a:tbl>
              <a:tblPr firstRow="1" bandRow="1">
                <a:tableStyleId>{5C22544A-7EE6-4342-B048-85BDC9FD1C3A}</a:tableStyleId>
              </a:tblPr>
              <a:tblGrid>
                <a:gridCol w="2891069">
                  <a:extLst>
                    <a:ext uri="{9D8B030D-6E8A-4147-A177-3AD203B41FA5}">
                      <a16:colId xmlns:a16="http://schemas.microsoft.com/office/drawing/2014/main" val="20000"/>
                    </a:ext>
                  </a:extLst>
                </a:gridCol>
                <a:gridCol w="1433209">
                  <a:extLst>
                    <a:ext uri="{9D8B030D-6E8A-4147-A177-3AD203B41FA5}">
                      <a16:colId xmlns:a16="http://schemas.microsoft.com/office/drawing/2014/main" val="20001"/>
                    </a:ext>
                  </a:extLst>
                </a:gridCol>
                <a:gridCol w="4137497">
                  <a:extLst>
                    <a:ext uri="{9D8B030D-6E8A-4147-A177-3AD203B41FA5}">
                      <a16:colId xmlns:a16="http://schemas.microsoft.com/office/drawing/2014/main" val="20002"/>
                    </a:ext>
                  </a:extLst>
                </a:gridCol>
              </a:tblGrid>
              <a:tr h="370840">
                <a:tc>
                  <a:txBody>
                    <a:bodyPr/>
                    <a:lstStyle/>
                    <a:p>
                      <a:pPr algn="ctr"/>
                      <a:r>
                        <a:rPr lang="ru-RU" sz="1200" dirty="0" smtClean="0">
                          <a:latin typeface="Times New Roman" pitchFamily="18" charset="0"/>
                          <a:cs typeface="Times New Roman" pitchFamily="18" charset="0"/>
                        </a:rPr>
                        <a:t>Основные величины</a:t>
                      </a:r>
                      <a:endParaRPr lang="ru-RU" sz="1200" dirty="0">
                        <a:latin typeface="Times New Roman" pitchFamily="18" charset="0"/>
                        <a:cs typeface="Times New Roman" pitchFamily="18" charset="0"/>
                      </a:endParaRPr>
                    </a:p>
                  </a:txBody>
                  <a:tcPr/>
                </a:tc>
                <a:tc>
                  <a:txBody>
                    <a:bodyPr/>
                    <a:lstStyle/>
                    <a:p>
                      <a:pPr algn="ctr"/>
                      <a:r>
                        <a:rPr lang="ru-RU" sz="1200" dirty="0" smtClean="0">
                          <a:latin typeface="Times New Roman" pitchFamily="18" charset="0"/>
                          <a:cs typeface="Times New Roman" pitchFamily="18" charset="0"/>
                        </a:rPr>
                        <a:t>Символ  для размерности</a:t>
                      </a:r>
                      <a:endParaRPr lang="ru-RU" sz="1200" dirty="0">
                        <a:latin typeface="Times New Roman" pitchFamily="18" charset="0"/>
                        <a:cs typeface="Times New Roman" pitchFamily="18" charset="0"/>
                      </a:endParaRPr>
                    </a:p>
                  </a:txBody>
                  <a:tcPr/>
                </a:tc>
                <a:tc>
                  <a:txBody>
                    <a:bodyPr/>
                    <a:lstStyle/>
                    <a:p>
                      <a:pPr algn="ctr"/>
                      <a:r>
                        <a:rPr lang="ru-RU" sz="1200" dirty="0" smtClean="0">
                          <a:latin typeface="Times New Roman" pitchFamily="18" charset="0"/>
                          <a:cs typeface="Times New Roman" pitchFamily="18" charset="0"/>
                        </a:rPr>
                        <a:t>Единица</a:t>
                      </a:r>
                      <a:r>
                        <a:rPr lang="en-US" sz="1200" baseline="0" dirty="0" smtClean="0">
                          <a:latin typeface="Times New Roman" pitchFamily="18" charset="0"/>
                          <a:cs typeface="Times New Roman" pitchFamily="18" charset="0"/>
                        </a:rPr>
                        <a:t> </a:t>
                      </a:r>
                      <a:r>
                        <a:rPr lang="ru-RU" sz="1200" baseline="0" dirty="0" smtClean="0">
                          <a:latin typeface="Times New Roman" pitchFamily="18" charset="0"/>
                          <a:cs typeface="Times New Roman" pitchFamily="18" charset="0"/>
                        </a:rPr>
                        <a:t>измерения</a:t>
                      </a:r>
                    </a:p>
                    <a:p>
                      <a:pPr algn="ctr"/>
                      <a:r>
                        <a:rPr lang="ru-RU" sz="1200" b="0" i="0" kern="1200" dirty="0" smtClean="0">
                          <a:solidFill>
                            <a:schemeClr val="lt1"/>
                          </a:solidFill>
                          <a:latin typeface="Times New Roman" pitchFamily="18" charset="0"/>
                          <a:ea typeface="+mn-ea"/>
                          <a:cs typeface="Times New Roman" pitchFamily="18" charset="0"/>
                        </a:rPr>
                        <a:t>(Основные единицы Международной системы единиц (СИ))</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ru-RU" sz="1200" dirty="0" smtClean="0">
                          <a:latin typeface="Times New Roman" pitchFamily="18" charset="0"/>
                          <a:cs typeface="Times New Roman" pitchFamily="18" charset="0"/>
                        </a:rPr>
                        <a:t>длина</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L</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метр (м)</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ru-RU" sz="1200" dirty="0" smtClean="0">
                          <a:latin typeface="Times New Roman" pitchFamily="18" charset="0"/>
                          <a:cs typeface="Times New Roman" pitchFamily="18" charset="0"/>
                        </a:rPr>
                        <a:t>масса</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m</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килограмм (кг)</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r>
                        <a:rPr lang="ru-RU" sz="1200" dirty="0" smtClean="0">
                          <a:latin typeface="Times New Roman" pitchFamily="18" charset="0"/>
                          <a:cs typeface="Times New Roman" pitchFamily="18" charset="0"/>
                        </a:rPr>
                        <a:t>время</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T</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секунда (с)</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ru-RU" sz="1200" dirty="0" smtClean="0">
                          <a:latin typeface="Times New Roman" pitchFamily="18" charset="0"/>
                          <a:cs typeface="Times New Roman" pitchFamily="18" charset="0"/>
                        </a:rPr>
                        <a:t>электрический ток (сила электрического</a:t>
                      </a:r>
                      <a:r>
                        <a:rPr lang="ru-RU" sz="1200" baseline="0" dirty="0" smtClean="0">
                          <a:latin typeface="Times New Roman" pitchFamily="18" charset="0"/>
                          <a:cs typeface="Times New Roman" pitchFamily="18" charset="0"/>
                        </a:rPr>
                        <a:t> тока)</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I</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ампер (А)</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ru-RU" sz="1200" dirty="0" smtClean="0">
                          <a:latin typeface="Times New Roman" pitchFamily="18" charset="0"/>
                          <a:cs typeface="Times New Roman" pitchFamily="18" charset="0"/>
                        </a:rPr>
                        <a:t>термодинамическая температура</a:t>
                      </a:r>
                      <a:endParaRPr lang="ru-RU" sz="1200" dirty="0">
                        <a:latin typeface="Times New Roman" pitchFamily="18" charset="0"/>
                        <a:cs typeface="Times New Roman" pitchFamily="18" charset="0"/>
                      </a:endParaRPr>
                    </a:p>
                  </a:txBody>
                  <a:tcPr/>
                </a:tc>
                <a:tc>
                  <a:txBody>
                    <a:bodyPr/>
                    <a:lstStyle/>
                    <a:p>
                      <a:pPr algn="ctr"/>
                      <a:r>
                        <a:rPr lang="el-GR" sz="1200" dirty="0" smtClean="0">
                          <a:latin typeface="Times New Roman" pitchFamily="18" charset="0"/>
                          <a:cs typeface="Times New Roman" pitchFamily="18" charset="0"/>
                        </a:rPr>
                        <a:t>Θ</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кельвин (К)</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r>
                        <a:rPr lang="ru-RU" sz="1200" dirty="0" smtClean="0">
                          <a:latin typeface="Times New Roman" pitchFamily="18" charset="0"/>
                          <a:cs typeface="Times New Roman" pitchFamily="18" charset="0"/>
                        </a:rPr>
                        <a:t>количество вещества</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N</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моль (моль)</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ru-RU" sz="1200" dirty="0" smtClean="0">
                          <a:latin typeface="Times New Roman" pitchFamily="18" charset="0"/>
                          <a:cs typeface="Times New Roman" pitchFamily="18" charset="0"/>
                        </a:rPr>
                        <a:t>сила света</a:t>
                      </a:r>
                      <a:endParaRPr lang="ru-RU" sz="1200" dirty="0">
                        <a:latin typeface="Times New Roman" pitchFamily="18" charset="0"/>
                        <a:cs typeface="Times New Roman" pitchFamily="18" charset="0"/>
                      </a:endParaRPr>
                    </a:p>
                  </a:txBody>
                  <a:tcPr/>
                </a:tc>
                <a:tc>
                  <a:txBody>
                    <a:bodyPr/>
                    <a:lstStyle/>
                    <a:p>
                      <a:pPr algn="ctr"/>
                      <a:r>
                        <a:rPr lang="en-US" sz="1200" dirty="0" smtClean="0">
                          <a:latin typeface="Times New Roman" pitchFamily="18" charset="0"/>
                          <a:cs typeface="Times New Roman" pitchFamily="18" charset="0"/>
                        </a:rPr>
                        <a:t>J</a:t>
                      </a:r>
                      <a:endParaRPr lang="ru-RU" sz="1200" dirty="0">
                        <a:latin typeface="Times New Roman" pitchFamily="18" charset="0"/>
                        <a:cs typeface="Times New Roman" pitchFamily="18" charset="0"/>
                      </a:endParaRPr>
                    </a:p>
                  </a:txBody>
                  <a:tcPr/>
                </a:tc>
                <a:tc>
                  <a:txBody>
                    <a:bodyPr/>
                    <a:lstStyle/>
                    <a:p>
                      <a:pPr algn="ctr"/>
                      <a:r>
                        <a:rPr lang="ru-RU" sz="1200" b="0" i="0" kern="1200" dirty="0" smtClean="0">
                          <a:solidFill>
                            <a:schemeClr val="dk1"/>
                          </a:solidFill>
                          <a:latin typeface="Times New Roman" pitchFamily="18" charset="0"/>
                          <a:ea typeface="+mn-ea"/>
                          <a:cs typeface="Times New Roman" pitchFamily="18" charset="0"/>
                        </a:rPr>
                        <a:t>кандела (кд)</a:t>
                      </a:r>
                      <a:endParaRPr lang="ru-RU" sz="1200" b="0" i="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
        <p:nvSpPr>
          <p:cNvPr id="7" name="Прямоугольник 6"/>
          <p:cNvSpPr/>
          <p:nvPr/>
        </p:nvSpPr>
        <p:spPr>
          <a:xfrm>
            <a:off x="252919" y="4208834"/>
            <a:ext cx="8477147" cy="738664"/>
          </a:xfrm>
          <a:prstGeom prst="rect">
            <a:avLst/>
          </a:prstGeom>
          <a:solidFill>
            <a:schemeClr val="bg1"/>
          </a:solidFill>
        </p:spPr>
        <p:txBody>
          <a:bodyPr wrap="square">
            <a:spAutoFit/>
          </a:bodyPr>
          <a:lstStyle/>
          <a:p>
            <a:pPr lvl="0" indent="342900" algn="just" defTabSz="914400">
              <a:spcBef>
                <a:spcPts val="600"/>
              </a:spcBef>
              <a:defRPr/>
            </a:pPr>
            <a:r>
              <a:rPr lang="ru-RU" sz="1400" dirty="0" smtClean="0">
                <a:latin typeface="Times New Roman" pitchFamily="18" charset="0"/>
                <a:cs typeface="Times New Roman" pitchFamily="18" charset="0"/>
              </a:rPr>
              <a:t>С помощью основных величин и двух дополнительных – плоского и телесного углов (которые ввели исключительно для удобства) образуются все остальные величины, которые называют </a:t>
            </a:r>
            <a:r>
              <a:rPr lang="ru-RU" sz="1400" b="1" dirty="0" smtClean="0">
                <a:latin typeface="Times New Roman" pitchFamily="18" charset="0"/>
                <a:cs typeface="Times New Roman" pitchFamily="18" charset="0"/>
              </a:rPr>
              <a:t>производными величинами</a:t>
            </a:r>
            <a:r>
              <a:rPr lang="ru-RU" sz="1400" dirty="0" smtClean="0">
                <a:latin typeface="Times New Roman" pitchFamily="18" charset="0"/>
                <a:cs typeface="Times New Roman"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47</a:t>
            </a:r>
            <a:endParaRPr lang="ru-RU" dirty="0"/>
          </a:p>
        </p:txBody>
      </p:sp>
      <p:sp>
        <p:nvSpPr>
          <p:cNvPr id="7" name="Прямоугольник 6"/>
          <p:cNvSpPr/>
          <p:nvPr/>
        </p:nvSpPr>
        <p:spPr>
          <a:xfrm>
            <a:off x="343711" y="654996"/>
            <a:ext cx="8496602" cy="307777"/>
          </a:xfrm>
          <a:prstGeom prst="rect">
            <a:avLst/>
          </a:prstGeom>
          <a:solidFill>
            <a:schemeClr val="bg1"/>
          </a:solidFill>
        </p:spPr>
        <p:txBody>
          <a:bodyPr wrap="square">
            <a:spAutoFit/>
          </a:bodyPr>
          <a:lstStyle/>
          <a:p>
            <a:pPr lvl="0" indent="342900" algn="ctr" defTabSz="914400">
              <a:spcBef>
                <a:spcPts val="600"/>
              </a:spcBef>
              <a:defRPr/>
            </a:pPr>
            <a:r>
              <a:rPr lang="ru-RU" sz="1400" b="1" dirty="0" smtClean="0">
                <a:latin typeface="Times New Roman" pitchFamily="18" charset="0"/>
                <a:cs typeface="Times New Roman" pitchFamily="18" charset="0"/>
              </a:rPr>
              <a:t>Классификация величин</a:t>
            </a:r>
            <a:endParaRPr lang="ru-RU" sz="1400" dirty="0" smtClean="0">
              <a:latin typeface="Times New Roman" pitchFamily="18" charset="0"/>
              <a:cs typeface="Times New Roman" pitchFamily="18" charset="0"/>
            </a:endParaRPr>
          </a:p>
        </p:txBody>
      </p:sp>
      <p:graphicFrame>
        <p:nvGraphicFramePr>
          <p:cNvPr id="8" name="Схема 7"/>
          <p:cNvGraphicFramePr/>
          <p:nvPr/>
        </p:nvGraphicFramePr>
        <p:xfrm>
          <a:off x="539551" y="960600"/>
          <a:ext cx="8300761" cy="3008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521154" y="3728937"/>
            <a:ext cx="8208912" cy="738664"/>
          </a:xfrm>
          <a:prstGeom prst="rect">
            <a:avLst/>
          </a:prstGeom>
          <a:noFill/>
        </p:spPr>
        <p:txBody>
          <a:bodyPr wrap="square" rtlCol="0">
            <a:spAutoFit/>
          </a:bodyPr>
          <a:lstStyle/>
          <a:p>
            <a:pPr indent="450000" algn="just"/>
            <a:r>
              <a:rPr lang="ru-RU" sz="1400" dirty="0" smtClean="0">
                <a:latin typeface="Times New Roman" pitchFamily="18" charset="0"/>
                <a:cs typeface="Times New Roman" pitchFamily="18" charset="0"/>
              </a:rPr>
              <a:t>Величины измеряют и оценивают при помощи шкал.</a:t>
            </a:r>
          </a:p>
          <a:p>
            <a:pPr indent="450000" algn="just"/>
            <a:r>
              <a:rPr lang="ru-RU" sz="1400" dirty="0" smtClean="0">
                <a:latin typeface="Times New Roman" pitchFamily="18" charset="0"/>
                <a:cs typeface="Times New Roman" pitchFamily="18" charset="0"/>
              </a:rPr>
              <a:t>Шкала измерений - упорядоченная совокупность </a:t>
            </a:r>
            <a:r>
              <a:rPr lang="ru-RU" sz="1400" b="1" dirty="0" smtClean="0">
                <a:latin typeface="Times New Roman" pitchFamily="18" charset="0"/>
                <a:cs typeface="Times New Roman" pitchFamily="18" charset="0"/>
              </a:rPr>
              <a:t>значений величины</a:t>
            </a:r>
            <a:r>
              <a:rPr lang="ru-RU" sz="1400" dirty="0" smtClean="0">
                <a:latin typeface="Times New Roman" pitchFamily="18" charset="0"/>
                <a:cs typeface="Times New Roman" pitchFamily="18" charset="0"/>
              </a:rPr>
              <a:t>, служащая исходной основой для </a:t>
            </a:r>
            <a:r>
              <a:rPr lang="ru-RU" sz="1400" b="1" dirty="0" smtClean="0">
                <a:latin typeface="Times New Roman" pitchFamily="18" charset="0"/>
                <a:cs typeface="Times New Roman" pitchFamily="18" charset="0"/>
              </a:rPr>
              <a:t>измерений</a:t>
            </a:r>
            <a:r>
              <a:rPr lang="ru-RU" sz="1400" dirty="0" smtClean="0">
                <a:latin typeface="Times New Roman" pitchFamily="18" charset="0"/>
                <a:cs typeface="Times New Roman" pitchFamily="18" charset="0"/>
              </a:rPr>
              <a:t> данной </a:t>
            </a:r>
            <a:r>
              <a:rPr lang="ru-RU" sz="1400" b="1" dirty="0" smtClean="0">
                <a:latin typeface="Times New Roman" pitchFamily="18" charset="0"/>
                <a:cs typeface="Times New Roman" pitchFamily="18" charset="0"/>
              </a:rPr>
              <a:t>величины</a:t>
            </a:r>
            <a:r>
              <a:rPr lang="ru-RU" sz="1400" dirty="0" smtClean="0">
                <a:latin typeface="Times New Roman" pitchFamily="18" charset="0"/>
                <a:cs typeface="Times New Roman" pitchFamily="18" charset="0"/>
              </a:rPr>
              <a:t>.</a:t>
            </a:r>
            <a:endParaRPr lang="ru-RU" sz="1400"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48</a:t>
            </a:r>
            <a:endParaRPr lang="ru-RU" dirty="0"/>
          </a:p>
        </p:txBody>
      </p:sp>
      <p:sp>
        <p:nvSpPr>
          <p:cNvPr id="7" name="Прямоугольник 6"/>
          <p:cNvSpPr/>
          <p:nvPr/>
        </p:nvSpPr>
        <p:spPr>
          <a:xfrm>
            <a:off x="343711" y="654996"/>
            <a:ext cx="8496602" cy="307777"/>
          </a:xfrm>
          <a:prstGeom prst="rect">
            <a:avLst/>
          </a:prstGeom>
          <a:solidFill>
            <a:schemeClr val="bg1"/>
          </a:solidFill>
        </p:spPr>
        <p:txBody>
          <a:bodyPr wrap="square">
            <a:spAutoFit/>
          </a:bodyPr>
          <a:lstStyle/>
          <a:p>
            <a:pPr lvl="0" indent="342900" algn="ctr" defTabSz="914400">
              <a:spcBef>
                <a:spcPts val="600"/>
              </a:spcBef>
              <a:defRPr/>
            </a:pPr>
            <a:r>
              <a:rPr lang="ru-RU" sz="1400" b="1" dirty="0" smtClean="0">
                <a:latin typeface="Times New Roman" pitchFamily="18" charset="0"/>
                <a:cs typeface="Times New Roman" pitchFamily="18" charset="0"/>
              </a:rPr>
              <a:t>Классификация величин</a:t>
            </a:r>
            <a:endParaRPr lang="ru-RU" sz="1400" dirty="0" smtClean="0">
              <a:latin typeface="Times New Roman" pitchFamily="18" charset="0"/>
              <a:cs typeface="Times New Roman" pitchFamily="18" charset="0"/>
            </a:endParaRPr>
          </a:p>
        </p:txBody>
      </p:sp>
      <p:graphicFrame>
        <p:nvGraphicFramePr>
          <p:cNvPr id="6" name="Схема 5"/>
          <p:cNvGraphicFramePr/>
          <p:nvPr/>
        </p:nvGraphicFramePr>
        <p:xfrm>
          <a:off x="539551" y="1064360"/>
          <a:ext cx="8300761" cy="3501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49</a:t>
            </a:r>
            <a:endParaRPr lang="ru-RU" dirty="0"/>
          </a:p>
        </p:txBody>
      </p:sp>
      <p:sp>
        <p:nvSpPr>
          <p:cNvPr id="7" name="Прямоугольник 6"/>
          <p:cNvSpPr/>
          <p:nvPr/>
        </p:nvSpPr>
        <p:spPr>
          <a:xfrm>
            <a:off x="343711" y="654996"/>
            <a:ext cx="8496602" cy="307777"/>
          </a:xfrm>
          <a:prstGeom prst="rect">
            <a:avLst/>
          </a:prstGeom>
          <a:solidFill>
            <a:schemeClr val="bg1"/>
          </a:solidFill>
        </p:spPr>
        <p:txBody>
          <a:bodyPr wrap="square">
            <a:spAutoFit/>
          </a:bodyPr>
          <a:lstStyle/>
          <a:p>
            <a:pPr lvl="0" indent="342900" algn="ctr" defTabSz="914400">
              <a:spcBef>
                <a:spcPts val="600"/>
              </a:spcBef>
              <a:defRPr/>
            </a:pPr>
            <a:r>
              <a:rPr lang="ru-RU" sz="1400" b="1" dirty="0" smtClean="0">
                <a:latin typeface="Times New Roman" pitchFamily="18" charset="0"/>
                <a:cs typeface="Times New Roman" pitchFamily="18" charset="0"/>
              </a:rPr>
              <a:t>Классификация величин</a:t>
            </a:r>
            <a:endParaRPr lang="ru-RU" sz="1400" dirty="0" smtClean="0">
              <a:latin typeface="Times New Roman" pitchFamily="18" charset="0"/>
              <a:cs typeface="Times New Roman" pitchFamily="18" charset="0"/>
            </a:endParaRPr>
          </a:p>
        </p:txBody>
      </p:sp>
      <p:sp>
        <p:nvSpPr>
          <p:cNvPr id="5" name="TextBox 4"/>
          <p:cNvSpPr txBox="1"/>
          <p:nvPr/>
        </p:nvSpPr>
        <p:spPr>
          <a:xfrm>
            <a:off x="953310" y="1196752"/>
            <a:ext cx="3618689" cy="2246769"/>
          </a:xfrm>
          <a:prstGeom prst="rect">
            <a:avLst/>
          </a:prstGeom>
          <a:noFill/>
        </p:spPr>
        <p:txBody>
          <a:bodyPr wrap="square" rtlCol="0">
            <a:spAutoFit/>
          </a:bodyPr>
          <a:lstStyle/>
          <a:p>
            <a:r>
              <a:rPr lang="ru-RU" sz="1400" dirty="0" smtClean="0">
                <a:latin typeface="Times New Roman" pitchFamily="18" charset="0"/>
                <a:cs typeface="Times New Roman" pitchFamily="18" charset="0"/>
              </a:rPr>
              <a:t>По видам:</a:t>
            </a:r>
          </a:p>
          <a:p>
            <a:pPr>
              <a:buFontTx/>
              <a:buChar char="-"/>
            </a:pPr>
            <a:r>
              <a:rPr lang="ru-RU" sz="1400" dirty="0" smtClean="0">
                <a:latin typeface="Times New Roman" pitchFamily="18" charset="0"/>
                <a:cs typeface="Times New Roman" pitchFamily="18" charset="0"/>
              </a:rPr>
              <a:t>пространственно-временные; </a:t>
            </a:r>
          </a:p>
          <a:p>
            <a:pPr>
              <a:buFontTx/>
              <a:buChar char="-"/>
            </a:pPr>
            <a:r>
              <a:rPr lang="ru-RU" sz="1400" dirty="0" smtClean="0">
                <a:latin typeface="Times New Roman" pitchFamily="18" charset="0"/>
                <a:cs typeface="Times New Roman" pitchFamily="18" charset="0"/>
              </a:rPr>
              <a:t>механические; </a:t>
            </a:r>
          </a:p>
          <a:p>
            <a:pPr>
              <a:buFontTx/>
              <a:buChar char="-"/>
            </a:pPr>
            <a:r>
              <a:rPr lang="ru-RU" sz="1400" dirty="0" smtClean="0">
                <a:latin typeface="Times New Roman" pitchFamily="18" charset="0"/>
                <a:cs typeface="Times New Roman" pitchFamily="18" charset="0"/>
              </a:rPr>
              <a:t> тепловые; </a:t>
            </a:r>
          </a:p>
          <a:p>
            <a:pPr>
              <a:buFontTx/>
              <a:buChar char="-"/>
            </a:pPr>
            <a:r>
              <a:rPr lang="ru-RU" sz="1400" dirty="0" smtClean="0">
                <a:latin typeface="Times New Roman" pitchFamily="18" charset="0"/>
                <a:cs typeface="Times New Roman" pitchFamily="18" charset="0"/>
              </a:rPr>
              <a:t> электрические и магнитные; </a:t>
            </a:r>
          </a:p>
          <a:p>
            <a:pPr>
              <a:buFontTx/>
              <a:buChar char="-"/>
            </a:pPr>
            <a:r>
              <a:rPr lang="ru-RU" sz="1400" dirty="0" smtClean="0">
                <a:latin typeface="Times New Roman" pitchFamily="18" charset="0"/>
                <a:cs typeface="Times New Roman" pitchFamily="18" charset="0"/>
              </a:rPr>
              <a:t> акустические; </a:t>
            </a:r>
          </a:p>
          <a:p>
            <a:pPr>
              <a:buFontTx/>
              <a:buChar char="-"/>
            </a:pPr>
            <a:r>
              <a:rPr lang="ru-RU" sz="1400" dirty="0" smtClean="0">
                <a:latin typeface="Times New Roman" pitchFamily="18" charset="0"/>
                <a:cs typeface="Times New Roman" pitchFamily="18" charset="0"/>
              </a:rPr>
              <a:t> световые; </a:t>
            </a:r>
          </a:p>
          <a:p>
            <a:pPr>
              <a:buFontTx/>
              <a:buChar char="-"/>
            </a:pPr>
            <a:r>
              <a:rPr lang="ru-RU" sz="1400" dirty="0" smtClean="0">
                <a:latin typeface="Times New Roman" pitchFamily="18" charset="0"/>
                <a:cs typeface="Times New Roman" pitchFamily="18" charset="0"/>
              </a:rPr>
              <a:t> физико-химические; </a:t>
            </a:r>
          </a:p>
          <a:p>
            <a:pPr>
              <a:buFontTx/>
              <a:buChar char="-"/>
            </a:pPr>
            <a:r>
              <a:rPr lang="ru-RU" sz="1400" dirty="0" smtClean="0">
                <a:latin typeface="Times New Roman" pitchFamily="18" charset="0"/>
                <a:cs typeface="Times New Roman" pitchFamily="18" charset="0"/>
              </a:rPr>
              <a:t> ионизирующих излучений; </a:t>
            </a:r>
          </a:p>
          <a:p>
            <a:pPr>
              <a:buFontTx/>
              <a:buChar char="-"/>
            </a:pPr>
            <a:r>
              <a:rPr lang="ru-RU" sz="1400" dirty="0" smtClean="0">
                <a:latin typeface="Times New Roman" pitchFamily="18" charset="0"/>
                <a:cs typeface="Times New Roman" pitchFamily="18" charset="0"/>
              </a:rPr>
              <a:t> атомной и ядерной физики. </a:t>
            </a:r>
            <a:endParaRPr lang="ru-RU" sz="1400" dirty="0">
              <a:latin typeface="Times New Roman" pitchFamily="18" charset="0"/>
              <a:cs typeface="Times New Roman" pitchFamily="18" charset="0"/>
            </a:endParaRPr>
          </a:p>
        </p:txBody>
      </p:sp>
      <p:sp>
        <p:nvSpPr>
          <p:cNvPr id="8" name="TextBox 7"/>
          <p:cNvSpPr txBox="1"/>
          <p:nvPr/>
        </p:nvSpPr>
        <p:spPr>
          <a:xfrm>
            <a:off x="4716016" y="1196752"/>
            <a:ext cx="4176464" cy="738664"/>
          </a:xfrm>
          <a:prstGeom prst="rect">
            <a:avLst/>
          </a:prstGeom>
          <a:noFill/>
        </p:spPr>
        <p:txBody>
          <a:bodyPr wrap="square" rtlCol="0">
            <a:spAutoFit/>
          </a:bodyPr>
          <a:lstStyle/>
          <a:p>
            <a:r>
              <a:rPr lang="ru-RU" sz="1400" dirty="0" smtClean="0">
                <a:latin typeface="Times New Roman" pitchFamily="18" charset="0"/>
                <a:cs typeface="Times New Roman" pitchFamily="18" charset="0"/>
              </a:rPr>
              <a:t>По размеру:</a:t>
            </a:r>
          </a:p>
          <a:p>
            <a:pPr>
              <a:buFontTx/>
              <a:buChar char="-"/>
            </a:pPr>
            <a:r>
              <a:rPr lang="ru-RU" sz="1400" dirty="0" smtClean="0">
                <a:latin typeface="Times New Roman" pitchFamily="18" charset="0"/>
                <a:cs typeface="Times New Roman" pitchFamily="18" charset="0"/>
              </a:rPr>
              <a:t> размерные;</a:t>
            </a:r>
          </a:p>
          <a:p>
            <a:pPr>
              <a:buFontTx/>
              <a:buChar char="-"/>
            </a:pPr>
            <a:r>
              <a:rPr lang="ru-RU" sz="1400" dirty="0" smtClean="0">
                <a:latin typeface="Times New Roman" pitchFamily="18" charset="0"/>
                <a:cs typeface="Times New Roman" pitchFamily="18" charset="0"/>
              </a:rPr>
              <a:t> безразмерные. </a:t>
            </a:r>
            <a:endParaRPr lang="ru-RU" sz="1400" dirty="0">
              <a:latin typeface="Times New Roman" pitchFamily="18" charset="0"/>
              <a:cs typeface="Times New Roman"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50</a:t>
            </a:r>
            <a:endParaRPr lang="ru-RU" dirty="0"/>
          </a:p>
        </p:txBody>
      </p:sp>
      <p:sp>
        <p:nvSpPr>
          <p:cNvPr id="7" name="Прямоугольник 6"/>
          <p:cNvSpPr/>
          <p:nvPr/>
        </p:nvSpPr>
        <p:spPr>
          <a:xfrm>
            <a:off x="343711" y="654996"/>
            <a:ext cx="8496602" cy="307777"/>
          </a:xfrm>
          <a:prstGeom prst="rect">
            <a:avLst/>
          </a:prstGeom>
          <a:solidFill>
            <a:schemeClr val="bg1"/>
          </a:solidFill>
        </p:spPr>
        <p:txBody>
          <a:bodyPr wrap="square">
            <a:spAutoFit/>
          </a:bodyPr>
          <a:lstStyle/>
          <a:p>
            <a:pPr lvl="0" indent="342900" algn="ctr" defTabSz="914400">
              <a:spcBef>
                <a:spcPts val="600"/>
              </a:spcBef>
              <a:defRPr/>
            </a:pPr>
            <a:r>
              <a:rPr lang="ru-RU" sz="1400" b="1" dirty="0" smtClean="0">
                <a:latin typeface="Times New Roman" pitchFamily="18" charset="0"/>
                <a:cs typeface="Times New Roman" pitchFamily="18" charset="0"/>
              </a:rPr>
              <a:t>Размерность величины</a:t>
            </a:r>
            <a:endParaRPr lang="ru-RU" sz="1400" dirty="0" smtClean="0">
              <a:latin typeface="Times New Roman" pitchFamily="18" charset="0"/>
              <a:cs typeface="Times New Roman" pitchFamily="18" charset="0"/>
            </a:endParaRPr>
          </a:p>
        </p:txBody>
      </p:sp>
      <p:sp>
        <p:nvSpPr>
          <p:cNvPr id="5" name="TextBox 4"/>
          <p:cNvSpPr txBox="1"/>
          <p:nvPr/>
        </p:nvSpPr>
        <p:spPr>
          <a:xfrm>
            <a:off x="252919" y="962773"/>
            <a:ext cx="8477147" cy="4078039"/>
          </a:xfrm>
          <a:prstGeom prst="rect">
            <a:avLst/>
          </a:prstGeom>
          <a:solidFill>
            <a:schemeClr val="bg1"/>
          </a:solidFill>
        </p:spPr>
        <p:txBody>
          <a:bodyPr wrap="square" rtlCol="0">
            <a:spAutoFit/>
          </a:bodyPr>
          <a:lstStyle/>
          <a:p>
            <a:pPr lvl="0" indent="450000" algn="just">
              <a:spcBef>
                <a:spcPts val="600"/>
              </a:spcBef>
              <a:defRPr/>
            </a:pPr>
            <a:r>
              <a:rPr lang="ru-RU" sz="1400" b="1" dirty="0" smtClean="0">
                <a:latin typeface="Times New Roman" pitchFamily="18" charset="0"/>
                <a:cs typeface="Times New Roman" pitchFamily="18" charset="0"/>
              </a:rPr>
              <a:t>Размерность (величины), (</a:t>
            </a:r>
            <a:r>
              <a:rPr lang="it-IT" sz="1400" dirty="0" smtClean="0">
                <a:latin typeface="Times New Roman" pitchFamily="18" charset="0"/>
                <a:cs typeface="Times New Roman" pitchFamily="18" charset="0"/>
              </a:rPr>
              <a:t>quantity dimension, dimension of a quantity, dimension</a:t>
            </a:r>
            <a:r>
              <a:rPr lang="ru-RU" sz="1400" b="1" dirty="0" smtClean="0">
                <a:latin typeface="Times New Roman" pitchFamily="18" charset="0"/>
                <a:cs typeface="Times New Roman" pitchFamily="18" charset="0"/>
              </a:rPr>
              <a:t>) -</a:t>
            </a:r>
            <a:r>
              <a:rPr lang="ru-RU" sz="1400" dirty="0" smtClean="0">
                <a:latin typeface="Times New Roman" pitchFamily="18" charset="0"/>
                <a:cs typeface="Times New Roman" pitchFamily="18" charset="0"/>
              </a:rPr>
              <a:t>выражение в форме степенного одночлена, составленного из произведений символов </a:t>
            </a:r>
            <a:r>
              <a:rPr lang="ru-RU" sz="1400" b="1" dirty="0" smtClean="0">
                <a:latin typeface="Times New Roman" pitchFamily="18" charset="0"/>
                <a:cs typeface="Times New Roman" pitchFamily="18" charset="0"/>
              </a:rPr>
              <a:t>основных величин</a:t>
            </a:r>
            <a:r>
              <a:rPr lang="ru-RU" sz="1400" dirty="0" smtClean="0">
                <a:latin typeface="Times New Roman" pitchFamily="18" charset="0"/>
                <a:cs typeface="Times New Roman" pitchFamily="18" charset="0"/>
              </a:rPr>
              <a:t> в различных степенях и отражающее связь данной </a:t>
            </a:r>
            <a:r>
              <a:rPr lang="ru-RU" sz="1400" b="1" dirty="0" smtClean="0">
                <a:latin typeface="Times New Roman" pitchFamily="18" charset="0"/>
                <a:cs typeface="Times New Roman" pitchFamily="18" charset="0"/>
              </a:rPr>
              <a:t>величины</a:t>
            </a:r>
            <a:r>
              <a:rPr lang="ru-RU" sz="1400" dirty="0" smtClean="0">
                <a:latin typeface="Times New Roman" pitchFamily="18" charset="0"/>
                <a:cs typeface="Times New Roman" pitchFamily="18" charset="0"/>
              </a:rPr>
              <a:t> с величинами, принятыми в данной </a:t>
            </a:r>
            <a:r>
              <a:rPr lang="ru-RU" sz="1400" b="1" dirty="0" smtClean="0">
                <a:latin typeface="Times New Roman" pitchFamily="18" charset="0"/>
                <a:cs typeface="Times New Roman" pitchFamily="18" charset="0"/>
              </a:rPr>
              <a:t>системе величин</a:t>
            </a:r>
            <a:r>
              <a:rPr lang="ru-RU" sz="1400" dirty="0" smtClean="0">
                <a:latin typeface="Times New Roman" pitchFamily="18" charset="0"/>
                <a:cs typeface="Times New Roman" pitchFamily="18" charset="0"/>
              </a:rPr>
              <a:t> за основные с коэффициентом пропорциональности, равным 1.</a:t>
            </a:r>
          </a:p>
          <a:p>
            <a:pPr indent="450000" algn="just">
              <a:spcBef>
                <a:spcPts val="600"/>
              </a:spcBef>
            </a:pPr>
            <a:r>
              <a:rPr lang="ru-RU" sz="1400" dirty="0" smtClean="0">
                <a:latin typeface="Times New Roman" pitchFamily="18" charset="0"/>
                <a:cs typeface="Times New Roman" pitchFamily="18" charset="0"/>
              </a:rPr>
              <a:t>Размерности основных величин приведены в таблице выше. Размерность произвольной величины определяется математическим выражением, связывающим эту физическую величину с основными и показывающим во сколько раз изменится производная при изменении основных единиц.</a:t>
            </a:r>
          </a:p>
          <a:p>
            <a:pPr indent="450000" algn="just">
              <a:spcBef>
                <a:spcPts val="600"/>
              </a:spcBef>
            </a:pPr>
            <a:r>
              <a:rPr lang="ru-RU" sz="1400" dirty="0" smtClean="0">
                <a:latin typeface="Times New Roman" pitchFamily="18" charset="0"/>
                <a:cs typeface="Times New Roman" pitchFamily="18" charset="0"/>
              </a:rPr>
              <a:t>Примеры</a:t>
            </a:r>
          </a:p>
          <a:p>
            <a:pPr indent="450000" algn="just">
              <a:spcBef>
                <a:spcPts val="600"/>
              </a:spcBef>
            </a:pPr>
            <a:endParaRPr lang="ru-RU" sz="1400" dirty="0" smtClean="0">
              <a:latin typeface="Times New Roman" pitchFamily="18" charset="0"/>
              <a:cs typeface="Times New Roman" pitchFamily="18" charset="0"/>
            </a:endParaRPr>
          </a:p>
          <a:p>
            <a:pPr indent="450000" algn="just">
              <a:spcBef>
                <a:spcPts val="600"/>
              </a:spcBef>
            </a:pPr>
            <a:endParaRPr lang="ru-RU" sz="1400" dirty="0" smtClean="0">
              <a:latin typeface="Times New Roman" pitchFamily="18" charset="0"/>
              <a:cs typeface="Times New Roman" pitchFamily="18" charset="0"/>
            </a:endParaRPr>
          </a:p>
          <a:p>
            <a:pPr indent="450000" algn="just">
              <a:spcBef>
                <a:spcPts val="600"/>
              </a:spcBef>
            </a:pPr>
            <a:endParaRPr lang="ru-RU" sz="1400" dirty="0" smtClean="0">
              <a:latin typeface="Times New Roman" pitchFamily="18" charset="0"/>
              <a:cs typeface="Times New Roman" pitchFamily="18" charset="0"/>
            </a:endParaRPr>
          </a:p>
          <a:p>
            <a:pPr indent="450000" algn="just">
              <a:spcBef>
                <a:spcPts val="600"/>
              </a:spcBef>
            </a:pPr>
            <a:endParaRPr lang="ru-RU" sz="1400" dirty="0" smtClean="0">
              <a:latin typeface="Times New Roman" pitchFamily="18" charset="0"/>
              <a:cs typeface="Times New Roman" pitchFamily="18" charset="0"/>
            </a:endParaRPr>
          </a:p>
          <a:p>
            <a:pPr indent="450000" algn="just">
              <a:spcBef>
                <a:spcPts val="600"/>
              </a:spcBef>
            </a:pPr>
            <a:r>
              <a:rPr lang="ru-RU" sz="1400" dirty="0" smtClean="0">
                <a:latin typeface="Times New Roman" pitchFamily="18" charset="0"/>
                <a:cs typeface="Times New Roman" pitchFamily="18" charset="0"/>
              </a:rPr>
              <a:t>Если с изменением основной величины в </a:t>
            </a:r>
            <a:r>
              <a:rPr lang="ru-RU" sz="1400" dirty="0" err="1" smtClean="0">
                <a:latin typeface="Times New Roman" pitchFamily="18" charset="0"/>
                <a:cs typeface="Times New Roman" pitchFamily="18" charset="0"/>
              </a:rPr>
              <a:t>n</a:t>
            </a:r>
            <a:r>
              <a:rPr lang="ru-RU" sz="1400" dirty="0" smtClean="0">
                <a:latin typeface="Times New Roman" pitchFamily="18" charset="0"/>
                <a:cs typeface="Times New Roman" pitchFamily="18" charset="0"/>
              </a:rPr>
              <a:t> раз производная величина изменится в </a:t>
            </a:r>
            <a:r>
              <a:rPr lang="ru-RU" sz="1400" dirty="0" err="1" smtClean="0">
                <a:latin typeface="Times New Roman" pitchFamily="18" charset="0"/>
                <a:cs typeface="Times New Roman" pitchFamily="18" charset="0"/>
              </a:rPr>
              <a:t>n</a:t>
            </a:r>
            <a:r>
              <a:rPr lang="ru-RU" sz="1400" baseline="30000" dirty="0" err="1" smtClean="0">
                <a:latin typeface="Times New Roman" pitchFamily="18" charset="0"/>
                <a:cs typeface="Times New Roman" pitchFamily="18" charset="0"/>
              </a:rPr>
              <a:t>p</a:t>
            </a:r>
            <a:r>
              <a:rPr lang="ru-RU" sz="1400" dirty="0" smtClean="0">
                <a:latin typeface="Times New Roman" pitchFamily="18" charset="0"/>
                <a:cs typeface="Times New Roman" pitchFamily="18" charset="0"/>
              </a:rPr>
              <a:t> раз, то говорят, что данная производная единица обладает размерностью </a:t>
            </a:r>
            <a:r>
              <a:rPr lang="ru-RU" sz="1400" dirty="0" err="1" smtClean="0">
                <a:latin typeface="Times New Roman" pitchFamily="18" charset="0"/>
                <a:cs typeface="Times New Roman" pitchFamily="18" charset="0"/>
              </a:rPr>
              <a:t>p</a:t>
            </a:r>
            <a:r>
              <a:rPr lang="ru-RU" sz="1400" dirty="0" smtClean="0">
                <a:latin typeface="Times New Roman" pitchFamily="18" charset="0"/>
                <a:cs typeface="Times New Roman" pitchFamily="18" charset="0"/>
              </a:rPr>
              <a:t> относительно основной единицы. (Например, размерность площади равна двум — м², а размерность объема — трем — м³ относительно основной единицы длины — м).</a:t>
            </a:r>
          </a:p>
        </p:txBody>
      </p:sp>
      <p:graphicFrame>
        <p:nvGraphicFramePr>
          <p:cNvPr id="68610" name="Object 2"/>
          <p:cNvGraphicFramePr>
            <a:graphicFrameLocks noChangeAspect="1"/>
          </p:cNvGraphicFramePr>
          <p:nvPr/>
        </p:nvGraphicFramePr>
        <p:xfrm>
          <a:off x="2743740" y="2808051"/>
          <a:ext cx="1868251" cy="1236343"/>
        </p:xfrm>
        <a:graphic>
          <a:graphicData uri="http://schemas.openxmlformats.org/presentationml/2006/ole">
            <mc:AlternateContent xmlns:mc="http://schemas.openxmlformats.org/markup-compatibility/2006">
              <mc:Choice xmlns:v="urn:schemas-microsoft-com:vml" Requires="v">
                <p:oleObj spid="_x0000_s68656" name="Equation" r:id="rId3" imgW="1828800" imgH="1219200" progId="Equation.DSMT4">
                  <p:embed/>
                </p:oleObj>
              </mc:Choice>
              <mc:Fallback>
                <p:oleObj name="Equation" r:id="rId3" imgW="1828800" imgH="1219200" progId="Equation.DSMT4">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740" y="2808051"/>
                        <a:ext cx="1868251" cy="1236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805238"/>
          </a:xfrm>
        </p:spPr>
        <p:txBody>
          <a:bodyPr>
            <a:normAutofit/>
          </a:bodyPr>
          <a:lstStyle/>
          <a:p>
            <a:pPr indent="457200" algn="just"/>
            <a:r>
              <a:rPr lang="ru-RU" dirty="0" smtClean="0">
                <a:latin typeface="Times New Roman" pitchFamily="18" charset="0"/>
                <a:cs typeface="Times New Roman" pitchFamily="18" charset="0"/>
              </a:rPr>
              <a:t>Согласование стандартов появилось позже, в начале ХХ века. Началось все с Международной электротехнической комиссии (МЭК). В производство внедрялось электричество, появились работающие на нем конвейеры – стандартизация нужна была прежде всего для безопасности.</a:t>
            </a:r>
          </a:p>
          <a:p>
            <a:pPr indent="457200" algn="just"/>
            <a:r>
              <a:rPr lang="ru-RU" dirty="0" smtClean="0">
                <a:latin typeface="Times New Roman" pitchFamily="18" charset="0"/>
                <a:cs typeface="Times New Roman" pitchFamily="18" charset="0"/>
              </a:rPr>
              <a:t>Международная организация по стандартизации возникла только после Второй мировой войны. Стало развиваться управление качеством продукции. В 1970-е появилась Львовская система управления качеством продукции. Потом появилась Днепропетровская, и вскоре и Ленинградская территориальная система управления качеством. </a:t>
            </a:r>
          </a:p>
          <a:p>
            <a:pPr indent="457200" algn="just"/>
            <a:r>
              <a:rPr lang="ru-RU" dirty="0" smtClean="0">
                <a:latin typeface="Times New Roman" pitchFamily="18" charset="0"/>
                <a:cs typeface="Times New Roman" pitchFamily="18" charset="0"/>
              </a:rPr>
              <a:t>В 80-е СССР приобрел международный опыт стандартизации. Этому способствовала авиация, поскольку она основана на международных требованиях; самолеты и продаются и летают по всему миру. СССР и Великобритания стали инициаторами создания международных стандартов по управлению качеством.</a:t>
            </a:r>
            <a:endParaRPr lang="ru-RU" dirty="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4</a:t>
            </a:r>
            <a:endParaRPr lang="ru-RU" dirty="0"/>
          </a:p>
        </p:txBody>
      </p:sp>
    </p:spTree>
    <p:extLst>
      <p:ext uri="{BB962C8B-B14F-4D97-AF65-F5344CB8AC3E}">
        <p14:creationId xmlns:p14="http://schemas.microsoft.com/office/powerpoint/2010/main" val="2496668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51</a:t>
            </a:r>
            <a:endParaRPr lang="ru-RU" dirty="0"/>
          </a:p>
        </p:txBody>
      </p:sp>
      <p:sp>
        <p:nvSpPr>
          <p:cNvPr id="5" name="TextBox 4"/>
          <p:cNvSpPr txBox="1"/>
          <p:nvPr/>
        </p:nvSpPr>
        <p:spPr>
          <a:xfrm>
            <a:off x="252919" y="1608306"/>
            <a:ext cx="8477147" cy="3323987"/>
          </a:xfrm>
          <a:prstGeom prst="rect">
            <a:avLst/>
          </a:prstGeom>
          <a:solidFill>
            <a:schemeClr val="bg1"/>
          </a:solidFill>
        </p:spPr>
        <p:txBody>
          <a:bodyPr wrap="square" rtlCol="0">
            <a:spAutoFit/>
          </a:bodyPr>
          <a:lstStyle/>
          <a:p>
            <a:pPr indent="450000" algn="just"/>
            <a:r>
              <a:rPr lang="ru-RU" sz="1400" b="1" dirty="0" smtClean="0">
                <a:latin typeface="Times New Roman" pitchFamily="18" charset="0"/>
                <a:cs typeface="Times New Roman" pitchFamily="18" charset="0"/>
              </a:rPr>
              <a:t>Формула размерности производной единицы</a:t>
            </a:r>
            <a:r>
              <a:rPr lang="ru-RU" sz="1400" dirty="0" smtClean="0">
                <a:latin typeface="Times New Roman" pitchFamily="18" charset="0"/>
                <a:cs typeface="Times New Roman" pitchFamily="18" charset="0"/>
              </a:rPr>
              <a:t> представляет собой одночлен, составленный из размерностей основных единиц, причем эти размерности (степени) могут быть положительными, отрицательными, целыми и дробными. </a:t>
            </a:r>
          </a:p>
          <a:p>
            <a:pPr indent="450000" algn="just"/>
            <a:r>
              <a:rPr lang="ru-RU" sz="1400" dirty="0" smtClean="0">
                <a:latin typeface="Times New Roman" pitchFamily="18" charset="0"/>
                <a:cs typeface="Times New Roman" pitchFamily="18" charset="0"/>
              </a:rPr>
              <a:t>Размерности обладают следующими свойствами: </a:t>
            </a:r>
          </a:p>
          <a:p>
            <a:pPr indent="450000" algn="just">
              <a:buFontTx/>
              <a:buChar char="-"/>
            </a:pPr>
            <a:r>
              <a:rPr lang="ru-RU" sz="1400" dirty="0" smtClean="0">
                <a:latin typeface="Times New Roman" pitchFamily="18" charset="0"/>
                <a:cs typeface="Times New Roman" pitchFamily="18" charset="0"/>
              </a:rPr>
              <a:t>если числовое значение величины А равно произведению величин B и С, то размерность А равна произведению размерностей В и С — [А]=[В]×[С]; </a:t>
            </a:r>
          </a:p>
          <a:p>
            <a:pPr indent="450000" algn="just">
              <a:buFontTx/>
              <a:buChar char="-"/>
            </a:pPr>
            <a:r>
              <a:rPr lang="ru-RU" sz="1400" dirty="0" smtClean="0">
                <a:latin typeface="Times New Roman" pitchFamily="18" charset="0"/>
                <a:cs typeface="Times New Roman" pitchFamily="18" charset="0"/>
              </a:rPr>
              <a:t>если числовое значение величины А равно отношению величин B и С, то размерность А равна отношению размерностей В и С — [А]=[В]/[С]; </a:t>
            </a:r>
          </a:p>
          <a:p>
            <a:pPr indent="450000" algn="just">
              <a:buFontTx/>
              <a:buChar char="-"/>
            </a:pPr>
            <a:r>
              <a:rPr lang="ru-RU" sz="1400" dirty="0" smtClean="0">
                <a:latin typeface="Times New Roman" pitchFamily="18" charset="0"/>
                <a:cs typeface="Times New Roman" pitchFamily="18" charset="0"/>
              </a:rPr>
              <a:t>если числовое значение величины А равно степени </a:t>
            </a:r>
            <a:r>
              <a:rPr lang="ru-RU" sz="1400" dirty="0" err="1" smtClean="0">
                <a:latin typeface="Times New Roman" pitchFamily="18" charset="0"/>
                <a:cs typeface="Times New Roman" pitchFamily="18" charset="0"/>
              </a:rPr>
              <a:t>n</a:t>
            </a:r>
            <a:r>
              <a:rPr lang="ru-RU" sz="1400" dirty="0" smtClean="0">
                <a:latin typeface="Times New Roman" pitchFamily="18" charset="0"/>
                <a:cs typeface="Times New Roman" pitchFamily="18" charset="0"/>
              </a:rPr>
              <a:t> числового значения величины B, то размерность А равна степени </a:t>
            </a:r>
            <a:r>
              <a:rPr lang="ru-RU" sz="1400" dirty="0" err="1" smtClean="0">
                <a:latin typeface="Times New Roman" pitchFamily="18" charset="0"/>
                <a:cs typeface="Times New Roman" pitchFamily="18" charset="0"/>
              </a:rPr>
              <a:t>n</a:t>
            </a:r>
            <a:r>
              <a:rPr lang="ru-RU" sz="1400" dirty="0" smtClean="0">
                <a:latin typeface="Times New Roman" pitchFamily="18" charset="0"/>
                <a:cs typeface="Times New Roman" pitchFamily="18" charset="0"/>
              </a:rPr>
              <a:t> размерности В — [А]=[В]</a:t>
            </a:r>
            <a:r>
              <a:rPr lang="ru-RU" sz="1400" baseline="30000" dirty="0" err="1" smtClean="0">
                <a:latin typeface="Times New Roman" pitchFamily="18" charset="0"/>
                <a:cs typeface="Times New Roman" pitchFamily="18" charset="0"/>
              </a:rPr>
              <a:t>n</a:t>
            </a:r>
            <a:r>
              <a:rPr lang="ru-RU" sz="1400" dirty="0" smtClean="0">
                <a:latin typeface="Times New Roman" pitchFamily="18" charset="0"/>
                <a:cs typeface="Times New Roman" pitchFamily="18" charset="0"/>
              </a:rPr>
              <a:t> . </a:t>
            </a:r>
          </a:p>
          <a:p>
            <a:pPr indent="450000" algn="just"/>
            <a:r>
              <a:rPr lang="ru-RU" sz="1400" dirty="0" smtClean="0">
                <a:latin typeface="Times New Roman" pitchFamily="18" charset="0"/>
                <a:cs typeface="Times New Roman" pitchFamily="18" charset="0"/>
              </a:rPr>
              <a:t>Эти свойства используются при преобразовании формул размерности. </a:t>
            </a:r>
          </a:p>
          <a:p>
            <a:pPr indent="450000" algn="just"/>
            <a:r>
              <a:rPr lang="ru-RU" sz="1400" dirty="0" smtClean="0">
                <a:latin typeface="Times New Roman" pitchFamily="18" charset="0"/>
                <a:cs typeface="Times New Roman" pitchFamily="18" charset="0"/>
              </a:rPr>
              <a:t>Понятие размерности широко используется: </a:t>
            </a:r>
          </a:p>
          <a:p>
            <a:pPr indent="450000" algn="just">
              <a:buFontTx/>
              <a:buChar char="-"/>
            </a:pPr>
            <a:r>
              <a:rPr lang="ru-RU" sz="1400" dirty="0" smtClean="0">
                <a:latin typeface="Times New Roman" pitchFamily="18" charset="0"/>
                <a:cs typeface="Times New Roman" pitchFamily="18" charset="0"/>
              </a:rPr>
              <a:t>для перевода единиц из одной системы измерений в другую; </a:t>
            </a:r>
          </a:p>
          <a:p>
            <a:pPr indent="450000" algn="just">
              <a:buFontTx/>
              <a:buChar char="-"/>
            </a:pPr>
            <a:r>
              <a:rPr lang="ru-RU" sz="1400" dirty="0" smtClean="0">
                <a:latin typeface="Times New Roman" pitchFamily="18" charset="0"/>
                <a:cs typeface="Times New Roman" pitchFamily="18" charset="0"/>
              </a:rPr>
              <a:t>для проверки правильности сложных расчетных формул; </a:t>
            </a:r>
          </a:p>
          <a:p>
            <a:pPr indent="450000" algn="just">
              <a:buFontTx/>
              <a:buChar char="-"/>
            </a:pPr>
            <a:r>
              <a:rPr lang="ru-RU" sz="1400" dirty="0" smtClean="0">
                <a:latin typeface="Times New Roman" pitchFamily="18" charset="0"/>
                <a:cs typeface="Times New Roman" pitchFamily="18" charset="0"/>
              </a:rPr>
              <a:t>при выяснении зависимости между величинами.</a:t>
            </a:r>
            <a:endParaRPr lang="ru-RU" sz="1200" b="1" dirty="0" smtClean="0">
              <a:latin typeface="Times New Roman" pitchFamily="18" charset="0"/>
              <a:cs typeface="Times New Roman" pitchFamily="18" charset="0"/>
            </a:endParaRPr>
          </a:p>
        </p:txBody>
      </p:sp>
      <p:graphicFrame>
        <p:nvGraphicFramePr>
          <p:cNvPr id="69635" name="Object 3"/>
          <p:cNvGraphicFramePr>
            <a:graphicFrameLocks noChangeAspect="1"/>
          </p:cNvGraphicFramePr>
          <p:nvPr/>
        </p:nvGraphicFramePr>
        <p:xfrm>
          <a:off x="3300919" y="664008"/>
          <a:ext cx="2349230" cy="944298"/>
        </p:xfrm>
        <a:graphic>
          <a:graphicData uri="http://schemas.openxmlformats.org/presentationml/2006/ole">
            <mc:AlternateContent xmlns:mc="http://schemas.openxmlformats.org/markup-compatibility/2006">
              <mc:Choice xmlns:v="urn:schemas-microsoft-com:vml" Requires="v">
                <p:oleObj spid="_x0000_s69681" name="Equation" r:id="rId3" imgW="1828800" imgH="736600" progId="Equation.DSMT4">
                  <p:embed/>
                </p:oleObj>
              </mc:Choice>
              <mc:Fallback>
                <p:oleObj name="Equation" r:id="rId3" imgW="1828800" imgH="736600" progId="Equation.DSMT4">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919" y="664008"/>
                        <a:ext cx="2349230" cy="94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52</a:t>
            </a:r>
            <a:endParaRPr lang="ru-RU" dirty="0"/>
          </a:p>
        </p:txBody>
      </p:sp>
      <p:sp>
        <p:nvSpPr>
          <p:cNvPr id="5" name="TextBox 4"/>
          <p:cNvSpPr txBox="1"/>
          <p:nvPr/>
        </p:nvSpPr>
        <p:spPr>
          <a:xfrm>
            <a:off x="252919" y="696129"/>
            <a:ext cx="8477147" cy="4370427"/>
          </a:xfrm>
          <a:prstGeom prst="rect">
            <a:avLst/>
          </a:prstGeom>
          <a:solidFill>
            <a:schemeClr val="bg1"/>
          </a:solidFill>
        </p:spPr>
        <p:txBody>
          <a:bodyPr wrap="square" rtlCol="0">
            <a:spAutoFit/>
          </a:bodyPr>
          <a:lstStyle/>
          <a:p>
            <a:pPr indent="450000" algn="just">
              <a:spcBef>
                <a:spcPts val="600"/>
              </a:spcBef>
            </a:pPr>
            <a:r>
              <a:rPr lang="ru-RU" sz="1400" b="1" dirty="0" smtClean="0">
                <a:latin typeface="Times New Roman" pitchFamily="18" charset="0"/>
                <a:cs typeface="Times New Roman" pitchFamily="18" charset="0"/>
              </a:rPr>
              <a:t>1.8. Шкалы</a:t>
            </a:r>
          </a:p>
          <a:p>
            <a:pPr indent="450000" algn="just">
              <a:spcBef>
                <a:spcPts val="600"/>
              </a:spcBef>
            </a:pPr>
            <a:r>
              <a:rPr lang="ru-RU" sz="1400" dirty="0" smtClean="0">
                <a:latin typeface="Times New Roman" pitchFamily="18" charset="0"/>
                <a:cs typeface="Times New Roman" pitchFamily="18" charset="0"/>
              </a:rPr>
              <a:t>В практической деятельности необходимо проводить измерения количественных и качественных свойств объектов, явлений и процессов. Разнообразные проявления (количественные или качественные) любого свойства образуют множества, отображения элементов которых образуют шкалы измерения этих свойств.</a:t>
            </a:r>
          </a:p>
          <a:p>
            <a:pPr indent="450000" algn="just">
              <a:spcBef>
                <a:spcPts val="600"/>
              </a:spcBef>
              <a:spcAft>
                <a:spcPts val="600"/>
              </a:spcAft>
            </a:pPr>
            <a:r>
              <a:rPr lang="ru-RU" sz="1400" dirty="0" smtClean="0">
                <a:latin typeface="Times New Roman" pitchFamily="18" charset="0"/>
                <a:cs typeface="Times New Roman" pitchFamily="18" charset="0"/>
              </a:rPr>
              <a:t>5 основных типов шкал:</a:t>
            </a:r>
          </a:p>
          <a:p>
            <a:pPr indent="450000" algn="just">
              <a:buFontTx/>
              <a:buChar char="-"/>
            </a:pPr>
            <a:r>
              <a:rPr lang="ru-RU" sz="1400" dirty="0" smtClean="0">
                <a:latin typeface="Times New Roman" pitchFamily="18" charset="0"/>
                <a:cs typeface="Times New Roman" pitchFamily="18" charset="0"/>
              </a:rPr>
              <a:t>наименований;</a:t>
            </a:r>
          </a:p>
          <a:p>
            <a:pPr indent="450000" algn="just">
              <a:buFontTx/>
              <a:buChar char="-"/>
            </a:pPr>
            <a:r>
              <a:rPr lang="ru-RU" sz="1400" dirty="0" smtClean="0">
                <a:latin typeface="Times New Roman" pitchFamily="18" charset="0"/>
                <a:cs typeface="Times New Roman" pitchFamily="18" charset="0"/>
              </a:rPr>
              <a:t>порядка;</a:t>
            </a:r>
          </a:p>
          <a:p>
            <a:pPr indent="450000" algn="just">
              <a:buFontTx/>
              <a:buChar char="-"/>
            </a:pPr>
            <a:r>
              <a:rPr lang="ru-RU" sz="1400" dirty="0" smtClean="0">
                <a:latin typeface="Times New Roman" pitchFamily="18" charset="0"/>
                <a:cs typeface="Times New Roman" pitchFamily="18" charset="0"/>
              </a:rPr>
              <a:t>разностей (интервалов);</a:t>
            </a:r>
          </a:p>
          <a:p>
            <a:pPr indent="450000" algn="just">
              <a:buFontTx/>
              <a:buChar char="-"/>
            </a:pPr>
            <a:r>
              <a:rPr lang="ru-RU" sz="1400" dirty="0" smtClean="0">
                <a:latin typeface="Times New Roman" pitchFamily="18" charset="0"/>
                <a:cs typeface="Times New Roman" pitchFamily="18" charset="0"/>
              </a:rPr>
              <a:t>отношений; </a:t>
            </a:r>
          </a:p>
          <a:p>
            <a:pPr indent="450000" algn="just">
              <a:buFontTx/>
              <a:buChar char="-"/>
            </a:pPr>
            <a:r>
              <a:rPr lang="ru-RU" sz="1400" dirty="0" smtClean="0">
                <a:latin typeface="Times New Roman" pitchFamily="18" charset="0"/>
                <a:cs typeface="Times New Roman" pitchFamily="18" charset="0"/>
              </a:rPr>
              <a:t>абсолютные.</a:t>
            </a:r>
          </a:p>
          <a:p>
            <a:pPr indent="450000" algn="just">
              <a:spcBef>
                <a:spcPts val="600"/>
              </a:spcBef>
            </a:pPr>
            <a:r>
              <a:rPr lang="ru-RU" sz="1400" b="1" dirty="0" smtClean="0">
                <a:latin typeface="Times New Roman" pitchFamily="18" charset="0"/>
                <a:cs typeface="Times New Roman" pitchFamily="18" charset="0"/>
              </a:rPr>
              <a:t>Шкалы наименований </a:t>
            </a:r>
            <a:r>
              <a:rPr lang="ru-RU" sz="1400" dirty="0" smtClean="0">
                <a:latin typeface="Times New Roman" pitchFamily="18" charset="0"/>
                <a:cs typeface="Times New Roman" pitchFamily="18" charset="0"/>
              </a:rPr>
              <a:t>– простейшие из шкал основаны на соотношении эквивалентности (равенства), используется для различия объектов. </a:t>
            </a:r>
          </a:p>
          <a:p>
            <a:pPr indent="450000" algn="just">
              <a:spcBef>
                <a:spcPts val="600"/>
              </a:spcBef>
            </a:pPr>
            <a:r>
              <a:rPr lang="ru-RU" sz="1400" dirty="0" smtClean="0">
                <a:latin typeface="Times New Roman" pitchFamily="18" charset="0"/>
                <a:cs typeface="Times New Roman" pitchFamily="18" charset="0"/>
              </a:rPr>
              <a:t>Примеры</a:t>
            </a:r>
          </a:p>
          <a:p>
            <a:pPr indent="450000" algn="just">
              <a:spcBef>
                <a:spcPts val="600"/>
              </a:spcBef>
            </a:pPr>
            <a:r>
              <a:rPr lang="ru-RU" sz="1400" dirty="0" smtClean="0">
                <a:latin typeface="Times New Roman" pitchFamily="18" charset="0"/>
                <a:cs typeface="Times New Roman" pitchFamily="18" charset="0"/>
              </a:rPr>
              <a:t>Классификация цвета по наименованиям – атласы цветов содержат до 1000 наименований.</a:t>
            </a:r>
          </a:p>
          <a:p>
            <a:pPr indent="450000" algn="just">
              <a:spcBef>
                <a:spcPts val="600"/>
              </a:spcBef>
            </a:pPr>
            <a:r>
              <a:rPr lang="ru-RU" sz="1400" dirty="0" smtClean="0">
                <a:latin typeface="Times New Roman" pitchFamily="18" charset="0"/>
                <a:cs typeface="Times New Roman" pitchFamily="18" charset="0"/>
              </a:rPr>
              <a:t>Нумерация игроков спортивных команд.</a:t>
            </a:r>
          </a:p>
          <a:p>
            <a:pPr indent="450000" algn="just">
              <a:spcBef>
                <a:spcPts val="600"/>
              </a:spcBef>
            </a:pPr>
            <a:r>
              <a:rPr lang="ru-RU" sz="1400" dirty="0" smtClean="0">
                <a:latin typeface="Times New Roman" pitchFamily="18" charset="0"/>
                <a:cs typeface="Times New Roman" pitchFamily="18" charset="0"/>
              </a:rPr>
              <a:t>Номера телефонов, паспортов, и т.д.</a:t>
            </a:r>
            <a:endParaRPr lang="ru-RU" sz="1400" dirty="0">
              <a:latin typeface="Times New Roman" pitchFamily="18" charset="0"/>
              <a:cs typeface="Times New Roman" pitchFamily="18" charset="0"/>
            </a:endParaRPr>
          </a:p>
        </p:txBody>
      </p:sp>
      <p:sp>
        <p:nvSpPr>
          <p:cNvPr id="12" name="Правая фигурная скобка 11"/>
          <p:cNvSpPr/>
          <p:nvPr/>
        </p:nvSpPr>
        <p:spPr>
          <a:xfrm>
            <a:off x="1970129" y="2324583"/>
            <a:ext cx="144016" cy="3366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2114145" y="2353432"/>
            <a:ext cx="2160240" cy="307777"/>
          </a:xfrm>
          <a:prstGeom prst="rect">
            <a:avLst/>
          </a:prstGeom>
          <a:noFill/>
        </p:spPr>
        <p:txBody>
          <a:bodyPr wrap="square" rtlCol="0">
            <a:spAutoFit/>
          </a:bodyPr>
          <a:lstStyle/>
          <a:p>
            <a:r>
              <a:rPr lang="ru-RU" sz="1400" dirty="0" smtClean="0">
                <a:latin typeface="Times New Roman" pitchFamily="18" charset="0"/>
                <a:cs typeface="Times New Roman" pitchFamily="18" charset="0"/>
              </a:rPr>
              <a:t>неметрические</a:t>
            </a:r>
            <a:endParaRPr lang="ru-RU" sz="1400" dirty="0">
              <a:latin typeface="Times New Roman" pitchFamily="18" charset="0"/>
              <a:cs typeface="Times New Roman" pitchFamily="18" charset="0"/>
            </a:endParaRPr>
          </a:p>
        </p:txBody>
      </p:sp>
      <p:sp>
        <p:nvSpPr>
          <p:cNvPr id="15" name="TextBox 14"/>
          <p:cNvSpPr txBox="1"/>
          <p:nvPr/>
        </p:nvSpPr>
        <p:spPr>
          <a:xfrm>
            <a:off x="2976664" y="2730406"/>
            <a:ext cx="2160240" cy="307777"/>
          </a:xfrm>
          <a:prstGeom prst="rect">
            <a:avLst/>
          </a:prstGeom>
          <a:noFill/>
        </p:spPr>
        <p:txBody>
          <a:bodyPr wrap="square" rtlCol="0">
            <a:spAutoFit/>
          </a:bodyPr>
          <a:lstStyle/>
          <a:p>
            <a:r>
              <a:rPr lang="ru-RU" sz="1400" dirty="0" smtClean="0">
                <a:latin typeface="Times New Roman" pitchFamily="18" charset="0"/>
                <a:cs typeface="Times New Roman" pitchFamily="18" charset="0"/>
              </a:rPr>
              <a:t>метрические</a:t>
            </a:r>
            <a:endParaRPr lang="ru-RU" sz="1400" dirty="0">
              <a:latin typeface="Times New Roman" pitchFamily="18" charset="0"/>
              <a:cs typeface="Times New Roman" pitchFamily="18" charset="0"/>
            </a:endParaRPr>
          </a:p>
        </p:txBody>
      </p:sp>
      <p:sp>
        <p:nvSpPr>
          <p:cNvPr id="17" name="TextBox 16"/>
          <p:cNvSpPr txBox="1"/>
          <p:nvPr/>
        </p:nvSpPr>
        <p:spPr>
          <a:xfrm>
            <a:off x="2976664" y="3038183"/>
            <a:ext cx="2160240" cy="307777"/>
          </a:xfrm>
          <a:prstGeom prst="rect">
            <a:avLst/>
          </a:prstGeom>
          <a:noFill/>
        </p:spPr>
        <p:txBody>
          <a:bodyPr wrap="square" rtlCol="0">
            <a:spAutoFit/>
          </a:bodyPr>
          <a:lstStyle/>
          <a:p>
            <a:r>
              <a:rPr lang="ru-RU" sz="1400" dirty="0" smtClean="0">
                <a:latin typeface="Times New Roman" pitchFamily="18" charset="0"/>
                <a:cs typeface="Times New Roman" pitchFamily="18" charset="0"/>
              </a:rPr>
              <a:t>линейные</a:t>
            </a:r>
            <a:endParaRPr lang="ru-RU" sz="1400" dirty="0">
              <a:latin typeface="Times New Roman" pitchFamily="18" charset="0"/>
              <a:cs typeface="Times New Roman" pitchFamily="18" charset="0"/>
            </a:endParaRPr>
          </a:p>
        </p:txBody>
      </p:sp>
      <p:sp>
        <p:nvSpPr>
          <p:cNvPr id="18" name="Правая фигурная скобка 17"/>
          <p:cNvSpPr/>
          <p:nvPr/>
        </p:nvSpPr>
        <p:spPr>
          <a:xfrm>
            <a:off x="2743200" y="2730406"/>
            <a:ext cx="144016" cy="3366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9" name="Правая фигурная скобка 18"/>
          <p:cNvSpPr/>
          <p:nvPr/>
        </p:nvSpPr>
        <p:spPr>
          <a:xfrm>
            <a:off x="2887216" y="2983394"/>
            <a:ext cx="144016" cy="3366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53</a:t>
            </a:r>
            <a:endParaRPr lang="ru-RU" dirty="0"/>
          </a:p>
        </p:txBody>
      </p:sp>
      <p:sp>
        <p:nvSpPr>
          <p:cNvPr id="13" name="Прямоугольник 12"/>
          <p:cNvSpPr/>
          <p:nvPr/>
        </p:nvSpPr>
        <p:spPr>
          <a:xfrm>
            <a:off x="220494" y="713362"/>
            <a:ext cx="8618706" cy="4231928"/>
          </a:xfrm>
          <a:prstGeom prst="rect">
            <a:avLst/>
          </a:prstGeom>
          <a:solidFill>
            <a:schemeClr val="bg1"/>
          </a:solidFill>
        </p:spPr>
        <p:txBody>
          <a:bodyPr wrap="square">
            <a:spAutoFit/>
          </a:bodyPr>
          <a:lstStyle/>
          <a:p>
            <a:pPr indent="450000" algn="just">
              <a:spcBef>
                <a:spcPts val="600"/>
              </a:spcBef>
            </a:pPr>
            <a:r>
              <a:rPr lang="ru-RU" sz="1400" b="1" dirty="0" smtClean="0">
                <a:latin typeface="Times New Roman" pitchFamily="18" charset="0"/>
                <a:cs typeface="Times New Roman" pitchFamily="18" charset="0"/>
              </a:rPr>
              <a:t>Шкалы порядка </a:t>
            </a:r>
            <a:r>
              <a:rPr lang="ru-RU" sz="1400" dirty="0" smtClean="0">
                <a:latin typeface="Times New Roman" pitchFamily="18" charset="0"/>
                <a:cs typeface="Times New Roman" pitchFamily="18" charset="0"/>
              </a:rPr>
              <a:t>– шкала наименований (обозначений) объектов или проявлений их характеристик, расположенных в порядке возрастания или убывания по уровню проявления или значимости. </a:t>
            </a:r>
          </a:p>
          <a:p>
            <a:pPr indent="450000" algn="just">
              <a:spcBef>
                <a:spcPts val="600"/>
              </a:spcBef>
            </a:pPr>
            <a:r>
              <a:rPr lang="ru-RU" sz="1400" dirty="0" smtClean="0">
                <a:latin typeface="Times New Roman" pitchFamily="18" charset="0"/>
                <a:cs typeface="Times New Roman" pitchFamily="18" charset="0"/>
              </a:rPr>
              <a:t>Процедура расположения по порядку возрастания или убывания называется </a:t>
            </a:r>
            <a:r>
              <a:rPr lang="ru-RU" sz="1400" b="1" dirty="0" smtClean="0">
                <a:latin typeface="Times New Roman" pitchFamily="18" charset="0"/>
                <a:cs typeface="Times New Roman" pitchFamily="18" charset="0"/>
              </a:rPr>
              <a:t>ранжированием</a:t>
            </a:r>
            <a:r>
              <a:rPr lang="ru-RU" sz="1400" dirty="0" smtClean="0">
                <a:latin typeface="Times New Roman" pitchFamily="18" charset="0"/>
                <a:cs typeface="Times New Roman" pitchFamily="18" charset="0"/>
              </a:rPr>
              <a:t> (выстраиванием по рангу). Фиксированные точки на шкале порядка называют </a:t>
            </a:r>
            <a:r>
              <a:rPr lang="ru-RU" sz="1400" b="1" dirty="0" smtClean="0">
                <a:latin typeface="Times New Roman" pitchFamily="18" charset="0"/>
                <a:cs typeface="Times New Roman" pitchFamily="18" charset="0"/>
              </a:rPr>
              <a:t>опорными</a:t>
            </a:r>
            <a:r>
              <a:rPr lang="ru-RU" sz="1400" dirty="0" smtClean="0">
                <a:latin typeface="Times New Roman" pitchFamily="18" charset="0"/>
                <a:cs typeface="Times New Roman" pitchFamily="18" charset="0"/>
              </a:rPr>
              <a:t> или </a:t>
            </a:r>
            <a:r>
              <a:rPr lang="ru-RU" sz="1400" b="1" dirty="0" err="1" smtClean="0">
                <a:latin typeface="Times New Roman" pitchFamily="18" charset="0"/>
                <a:cs typeface="Times New Roman" pitchFamily="18" charset="0"/>
              </a:rPr>
              <a:t>реперными</a:t>
            </a:r>
            <a:r>
              <a:rPr lang="ru-RU" sz="1400" dirty="0" smtClean="0">
                <a:latin typeface="Times New Roman" pitchFamily="18" charset="0"/>
                <a:cs typeface="Times New Roman" pitchFamily="18" charset="0"/>
              </a:rPr>
              <a:t>. Отсюда происходит другое название шкал порядка - </a:t>
            </a:r>
            <a:r>
              <a:rPr lang="ru-RU" sz="1400" b="1" dirty="0" err="1" smtClean="0">
                <a:latin typeface="Times New Roman" pitchFamily="18" charset="0"/>
                <a:cs typeface="Times New Roman" pitchFamily="18" charset="0"/>
              </a:rPr>
              <a:t>реперные</a:t>
            </a:r>
            <a:r>
              <a:rPr lang="ru-RU" sz="1400" b="1" dirty="0" smtClean="0">
                <a:latin typeface="Times New Roman" pitchFamily="18" charset="0"/>
                <a:cs typeface="Times New Roman" pitchFamily="18" charset="0"/>
              </a:rPr>
              <a:t> шкалы</a:t>
            </a:r>
            <a:r>
              <a:rPr lang="ru-RU" sz="1400" dirty="0" smtClean="0">
                <a:latin typeface="Times New Roman" pitchFamily="18" charset="0"/>
                <a:cs typeface="Times New Roman" pitchFamily="18" charset="0"/>
              </a:rPr>
              <a:t>. У </a:t>
            </a:r>
            <a:r>
              <a:rPr lang="ru-RU" sz="1400" dirty="0" err="1" smtClean="0">
                <a:latin typeface="Times New Roman" pitchFamily="18" charset="0"/>
                <a:cs typeface="Times New Roman" pitchFamily="18" charset="0"/>
              </a:rPr>
              <a:t>реперных</a:t>
            </a:r>
            <a:r>
              <a:rPr lang="ru-RU" sz="1400" dirty="0" smtClean="0">
                <a:latin typeface="Times New Roman" pitchFamily="18" charset="0"/>
                <a:cs typeface="Times New Roman" pitchFamily="18" charset="0"/>
              </a:rPr>
              <a:t> шкал может присутствовать нулевая отметка. Однако единица измерения для них отсутствует. Часто отметки шкал порядка и, соответственно, результаты измерений – это</a:t>
            </a:r>
            <a:r>
              <a:rPr lang="ru-RU" sz="1400" b="1" dirty="0" smtClean="0">
                <a:latin typeface="Times New Roman" pitchFamily="18" charset="0"/>
                <a:cs typeface="Times New Roman" pitchFamily="18" charset="0"/>
              </a:rPr>
              <a:t> числовые метки </a:t>
            </a:r>
            <a:r>
              <a:rPr lang="ru-RU" sz="1400" dirty="0" smtClean="0">
                <a:latin typeface="Times New Roman" pitchFamily="18" charset="0"/>
                <a:cs typeface="Times New Roman" pitchFamily="18" charset="0"/>
              </a:rPr>
              <a:t>(баллы, степени, уровни).</a:t>
            </a:r>
          </a:p>
          <a:p>
            <a:pPr indent="450000" algn="just">
              <a:spcBef>
                <a:spcPts val="600"/>
              </a:spcBef>
            </a:pPr>
            <a:r>
              <a:rPr lang="ru-RU" sz="1400" b="1" dirty="0" smtClean="0">
                <a:latin typeface="Times New Roman" pitchFamily="18" charset="0"/>
                <a:cs typeface="Times New Roman" pitchFamily="18" charset="0"/>
              </a:rPr>
              <a:t>Недостаток </a:t>
            </a:r>
            <a:r>
              <a:rPr lang="ru-RU" sz="1400" b="1" dirty="0" err="1" smtClean="0">
                <a:latin typeface="Times New Roman" pitchFamily="18" charset="0"/>
                <a:cs typeface="Times New Roman" pitchFamily="18" charset="0"/>
              </a:rPr>
              <a:t>реперных</a:t>
            </a:r>
            <a:r>
              <a:rPr lang="ru-RU" sz="1400" b="1" dirty="0" smtClean="0">
                <a:latin typeface="Times New Roman" pitchFamily="18" charset="0"/>
                <a:cs typeface="Times New Roman" pitchFamily="18" charset="0"/>
              </a:rPr>
              <a:t> шкал</a:t>
            </a:r>
            <a:r>
              <a:rPr lang="ru-RU" sz="1400" dirty="0" smtClean="0">
                <a:latin typeface="Times New Roman" pitchFamily="18" charset="0"/>
                <a:cs typeface="Times New Roman" pitchFamily="18" charset="0"/>
              </a:rPr>
              <a:t> - неопределенность интервалов между </a:t>
            </a:r>
            <a:r>
              <a:rPr lang="ru-RU" sz="1400" dirty="0" err="1" smtClean="0">
                <a:latin typeface="Times New Roman" pitchFamily="18" charset="0"/>
                <a:cs typeface="Times New Roman" pitchFamily="18" charset="0"/>
              </a:rPr>
              <a:t>реперными</a:t>
            </a:r>
            <a:r>
              <a:rPr lang="ru-RU" sz="1400" dirty="0" smtClean="0">
                <a:latin typeface="Times New Roman" pitchFamily="18" charset="0"/>
                <a:cs typeface="Times New Roman" pitchFamily="18" charset="0"/>
              </a:rPr>
              <a:t> точками, поэтому результаты оценивания нельзя складывать, перемножать, подвергать другим арифметическим действиям.</a:t>
            </a:r>
          </a:p>
          <a:p>
            <a:pPr indent="450000" algn="just">
              <a:spcBef>
                <a:spcPts val="600"/>
              </a:spcBef>
            </a:pPr>
            <a:r>
              <a:rPr lang="ru-RU" sz="1400" dirty="0" smtClean="0">
                <a:latin typeface="Times New Roman" pitchFamily="18" charset="0"/>
                <a:cs typeface="Times New Roman" pitchFamily="18" charset="0"/>
              </a:rPr>
              <a:t>Примеры</a:t>
            </a:r>
          </a:p>
          <a:p>
            <a:pPr indent="450000" algn="just">
              <a:spcBef>
                <a:spcPts val="600"/>
              </a:spcBef>
            </a:pPr>
            <a:r>
              <a:rPr lang="ru-RU" sz="1400" dirty="0" smtClean="0">
                <a:latin typeface="Times New Roman" pitchFamily="18" charset="0"/>
                <a:cs typeface="Times New Roman" pitchFamily="18" charset="0"/>
              </a:rPr>
              <a:t>Система оценок знаний обучающихся</a:t>
            </a:r>
          </a:p>
          <a:p>
            <a:pPr indent="450000" algn="just">
              <a:spcBef>
                <a:spcPts val="600"/>
              </a:spcBef>
            </a:pPr>
            <a:r>
              <a:rPr lang="ru-RU" sz="1400" dirty="0" smtClean="0">
                <a:latin typeface="Times New Roman" pitchFamily="18" charset="0"/>
                <a:cs typeface="Times New Roman" pitchFamily="18" charset="0"/>
              </a:rPr>
              <a:t>Оценки уровня мастерства спортсменов</a:t>
            </a:r>
          </a:p>
          <a:p>
            <a:pPr indent="450000" algn="just">
              <a:spcBef>
                <a:spcPts val="600"/>
              </a:spcBef>
            </a:pPr>
            <a:r>
              <a:rPr lang="ru-RU" sz="1400" dirty="0" smtClean="0">
                <a:latin typeface="Times New Roman" pitchFamily="18" charset="0"/>
                <a:cs typeface="Times New Roman" pitchFamily="18" charset="0"/>
              </a:rPr>
              <a:t>Шкала ветров по Бофорту ("штиль", "слабый ветер", "умеренный ветер" и т.д.)</a:t>
            </a:r>
          </a:p>
          <a:p>
            <a:pPr indent="450000" algn="just">
              <a:spcBef>
                <a:spcPts val="600"/>
              </a:spcBef>
            </a:pPr>
            <a:r>
              <a:rPr lang="ru-RU" sz="1400" dirty="0" smtClean="0">
                <a:latin typeface="Times New Roman" pitchFamily="18" charset="0"/>
                <a:cs typeface="Times New Roman" pitchFamily="18" charset="0"/>
              </a:rPr>
              <a:t>Шкала землетрясений</a:t>
            </a:r>
          </a:p>
          <a:p>
            <a:pPr indent="450000" algn="just">
              <a:spcBef>
                <a:spcPts val="600"/>
              </a:spcBef>
            </a:pPr>
            <a:r>
              <a:rPr lang="ru-RU" sz="1400" dirty="0" smtClean="0">
                <a:latin typeface="Times New Roman" pitchFamily="18" charset="0"/>
                <a:cs typeface="Times New Roman" pitchFamily="18" charset="0"/>
              </a:rPr>
              <a:t>Шкалы твердости</a:t>
            </a:r>
          </a:p>
          <a:p>
            <a:pPr indent="450000" algn="just">
              <a:spcBef>
                <a:spcPts val="600"/>
              </a:spcBef>
            </a:pPr>
            <a:r>
              <a:rPr lang="ru-RU" sz="1400" dirty="0" smtClean="0">
                <a:latin typeface="Times New Roman" pitchFamily="18" charset="0"/>
                <a:cs typeface="Times New Roman" pitchFamily="18" charset="0"/>
              </a:rPr>
              <a:t>Нумерация домов вдоль улицы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54</a:t>
            </a:r>
            <a:endParaRPr lang="ru-RU" dirty="0"/>
          </a:p>
        </p:txBody>
      </p:sp>
      <p:sp>
        <p:nvSpPr>
          <p:cNvPr id="13" name="Прямоугольник 12"/>
          <p:cNvSpPr/>
          <p:nvPr/>
        </p:nvSpPr>
        <p:spPr>
          <a:xfrm>
            <a:off x="220494" y="713362"/>
            <a:ext cx="8618706" cy="3339376"/>
          </a:xfrm>
          <a:prstGeom prst="rect">
            <a:avLst/>
          </a:prstGeom>
          <a:solidFill>
            <a:schemeClr val="bg1"/>
          </a:solidFill>
        </p:spPr>
        <p:txBody>
          <a:bodyPr wrap="square">
            <a:spAutoFit/>
          </a:bodyPr>
          <a:lstStyle/>
          <a:p>
            <a:pPr indent="450000" algn="just">
              <a:spcBef>
                <a:spcPts val="600"/>
              </a:spcBef>
            </a:pPr>
            <a:r>
              <a:rPr lang="ru-RU" sz="1400" b="1" dirty="0" smtClean="0">
                <a:latin typeface="Times New Roman" pitchFamily="18" charset="0"/>
                <a:cs typeface="Times New Roman" pitchFamily="18" charset="0"/>
              </a:rPr>
              <a:t>Шкалы разностей (интервалов) </a:t>
            </a:r>
            <a:r>
              <a:rPr lang="ru-RU" sz="1400" dirty="0" smtClean="0">
                <a:latin typeface="Times New Roman" pitchFamily="18" charset="0"/>
                <a:cs typeface="Times New Roman" pitchFamily="18" charset="0"/>
              </a:rPr>
              <a:t>– шкала значений количественной характеристики, для которой существует условная (принятая по соглашению) единица измерения (масштаб) и условный нуль, устанавливаемый произвольно либо в соответствии с некоторыми традициями и договоренностью. Шкала интервалов - это шкала порядка, в которой числа не только упорядочены по рангам, но и разделены определенными интервалами. Это позволяет судить не только о том, что одна величина больше другой, но и на сколько больше. Для результатов измерений, полученных с использованием шкал интервалов, возможны такие математические действия, как сложение и вычитание, применимы процедуры определения математического ожидания, стандартного отклонения и др. Однако сказать во сколько раз одна величина больше другой невозможно, так как начало отсчета (нулевая точка) выбирается произвольно.</a:t>
            </a:r>
          </a:p>
          <a:p>
            <a:pPr indent="450000" algn="just">
              <a:spcBef>
                <a:spcPts val="600"/>
              </a:spcBef>
            </a:pPr>
            <a:r>
              <a:rPr lang="ru-RU" sz="1400" dirty="0" smtClean="0">
                <a:latin typeface="Times New Roman" pitchFamily="18" charset="0"/>
                <a:cs typeface="Times New Roman" pitchFamily="18" charset="0"/>
              </a:rPr>
              <a:t>Примеры</a:t>
            </a:r>
          </a:p>
          <a:p>
            <a:pPr indent="450000" algn="just">
              <a:spcBef>
                <a:spcPts val="600"/>
              </a:spcBef>
            </a:pPr>
            <a:r>
              <a:rPr lang="ru-RU" sz="1400" dirty="0" smtClean="0">
                <a:latin typeface="Times New Roman" pitchFamily="18" charset="0"/>
                <a:cs typeface="Times New Roman" pitchFamily="18" charset="0"/>
              </a:rPr>
              <a:t>Шкала времени и температуры (в градусах Цельсия или Фаренгейта)</a:t>
            </a:r>
          </a:p>
          <a:p>
            <a:pPr indent="450000" algn="just">
              <a:spcBef>
                <a:spcPts val="600"/>
              </a:spcBef>
            </a:pPr>
            <a:r>
              <a:rPr lang="ru-RU" sz="1400" dirty="0" smtClean="0">
                <a:latin typeface="Times New Roman" pitchFamily="18" charset="0"/>
                <a:cs typeface="Times New Roman" pitchFamily="18" charset="0"/>
              </a:rPr>
              <a:t>По шкале интервалов измеряют потенциальную энергию или координату точки, расположенной на прямой. В этих случаях на шкале нельзя отметить ни естественное начало отсчета, ни естественную единицу измерения. Исследователь должен сам задать точку отсчета и сам выбрать единицу измерения.</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55</a:t>
            </a:r>
            <a:endParaRPr lang="ru-RU" dirty="0"/>
          </a:p>
        </p:txBody>
      </p:sp>
      <p:sp>
        <p:nvSpPr>
          <p:cNvPr id="13" name="Прямоугольник 12"/>
          <p:cNvSpPr/>
          <p:nvPr/>
        </p:nvSpPr>
        <p:spPr>
          <a:xfrm>
            <a:off x="220494" y="713362"/>
            <a:ext cx="8618706" cy="2616101"/>
          </a:xfrm>
          <a:prstGeom prst="rect">
            <a:avLst/>
          </a:prstGeom>
          <a:solidFill>
            <a:schemeClr val="bg1"/>
          </a:solidFill>
        </p:spPr>
        <p:txBody>
          <a:bodyPr wrap="square">
            <a:spAutoFit/>
          </a:bodyPr>
          <a:lstStyle/>
          <a:p>
            <a:pPr indent="450000" algn="just">
              <a:spcBef>
                <a:spcPts val="600"/>
              </a:spcBef>
            </a:pPr>
            <a:r>
              <a:rPr lang="ru-RU" sz="1400" b="1" dirty="0" smtClean="0">
                <a:latin typeface="Times New Roman" pitchFamily="18" charset="0"/>
                <a:cs typeface="Times New Roman" pitchFamily="18" charset="0"/>
              </a:rPr>
              <a:t>Шкалы отношений </a:t>
            </a:r>
            <a:r>
              <a:rPr lang="ru-RU" sz="1400" dirty="0" smtClean="0">
                <a:latin typeface="Times New Roman" pitchFamily="18" charset="0"/>
                <a:cs typeface="Times New Roman" pitchFamily="18" charset="0"/>
              </a:rPr>
              <a:t>– шкала значений количественной характеристики, для которой определена (по соглашению) единица измерения и существует естественный нуль, не зависящий от произвола наблюдателя (например, абсолютный нуль температурной шкалы). </a:t>
            </a:r>
          </a:p>
          <a:p>
            <a:pPr indent="450000" algn="just">
              <a:spcBef>
                <a:spcPts val="600"/>
              </a:spcBef>
            </a:pPr>
            <a:r>
              <a:rPr lang="ru-RU" sz="1400" dirty="0" smtClean="0">
                <a:latin typeface="Times New Roman" pitchFamily="18" charset="0"/>
                <a:cs typeface="Times New Roman" pitchFamily="18" charset="0"/>
              </a:rPr>
              <a:t>Шкалы отношений - это шкалы длин, термодинамической температуры, массы, силы света, уровня звука, жесткости воды и многих других количественных характеристик. Любое измерение по шкале отношений заключается в сравнении количественной характеристики с единицей измерения и выражении первой через вторую в кратном или дольном отношении. Это наиболее совершенная и информативная шкала. Результаты измерений в ней можно вычитать, умножать и делить. В некоторых случаях возможна и операция суммирования. Допустимость тех или иных математических операций определяется природой количественной характеристики.</a:t>
            </a:r>
          </a:p>
          <a:p>
            <a:pPr indent="450000" algn="just">
              <a:spcBef>
                <a:spcPts val="600"/>
              </a:spcBef>
            </a:pPr>
            <a:r>
              <a:rPr lang="ru-RU" sz="1400" dirty="0" smtClean="0">
                <a:latin typeface="Times New Roman" pitchFamily="18" charset="0"/>
                <a:cs typeface="Times New Roman" pitchFamily="18" charset="0"/>
              </a:rPr>
              <a:t>Шкала отношений </a:t>
            </a:r>
            <a:r>
              <a:rPr lang="ru-RU" sz="1400" b="1" dirty="0" smtClean="0">
                <a:latin typeface="Times New Roman" pitchFamily="18" charset="0"/>
                <a:cs typeface="Times New Roman" pitchFamily="18" charset="0"/>
              </a:rPr>
              <a:t>не содержит отрицательных значений</a:t>
            </a:r>
            <a:r>
              <a:rPr lang="ru-RU" sz="1400" dirty="0" smtClean="0">
                <a:latin typeface="Times New Roman" pitchFamily="18" charset="0"/>
                <a:cs typeface="Times New Roman" pitchFamily="18" charset="0"/>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56</a:t>
            </a:r>
            <a:endParaRPr lang="ru-RU" dirty="0"/>
          </a:p>
        </p:txBody>
      </p:sp>
      <p:sp>
        <p:nvSpPr>
          <p:cNvPr id="13" name="Прямоугольник 12"/>
          <p:cNvSpPr/>
          <p:nvPr/>
        </p:nvSpPr>
        <p:spPr>
          <a:xfrm>
            <a:off x="220494" y="713362"/>
            <a:ext cx="8618706" cy="3262432"/>
          </a:xfrm>
          <a:prstGeom prst="rect">
            <a:avLst/>
          </a:prstGeom>
          <a:solidFill>
            <a:schemeClr val="bg1"/>
          </a:solidFill>
        </p:spPr>
        <p:txBody>
          <a:bodyPr wrap="square">
            <a:spAutoFit/>
          </a:bodyPr>
          <a:lstStyle/>
          <a:p>
            <a:pPr indent="450000" algn="just">
              <a:spcBef>
                <a:spcPts val="600"/>
              </a:spcBef>
            </a:pPr>
            <a:r>
              <a:rPr lang="ru-RU" sz="1400" b="1" dirty="0" smtClean="0">
                <a:latin typeface="Times New Roman" pitchFamily="18" charset="0"/>
                <a:cs typeface="Times New Roman" pitchFamily="18" charset="0"/>
              </a:rPr>
              <a:t>Абсолютная шкала – шкала числовых значений количественной характеристики</a:t>
            </a:r>
            <a:r>
              <a:rPr lang="ru-RU" sz="1400" dirty="0" smtClean="0">
                <a:latin typeface="Times New Roman" pitchFamily="18" charset="0"/>
                <a:cs typeface="Times New Roman" pitchFamily="18" charset="0"/>
              </a:rPr>
              <a:t>. Отличительные признаки абсолютных шкал: наличие естественного нуля и отсутствие необходимости в единице измерений. С использованием абсолютных шкал измеряют коэффициенты усиления, ослабления, амплитудной модуляции, нелинейных искажений, отражения, коэффициент полезного действия и т. п. Результаты измерений в абсолютных шкалах при необходимости выражают в процентах, промилле, байтах, битах, децибелах.</a:t>
            </a:r>
            <a:br>
              <a:rPr lang="ru-RU" sz="1400" dirty="0" smtClean="0">
                <a:latin typeface="Times New Roman" pitchFamily="18" charset="0"/>
                <a:cs typeface="Times New Roman" pitchFamily="18" charset="0"/>
              </a:rPr>
            </a:br>
            <a:endParaRPr lang="ru-RU" sz="1400" dirty="0" smtClean="0">
              <a:latin typeface="Times New Roman" pitchFamily="18" charset="0"/>
              <a:cs typeface="Times New Roman" pitchFamily="18" charset="0"/>
            </a:endParaRPr>
          </a:p>
          <a:p>
            <a:pPr indent="450000" algn="just">
              <a:spcBef>
                <a:spcPts val="600"/>
              </a:spcBef>
            </a:pPr>
            <a:r>
              <a:rPr lang="ru-RU" sz="1400" b="1" dirty="0" smtClean="0">
                <a:latin typeface="Times New Roman" pitchFamily="18" charset="0"/>
                <a:cs typeface="Times New Roman" pitchFamily="18" charset="0"/>
              </a:rPr>
              <a:t>Разновидностью абсолютных шкал</a:t>
            </a:r>
            <a:r>
              <a:rPr lang="ru-RU" sz="1400" dirty="0" smtClean="0">
                <a:latin typeface="Times New Roman" pitchFamily="18" charset="0"/>
                <a:cs typeface="Times New Roman" pitchFamily="18" charset="0"/>
              </a:rPr>
              <a:t> являются дискретные (счетные) шкалы, в которых результат измерения выражается числом частиц, квантов, или других объектов, эквивалентных по проявлению измеряемого свойства. Например, шкалы для электрического заряда ядер атомов, числа квантов (в фотохимии), количества информации. Иногда за единицу измерений (со специальным названием) в таких шкалах принимают какое-то определенное число частиц (квантов), например один моль – число частиц, равное числу Авогадро.</a:t>
            </a:r>
          </a:p>
          <a:p>
            <a:pPr indent="450000" algn="just">
              <a:spcBef>
                <a:spcPts val="600"/>
              </a:spcBef>
            </a:pPr>
            <a:r>
              <a:rPr lang="ru-RU" sz="1400" dirty="0" smtClean="0">
                <a:latin typeface="Times New Roman" pitchFamily="18" charset="0"/>
                <a:cs typeface="Times New Roman" pitchFamily="18" charset="0"/>
              </a:rPr>
              <a:t>Абсолютная шкала, диапазон значений которой находится в пределах от нуля до единицы (или некоторого предельного значения по спецификации шкалы) называют </a:t>
            </a:r>
            <a:r>
              <a:rPr lang="ru-RU" sz="1400" b="1" dirty="0" smtClean="0">
                <a:latin typeface="Times New Roman" pitchFamily="18" charset="0"/>
                <a:cs typeface="Times New Roman" pitchFamily="18" charset="0"/>
              </a:rPr>
              <a:t>абсолютной ограниченной шкалой</a:t>
            </a:r>
            <a:r>
              <a:rPr lang="ru-RU" sz="1400" dirty="0" smtClean="0">
                <a:latin typeface="Times New Roman" pitchFamily="18" charset="0"/>
                <a:cs typeface="Times New Roman"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57</a:t>
            </a:r>
            <a:endParaRPr lang="ru-RU" dirty="0"/>
          </a:p>
        </p:txBody>
      </p:sp>
      <p:sp>
        <p:nvSpPr>
          <p:cNvPr id="13" name="Прямоугольник 12"/>
          <p:cNvSpPr/>
          <p:nvPr/>
        </p:nvSpPr>
        <p:spPr>
          <a:xfrm>
            <a:off x="220494" y="713362"/>
            <a:ext cx="8618706" cy="307777"/>
          </a:xfrm>
          <a:prstGeom prst="rect">
            <a:avLst/>
          </a:prstGeom>
          <a:solidFill>
            <a:schemeClr val="bg1"/>
          </a:solidFill>
        </p:spPr>
        <p:txBody>
          <a:bodyPr wrap="square">
            <a:spAutoFit/>
          </a:bodyPr>
          <a:lstStyle/>
          <a:p>
            <a:pPr indent="450000" algn="just">
              <a:spcBef>
                <a:spcPts val="600"/>
              </a:spcBef>
            </a:pPr>
            <a:r>
              <a:rPr lang="ru-RU" sz="1400" b="1" dirty="0" smtClean="0">
                <a:latin typeface="Times New Roman" pitchFamily="18" charset="0"/>
                <a:cs typeface="Times New Roman" pitchFamily="18" charset="0"/>
              </a:rPr>
              <a:t>1.9. Эталоны и образцовые средства измерений</a:t>
            </a:r>
          </a:p>
        </p:txBody>
      </p:sp>
      <p:sp>
        <p:nvSpPr>
          <p:cNvPr id="5" name="TextBox 4"/>
          <p:cNvSpPr txBox="1"/>
          <p:nvPr/>
        </p:nvSpPr>
        <p:spPr>
          <a:xfrm>
            <a:off x="376136" y="1121923"/>
            <a:ext cx="8158264" cy="3385542"/>
          </a:xfrm>
          <a:prstGeom prst="rect">
            <a:avLst/>
          </a:prstGeom>
          <a:noFill/>
        </p:spPr>
        <p:txBody>
          <a:bodyPr wrap="square" rtlCol="0">
            <a:spAutoFit/>
          </a:bodyPr>
          <a:lstStyle/>
          <a:p>
            <a:endParaRPr lang="ru-RU" dirty="0" smtClean="0"/>
          </a:p>
          <a:p>
            <a:pPr indent="457200" algn="just"/>
            <a:r>
              <a:rPr lang="ru-RU" sz="1400" dirty="0" smtClean="0">
                <a:latin typeface="Times New Roman" pitchFamily="18" charset="0"/>
                <a:cs typeface="Times New Roman" pitchFamily="18" charset="0"/>
              </a:rPr>
              <a:t>Для поддержания единства установленных мер еще в древние времена создавались эталонные (образцовые) меры. К ним относились бережно: в средние века они хранились в храмах как наиболее надежных местах для хранения ценных предметов. </a:t>
            </a:r>
          </a:p>
          <a:p>
            <a:pPr indent="457200" algn="just"/>
            <a:r>
              <a:rPr lang="ru-RU" sz="1400" dirty="0" smtClean="0">
                <a:latin typeface="Times New Roman" pitchFamily="18" charset="0"/>
                <a:cs typeface="Times New Roman" pitchFamily="18" charset="0"/>
              </a:rPr>
              <a:t>По мере развития промышленного производства повышались требования к применению и хранению мер, усиливалось стремление к унификации размеров единиц физических величин. По мере унификации единиц измерений во многих государствах вводились законодательные нормы, которые защищали покупателей от недобросовестности производителей и продавцов товаров и услуг. </a:t>
            </a:r>
          </a:p>
          <a:p>
            <a:pPr indent="457200" algn="just"/>
            <a:r>
              <a:rPr lang="ru-RU" sz="1400" dirty="0" smtClean="0">
                <a:latin typeface="Times New Roman" pitchFamily="18" charset="0"/>
                <a:cs typeface="Times New Roman" pitchFamily="18" charset="0"/>
              </a:rPr>
              <a:t>Например, в Наказе Петра I «О сборе в Московской Большой таможне пошлин» (1698 г.) сказано: «за найденные непрямые, воровские весы лавки опечатать, товары отобрать и семьей сослать». В Уставе воинских артикулов (1716 г.) указано: «Наказание за обмер и обвес - возвратить добро втрое, взимать штраф, подвергнуть телесному наказанию». </a:t>
            </a:r>
            <a:endParaRPr lang="ru-RU" sz="1400" dirty="0" smtClean="0"/>
          </a:p>
          <a:p>
            <a:pPr indent="457200" algn="just"/>
            <a:r>
              <a:rPr lang="ru-RU" sz="1400" dirty="0" smtClean="0">
                <a:latin typeface="Times New Roman" pitchFamily="18" charset="0"/>
                <a:cs typeface="Times New Roman" pitchFamily="18" charset="0"/>
              </a:rPr>
              <a:t> В 1758 г. Елизавета Петровна своим Указом повелела: «Сделать аршины железные верные и с обеих концов заклейменные так, чтобы ни урезать, ни </a:t>
            </a:r>
            <a:r>
              <a:rPr lang="ru-RU" sz="1400" dirty="0" err="1" smtClean="0">
                <a:latin typeface="Times New Roman" pitchFamily="18" charset="0"/>
                <a:cs typeface="Times New Roman" pitchFamily="18" charset="0"/>
              </a:rPr>
              <a:t>упиловать</a:t>
            </a:r>
            <a:r>
              <a:rPr lang="ru-RU" sz="1400" dirty="0" smtClean="0">
                <a:latin typeface="Times New Roman" pitchFamily="18" charset="0"/>
                <a:cs typeface="Times New Roman" pitchFamily="18" charset="0"/>
              </a:rPr>
              <a:t> невозможно было». </a:t>
            </a:r>
          </a:p>
          <a:p>
            <a:pPr indent="457200" algn="just"/>
            <a:endParaRPr lang="ru-RU" sz="1400" dirty="0" smtClean="0">
              <a:latin typeface="Times New Roman" pitchFamily="18" charset="0"/>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58</a:t>
            </a:r>
            <a:endParaRPr lang="ru-RU" dirty="0"/>
          </a:p>
        </p:txBody>
      </p:sp>
      <p:sp>
        <p:nvSpPr>
          <p:cNvPr id="5" name="TextBox 4"/>
          <p:cNvSpPr txBox="1"/>
          <p:nvPr/>
        </p:nvSpPr>
        <p:spPr>
          <a:xfrm>
            <a:off x="376136" y="557719"/>
            <a:ext cx="8158264" cy="3385542"/>
          </a:xfrm>
          <a:prstGeom prst="rect">
            <a:avLst/>
          </a:prstGeom>
          <a:noFill/>
        </p:spPr>
        <p:txBody>
          <a:bodyPr wrap="square" rtlCol="0">
            <a:spAutoFit/>
          </a:bodyPr>
          <a:lstStyle/>
          <a:p>
            <a:endParaRPr lang="ru-RU" dirty="0" smtClean="0"/>
          </a:p>
          <a:p>
            <a:endParaRPr lang="ru-RU" sz="1400" dirty="0" smtClean="0"/>
          </a:p>
          <a:p>
            <a:pPr indent="457200" algn="just"/>
            <a:r>
              <a:rPr lang="ru-RU" sz="1400" dirty="0" smtClean="0">
                <a:latin typeface="Times New Roman" pitchFamily="18" charset="0"/>
                <a:cs typeface="Times New Roman" pitchFamily="18" charset="0"/>
              </a:rPr>
              <a:t>В 1840 г. во Франции была введена метрическая система мер, впервые предложенная в1791 г. Парижской академией наук и принятая Учредительным собранием. Эта система получила свое название по названию основной единицы - метра, принятого равным одной сорокамиллионной части четверти длины меридиана, проходящего через Париж. За единицу веса в метрической системе был принят килограмм – вес кубического дециметра чистой воды при температуре + 4 С. </a:t>
            </a:r>
          </a:p>
          <a:p>
            <a:pPr indent="457200" algn="just"/>
            <a:r>
              <a:rPr lang="ru-RU" sz="1400" dirty="0" smtClean="0">
                <a:latin typeface="Times New Roman" pitchFamily="18" charset="0"/>
                <a:cs typeface="Times New Roman" pitchFamily="18" charset="0"/>
              </a:rPr>
              <a:t>Важность широкого внедрения метрической системы мер и весов в науку и технику оценил великий русский ученый Д.И. Менделеев. В 1867 г. с трибуны съезда русских естествоиспытателей он выступил с призывом содействовать подготовке метрической реформы в России. По его инициативе Петербургская академия наук предложила учредить международную организацию, которая обеспечивала бы единообразие средств измерений в международном масштабе. Это предложение получило одобрение, и 20 мая 1875 г. на проведенной в Париже Дипломатической метрологической конференции, в которой участвовали 17 государств (в том числе Россия), была принята Метрическая конвенция.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59</a:t>
            </a:r>
            <a:endParaRPr lang="ru-RU" dirty="0"/>
          </a:p>
        </p:txBody>
      </p:sp>
      <p:sp>
        <p:nvSpPr>
          <p:cNvPr id="5" name="TextBox 4"/>
          <p:cNvSpPr txBox="1"/>
          <p:nvPr/>
        </p:nvSpPr>
        <p:spPr>
          <a:xfrm>
            <a:off x="376136" y="557719"/>
            <a:ext cx="8158264" cy="3385542"/>
          </a:xfrm>
          <a:prstGeom prst="rect">
            <a:avLst/>
          </a:prstGeom>
          <a:noFill/>
        </p:spPr>
        <p:txBody>
          <a:bodyPr wrap="square" rtlCol="0">
            <a:spAutoFit/>
          </a:bodyPr>
          <a:lstStyle/>
          <a:p>
            <a:endParaRPr lang="ru-RU" dirty="0" smtClean="0"/>
          </a:p>
          <a:p>
            <a:endParaRPr lang="ru-RU" sz="1400" dirty="0" smtClean="0"/>
          </a:p>
          <a:p>
            <a:pPr indent="457200" algn="just"/>
            <a:r>
              <a:rPr lang="ru-RU" sz="1400" dirty="0" smtClean="0">
                <a:latin typeface="Times New Roman" pitchFamily="18" charset="0"/>
                <a:cs typeface="Times New Roman" pitchFamily="18" charset="0"/>
              </a:rPr>
              <a:t>Д.И. Менделеев сыграл большую роль в становлении метрологии в России. Он был директором Главной Палаты мер и весов и руководил отечественной метрологией в период с 1892 по 1907 г. В широко известной фразе великого ученого «Наука начинается... с тех пор, как начинают измерять»,— выражен, по существу, важнейший принцип развития науки, который не утратил актуальности и в наши дни. </a:t>
            </a:r>
          </a:p>
          <a:p>
            <a:pPr indent="457200" algn="just"/>
            <a:r>
              <a:rPr lang="ru-RU" sz="1400" dirty="0" smtClean="0">
                <a:latin typeface="Times New Roman" pitchFamily="18" charset="0"/>
                <a:cs typeface="Times New Roman" pitchFamily="18" charset="0"/>
              </a:rPr>
              <a:t>Метрология была долгое время описательной наукой о различных мерах и соотношениях между ними. Но в процессе развития общества роль измерений возрастала, и с конца 19 века благодаря прогрессу физики метрология поднялась на качественно новый уровень. </a:t>
            </a:r>
          </a:p>
          <a:p>
            <a:pPr indent="457200" algn="just"/>
            <a:r>
              <a:rPr lang="ru-RU" sz="1400" dirty="0" smtClean="0">
                <a:latin typeface="Times New Roman" pitchFamily="18" charset="0"/>
                <a:cs typeface="Times New Roman" pitchFamily="18" charset="0"/>
              </a:rPr>
              <a:t>Развитие естественных наук привело к появлению новых принципов, методов и средств измерений. В свою очередь, развитие измерительной техники и метрологии стимулировало развитие естественных наук, становилось все более мощным средством исследования. Известно множество примеров, которые подтверждают роль измерений как инструмента познания. Так, повышение точности измерений плотности воды привело в 1932 г. к открытию тяжелого изотопа водорода — дейтерия.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30066" y="4774168"/>
            <a:ext cx="537754" cy="369332"/>
          </a:xfrm>
          <a:prstGeom prst="rect">
            <a:avLst/>
          </a:prstGeom>
          <a:noFill/>
        </p:spPr>
        <p:txBody>
          <a:bodyPr wrap="square" rtlCol="0">
            <a:spAutoFit/>
          </a:bodyPr>
          <a:lstStyle/>
          <a:p>
            <a:r>
              <a:rPr lang="ru-RU" dirty="0" smtClean="0"/>
              <a:t>60</a:t>
            </a:r>
            <a:endParaRPr lang="ru-RU" dirty="0"/>
          </a:p>
        </p:txBody>
      </p:sp>
      <p:sp>
        <p:nvSpPr>
          <p:cNvPr id="5" name="TextBox 4"/>
          <p:cNvSpPr txBox="1"/>
          <p:nvPr/>
        </p:nvSpPr>
        <p:spPr>
          <a:xfrm>
            <a:off x="376136" y="557719"/>
            <a:ext cx="8158264" cy="3385542"/>
          </a:xfrm>
          <a:prstGeom prst="rect">
            <a:avLst/>
          </a:prstGeom>
          <a:noFill/>
        </p:spPr>
        <p:txBody>
          <a:bodyPr wrap="square" rtlCol="0">
            <a:spAutoFit/>
          </a:bodyPr>
          <a:lstStyle/>
          <a:p>
            <a:endParaRPr lang="ru-RU" dirty="0" smtClean="0"/>
          </a:p>
          <a:p>
            <a:endParaRPr lang="ru-RU" sz="1400" dirty="0" smtClean="0"/>
          </a:p>
          <a:p>
            <a:pPr indent="457200" algn="just"/>
            <a:r>
              <a:rPr lang="ru-RU" sz="1400" dirty="0" smtClean="0">
                <a:latin typeface="Times New Roman" pitchFamily="18" charset="0"/>
                <a:cs typeface="Times New Roman" pitchFamily="18" charset="0"/>
              </a:rPr>
              <a:t>Д.И. Менделеев сыграл большую роль в становлении метрологии в России. Он был директором Главной Палаты мер и весов и руководил отечественной метрологией в период с 1892 по 1907 г. В широко известной фразе великого ученого «Наука начинается... с тех пор, как начинают измерять»,— выражен, по существу, важнейший принцип развития науки, который не утратил актуальности и в наши дни. </a:t>
            </a:r>
          </a:p>
          <a:p>
            <a:pPr indent="457200" algn="just"/>
            <a:r>
              <a:rPr lang="ru-RU" sz="1400" dirty="0" smtClean="0">
                <a:latin typeface="Times New Roman" pitchFamily="18" charset="0"/>
                <a:cs typeface="Times New Roman" pitchFamily="18" charset="0"/>
              </a:rPr>
              <a:t>Метрология была долгое время описательной наукой о различных мерах и соотношениях между ними. Но в процессе развития общества роль измерений возрастала, и с конца прошлого века благодаря прогрессу физики метрология поднялась на качественно новый уровень. </a:t>
            </a:r>
          </a:p>
          <a:p>
            <a:pPr indent="457200" algn="just"/>
            <a:r>
              <a:rPr lang="ru-RU" sz="1400" dirty="0" smtClean="0">
                <a:latin typeface="Times New Roman" pitchFamily="18" charset="0"/>
                <a:cs typeface="Times New Roman" pitchFamily="18" charset="0"/>
              </a:rPr>
              <a:t>Развитие естественных наук привело к появлению новых принципов, методов и средств измерений. В свою очередь, развитие измерительной техники и метрологии стимулировало развитие естественных наук, становилось все более мощным средством исследования. Известно множество примеров, которые подтверждают роль измерений как инструмента познания. Так, повышение точности измерений плотности воды привело в 1932 г. к открытию тяжелого изотопа водорода — дейтерия.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805238"/>
          </a:xfrm>
        </p:spPr>
        <p:txBody>
          <a:bodyPr>
            <a:normAutofit/>
          </a:bodyPr>
          <a:lstStyle/>
          <a:p>
            <a:pPr indent="457200" algn="just"/>
            <a:r>
              <a:rPr lang="ru-RU" dirty="0" smtClean="0">
                <a:latin typeface="Times New Roman" pitchFamily="18" charset="0"/>
                <a:cs typeface="Times New Roman" pitchFamily="18" charset="0"/>
              </a:rPr>
              <a:t>Общий принцип разработки стандарта следующий:</a:t>
            </a:r>
          </a:p>
          <a:p>
            <a:pPr indent="457200" algn="just"/>
            <a:r>
              <a:rPr lang="ru-RU" dirty="0" smtClean="0">
                <a:latin typeface="Times New Roman" pitchFamily="18" charset="0"/>
                <a:cs typeface="Times New Roman" pitchFamily="18" charset="0"/>
              </a:rPr>
              <a:t>Стандарты не зависят от общественного строя, от формы собственности (государственное предприятие или частное), от размеров предприятия, от отрасли (действуют везде – на транспорте в строительстве, туризме, медицине). Вклад стандартизации в ВВП сейчас во многих странах достигает 27%, в производительность труда – до 30 %.</a:t>
            </a:r>
          </a:p>
          <a:p>
            <a:pPr indent="457200" algn="just"/>
            <a:r>
              <a:rPr lang="ru-RU" dirty="0" smtClean="0">
                <a:latin typeface="Times New Roman" pitchFamily="18" charset="0"/>
                <a:cs typeface="Times New Roman" pitchFamily="18" charset="0"/>
              </a:rPr>
              <a:t>Взять на себя обязательства соответствовать определенному качеству продукции или услуг – дело добровольное. Однако выйти на рынок со своим товаром можно только, если у тебя есть сертифицированная система оценки качества твоей продукции. На крупных предприятиях руководитель, отвечающий за вопросы качества имеет ранг не ниже вице-президента компании.</a:t>
            </a: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5</a:t>
            </a:r>
            <a:endParaRPr lang="ru-RU" dirty="0"/>
          </a:p>
        </p:txBody>
      </p:sp>
    </p:spTree>
    <p:extLst>
      <p:ext uri="{BB962C8B-B14F-4D97-AF65-F5344CB8AC3E}">
        <p14:creationId xmlns:p14="http://schemas.microsoft.com/office/powerpoint/2010/main" val="32799695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31266" y="321561"/>
            <a:ext cx="8048003" cy="606092"/>
          </a:xfrm>
        </p:spPr>
        <p:txBody>
          <a:bodyPr>
            <a:normAutofit/>
          </a:bodyPr>
          <a:lstStyle/>
          <a:p>
            <a:r>
              <a:rPr lang="ru-RU" sz="1800" dirty="0" smtClean="0">
                <a:latin typeface="Times New Roman" panose="02020603050405020304" pitchFamily="18" charset="0"/>
                <a:cs typeface="Times New Roman" panose="02020603050405020304" pitchFamily="18" charset="0"/>
              </a:rPr>
              <a:t>Виды эталонов</a:t>
            </a:r>
            <a:endParaRPr lang="ru-RU"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9680" y="954158"/>
            <a:ext cx="8158264" cy="3293209"/>
          </a:xfrm>
          <a:prstGeom prst="rect">
            <a:avLst/>
          </a:prstGeom>
          <a:noFill/>
        </p:spPr>
        <p:txBody>
          <a:bodyPr wrap="square" rtlCol="0">
            <a:spAutoFit/>
          </a:bodyPr>
          <a:lstStyle/>
          <a:p>
            <a:pPr algn="just"/>
            <a:r>
              <a:rPr lang="ru-RU" sz="1600" dirty="0" smtClean="0">
                <a:latin typeface="Times New Roman" panose="02020603050405020304" pitchFamily="18" charset="0"/>
                <a:cs typeface="Times New Roman" panose="02020603050405020304" pitchFamily="18" charset="0"/>
              </a:rPr>
              <a:t>Первичный </a:t>
            </a:r>
            <a:r>
              <a:rPr lang="ru-RU" sz="1600" dirty="0">
                <a:latin typeface="Times New Roman" panose="02020603050405020304" pitchFamily="18" charset="0"/>
                <a:cs typeface="Times New Roman" panose="02020603050405020304" pitchFamily="18" charset="0"/>
              </a:rPr>
              <a:t>эталон </a:t>
            </a:r>
            <a:r>
              <a:rPr lang="ru-RU" sz="1600" dirty="0" smtClean="0">
                <a:latin typeface="Times New Roman" panose="02020603050405020304" pitchFamily="18" charset="0"/>
                <a:cs typeface="Times New Roman" panose="02020603050405020304" pitchFamily="18" charset="0"/>
              </a:rPr>
              <a:t>- это </a:t>
            </a:r>
            <a:r>
              <a:rPr lang="ru-RU" sz="1600" dirty="0">
                <a:latin typeface="Times New Roman" panose="02020603050405020304" pitchFamily="18" charset="0"/>
                <a:cs typeface="Times New Roman" panose="02020603050405020304" pitchFamily="18" charset="0"/>
              </a:rPr>
              <a:t>эталон, воспроизводящий единицу физической величины с наивысшей точностью, возможной в данной области измерений на современном уровне научно-технических достижений. Первичный эталон может быть национальным (государственным) и международным.</a:t>
            </a:r>
          </a:p>
          <a:p>
            <a:pPr algn="just"/>
            <a:r>
              <a:rPr lang="ru-RU" sz="1600" dirty="0">
                <a:latin typeface="Times New Roman" panose="02020603050405020304" pitchFamily="18" charset="0"/>
                <a:cs typeface="Times New Roman" panose="02020603050405020304" pitchFamily="18" charset="0"/>
              </a:rPr>
              <a:t>Вторичный эталон </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получающий размер единицы непосредственно от первичного эталона данной единицы меры величины.</a:t>
            </a:r>
          </a:p>
          <a:p>
            <a:pPr algn="just"/>
            <a:r>
              <a:rPr lang="ru-RU" sz="1600" dirty="0">
                <a:latin typeface="Times New Roman" panose="02020603050405020304" pitchFamily="18" charset="0"/>
                <a:cs typeface="Times New Roman" panose="02020603050405020304" pitchFamily="18" charset="0"/>
              </a:rPr>
              <a:t>Эталон сравнения </a:t>
            </a:r>
            <a:r>
              <a:rPr lang="ru-RU" sz="1600" dirty="0">
                <a:latin typeface="Times New Roman" panose="02020603050405020304" pitchFamily="18" charset="0"/>
                <a:cs typeface="Times New Roman" panose="02020603050405020304" pitchFamily="18" charset="0"/>
              </a:rPr>
              <a:t>-</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эталон, применяемый для сличений эталонов, которые по тем или иным причинам не могут быть непосредственно сличены друг с другом.</a:t>
            </a:r>
          </a:p>
          <a:p>
            <a:pPr algn="just"/>
            <a:r>
              <a:rPr lang="ru-RU" sz="1600" dirty="0">
                <a:latin typeface="Times New Roman" panose="02020603050405020304" pitchFamily="18" charset="0"/>
                <a:cs typeface="Times New Roman" panose="02020603050405020304" pitchFamily="18" charset="0"/>
              </a:rPr>
              <a:t>Исходный эталон </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эталон, обладающий наивысшими метрологическими свойствами (в данной лаборатории, организации, на предприятии), от которого передают размер единицы подчинённым эталонам и имеющимся средствам измерений.</a:t>
            </a:r>
          </a:p>
          <a:p>
            <a:pPr algn="just"/>
            <a:r>
              <a:rPr lang="ru-RU" sz="1600" dirty="0">
                <a:latin typeface="Times New Roman" panose="02020603050405020304" pitchFamily="18" charset="0"/>
                <a:cs typeface="Times New Roman" panose="02020603050405020304" pitchFamily="18" charset="0"/>
              </a:rPr>
              <a:t>Рабочий эталон </a:t>
            </a:r>
            <a:r>
              <a:rPr lang="ru-RU" sz="1600" dirty="0">
                <a:latin typeface="Times New Roman" panose="02020603050405020304" pitchFamily="18" charset="0"/>
                <a:cs typeface="Times New Roman" panose="02020603050405020304" pitchFamily="18" charset="0"/>
              </a:rPr>
              <a:t> -</a:t>
            </a:r>
            <a:r>
              <a:rPr lang="ru-RU" sz="1600" dirty="0" smtClean="0">
                <a:latin typeface="Times New Roman" panose="02020603050405020304" pitchFamily="18" charset="0"/>
                <a:cs typeface="Times New Roman" panose="02020603050405020304" pitchFamily="18" charset="0"/>
              </a:rPr>
              <a:t> </a:t>
            </a:r>
            <a:r>
              <a:rPr lang="ru-RU" sz="1600" dirty="0">
                <a:latin typeface="Times New Roman" panose="02020603050405020304" pitchFamily="18" charset="0"/>
                <a:cs typeface="Times New Roman" panose="02020603050405020304" pitchFamily="18" charset="0"/>
              </a:rPr>
              <a:t>эталон, предназначенный для передачи размера единицы рабочим средствам измерений</a:t>
            </a:r>
            <a:r>
              <a:rPr lang="ru-RU" sz="1600" dirty="0" smtClean="0">
                <a:latin typeface="Times New Roman" panose="02020603050405020304" pitchFamily="18" charset="0"/>
                <a:cs typeface="Times New Roman" panose="02020603050405020304" pitchFamily="18" charset="0"/>
              </a:rPr>
              <a:t>.</a:t>
            </a:r>
            <a:endParaRPr lang="ru-RU"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5771" y="695740"/>
            <a:ext cx="8158264" cy="4093428"/>
          </a:xfrm>
          <a:prstGeom prst="rect">
            <a:avLst/>
          </a:prstGeom>
          <a:noFill/>
        </p:spPr>
        <p:txBody>
          <a:bodyPr wrap="square" rtlCol="0">
            <a:spAutoFit/>
          </a:bodyPr>
          <a:lstStyle/>
          <a:p>
            <a:pPr algn="just"/>
            <a:r>
              <a:rPr lang="ru-RU" sz="1600" dirty="0" smtClean="0">
                <a:latin typeface="Times New Roman" panose="02020603050405020304" pitchFamily="18" charset="0"/>
                <a:cs typeface="Times New Roman" panose="02020603050405020304" pitchFamily="18" charset="0"/>
              </a:rPr>
              <a:t>Государственный </a:t>
            </a:r>
            <a:r>
              <a:rPr lang="ru-RU" sz="1600" dirty="0">
                <a:latin typeface="Times New Roman" panose="02020603050405020304" pitchFamily="18" charset="0"/>
                <a:cs typeface="Times New Roman" panose="02020603050405020304" pitchFamily="18" charset="0"/>
              </a:rPr>
              <a:t>первичный эталон — первичный эталон, признанный решением уполномоченного на то государственного органа в качестве исходного на территории государства.</a:t>
            </a:r>
          </a:p>
          <a:p>
            <a:pPr algn="just"/>
            <a:r>
              <a:rPr lang="ru-RU" sz="1600" dirty="0">
                <a:latin typeface="Times New Roman" panose="02020603050405020304" pitchFamily="18" charset="0"/>
                <a:cs typeface="Times New Roman" panose="02020603050405020304" pitchFamily="18" charset="0"/>
              </a:rPr>
              <a:t>Международный эталон — эталон, принятый по международному соглашению в качестве международной основы для согласования с ним размеров единиц, воспроизводимых и хранимых национальными эталонами</a:t>
            </a:r>
            <a:r>
              <a:rPr lang="ru-RU" sz="1600" dirty="0" smtClean="0">
                <a:latin typeface="Times New Roman" panose="02020603050405020304" pitchFamily="18" charset="0"/>
                <a:cs typeface="Times New Roman" panose="02020603050405020304" pitchFamily="18" charset="0"/>
              </a:rPr>
              <a:t>.</a:t>
            </a:r>
          </a:p>
          <a:p>
            <a:pPr algn="just"/>
            <a:endParaRPr lang="ru-RU" sz="1600" dirty="0" smtClean="0">
              <a:latin typeface="Times New Roman" panose="02020603050405020304" pitchFamily="18" charset="0"/>
              <a:cs typeface="Times New Roman" panose="02020603050405020304" pitchFamily="18" charset="0"/>
            </a:endParaRPr>
          </a:p>
          <a:p>
            <a:pPr algn="just"/>
            <a:r>
              <a:rPr lang="ru-RU" sz="1600" dirty="0" smtClean="0">
                <a:latin typeface="Times New Roman" panose="02020603050405020304" pitchFamily="18" charset="0"/>
                <a:cs typeface="Times New Roman" panose="02020603050405020304" pitchFamily="18" charset="0"/>
              </a:rPr>
              <a:t>Свойства эталона:</a:t>
            </a:r>
          </a:p>
          <a:p>
            <a:pPr marL="285750" indent="-285750" algn="just">
              <a:buFontTx/>
              <a:buChar char="-"/>
            </a:pPr>
            <a:r>
              <a:rPr lang="ru-RU" sz="1600" dirty="0" smtClean="0">
                <a:latin typeface="Times New Roman" panose="02020603050405020304" pitchFamily="18" charset="0"/>
                <a:cs typeface="Times New Roman" panose="02020603050405020304" pitchFamily="18" charset="0"/>
              </a:rPr>
              <a:t>Неизменность - способность </a:t>
            </a:r>
            <a:r>
              <a:rPr lang="ru-RU" sz="1600" dirty="0">
                <a:latin typeface="Times New Roman" panose="02020603050405020304" pitchFamily="18" charset="0"/>
                <a:cs typeface="Times New Roman" panose="02020603050405020304" pitchFamily="18" charset="0"/>
              </a:rPr>
              <a:t>эталона удерживать неизменным размер воспроизводимой им единицы в течение длительного интервала времени</a:t>
            </a:r>
            <a:r>
              <a:rPr lang="ru-RU" sz="1600" dirty="0" smtClean="0">
                <a:latin typeface="Times New Roman" panose="02020603050405020304" pitchFamily="18" charset="0"/>
                <a:cs typeface="Times New Roman" panose="02020603050405020304" pitchFamily="18" charset="0"/>
              </a:rPr>
              <a:t>.</a:t>
            </a:r>
          </a:p>
          <a:p>
            <a:pPr marL="285750" indent="-285750" algn="just">
              <a:buFontTx/>
              <a:buChar char="-"/>
            </a:pPr>
            <a:r>
              <a:rPr lang="ru-RU" sz="1600" dirty="0" err="1" smtClean="0">
                <a:latin typeface="Times New Roman" panose="02020603050405020304" pitchFamily="18" charset="0"/>
                <a:cs typeface="Times New Roman" panose="02020603050405020304" pitchFamily="18" charset="0"/>
              </a:rPr>
              <a:t>Воспроизводимость</a:t>
            </a:r>
            <a:r>
              <a:rPr lang="ru-RU" sz="1600" dirty="0" smtClean="0">
                <a:latin typeface="Times New Roman" panose="02020603050405020304" pitchFamily="18" charset="0"/>
                <a:cs typeface="Times New Roman" panose="02020603050405020304" pitchFamily="18" charset="0"/>
              </a:rPr>
              <a:t> - </a:t>
            </a:r>
            <a:r>
              <a:rPr lang="ru-RU" sz="1600" dirty="0">
                <a:latin typeface="Times New Roman" panose="02020603050405020304" pitchFamily="18" charset="0"/>
                <a:cs typeface="Times New Roman" panose="02020603050405020304" pitchFamily="18" charset="0"/>
              </a:rPr>
              <a:t>возможность </a:t>
            </a:r>
            <a:r>
              <a:rPr lang="ru-RU" sz="1600" dirty="0">
                <a:latin typeface="Times New Roman" panose="02020603050405020304" pitchFamily="18" charset="0"/>
                <a:cs typeface="Times New Roman" panose="02020603050405020304" pitchFamily="18" charset="0"/>
              </a:rPr>
              <a:t>воспроизведения единицы физической величины на основе её теоретического определения с наименьшей погрешностью для существующего уровня развития измерительной техники</a:t>
            </a:r>
            <a:r>
              <a:rPr lang="ru-RU" sz="1600" dirty="0" smtClean="0">
                <a:latin typeface="Times New Roman" panose="02020603050405020304" pitchFamily="18" charset="0"/>
                <a:cs typeface="Times New Roman" panose="02020603050405020304" pitchFamily="18" charset="0"/>
              </a:rPr>
              <a:t>.</a:t>
            </a:r>
          </a:p>
          <a:p>
            <a:pPr marL="285750" indent="-285750" algn="just">
              <a:buFontTx/>
              <a:buChar char="-"/>
            </a:pPr>
            <a:r>
              <a:rPr lang="ru-RU" sz="1600" dirty="0" err="1" smtClean="0">
                <a:latin typeface="Times New Roman" panose="02020603050405020304" pitchFamily="18" charset="0"/>
                <a:cs typeface="Times New Roman" panose="02020603050405020304" pitchFamily="18" charset="0"/>
              </a:rPr>
              <a:t>Сличаемость</a:t>
            </a:r>
            <a:r>
              <a:rPr lang="ru-RU" sz="1600" dirty="0" smtClean="0">
                <a:latin typeface="Times New Roman" panose="02020603050405020304" pitchFamily="18" charset="0"/>
                <a:cs typeface="Times New Roman" panose="02020603050405020304" pitchFamily="18" charset="0"/>
              </a:rPr>
              <a:t> (сравнение) - </a:t>
            </a:r>
            <a:r>
              <a:rPr lang="ru-RU" sz="1600" dirty="0">
                <a:latin typeface="Times New Roman" panose="02020603050405020304" pitchFamily="18" charset="0"/>
                <a:cs typeface="Times New Roman" panose="02020603050405020304" pitchFamily="18" charset="0"/>
              </a:rPr>
              <a:t>возможность </a:t>
            </a:r>
            <a:r>
              <a:rPr lang="ru-RU" sz="1600" dirty="0">
                <a:latin typeface="Times New Roman" panose="02020603050405020304" pitchFamily="18" charset="0"/>
                <a:cs typeface="Times New Roman" panose="02020603050405020304" pitchFamily="18" charset="0"/>
              </a:rPr>
              <a:t>сличения с эталоном других средств измерения.</a:t>
            </a:r>
          </a:p>
          <a:p>
            <a:pPr algn="just"/>
            <a:endParaRPr lang="ru-RU"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3210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700037"/>
            <a:ext cx="8229600" cy="620483"/>
          </a:xfrm>
        </p:spPr>
        <p:txBody>
          <a:bodyPr/>
          <a:lstStyle/>
          <a:p>
            <a:r>
              <a:rPr lang="ru-RU" dirty="0" smtClean="0"/>
              <a:t>Спасибо за внимание</a:t>
            </a:r>
            <a:r>
              <a:rPr lang="en-US" dirty="0" smtClean="0"/>
              <a:t>!</a:t>
            </a:r>
            <a:endParaRPr lang="en-US" dirty="0"/>
          </a:p>
        </p:txBody>
      </p:sp>
      <p:sp>
        <p:nvSpPr>
          <p:cNvPr id="3" name="Text Placeholder 2"/>
          <p:cNvSpPr>
            <a:spLocks noGrp="1"/>
          </p:cNvSpPr>
          <p:nvPr>
            <p:ph type="body" sz="quarter" idx="10"/>
          </p:nvPr>
        </p:nvSpPr>
        <p:spPr>
          <a:xfrm>
            <a:off x="457200" y="2490643"/>
            <a:ext cx="8229600" cy="594122"/>
          </a:xfrm>
        </p:spPr>
        <p:txBody>
          <a:bodyPr/>
          <a:lstStyle/>
          <a:p>
            <a:r>
              <a:rPr lang="en-US" dirty="0" smtClean="0"/>
              <a:t>www.</a:t>
            </a:r>
            <a:r>
              <a:rPr lang="pl-PL" dirty="0" smtClean="0"/>
              <a:t>ifmo.ru</a:t>
            </a:r>
            <a:endParaRPr lang="pl-PL" dirty="0"/>
          </a:p>
        </p:txBody>
      </p:sp>
    </p:spTree>
    <p:extLst>
      <p:ext uri="{BB962C8B-B14F-4D97-AF65-F5344CB8AC3E}">
        <p14:creationId xmlns:p14="http://schemas.microsoft.com/office/powerpoint/2010/main" val="1864942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805238"/>
          </a:xfrm>
        </p:spPr>
        <p:txBody>
          <a:bodyPr>
            <a:normAutofit/>
          </a:bodyPr>
          <a:lstStyle/>
          <a:p>
            <a:pPr indent="457200" algn="just"/>
            <a:r>
              <a:rPr lang="ru-RU" dirty="0" smtClean="0">
                <a:latin typeface="Times New Roman" pitchFamily="18" charset="0"/>
                <a:cs typeface="Times New Roman" pitchFamily="18" charset="0"/>
              </a:rPr>
              <a:t>В области измерений Россия является одним из лидеров в мире. У нас достаточно компетенций и возможностей, чтобы точнейшим образом измерить любые величины. Но, значительная часть приборов для измерений – импортная. Ее надо менять сейчас на отечественную. </a:t>
            </a:r>
          </a:p>
          <a:p>
            <a:pPr indent="457200" algn="just"/>
            <a:r>
              <a:rPr lang="ru-RU" dirty="0" smtClean="0">
                <a:latin typeface="Times New Roman" pitchFamily="18" charset="0"/>
                <a:cs typeface="Times New Roman" pitchFamily="18" charset="0"/>
              </a:rPr>
              <a:t>С государственными эталонами проблемы нет – все они действуют на отечественных разработках. Однако их надо постоянно совершенствовать. Например, в </a:t>
            </a:r>
            <a:r>
              <a:rPr lang="ru-RU" dirty="0" err="1" smtClean="0">
                <a:latin typeface="Times New Roman" pitchFamily="18" charset="0"/>
                <a:cs typeface="Times New Roman" pitchFamily="18" charset="0"/>
              </a:rPr>
              <a:t>нанотехнологиях</a:t>
            </a:r>
            <a:r>
              <a:rPr lang="ru-RU" dirty="0" smtClean="0">
                <a:latin typeface="Times New Roman" pitchFamily="18" charset="0"/>
                <a:cs typeface="Times New Roman" pitchFamily="18" charset="0"/>
              </a:rPr>
              <a:t> действуют совсем другие виды и уровни сложности измерений, как и для искусственного интеллекта. В этих сферах создаются новые стандарты, и для них нужна новая приборная база, свое программное обеспечение.</a:t>
            </a: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6</a:t>
            </a:r>
            <a:endParaRPr lang="ru-RU" dirty="0"/>
          </a:p>
        </p:txBody>
      </p:sp>
    </p:spTree>
    <p:extLst>
      <p:ext uri="{BB962C8B-B14F-4D97-AF65-F5344CB8AC3E}">
        <p14:creationId xmlns:p14="http://schemas.microsoft.com/office/powerpoint/2010/main" val="418505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Текст 2"/>
          <p:cNvSpPr>
            <a:spLocks noGrp="1"/>
          </p:cNvSpPr>
          <p:nvPr>
            <p:ph type="body" sz="quarter" idx="10"/>
          </p:nvPr>
        </p:nvSpPr>
        <p:spPr>
          <a:xfrm>
            <a:off x="765697" y="919162"/>
            <a:ext cx="7739476" cy="3805238"/>
          </a:xfrm>
        </p:spPr>
        <p:txBody>
          <a:bodyPr>
            <a:normAutofit/>
          </a:bodyPr>
          <a:lstStyle/>
          <a:p>
            <a:pPr indent="457200" algn="just"/>
            <a:r>
              <a:rPr lang="ru-RU" dirty="0" smtClean="0">
                <a:latin typeface="Times New Roman" pitchFamily="18" charset="0"/>
                <a:cs typeface="Times New Roman" pitchFamily="18" charset="0"/>
              </a:rPr>
              <a:t>В стратегии социально-экономического развития Санкт-Петербурга в качестве главной цели выделено повышения качества жизни горожан. Методика оценки качества жизни согласно ООН основан на трех параметрах: ВВП на душу населения, уровень образования и продолжительность жизни. В стратегии развития Санкт-Петербурга этих показателей 36, поскольку все они влияют друг на друга. Так, продолжительность жизни зависит от количества поликлиник, наличия оборудования в них, помощи от государства, размеров пенсии, питания и т.д.</a:t>
            </a:r>
          </a:p>
          <a:p>
            <a:pPr indent="457200" algn="just"/>
            <a:r>
              <a:rPr lang="ru-RU" dirty="0" smtClean="0">
                <a:latin typeface="Times New Roman" pitchFamily="18" charset="0"/>
                <a:cs typeface="Times New Roman" pitchFamily="18" charset="0"/>
              </a:rPr>
              <a:t>Рейтинги качества жизни, определяемые Агентством стратегических инициатив, Агентством РИА, включает уже больше 130 параметров.</a:t>
            </a:r>
          </a:p>
          <a:p>
            <a:pPr indent="457200" algn="just"/>
            <a:endParaRPr lang="ru-RU" dirty="0" smtClean="0">
              <a:latin typeface="Times New Roman" pitchFamily="18" charset="0"/>
              <a:cs typeface="Times New Roman" pitchFamily="18" charset="0"/>
            </a:endParaRPr>
          </a:p>
          <a:p>
            <a:pPr indent="457200" algn="just"/>
            <a:endParaRPr lang="ru-RU" dirty="0" smtClean="0">
              <a:latin typeface="Times New Roman" pitchFamily="18" charset="0"/>
              <a:cs typeface="Times New Roman" pitchFamily="18" charset="0"/>
            </a:endParaRPr>
          </a:p>
        </p:txBody>
      </p:sp>
      <p:sp>
        <p:nvSpPr>
          <p:cNvPr id="4" name="TextBox 3"/>
          <p:cNvSpPr txBox="1"/>
          <p:nvPr/>
        </p:nvSpPr>
        <p:spPr>
          <a:xfrm>
            <a:off x="8594020" y="4774168"/>
            <a:ext cx="537754" cy="369332"/>
          </a:xfrm>
          <a:prstGeom prst="rect">
            <a:avLst/>
          </a:prstGeom>
          <a:noFill/>
        </p:spPr>
        <p:txBody>
          <a:bodyPr wrap="square" rtlCol="0">
            <a:spAutoFit/>
          </a:bodyPr>
          <a:lstStyle/>
          <a:p>
            <a:r>
              <a:rPr lang="ru-RU" dirty="0" smtClean="0"/>
              <a:t>7</a:t>
            </a:r>
            <a:endParaRPr lang="ru-RU" dirty="0"/>
          </a:p>
        </p:txBody>
      </p:sp>
    </p:spTree>
    <p:extLst>
      <p:ext uri="{BB962C8B-B14F-4D97-AF65-F5344CB8AC3E}">
        <p14:creationId xmlns:p14="http://schemas.microsoft.com/office/powerpoint/2010/main" val="4081485478"/>
      </p:ext>
    </p:extLst>
  </p:cSld>
  <p:clrMapOvr>
    <a:masterClrMapping/>
  </p:clrMapOvr>
</p:sld>
</file>

<file path=ppt/theme/theme1.xml><?xml version="1.0" encoding="utf-8"?>
<a:theme xmlns:a="http://schemas.openxmlformats.org/drawingml/2006/main" name="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Другая 1">
      <a:dk1>
        <a:sysClr val="windowText" lastClr="000000"/>
      </a:dk1>
      <a:lt1>
        <a:sysClr val="window" lastClr="FFFFFF"/>
      </a:lt1>
      <a:dk2>
        <a:srgbClr val="000000"/>
      </a:dk2>
      <a:lt2>
        <a:srgbClr val="F8F8F8"/>
      </a:lt2>
      <a:accent1>
        <a:srgbClr val="EC0B43"/>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7251</TotalTime>
  <Words>5250</Words>
  <Application>Microsoft Office PowerPoint</Application>
  <PresentationFormat>Экран (16:9)</PresentationFormat>
  <Paragraphs>617</Paragraphs>
  <Slides>72</Slides>
  <Notes>1</Notes>
  <HiddenSlides>2</HiddenSlides>
  <MMClips>0</MMClips>
  <ScaleCrop>false</ScaleCrop>
  <HeadingPairs>
    <vt:vector size="8" baseType="variant">
      <vt:variant>
        <vt:lpstr>Использованные шрифты</vt:lpstr>
      </vt:variant>
      <vt:variant>
        <vt:i4>3</vt:i4>
      </vt:variant>
      <vt:variant>
        <vt:lpstr>Тема</vt:lpstr>
      </vt:variant>
      <vt:variant>
        <vt:i4>2</vt:i4>
      </vt:variant>
      <vt:variant>
        <vt:lpstr>Внедренные серверы OLE</vt:lpstr>
      </vt:variant>
      <vt:variant>
        <vt:i4>1</vt:i4>
      </vt:variant>
      <vt:variant>
        <vt:lpstr>Заголовки слайдов</vt:lpstr>
      </vt:variant>
      <vt:variant>
        <vt:i4>72</vt:i4>
      </vt:variant>
    </vt:vector>
  </HeadingPairs>
  <TitlesOfParts>
    <vt:vector size="78" baseType="lpstr">
      <vt:lpstr>Arial</vt:lpstr>
      <vt:lpstr>Calibri</vt:lpstr>
      <vt:lpstr>Times New Roman</vt:lpstr>
      <vt:lpstr>Cover</vt:lpstr>
      <vt:lpstr>1_Cover</vt:lpstr>
      <vt:lpstr>Equation</vt:lpstr>
      <vt:lpstr>  Метрология, обеспечение качества и сертификация изделий  Лекция 1</vt:lpstr>
      <vt:lpstr>  Метрология, стандартизация и сертификация Лекция 1</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Метрология, стандартизация и сертификация</vt:lpstr>
      <vt:lpstr>Содержание курса</vt:lpstr>
      <vt:lpstr>Презентация PowerPoint</vt:lpstr>
      <vt:lpstr>Презентация PowerPoint</vt:lpstr>
      <vt:lpstr>Презентация PowerPoint</vt:lpstr>
      <vt:lpstr>Презентация PowerPoint</vt:lpstr>
      <vt:lpstr>Оценочные средства</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 незапамятных времен измеряют такие величины как длина, время и масса.  </vt:lpstr>
      <vt:lpstr>Презентация PowerPoint</vt:lpstr>
      <vt:lpstr>XVIII век — установление эталона метра (эталон хранится во Франции, в Музее мер и весов; в настоящее время является в большей степени историческим экспонатом, нежели научным инструментом);  1832 год — создание Карлом Гауссом абсолютных систем единиц;  1835 год - указ "О системе Российских мер и весов" – утверждены первые эталоны длины и массы - платиновая сажень и платиновый фунт;   1875 год — подписание международной Метрической конвенции;   1893 год — Учреждение по инициативе Д.И. Менделеева Главной палаты мер и весов в Санкт-Петербурге;   1918 год — декрет Совета Народных Комиссаров "О введении Международной метрической системы мер и весов";   1960 год — разработка и установление Международной системы единиц (СИ);   XX век — метрологические исследования отдельных стран координируются Международными метрологическими организациями.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Федеральный закон "Об обеспечении единства измерений" № 102-ФЗ от 26.06.2008</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Виды эталонов</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c:creator>
  <cp:lastModifiedBy>Iveta</cp:lastModifiedBy>
  <cp:revision>260</cp:revision>
  <dcterms:created xsi:type="dcterms:W3CDTF">2014-06-27T12:30:22Z</dcterms:created>
  <dcterms:modified xsi:type="dcterms:W3CDTF">2025-02-06T14:50:17Z</dcterms:modified>
</cp:coreProperties>
</file>