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 id="2147483698" r:id="rId2"/>
  </p:sldMasterIdLst>
  <p:notesMasterIdLst>
    <p:notesMasterId r:id="rId68"/>
  </p:notesMasterIdLst>
  <p:handoutMasterIdLst>
    <p:handoutMasterId r:id="rId69"/>
  </p:handoutMasterIdLst>
  <p:sldIdLst>
    <p:sldId id="265" r:id="rId3"/>
    <p:sldId id="288" r:id="rId4"/>
    <p:sldId id="295" r:id="rId5"/>
    <p:sldId id="317" r:id="rId6"/>
    <p:sldId id="318" r:id="rId7"/>
    <p:sldId id="336" r:id="rId8"/>
    <p:sldId id="337" r:id="rId9"/>
    <p:sldId id="338" r:id="rId10"/>
    <p:sldId id="339" r:id="rId11"/>
    <p:sldId id="285" r:id="rId12"/>
    <p:sldId id="315" r:id="rId13"/>
    <p:sldId id="330" r:id="rId14"/>
    <p:sldId id="286" r:id="rId15"/>
    <p:sldId id="319" r:id="rId16"/>
    <p:sldId id="290" r:id="rId17"/>
    <p:sldId id="332" r:id="rId18"/>
    <p:sldId id="289" r:id="rId19"/>
    <p:sldId id="331" r:id="rId20"/>
    <p:sldId id="293" r:id="rId21"/>
    <p:sldId id="292" r:id="rId22"/>
    <p:sldId id="291" r:id="rId23"/>
    <p:sldId id="287" r:id="rId24"/>
    <p:sldId id="294" r:id="rId25"/>
    <p:sldId id="296" r:id="rId26"/>
    <p:sldId id="320" r:id="rId27"/>
    <p:sldId id="340" r:id="rId28"/>
    <p:sldId id="342" r:id="rId29"/>
    <p:sldId id="341" r:id="rId30"/>
    <p:sldId id="297" r:id="rId31"/>
    <p:sldId id="298" r:id="rId32"/>
    <p:sldId id="279" r:id="rId33"/>
    <p:sldId id="299" r:id="rId34"/>
    <p:sldId id="280" r:id="rId35"/>
    <p:sldId id="281" r:id="rId36"/>
    <p:sldId id="284" r:id="rId37"/>
    <p:sldId id="282" r:id="rId38"/>
    <p:sldId id="300" r:id="rId39"/>
    <p:sldId id="301" r:id="rId40"/>
    <p:sldId id="302" r:id="rId41"/>
    <p:sldId id="303" r:id="rId42"/>
    <p:sldId id="304" r:id="rId43"/>
    <p:sldId id="305" r:id="rId44"/>
    <p:sldId id="306" r:id="rId45"/>
    <p:sldId id="307" r:id="rId46"/>
    <p:sldId id="333" r:id="rId47"/>
    <p:sldId id="308" r:id="rId48"/>
    <p:sldId id="309" r:id="rId49"/>
    <p:sldId id="310" r:id="rId50"/>
    <p:sldId id="278" r:id="rId51"/>
    <p:sldId id="312" r:id="rId52"/>
    <p:sldId id="313" r:id="rId53"/>
    <p:sldId id="314" r:id="rId54"/>
    <p:sldId id="325" r:id="rId55"/>
    <p:sldId id="326" r:id="rId56"/>
    <p:sldId id="324" r:id="rId57"/>
    <p:sldId id="329" r:id="rId58"/>
    <p:sldId id="327" r:id="rId59"/>
    <p:sldId id="328" r:id="rId60"/>
    <p:sldId id="322" r:id="rId61"/>
    <p:sldId id="323" r:id="rId62"/>
    <p:sldId id="334" r:id="rId63"/>
    <p:sldId id="335" r:id="rId64"/>
    <p:sldId id="283" r:id="rId65"/>
    <p:sldId id="316" r:id="rId66"/>
    <p:sldId id="263" r:id="rId6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1">
          <p15:clr>
            <a:srgbClr val="A4A3A4"/>
          </p15:clr>
        </p15:guide>
        <p15:guide id="2" pos="287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40" autoAdjust="0"/>
    <p:restoredTop sz="94672" autoAdjust="0"/>
  </p:normalViewPr>
  <p:slideViewPr>
    <p:cSldViewPr snapToGrid="0" snapToObjects="1" showGuides="1">
      <p:cViewPr varScale="1">
        <p:scale>
          <a:sx n="144" d="100"/>
          <a:sy n="144" d="100"/>
        </p:scale>
        <p:origin x="672" y="72"/>
      </p:cViewPr>
      <p:guideLst>
        <p:guide orient="horz" pos="1611"/>
        <p:guide pos="287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5" Type="http://schemas.openxmlformats.org/officeDocument/2006/relationships/image" Target="../media/image32.wmf"/><Relationship Id="rId4"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1.wmf"/><Relationship Id="rId7" Type="http://schemas.openxmlformats.org/officeDocument/2006/relationships/image" Target="../media/image55.wmf"/><Relationship Id="rId2" Type="http://schemas.openxmlformats.org/officeDocument/2006/relationships/image" Target="../media/image50.wmf"/><Relationship Id="rId1" Type="http://schemas.openxmlformats.org/officeDocument/2006/relationships/image" Target="../media/image49.wmf"/><Relationship Id="rId6" Type="http://schemas.openxmlformats.org/officeDocument/2006/relationships/image" Target="../media/image54.wmf"/><Relationship Id="rId5" Type="http://schemas.openxmlformats.org/officeDocument/2006/relationships/image" Target="../media/image53.wmf"/><Relationship Id="rId4" Type="http://schemas.openxmlformats.org/officeDocument/2006/relationships/image" Target="../media/image5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9412975-4CFD-C441-A244-B7FD9A9579C2}" type="datetimeFigureOut">
              <a:rPr lang="en-US" smtClean="0"/>
              <a:pPr/>
              <a:t>2/28/2024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2D660DC-725D-2A44-9F89-74FE668A9C6B}" type="slidenum">
              <a:rPr lang="en-US" smtClean="0"/>
              <a:pPr/>
              <a:t>‹#›</a:t>
            </a:fld>
            <a:endParaRPr lang="en-US"/>
          </a:p>
        </p:txBody>
      </p:sp>
    </p:spTree>
    <p:extLst>
      <p:ext uri="{BB962C8B-B14F-4D97-AF65-F5344CB8AC3E}">
        <p14:creationId xmlns:p14="http://schemas.microsoft.com/office/powerpoint/2010/main" val="14471254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AFD1C8-470D-774F-8B40-381C3059BD4A}" type="datetimeFigureOut">
              <a:rPr lang="en-US" smtClean="0"/>
              <a:pPr/>
              <a:t>2/28/2024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49711C-DB87-6342-8123-FE7E39EB0067}" type="slidenum">
              <a:rPr lang="en-US" smtClean="0"/>
              <a:pPr/>
              <a:t>‹#›</a:t>
            </a:fld>
            <a:endParaRPr lang="en-US"/>
          </a:p>
        </p:txBody>
      </p:sp>
    </p:spTree>
    <p:extLst>
      <p:ext uri="{BB962C8B-B14F-4D97-AF65-F5344CB8AC3E}">
        <p14:creationId xmlns:p14="http://schemas.microsoft.com/office/powerpoint/2010/main" val="412007329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449711C-DB87-6342-8123-FE7E39EB0067}" type="slidenum">
              <a:rPr lang="en-US" smtClean="0"/>
              <a:pPr/>
              <a:t>9</a:t>
            </a:fld>
            <a:endParaRPr lang="en-US"/>
          </a:p>
        </p:txBody>
      </p:sp>
    </p:spTree>
    <p:extLst>
      <p:ext uri="{BB962C8B-B14F-4D97-AF65-F5344CB8AC3E}">
        <p14:creationId xmlns:p14="http://schemas.microsoft.com/office/powerpoint/2010/main" val="4133105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449711C-DB87-6342-8123-FE7E39EB0067}" type="slidenum">
              <a:rPr lang="en-US" smtClean="0"/>
              <a:pPr/>
              <a:t>56</a:t>
            </a:fld>
            <a:endParaRPr lang="en-US"/>
          </a:p>
        </p:txBody>
      </p:sp>
    </p:spTree>
    <p:extLst>
      <p:ext uri="{BB962C8B-B14F-4D97-AF65-F5344CB8AC3E}">
        <p14:creationId xmlns:p14="http://schemas.microsoft.com/office/powerpoint/2010/main" val="2473570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371600" y="4599335"/>
            <a:ext cx="6400800" cy="228599"/>
          </a:xfrm>
        </p:spPr>
        <p:txBody>
          <a:bodyPr anchor="b" anchorCtr="0">
            <a:normAutofit/>
          </a:bodyPr>
          <a:lstStyle>
            <a:lvl1pPr marL="0" indent="0" algn="ctr">
              <a:buNone/>
              <a:defRPr sz="12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dirty="0" smtClean="0"/>
              <a:t>Редактируемый элемент</a:t>
            </a:r>
            <a:endParaRPr lang="en-US" dirty="0"/>
          </a:p>
        </p:txBody>
      </p:sp>
      <p:sp>
        <p:nvSpPr>
          <p:cNvPr id="7" name="TextBox 6"/>
          <p:cNvSpPr txBox="1"/>
          <p:nvPr userDrawn="1"/>
        </p:nvSpPr>
        <p:spPr>
          <a:xfrm>
            <a:off x="5098416" y="490274"/>
            <a:ext cx="184731" cy="369332"/>
          </a:xfrm>
          <a:prstGeom prst="rect">
            <a:avLst/>
          </a:prstGeom>
          <a:noFill/>
        </p:spPr>
        <p:txBody>
          <a:bodyPr wrap="none" rtlCol="0">
            <a:spAutoFit/>
          </a:bodyPr>
          <a:lstStyle/>
          <a:p>
            <a:endParaRPr lang="en-US" dirty="0"/>
          </a:p>
        </p:txBody>
      </p:sp>
      <p:sp>
        <p:nvSpPr>
          <p:cNvPr id="8" name="TextBox 7"/>
          <p:cNvSpPr txBox="1"/>
          <p:nvPr userDrawn="1"/>
        </p:nvSpPr>
        <p:spPr>
          <a:xfrm>
            <a:off x="5910801" y="427239"/>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782799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927382"/>
            <a:ext cx="8229600" cy="620483"/>
          </a:xfrm>
        </p:spPr>
        <p:txBody>
          <a:bodyPr>
            <a:normAutofit/>
          </a:bodyPr>
          <a:lstStyle>
            <a:lvl1pPr>
              <a:defRPr sz="3200"/>
            </a:lvl1pPr>
          </a:lstStyle>
          <a:p>
            <a:r>
              <a:rPr lang="ru-RU" dirty="0" smtClean="0"/>
              <a:t>Заголовок</a:t>
            </a:r>
            <a:endParaRPr lang="en-US" dirty="0"/>
          </a:p>
        </p:txBody>
      </p:sp>
      <p:sp>
        <p:nvSpPr>
          <p:cNvPr id="7" name="Picture Placeholder 10"/>
          <p:cNvSpPr>
            <a:spLocks noGrp="1"/>
          </p:cNvSpPr>
          <p:nvPr>
            <p:ph type="pic" sz="quarter" idx="13"/>
          </p:nvPr>
        </p:nvSpPr>
        <p:spPr>
          <a:xfrm>
            <a:off x="457201" y="1759744"/>
            <a:ext cx="2588883" cy="1063056"/>
          </a:xfrm>
          <a:prstGeom prst="round1Rect">
            <a:avLst>
              <a:gd name="adj" fmla="val 37649"/>
            </a:avLst>
          </a:prstGeom>
          <a:ln>
            <a:noFill/>
          </a:ln>
        </p:spPr>
        <p:txBody>
          <a:bodyPr/>
          <a:lstStyle/>
          <a:p>
            <a:endParaRPr lang="en-US"/>
          </a:p>
        </p:txBody>
      </p:sp>
      <p:sp>
        <p:nvSpPr>
          <p:cNvPr id="8" name="Picture Placeholder 10"/>
          <p:cNvSpPr>
            <a:spLocks noGrp="1"/>
          </p:cNvSpPr>
          <p:nvPr>
            <p:ph type="pic" sz="quarter" idx="15"/>
          </p:nvPr>
        </p:nvSpPr>
        <p:spPr>
          <a:xfrm>
            <a:off x="3276149" y="1759744"/>
            <a:ext cx="2588883" cy="1063056"/>
          </a:xfrm>
          <a:prstGeom prst="round1Rect">
            <a:avLst>
              <a:gd name="adj" fmla="val 37649"/>
            </a:avLst>
          </a:prstGeom>
          <a:ln>
            <a:noFill/>
          </a:ln>
        </p:spPr>
        <p:txBody>
          <a:bodyPr/>
          <a:lstStyle/>
          <a:p>
            <a:endParaRPr lang="en-US"/>
          </a:p>
        </p:txBody>
      </p:sp>
      <p:sp>
        <p:nvSpPr>
          <p:cNvPr id="9" name="Picture Placeholder 10"/>
          <p:cNvSpPr>
            <a:spLocks noGrp="1"/>
          </p:cNvSpPr>
          <p:nvPr>
            <p:ph type="pic" sz="quarter" idx="16"/>
          </p:nvPr>
        </p:nvSpPr>
        <p:spPr>
          <a:xfrm>
            <a:off x="6097917" y="1759744"/>
            <a:ext cx="2588883" cy="1063056"/>
          </a:xfrm>
          <a:prstGeom prst="round1Rect">
            <a:avLst>
              <a:gd name="adj" fmla="val 37649"/>
            </a:avLst>
          </a:prstGeom>
          <a:ln>
            <a:noFill/>
          </a:ln>
        </p:spPr>
        <p:txBody>
          <a:bodyPr/>
          <a:lstStyle/>
          <a:p>
            <a:endParaRPr lang="en-US"/>
          </a:p>
        </p:txBody>
      </p:sp>
      <p:sp>
        <p:nvSpPr>
          <p:cNvPr id="13" name="Text Placeholder 24"/>
          <p:cNvSpPr>
            <a:spLocks noGrp="1"/>
          </p:cNvSpPr>
          <p:nvPr>
            <p:ph type="body" sz="quarter" idx="20" hasCustomPrompt="1"/>
          </p:nvPr>
        </p:nvSpPr>
        <p:spPr>
          <a:xfrm>
            <a:off x="457201" y="2899173"/>
            <a:ext cx="2589213" cy="269081"/>
          </a:xfrm>
        </p:spPr>
        <p:txBody>
          <a:bodyPr>
            <a:normAutofit/>
          </a:bodyPr>
          <a:lstStyle>
            <a:lvl1pPr marL="0" indent="0">
              <a:buFont typeface="Arial"/>
              <a:buNone/>
              <a:defRPr sz="1200"/>
            </a:lvl1pPr>
          </a:lstStyle>
          <a:p>
            <a:pPr lvl="0"/>
            <a:r>
              <a:rPr lang="ru-RU" dirty="0" smtClean="0"/>
              <a:t>Подпись</a:t>
            </a:r>
            <a:endParaRPr lang="en-US" dirty="0"/>
          </a:p>
        </p:txBody>
      </p:sp>
      <p:sp>
        <p:nvSpPr>
          <p:cNvPr id="14" name="Text Placeholder 24"/>
          <p:cNvSpPr>
            <a:spLocks noGrp="1"/>
          </p:cNvSpPr>
          <p:nvPr>
            <p:ph type="body" sz="quarter" idx="21" hasCustomPrompt="1"/>
          </p:nvPr>
        </p:nvSpPr>
        <p:spPr>
          <a:xfrm>
            <a:off x="3275819" y="2899173"/>
            <a:ext cx="2589213" cy="269081"/>
          </a:xfrm>
        </p:spPr>
        <p:txBody>
          <a:bodyPr>
            <a:normAutofit/>
          </a:bodyPr>
          <a:lstStyle>
            <a:lvl1pPr marL="0" indent="0">
              <a:buFont typeface="Arial"/>
              <a:buNone/>
              <a:defRPr sz="1200"/>
            </a:lvl1pPr>
          </a:lstStyle>
          <a:p>
            <a:pPr lvl="0"/>
            <a:r>
              <a:rPr lang="ru-RU" dirty="0" smtClean="0"/>
              <a:t>Подпись</a:t>
            </a:r>
            <a:endParaRPr lang="en-US" dirty="0"/>
          </a:p>
        </p:txBody>
      </p:sp>
      <p:sp>
        <p:nvSpPr>
          <p:cNvPr id="15" name="Text Placeholder 24"/>
          <p:cNvSpPr>
            <a:spLocks noGrp="1"/>
          </p:cNvSpPr>
          <p:nvPr>
            <p:ph type="body" sz="quarter" idx="22" hasCustomPrompt="1"/>
          </p:nvPr>
        </p:nvSpPr>
        <p:spPr>
          <a:xfrm>
            <a:off x="6085706" y="2899173"/>
            <a:ext cx="2589213" cy="269081"/>
          </a:xfrm>
        </p:spPr>
        <p:txBody>
          <a:bodyPr>
            <a:normAutofit/>
          </a:bodyPr>
          <a:lstStyle>
            <a:lvl1pPr marL="0" indent="0">
              <a:buFont typeface="Arial"/>
              <a:buNone/>
              <a:defRPr sz="1200"/>
            </a:lvl1pPr>
          </a:lstStyle>
          <a:p>
            <a:pPr lvl="0"/>
            <a:r>
              <a:rPr lang="ru-RU" dirty="0" smtClean="0"/>
              <a:t>Подпись</a:t>
            </a:r>
            <a:endParaRPr lang="en-US" dirty="0"/>
          </a:p>
        </p:txBody>
      </p:sp>
      <p:sp>
        <p:nvSpPr>
          <p:cNvPr id="19" name="Content Placeholder 2"/>
          <p:cNvSpPr>
            <a:spLocks noGrp="1"/>
          </p:cNvSpPr>
          <p:nvPr>
            <p:ph sz="half" idx="1" hasCustomPrompt="1"/>
          </p:nvPr>
        </p:nvSpPr>
        <p:spPr>
          <a:xfrm>
            <a:off x="457200" y="3319723"/>
            <a:ext cx="4038600" cy="1274900"/>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ru-RU" dirty="0" smtClean="0"/>
              <a:t>Первый уровень</a:t>
            </a:r>
          </a:p>
          <a:p>
            <a:pPr lvl="1"/>
            <a:r>
              <a:rPr lang="ru-RU" dirty="0" smtClean="0"/>
              <a:t>Второй уровень</a:t>
            </a:r>
          </a:p>
          <a:p>
            <a:pPr lvl="2"/>
            <a:r>
              <a:rPr lang="ru-RU" dirty="0" smtClean="0"/>
              <a:t>Третий уровень</a:t>
            </a:r>
          </a:p>
          <a:p>
            <a:pPr lvl="3"/>
            <a:r>
              <a:rPr lang="ru-RU" dirty="0" smtClean="0"/>
              <a:t>Пятый уровень</a:t>
            </a:r>
          </a:p>
          <a:p>
            <a:pPr lvl="4"/>
            <a:r>
              <a:rPr lang="ru-RU" dirty="0" smtClean="0"/>
              <a:t>Шестой уровень</a:t>
            </a:r>
            <a:endParaRPr lang="en-US" dirty="0"/>
          </a:p>
        </p:txBody>
      </p:sp>
      <p:sp>
        <p:nvSpPr>
          <p:cNvPr id="20" name="Content Placeholder 3"/>
          <p:cNvSpPr>
            <a:spLocks noGrp="1"/>
          </p:cNvSpPr>
          <p:nvPr>
            <p:ph sz="half" idx="2" hasCustomPrompt="1"/>
          </p:nvPr>
        </p:nvSpPr>
        <p:spPr>
          <a:xfrm>
            <a:off x="4648200" y="3319723"/>
            <a:ext cx="4038600" cy="1274900"/>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ru-RU" dirty="0" smtClean="0"/>
              <a:t>Первый уровень</a:t>
            </a:r>
          </a:p>
          <a:p>
            <a:pPr lvl="1"/>
            <a:r>
              <a:rPr lang="ru-RU" dirty="0" smtClean="0"/>
              <a:t>Второй уровень</a:t>
            </a:r>
          </a:p>
          <a:p>
            <a:pPr lvl="2"/>
            <a:r>
              <a:rPr lang="ru-RU" dirty="0" smtClean="0"/>
              <a:t>Третий уровень</a:t>
            </a:r>
          </a:p>
          <a:p>
            <a:pPr lvl="3"/>
            <a:r>
              <a:rPr lang="ru-RU" dirty="0" smtClean="0"/>
              <a:t>Пятый уровень</a:t>
            </a:r>
          </a:p>
          <a:p>
            <a:pPr lvl="4"/>
            <a:r>
              <a:rPr lang="ru-RU" dirty="0" smtClean="0"/>
              <a:t>Шестой уровень</a:t>
            </a:r>
            <a:endParaRPr lang="en-US" dirty="0"/>
          </a:p>
        </p:txBody>
      </p:sp>
      <p:sp>
        <p:nvSpPr>
          <p:cNvPr id="21"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r>
              <a:rPr lang="ru-RU" dirty="0" smtClean="0"/>
              <a:t>Колонтитул</a:t>
            </a:r>
            <a:endParaRPr lang="en-US" dirty="0"/>
          </a:p>
        </p:txBody>
      </p:sp>
    </p:spTree>
    <p:extLst>
      <p:ext uri="{BB962C8B-B14F-4D97-AF65-F5344CB8AC3E}">
        <p14:creationId xmlns:p14="http://schemas.microsoft.com/office/powerpoint/2010/main" val="1963299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457200" y="927382"/>
            <a:ext cx="8229600" cy="620483"/>
          </a:xfrm>
        </p:spPr>
        <p:txBody>
          <a:bodyPr>
            <a:normAutofit/>
          </a:bodyPr>
          <a:lstStyle>
            <a:lvl1pPr>
              <a:defRPr sz="3200"/>
            </a:lvl1pPr>
          </a:lstStyle>
          <a:p>
            <a:r>
              <a:rPr lang="ru-RU" dirty="0" smtClean="0"/>
              <a:t>Заголовок</a:t>
            </a:r>
            <a:endParaRPr lang="en-US" dirty="0"/>
          </a:p>
        </p:txBody>
      </p:sp>
      <p:sp>
        <p:nvSpPr>
          <p:cNvPr id="16" name="Content Placeholder 2"/>
          <p:cNvSpPr>
            <a:spLocks noGrp="1"/>
          </p:cNvSpPr>
          <p:nvPr>
            <p:ph sz="half" idx="1" hasCustomPrompt="1"/>
          </p:nvPr>
        </p:nvSpPr>
        <p:spPr>
          <a:xfrm>
            <a:off x="457199" y="1759937"/>
            <a:ext cx="5018388" cy="2943032"/>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dirty="0" smtClean="0"/>
              <a:t>Первый уровень</a:t>
            </a:r>
          </a:p>
          <a:p>
            <a:pPr lvl="1"/>
            <a:r>
              <a:rPr lang="ru-RU" dirty="0" smtClean="0"/>
              <a:t>Второй уровень</a:t>
            </a:r>
          </a:p>
          <a:p>
            <a:pPr lvl="2"/>
            <a:r>
              <a:rPr lang="ru-RU" dirty="0" smtClean="0"/>
              <a:t>Третий уровень</a:t>
            </a:r>
          </a:p>
          <a:p>
            <a:pPr lvl="3"/>
            <a:r>
              <a:rPr lang="ru-RU" dirty="0" smtClean="0"/>
              <a:t>Пятый уровень</a:t>
            </a:r>
          </a:p>
          <a:p>
            <a:pPr lvl="4"/>
            <a:r>
              <a:rPr lang="ru-RU" dirty="0" smtClean="0"/>
              <a:t>Шестой уровень</a:t>
            </a:r>
            <a:endParaRPr lang="en-US" dirty="0"/>
          </a:p>
        </p:txBody>
      </p:sp>
      <p:sp>
        <p:nvSpPr>
          <p:cNvPr id="18" name="Picture Placeholder 10"/>
          <p:cNvSpPr>
            <a:spLocks noGrp="1"/>
          </p:cNvSpPr>
          <p:nvPr>
            <p:ph type="pic" sz="quarter" idx="11"/>
          </p:nvPr>
        </p:nvSpPr>
        <p:spPr>
          <a:xfrm>
            <a:off x="5659439" y="1770130"/>
            <a:ext cx="3036565" cy="2919036"/>
          </a:xfrm>
          <a:custGeom>
            <a:avLst/>
            <a:gdLst>
              <a:gd name="connsiteX0" fmla="*/ 0 w 3027362"/>
              <a:gd name="connsiteY0" fmla="*/ 0 h 1885950"/>
              <a:gd name="connsiteX1" fmla="*/ 2528981 w 3027362"/>
              <a:gd name="connsiteY1" fmla="*/ 0 h 1885950"/>
              <a:gd name="connsiteX2" fmla="*/ 3027362 w 3027362"/>
              <a:gd name="connsiteY2" fmla="*/ 498381 h 1885950"/>
              <a:gd name="connsiteX3" fmla="*/ 3027362 w 3027362"/>
              <a:gd name="connsiteY3" fmla="*/ 1885950 h 1885950"/>
              <a:gd name="connsiteX4" fmla="*/ 0 w 3027362"/>
              <a:gd name="connsiteY4" fmla="*/ 1885950 h 1885950"/>
              <a:gd name="connsiteX5" fmla="*/ 0 w 3027362"/>
              <a:gd name="connsiteY5" fmla="*/ 0 h 1885950"/>
              <a:gd name="connsiteX0" fmla="*/ 0 w 3036565"/>
              <a:gd name="connsiteY0" fmla="*/ 0 h 3892048"/>
              <a:gd name="connsiteX1" fmla="*/ 2528981 w 3036565"/>
              <a:gd name="connsiteY1" fmla="*/ 0 h 3892048"/>
              <a:gd name="connsiteX2" fmla="*/ 3027362 w 3036565"/>
              <a:gd name="connsiteY2" fmla="*/ 498381 h 3892048"/>
              <a:gd name="connsiteX3" fmla="*/ 3036565 w 3036565"/>
              <a:gd name="connsiteY3" fmla="*/ 3892048 h 3892048"/>
              <a:gd name="connsiteX4" fmla="*/ 0 w 3036565"/>
              <a:gd name="connsiteY4" fmla="*/ 1885950 h 3892048"/>
              <a:gd name="connsiteX5" fmla="*/ 0 w 3036565"/>
              <a:gd name="connsiteY5" fmla="*/ 0 h 3892048"/>
              <a:gd name="connsiteX0" fmla="*/ 0 w 3036565"/>
              <a:gd name="connsiteY0" fmla="*/ 0 h 3892048"/>
              <a:gd name="connsiteX1" fmla="*/ 2528981 w 3036565"/>
              <a:gd name="connsiteY1" fmla="*/ 0 h 3892048"/>
              <a:gd name="connsiteX2" fmla="*/ 3027362 w 3036565"/>
              <a:gd name="connsiteY2" fmla="*/ 498381 h 3892048"/>
              <a:gd name="connsiteX3" fmla="*/ 3036565 w 3036565"/>
              <a:gd name="connsiteY3" fmla="*/ 3892048 h 3892048"/>
              <a:gd name="connsiteX4" fmla="*/ 9203 w 3036565"/>
              <a:gd name="connsiteY4" fmla="*/ 3892047 h 3892048"/>
              <a:gd name="connsiteX5" fmla="*/ 0 w 3036565"/>
              <a:gd name="connsiteY5" fmla="*/ 0 h 3892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6565" h="3892048">
                <a:moveTo>
                  <a:pt x="0" y="0"/>
                </a:moveTo>
                <a:lnTo>
                  <a:pt x="2528981" y="0"/>
                </a:lnTo>
                <a:cubicBezTo>
                  <a:pt x="2804229" y="0"/>
                  <a:pt x="3027362" y="223133"/>
                  <a:pt x="3027362" y="498381"/>
                </a:cubicBezTo>
                <a:cubicBezTo>
                  <a:pt x="3030430" y="1629603"/>
                  <a:pt x="3033497" y="2760826"/>
                  <a:pt x="3036565" y="3892048"/>
                </a:cubicBezTo>
                <a:lnTo>
                  <a:pt x="9203" y="3892047"/>
                </a:lnTo>
                <a:cubicBezTo>
                  <a:pt x="6135" y="2594698"/>
                  <a:pt x="3068" y="1297349"/>
                  <a:pt x="0" y="0"/>
                </a:cubicBezTo>
                <a:close/>
              </a:path>
            </a:pathLst>
          </a:custGeom>
          <a:ln>
            <a:noFill/>
          </a:ln>
        </p:spPr>
        <p:txBody>
          <a:bodyPr/>
          <a:lstStyle/>
          <a:p>
            <a:endParaRPr lang="en-US"/>
          </a:p>
        </p:txBody>
      </p:sp>
      <p:sp>
        <p:nvSpPr>
          <p:cNvPr id="13"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r>
              <a:rPr lang="ru-RU" dirty="0" smtClean="0"/>
              <a:t>Колонтитул</a:t>
            </a:r>
            <a:endParaRPr lang="en-US" dirty="0"/>
          </a:p>
        </p:txBody>
      </p:sp>
    </p:spTree>
    <p:extLst>
      <p:ext uri="{BB962C8B-B14F-4D97-AF65-F5344CB8AC3E}">
        <p14:creationId xmlns:p14="http://schemas.microsoft.com/office/powerpoint/2010/main" val="1955911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13"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r>
              <a:rPr lang="ru-RU" dirty="0" smtClean="0"/>
              <a:t>Колонтитул</a:t>
            </a:r>
            <a:endParaRPr lang="en-US" dirty="0"/>
          </a:p>
        </p:txBody>
      </p:sp>
    </p:spTree>
    <p:extLst>
      <p:ext uri="{BB962C8B-B14F-4D97-AF65-F5344CB8AC3E}">
        <p14:creationId xmlns:p14="http://schemas.microsoft.com/office/powerpoint/2010/main" val="545387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371600" y="4599335"/>
            <a:ext cx="6400800" cy="228599"/>
          </a:xfrm>
        </p:spPr>
        <p:txBody>
          <a:bodyPr anchor="b" anchorCtr="0">
            <a:normAutofit/>
          </a:bodyPr>
          <a:lstStyle>
            <a:lvl1pPr marL="0" indent="0" algn="ctr">
              <a:buNone/>
              <a:defRPr sz="12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dirty="0" smtClean="0"/>
              <a:t>Город и год</a:t>
            </a:r>
            <a:endParaRPr lang="en-US" dirty="0"/>
          </a:p>
        </p:txBody>
      </p:sp>
      <p:sp>
        <p:nvSpPr>
          <p:cNvPr id="7" name="TextBox 6"/>
          <p:cNvSpPr txBox="1"/>
          <p:nvPr userDrawn="1"/>
        </p:nvSpPr>
        <p:spPr>
          <a:xfrm>
            <a:off x="5098416" y="490274"/>
            <a:ext cx="184731" cy="369332"/>
          </a:xfrm>
          <a:prstGeom prst="rect">
            <a:avLst/>
          </a:prstGeom>
          <a:noFill/>
        </p:spPr>
        <p:txBody>
          <a:bodyPr wrap="none" rtlCol="0">
            <a:spAutoFit/>
          </a:bodyPr>
          <a:lstStyle/>
          <a:p>
            <a:endParaRPr lang="en-US" dirty="0"/>
          </a:p>
        </p:txBody>
      </p:sp>
      <p:sp>
        <p:nvSpPr>
          <p:cNvPr id="8" name="TextBox 7"/>
          <p:cNvSpPr txBox="1"/>
          <p:nvPr userDrawn="1"/>
        </p:nvSpPr>
        <p:spPr>
          <a:xfrm>
            <a:off x="5910801" y="427239"/>
            <a:ext cx="184731" cy="369332"/>
          </a:xfrm>
          <a:prstGeom prst="rect">
            <a:avLst/>
          </a:prstGeom>
          <a:noFill/>
        </p:spPr>
        <p:txBody>
          <a:bodyPr wrap="none" rtlCol="0">
            <a:spAutoFit/>
          </a:bodyPr>
          <a:lstStyle/>
          <a:p>
            <a:endParaRPr lang="en-US" dirty="0"/>
          </a:p>
        </p:txBody>
      </p:sp>
      <p:sp>
        <p:nvSpPr>
          <p:cNvPr id="6" name="Title 1"/>
          <p:cNvSpPr>
            <a:spLocks noGrp="1"/>
          </p:cNvSpPr>
          <p:nvPr>
            <p:ph type="title" hasCustomPrompt="1"/>
          </p:nvPr>
        </p:nvSpPr>
        <p:spPr>
          <a:xfrm>
            <a:off x="1371600" y="2926326"/>
            <a:ext cx="6400800" cy="705749"/>
          </a:xfrm>
        </p:spPr>
        <p:txBody>
          <a:bodyPr anchor="b">
            <a:normAutofit/>
          </a:bodyPr>
          <a:lstStyle>
            <a:lvl1pPr algn="ctr">
              <a:defRPr sz="3200" b="0">
                <a:solidFill>
                  <a:schemeClr val="bg1"/>
                </a:solidFill>
              </a:defRPr>
            </a:lvl1pPr>
          </a:lstStyle>
          <a:p>
            <a:r>
              <a:rPr lang="ru-RU" dirty="0" smtClean="0"/>
              <a:t>Название презентации</a:t>
            </a:r>
            <a:endParaRPr lang="en-US" dirty="0"/>
          </a:p>
        </p:txBody>
      </p:sp>
      <p:sp>
        <p:nvSpPr>
          <p:cNvPr id="10" name="Text Placeholder 5"/>
          <p:cNvSpPr>
            <a:spLocks noGrp="1"/>
          </p:cNvSpPr>
          <p:nvPr>
            <p:ph type="body" sz="quarter" idx="10" hasCustomPrompt="1"/>
          </p:nvPr>
        </p:nvSpPr>
        <p:spPr>
          <a:xfrm>
            <a:off x="1371600" y="3637205"/>
            <a:ext cx="6400800" cy="462905"/>
          </a:xfrm>
        </p:spPr>
        <p:txBody>
          <a:bodyPr>
            <a:normAutofit/>
          </a:bodyPr>
          <a:lstStyle>
            <a:lvl1pPr marL="0" indent="0" algn="ctr">
              <a:buFontTx/>
              <a:buNone/>
              <a:defRPr sz="1600" baseline="0">
                <a:solidFill>
                  <a:schemeClr val="bg1"/>
                </a:solidFill>
              </a:defRPr>
            </a:lvl1pPr>
            <a:lvl2pPr marL="457200" indent="0" algn="l">
              <a:buFontTx/>
              <a:buNone/>
              <a:defRPr/>
            </a:lvl2pPr>
            <a:lvl3pPr marL="914400" indent="0" algn="l">
              <a:buFontTx/>
              <a:buNone/>
              <a:defRPr/>
            </a:lvl3pPr>
            <a:lvl4pPr marL="1371600" indent="0" algn="l">
              <a:buFontTx/>
              <a:buNone/>
              <a:defRPr/>
            </a:lvl4pPr>
            <a:lvl5pPr marL="1828800" indent="0" algn="l">
              <a:buFontTx/>
              <a:buNone/>
              <a:defRPr/>
            </a:lvl5pPr>
          </a:lstStyle>
          <a:p>
            <a:pPr lvl="0"/>
            <a:r>
              <a:rPr lang="ru-RU" dirty="0" smtClean="0"/>
              <a:t>Имя и контактные данные автора</a:t>
            </a:r>
            <a:endParaRPr lang="en-US" dirty="0" smtClean="0"/>
          </a:p>
        </p:txBody>
      </p:sp>
    </p:spTree>
    <p:extLst>
      <p:ext uri="{BB962C8B-B14F-4D97-AF65-F5344CB8AC3E}">
        <p14:creationId xmlns:p14="http://schemas.microsoft.com/office/powerpoint/2010/main" val="4130845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4693" y="997421"/>
            <a:ext cx="5965438" cy="1488969"/>
          </a:xfrm>
        </p:spPr>
        <p:txBody>
          <a:bodyPr anchor="b">
            <a:normAutofit/>
          </a:bodyPr>
          <a:lstStyle>
            <a:lvl1pPr>
              <a:defRPr sz="3200" b="0"/>
            </a:lvl1pPr>
          </a:lstStyle>
          <a:p>
            <a:r>
              <a:rPr lang="ru-RU" dirty="0" smtClean="0"/>
              <a:t>Название презентации</a:t>
            </a:r>
            <a:endParaRPr lang="en-US" dirty="0"/>
          </a:p>
        </p:txBody>
      </p:sp>
      <p:sp>
        <p:nvSpPr>
          <p:cNvPr id="6" name="Text Placeholder 5"/>
          <p:cNvSpPr>
            <a:spLocks noGrp="1"/>
          </p:cNvSpPr>
          <p:nvPr>
            <p:ph type="body" sz="quarter" idx="10" hasCustomPrompt="1"/>
          </p:nvPr>
        </p:nvSpPr>
        <p:spPr>
          <a:xfrm>
            <a:off x="765697" y="2571750"/>
            <a:ext cx="5965825" cy="1652588"/>
          </a:xfrm>
        </p:spPr>
        <p:txBody>
          <a:bodyPr>
            <a:normAutofit/>
          </a:bodyPr>
          <a:lstStyle>
            <a:lvl1pPr marL="0" indent="0" algn="l">
              <a:buFontTx/>
              <a:buNone/>
              <a:defRPr sz="1600"/>
            </a:lvl1pPr>
            <a:lvl2pPr marL="457200" indent="0" algn="l">
              <a:buFontTx/>
              <a:buNone/>
              <a:defRPr/>
            </a:lvl2pPr>
            <a:lvl3pPr marL="914400" indent="0" algn="l">
              <a:buFontTx/>
              <a:buNone/>
              <a:defRPr/>
            </a:lvl3pPr>
            <a:lvl4pPr marL="1371600" indent="0" algn="l">
              <a:buFontTx/>
              <a:buNone/>
              <a:defRPr/>
            </a:lvl4pPr>
            <a:lvl5pPr marL="1828800" indent="0" algn="l">
              <a:buFontTx/>
              <a:buNone/>
              <a:defRPr/>
            </a:lvl5pPr>
          </a:lstStyle>
          <a:p>
            <a:pPr lvl="0"/>
            <a:r>
              <a:rPr lang="ru-RU" dirty="0" smtClean="0"/>
              <a:t>Имя и контактные данные автора</a:t>
            </a:r>
            <a:endParaRPr lang="en-US" dirty="0" smtClean="0"/>
          </a:p>
        </p:txBody>
      </p:sp>
    </p:spTree>
    <p:extLst>
      <p:ext uri="{BB962C8B-B14F-4D97-AF65-F5344CB8AC3E}">
        <p14:creationId xmlns:p14="http://schemas.microsoft.com/office/powerpoint/2010/main" val="821411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9144000" cy="5143500"/>
          </a:xfrm>
        </p:spPr>
        <p:txBody>
          <a:bodyPr anchor="ctr"/>
          <a:lstStyle>
            <a:lvl1pPr algn="ctr">
              <a:defRPr/>
            </a:lvl1pPr>
          </a:lstStyle>
          <a:p>
            <a:endParaRPr lang="en-US" dirty="0"/>
          </a:p>
        </p:txBody>
      </p:sp>
      <p:sp>
        <p:nvSpPr>
          <p:cNvPr id="2" name="Title 1"/>
          <p:cNvSpPr>
            <a:spLocks noGrp="1"/>
          </p:cNvSpPr>
          <p:nvPr>
            <p:ph type="title" hasCustomPrompt="1"/>
          </p:nvPr>
        </p:nvSpPr>
        <p:spPr>
          <a:xfrm>
            <a:off x="743140" y="927382"/>
            <a:ext cx="2713244" cy="1644368"/>
          </a:xfrm>
        </p:spPr>
        <p:txBody>
          <a:bodyPr anchor="t" anchorCtr="0">
            <a:normAutofit/>
          </a:bodyPr>
          <a:lstStyle>
            <a:lvl1pPr>
              <a:defRPr sz="2800" baseline="0">
                <a:solidFill>
                  <a:srgbClr val="FFFFFF"/>
                </a:solidFill>
              </a:defRPr>
            </a:lvl1pPr>
          </a:lstStyle>
          <a:p>
            <a:r>
              <a:rPr lang="ru-RU" dirty="0" smtClean="0"/>
              <a:t>Место для заголовка</a:t>
            </a:r>
            <a:endParaRPr lang="en-US" dirty="0"/>
          </a:p>
        </p:txBody>
      </p:sp>
    </p:spTree>
    <p:extLst>
      <p:ext uri="{BB962C8B-B14F-4D97-AF65-F5344CB8AC3E}">
        <p14:creationId xmlns:p14="http://schemas.microsoft.com/office/powerpoint/2010/main" val="2541825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Финал">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457200" y="2010279"/>
            <a:ext cx="8229600" cy="620483"/>
          </a:xfrm>
        </p:spPr>
        <p:txBody>
          <a:bodyPr>
            <a:normAutofit/>
          </a:bodyPr>
          <a:lstStyle>
            <a:lvl1pPr algn="ctr">
              <a:defRPr sz="3200">
                <a:solidFill>
                  <a:schemeClr val="bg1"/>
                </a:solidFill>
              </a:defRPr>
            </a:lvl1pPr>
          </a:lstStyle>
          <a:p>
            <a:r>
              <a:rPr lang="ru-RU" dirty="0" smtClean="0"/>
              <a:t>Спасибо за внимание!</a:t>
            </a:r>
            <a:endParaRPr lang="en-US" dirty="0"/>
          </a:p>
        </p:txBody>
      </p:sp>
      <p:sp>
        <p:nvSpPr>
          <p:cNvPr id="8" name="Text Placeholder 7"/>
          <p:cNvSpPr>
            <a:spLocks noGrp="1"/>
          </p:cNvSpPr>
          <p:nvPr>
            <p:ph type="body" sz="quarter" idx="10" hasCustomPrompt="1"/>
          </p:nvPr>
        </p:nvSpPr>
        <p:spPr>
          <a:xfrm>
            <a:off x="457200" y="2787704"/>
            <a:ext cx="8229600" cy="594122"/>
          </a:xfrm>
        </p:spPr>
        <p:txBody>
          <a:bodyPr/>
          <a:lstStyle>
            <a:lvl1pPr marL="0" indent="0" algn="ctr">
              <a:buFontTx/>
              <a:buNone/>
              <a:defRPr>
                <a:solidFill>
                  <a:srgbClr val="FFFFFF"/>
                </a:solidFill>
              </a:defRPr>
            </a:lvl1pPr>
            <a:lvl2pPr marL="457200" indent="0" algn="ctr">
              <a:buFontTx/>
              <a:buNone/>
              <a:defRPr>
                <a:solidFill>
                  <a:srgbClr val="FFFFFF"/>
                </a:solidFill>
              </a:defRPr>
            </a:lvl2pPr>
            <a:lvl3pPr marL="914400" indent="0" algn="ctr">
              <a:buFontTx/>
              <a:buNone/>
              <a:defRPr>
                <a:solidFill>
                  <a:srgbClr val="FFFFFF"/>
                </a:solidFill>
              </a:defRPr>
            </a:lvl3pPr>
            <a:lvl4pPr marL="1371600" indent="0" algn="ctr">
              <a:buFontTx/>
              <a:buNone/>
              <a:defRPr>
                <a:solidFill>
                  <a:srgbClr val="FFFFFF"/>
                </a:solidFill>
              </a:defRPr>
            </a:lvl4pPr>
            <a:lvl5pPr marL="1828800" indent="0" algn="ctr">
              <a:buFontTx/>
              <a:buNone/>
              <a:defRPr>
                <a:solidFill>
                  <a:srgbClr val="FFFFFF"/>
                </a:solidFill>
              </a:defRPr>
            </a:lvl5pPr>
          </a:lstStyle>
          <a:p>
            <a:pPr lvl="0"/>
            <a:r>
              <a:rPr lang="ru-RU" dirty="0" smtClean="0"/>
              <a:t>Контактные данные</a:t>
            </a:r>
            <a:endParaRPr lang="en-US" dirty="0" smtClean="0"/>
          </a:p>
        </p:txBody>
      </p:sp>
    </p:spTree>
    <p:extLst>
      <p:ext uri="{BB962C8B-B14F-4D97-AF65-F5344CB8AC3E}">
        <p14:creationId xmlns:p14="http://schemas.microsoft.com/office/powerpoint/2010/main" val="232022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Content Placeholder 2"/>
          <p:cNvSpPr>
            <a:spLocks noGrp="1"/>
          </p:cNvSpPr>
          <p:nvPr>
            <p:ph sz="half" idx="1" hasCustomPrompt="1"/>
          </p:nvPr>
        </p:nvSpPr>
        <p:spPr>
          <a:xfrm>
            <a:off x="457200" y="1746133"/>
            <a:ext cx="6273934" cy="2848490"/>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dirty="0" smtClean="0"/>
              <a:t>Первый уровень</a:t>
            </a:r>
          </a:p>
          <a:p>
            <a:pPr lvl="1"/>
            <a:r>
              <a:rPr lang="ru-RU" dirty="0" smtClean="0"/>
              <a:t>Второй уровень</a:t>
            </a:r>
          </a:p>
          <a:p>
            <a:pPr lvl="2"/>
            <a:r>
              <a:rPr lang="ru-RU" dirty="0" smtClean="0"/>
              <a:t>Третий уровень</a:t>
            </a:r>
          </a:p>
          <a:p>
            <a:pPr lvl="3"/>
            <a:r>
              <a:rPr lang="ru-RU" dirty="0" smtClean="0"/>
              <a:t>Пятый уровень</a:t>
            </a:r>
          </a:p>
          <a:p>
            <a:pPr lvl="4"/>
            <a:r>
              <a:rPr lang="ru-RU" dirty="0" smtClean="0"/>
              <a:t>Шестой уровень</a:t>
            </a:r>
            <a:endParaRPr lang="en-US" dirty="0"/>
          </a:p>
        </p:txBody>
      </p:sp>
      <p:sp>
        <p:nvSpPr>
          <p:cNvPr id="14"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r>
              <a:rPr lang="ru-RU" dirty="0" smtClean="0"/>
              <a:t>Колонтитул</a:t>
            </a:r>
            <a:endParaRPr lang="en-US" dirty="0"/>
          </a:p>
        </p:txBody>
      </p:sp>
      <p:sp>
        <p:nvSpPr>
          <p:cNvPr id="6" name="Title Placeholder 1"/>
          <p:cNvSpPr>
            <a:spLocks noGrp="1"/>
          </p:cNvSpPr>
          <p:nvPr>
            <p:ph type="title"/>
          </p:nvPr>
        </p:nvSpPr>
        <p:spPr>
          <a:xfrm>
            <a:off x="457200" y="927382"/>
            <a:ext cx="8229600" cy="620483"/>
          </a:xfrm>
          <a:prstGeom prst="rect">
            <a:avLst/>
          </a:prstGeom>
        </p:spPr>
        <p:txBody>
          <a:bodyPr vert="horz" lIns="91440" tIns="45720" rIns="91440" bIns="45720" rtlCol="0" anchor="ctr">
            <a:normAutofit/>
          </a:bodyPr>
          <a:lstStyle/>
          <a:p>
            <a:r>
              <a:rPr lang="ru-RU" dirty="0" smtClean="0"/>
              <a:t>Заголовок</a:t>
            </a:r>
            <a:endParaRPr lang="en-US" dirty="0"/>
          </a:p>
        </p:txBody>
      </p:sp>
    </p:spTree>
    <p:extLst>
      <p:ext uri="{BB962C8B-B14F-4D97-AF65-F5344CB8AC3E}">
        <p14:creationId xmlns:p14="http://schemas.microsoft.com/office/powerpoint/2010/main" val="3941284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kfql">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57200" y="1759937"/>
            <a:ext cx="4038600" cy="2834686"/>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dirty="0" smtClean="0"/>
              <a:t>Первый уровень</a:t>
            </a:r>
          </a:p>
          <a:p>
            <a:pPr lvl="1"/>
            <a:r>
              <a:rPr lang="ru-RU" dirty="0" smtClean="0"/>
              <a:t>Второй уровень</a:t>
            </a:r>
          </a:p>
          <a:p>
            <a:pPr lvl="2"/>
            <a:r>
              <a:rPr lang="ru-RU" dirty="0" smtClean="0"/>
              <a:t>Третий уровень</a:t>
            </a:r>
          </a:p>
          <a:p>
            <a:pPr lvl="3"/>
            <a:r>
              <a:rPr lang="ru-RU" dirty="0" smtClean="0"/>
              <a:t>Пятый уровень</a:t>
            </a:r>
          </a:p>
          <a:p>
            <a:pPr lvl="4"/>
            <a:r>
              <a:rPr lang="ru-RU" dirty="0" smtClean="0"/>
              <a:t>Шестой уровень</a:t>
            </a:r>
            <a:endParaRPr lang="en-US" dirty="0"/>
          </a:p>
        </p:txBody>
      </p:sp>
      <p:sp>
        <p:nvSpPr>
          <p:cNvPr id="4" name="Content Placeholder 3"/>
          <p:cNvSpPr>
            <a:spLocks noGrp="1"/>
          </p:cNvSpPr>
          <p:nvPr>
            <p:ph sz="half" idx="2" hasCustomPrompt="1"/>
          </p:nvPr>
        </p:nvSpPr>
        <p:spPr>
          <a:xfrm>
            <a:off x="4648200" y="1759937"/>
            <a:ext cx="4038600" cy="2834686"/>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dirty="0" smtClean="0"/>
              <a:t>Первый уровень</a:t>
            </a:r>
          </a:p>
          <a:p>
            <a:pPr lvl="1"/>
            <a:r>
              <a:rPr lang="ru-RU" dirty="0" smtClean="0"/>
              <a:t>Второй уровень</a:t>
            </a:r>
          </a:p>
          <a:p>
            <a:pPr lvl="2"/>
            <a:r>
              <a:rPr lang="ru-RU" dirty="0" smtClean="0"/>
              <a:t>Третий уровень</a:t>
            </a:r>
          </a:p>
          <a:p>
            <a:pPr lvl="3"/>
            <a:r>
              <a:rPr lang="ru-RU" dirty="0" smtClean="0"/>
              <a:t>Пятый уровень</a:t>
            </a:r>
          </a:p>
          <a:p>
            <a:pPr lvl="4"/>
            <a:r>
              <a:rPr lang="ru-RU" dirty="0" smtClean="0"/>
              <a:t>Шестой уровень</a:t>
            </a:r>
            <a:endParaRPr lang="en-US" dirty="0"/>
          </a:p>
        </p:txBody>
      </p:sp>
      <p:sp>
        <p:nvSpPr>
          <p:cNvPr id="13"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r>
              <a:rPr lang="ru-RU" dirty="0" smtClean="0"/>
              <a:t>Колонтитул</a:t>
            </a:r>
            <a:endParaRPr lang="en-US" dirty="0"/>
          </a:p>
        </p:txBody>
      </p:sp>
      <p:sp>
        <p:nvSpPr>
          <p:cNvPr id="6" name="Title Placeholder 1"/>
          <p:cNvSpPr>
            <a:spLocks noGrp="1"/>
          </p:cNvSpPr>
          <p:nvPr>
            <p:ph type="title"/>
          </p:nvPr>
        </p:nvSpPr>
        <p:spPr>
          <a:xfrm>
            <a:off x="457200" y="927382"/>
            <a:ext cx="8229600" cy="620483"/>
          </a:xfrm>
          <a:prstGeom prst="rect">
            <a:avLst/>
          </a:prstGeom>
        </p:spPr>
        <p:txBody>
          <a:bodyPr vert="horz" lIns="91440" tIns="45720" rIns="91440" bIns="45720" rtlCol="0" anchor="ctr">
            <a:normAutofit/>
          </a:bodyPr>
          <a:lstStyle/>
          <a:p>
            <a:r>
              <a:rPr lang="ru-RU" dirty="0" smtClean="0"/>
              <a:t>Заголовок</a:t>
            </a:r>
            <a:endParaRPr lang="en-US" dirty="0"/>
          </a:p>
        </p:txBody>
      </p:sp>
    </p:spTree>
    <p:extLst>
      <p:ext uri="{BB962C8B-B14F-4D97-AF65-F5344CB8AC3E}">
        <p14:creationId xmlns:p14="http://schemas.microsoft.com/office/powerpoint/2010/main" val="1251592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Content Placeholder 2"/>
          <p:cNvSpPr>
            <a:spLocks noGrp="1"/>
          </p:cNvSpPr>
          <p:nvPr>
            <p:ph sz="half" idx="1" hasCustomPrompt="1"/>
          </p:nvPr>
        </p:nvSpPr>
        <p:spPr>
          <a:xfrm>
            <a:off x="457199" y="1759937"/>
            <a:ext cx="5018388" cy="2943032"/>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dirty="0" smtClean="0"/>
              <a:t>Первый уровень</a:t>
            </a:r>
          </a:p>
          <a:p>
            <a:pPr lvl="1"/>
            <a:r>
              <a:rPr lang="ru-RU" dirty="0" smtClean="0"/>
              <a:t>Второй уровень</a:t>
            </a:r>
          </a:p>
          <a:p>
            <a:pPr lvl="2"/>
            <a:r>
              <a:rPr lang="ru-RU" dirty="0" smtClean="0"/>
              <a:t>Третий уровень</a:t>
            </a:r>
          </a:p>
          <a:p>
            <a:pPr lvl="3"/>
            <a:r>
              <a:rPr lang="ru-RU" dirty="0" smtClean="0"/>
              <a:t>Пятый уровень</a:t>
            </a:r>
          </a:p>
          <a:p>
            <a:pPr lvl="4"/>
            <a:r>
              <a:rPr lang="ru-RU" dirty="0" smtClean="0"/>
              <a:t>Шестой уровень</a:t>
            </a:r>
            <a:endParaRPr lang="en-US" dirty="0"/>
          </a:p>
        </p:txBody>
      </p:sp>
      <p:sp>
        <p:nvSpPr>
          <p:cNvPr id="11" name="Picture Placeholder 10"/>
          <p:cNvSpPr>
            <a:spLocks noGrp="1"/>
          </p:cNvSpPr>
          <p:nvPr>
            <p:ph type="pic" sz="quarter" idx="10"/>
          </p:nvPr>
        </p:nvSpPr>
        <p:spPr>
          <a:xfrm>
            <a:off x="5659438" y="1759744"/>
            <a:ext cx="3027362" cy="1414463"/>
          </a:xfrm>
          <a:custGeom>
            <a:avLst/>
            <a:gdLst/>
            <a:ahLst/>
            <a:cxnLst/>
            <a:rect l="l" t="t" r="r" b="b"/>
            <a:pathLst>
              <a:path w="3027362" h="1885950">
                <a:moveTo>
                  <a:pt x="0" y="0"/>
                </a:moveTo>
                <a:lnTo>
                  <a:pt x="3027362" y="0"/>
                </a:lnTo>
                <a:lnTo>
                  <a:pt x="3027362" y="1063625"/>
                </a:lnTo>
                <a:lnTo>
                  <a:pt x="3026362" y="1063625"/>
                </a:lnTo>
                <a:lnTo>
                  <a:pt x="3023015" y="1129917"/>
                </a:lnTo>
                <a:cubicBezTo>
                  <a:pt x="2982765" y="1526260"/>
                  <a:pt x="2667672" y="1841353"/>
                  <a:pt x="2271329" y="1881603"/>
                </a:cubicBezTo>
                <a:lnTo>
                  <a:pt x="2205037" y="1884951"/>
                </a:lnTo>
                <a:lnTo>
                  <a:pt x="2205037" y="1885950"/>
                </a:lnTo>
                <a:lnTo>
                  <a:pt x="0" y="1885950"/>
                </a:lnTo>
                <a:close/>
              </a:path>
            </a:pathLst>
          </a:custGeom>
          <a:ln>
            <a:noFill/>
          </a:ln>
        </p:spPr>
        <p:txBody>
          <a:bodyPr/>
          <a:lstStyle/>
          <a:p>
            <a:endParaRPr lang="en-US"/>
          </a:p>
        </p:txBody>
      </p:sp>
      <p:sp>
        <p:nvSpPr>
          <p:cNvPr id="20" name="Picture Placeholder 10"/>
          <p:cNvSpPr>
            <a:spLocks noGrp="1"/>
          </p:cNvSpPr>
          <p:nvPr>
            <p:ph type="pic" sz="quarter" idx="11"/>
          </p:nvPr>
        </p:nvSpPr>
        <p:spPr>
          <a:xfrm>
            <a:off x="5659438" y="3288506"/>
            <a:ext cx="3027362" cy="1414463"/>
          </a:xfrm>
          <a:custGeom>
            <a:avLst/>
            <a:gdLst/>
            <a:ahLst/>
            <a:cxnLst/>
            <a:rect l="l" t="t" r="r" b="b"/>
            <a:pathLst>
              <a:path w="3027362" h="1885950">
                <a:moveTo>
                  <a:pt x="0" y="0"/>
                </a:moveTo>
                <a:lnTo>
                  <a:pt x="3027362" y="0"/>
                </a:lnTo>
                <a:lnTo>
                  <a:pt x="3027362" y="1063625"/>
                </a:lnTo>
                <a:lnTo>
                  <a:pt x="3026362" y="1063625"/>
                </a:lnTo>
                <a:lnTo>
                  <a:pt x="3023015" y="1129917"/>
                </a:lnTo>
                <a:cubicBezTo>
                  <a:pt x="2982765" y="1526260"/>
                  <a:pt x="2667672" y="1841353"/>
                  <a:pt x="2271329" y="1881603"/>
                </a:cubicBezTo>
                <a:lnTo>
                  <a:pt x="2205037" y="1884951"/>
                </a:lnTo>
                <a:lnTo>
                  <a:pt x="2205037" y="1885950"/>
                </a:lnTo>
                <a:lnTo>
                  <a:pt x="0" y="1885950"/>
                </a:lnTo>
                <a:close/>
              </a:path>
            </a:pathLst>
          </a:custGeom>
          <a:ln>
            <a:noFill/>
          </a:ln>
        </p:spPr>
        <p:txBody>
          <a:bodyPr/>
          <a:lstStyle/>
          <a:p>
            <a:endParaRPr lang="en-US"/>
          </a:p>
        </p:txBody>
      </p:sp>
      <p:sp>
        <p:nvSpPr>
          <p:cNvPr id="2" name="Title 1"/>
          <p:cNvSpPr>
            <a:spLocks noGrp="1"/>
          </p:cNvSpPr>
          <p:nvPr>
            <p:ph type="title" hasCustomPrompt="1"/>
          </p:nvPr>
        </p:nvSpPr>
        <p:spPr>
          <a:xfrm>
            <a:off x="457200" y="927498"/>
            <a:ext cx="8229600" cy="620315"/>
          </a:xfrm>
        </p:spPr>
        <p:txBody>
          <a:bodyPr/>
          <a:lstStyle/>
          <a:p>
            <a:r>
              <a:rPr lang="ru-RU" dirty="0" smtClean="0"/>
              <a:t>Заголовок</a:t>
            </a:r>
            <a:endParaRPr lang="en-US" dirty="0"/>
          </a:p>
        </p:txBody>
      </p:sp>
      <p:sp>
        <p:nvSpPr>
          <p:cNvPr id="15"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r>
              <a:rPr lang="en-US" dirty="0" smtClean="0"/>
              <a:t>International Students and Scholars Rock</a:t>
            </a:r>
            <a:endParaRPr lang="en-US" dirty="0"/>
          </a:p>
        </p:txBody>
      </p:sp>
    </p:spTree>
    <p:extLst>
      <p:ext uri="{BB962C8B-B14F-4D97-AF65-F5344CB8AC3E}">
        <p14:creationId xmlns:p14="http://schemas.microsoft.com/office/powerpoint/2010/main" val="302546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927382"/>
            <a:ext cx="8229600" cy="620483"/>
          </a:xfrm>
        </p:spPr>
        <p:txBody>
          <a:bodyPr>
            <a:normAutofit/>
          </a:bodyPr>
          <a:lstStyle>
            <a:lvl1pPr>
              <a:defRPr sz="3200"/>
            </a:lvl1pPr>
          </a:lstStyle>
          <a:p>
            <a:r>
              <a:rPr lang="ru-RU" dirty="0" smtClean="0"/>
              <a:t>Заголовок</a:t>
            </a:r>
            <a:endParaRPr lang="en-US" dirty="0"/>
          </a:p>
        </p:txBody>
      </p:sp>
      <p:sp>
        <p:nvSpPr>
          <p:cNvPr id="16" name="Picture Placeholder 10"/>
          <p:cNvSpPr>
            <a:spLocks noGrp="1"/>
          </p:cNvSpPr>
          <p:nvPr>
            <p:ph type="pic" sz="quarter" idx="13"/>
          </p:nvPr>
        </p:nvSpPr>
        <p:spPr>
          <a:xfrm>
            <a:off x="457201" y="1759744"/>
            <a:ext cx="2588883" cy="1063056"/>
          </a:xfrm>
          <a:prstGeom prst="round1Rect">
            <a:avLst>
              <a:gd name="adj" fmla="val 37649"/>
            </a:avLst>
          </a:prstGeom>
          <a:ln>
            <a:noFill/>
          </a:ln>
        </p:spPr>
        <p:txBody>
          <a:bodyPr/>
          <a:lstStyle/>
          <a:p>
            <a:endParaRPr lang="en-US"/>
          </a:p>
        </p:txBody>
      </p:sp>
      <p:sp>
        <p:nvSpPr>
          <p:cNvPr id="18" name="Picture Placeholder 10"/>
          <p:cNvSpPr>
            <a:spLocks noGrp="1"/>
          </p:cNvSpPr>
          <p:nvPr>
            <p:ph type="pic" sz="quarter" idx="15"/>
          </p:nvPr>
        </p:nvSpPr>
        <p:spPr>
          <a:xfrm>
            <a:off x="3276149" y="1759744"/>
            <a:ext cx="2588883" cy="1063056"/>
          </a:xfrm>
          <a:prstGeom prst="round1Rect">
            <a:avLst>
              <a:gd name="adj" fmla="val 37649"/>
            </a:avLst>
          </a:prstGeom>
          <a:ln>
            <a:noFill/>
          </a:ln>
        </p:spPr>
        <p:txBody>
          <a:bodyPr/>
          <a:lstStyle/>
          <a:p>
            <a:endParaRPr lang="en-US"/>
          </a:p>
        </p:txBody>
      </p:sp>
      <p:sp>
        <p:nvSpPr>
          <p:cNvPr id="19" name="Picture Placeholder 10"/>
          <p:cNvSpPr>
            <a:spLocks noGrp="1"/>
          </p:cNvSpPr>
          <p:nvPr>
            <p:ph type="pic" sz="quarter" idx="16"/>
          </p:nvPr>
        </p:nvSpPr>
        <p:spPr>
          <a:xfrm>
            <a:off x="6097917" y="1759744"/>
            <a:ext cx="2588883" cy="1063056"/>
          </a:xfrm>
          <a:prstGeom prst="round1Rect">
            <a:avLst>
              <a:gd name="adj" fmla="val 37649"/>
            </a:avLst>
          </a:prstGeom>
          <a:ln>
            <a:noFill/>
          </a:ln>
        </p:spPr>
        <p:txBody>
          <a:bodyPr/>
          <a:lstStyle/>
          <a:p>
            <a:endParaRPr lang="en-US"/>
          </a:p>
        </p:txBody>
      </p:sp>
      <p:sp>
        <p:nvSpPr>
          <p:cNvPr id="20" name="Picture Placeholder 10"/>
          <p:cNvSpPr>
            <a:spLocks noGrp="1"/>
          </p:cNvSpPr>
          <p:nvPr>
            <p:ph type="pic" sz="quarter" idx="17"/>
          </p:nvPr>
        </p:nvSpPr>
        <p:spPr>
          <a:xfrm>
            <a:off x="457201" y="3324086"/>
            <a:ext cx="2588883" cy="1063056"/>
          </a:xfrm>
          <a:prstGeom prst="round1Rect">
            <a:avLst>
              <a:gd name="adj" fmla="val 37649"/>
            </a:avLst>
          </a:prstGeom>
          <a:ln>
            <a:noFill/>
          </a:ln>
        </p:spPr>
        <p:txBody>
          <a:bodyPr/>
          <a:lstStyle/>
          <a:p>
            <a:endParaRPr lang="en-US"/>
          </a:p>
        </p:txBody>
      </p:sp>
      <p:sp>
        <p:nvSpPr>
          <p:cNvPr id="21" name="Picture Placeholder 10"/>
          <p:cNvSpPr>
            <a:spLocks noGrp="1"/>
          </p:cNvSpPr>
          <p:nvPr>
            <p:ph type="pic" sz="quarter" idx="18"/>
          </p:nvPr>
        </p:nvSpPr>
        <p:spPr>
          <a:xfrm>
            <a:off x="3276149" y="3324086"/>
            <a:ext cx="2588883" cy="1063056"/>
          </a:xfrm>
          <a:prstGeom prst="round1Rect">
            <a:avLst>
              <a:gd name="adj" fmla="val 37649"/>
            </a:avLst>
          </a:prstGeom>
          <a:ln>
            <a:noFill/>
          </a:ln>
        </p:spPr>
        <p:txBody>
          <a:bodyPr/>
          <a:lstStyle/>
          <a:p>
            <a:endParaRPr lang="en-US"/>
          </a:p>
        </p:txBody>
      </p:sp>
      <p:sp>
        <p:nvSpPr>
          <p:cNvPr id="22" name="Picture Placeholder 10"/>
          <p:cNvSpPr>
            <a:spLocks noGrp="1"/>
          </p:cNvSpPr>
          <p:nvPr>
            <p:ph type="pic" sz="quarter" idx="19"/>
          </p:nvPr>
        </p:nvSpPr>
        <p:spPr>
          <a:xfrm>
            <a:off x="6097917" y="3324086"/>
            <a:ext cx="2588883" cy="1063056"/>
          </a:xfrm>
          <a:prstGeom prst="round1Rect">
            <a:avLst>
              <a:gd name="adj" fmla="val 37649"/>
            </a:avLst>
          </a:prstGeom>
          <a:ln>
            <a:noFill/>
          </a:ln>
        </p:spPr>
        <p:txBody>
          <a:bodyPr/>
          <a:lstStyle/>
          <a:p>
            <a:endParaRPr lang="en-US"/>
          </a:p>
        </p:txBody>
      </p:sp>
      <p:sp>
        <p:nvSpPr>
          <p:cNvPr id="25" name="Text Placeholder 24"/>
          <p:cNvSpPr>
            <a:spLocks noGrp="1"/>
          </p:cNvSpPr>
          <p:nvPr>
            <p:ph type="body" sz="quarter" idx="20" hasCustomPrompt="1"/>
          </p:nvPr>
        </p:nvSpPr>
        <p:spPr>
          <a:xfrm>
            <a:off x="457201" y="2899173"/>
            <a:ext cx="2589213" cy="269081"/>
          </a:xfrm>
        </p:spPr>
        <p:txBody>
          <a:bodyPr>
            <a:normAutofit/>
          </a:bodyPr>
          <a:lstStyle>
            <a:lvl1pPr marL="0" indent="0">
              <a:buFont typeface="Arial"/>
              <a:buNone/>
              <a:defRPr sz="1200"/>
            </a:lvl1pPr>
          </a:lstStyle>
          <a:p>
            <a:pPr lvl="0"/>
            <a:r>
              <a:rPr lang="ru-RU" dirty="0" smtClean="0"/>
              <a:t>Подпись</a:t>
            </a:r>
            <a:endParaRPr lang="en-US" dirty="0"/>
          </a:p>
        </p:txBody>
      </p:sp>
      <p:sp>
        <p:nvSpPr>
          <p:cNvPr id="26" name="Text Placeholder 24"/>
          <p:cNvSpPr>
            <a:spLocks noGrp="1"/>
          </p:cNvSpPr>
          <p:nvPr>
            <p:ph type="body" sz="quarter" idx="21" hasCustomPrompt="1"/>
          </p:nvPr>
        </p:nvSpPr>
        <p:spPr>
          <a:xfrm>
            <a:off x="3275819" y="2899173"/>
            <a:ext cx="2589213" cy="269081"/>
          </a:xfrm>
        </p:spPr>
        <p:txBody>
          <a:bodyPr>
            <a:normAutofit/>
          </a:bodyPr>
          <a:lstStyle>
            <a:lvl1pPr marL="0" indent="0">
              <a:buFont typeface="Arial"/>
              <a:buNone/>
              <a:defRPr sz="1200"/>
            </a:lvl1pPr>
          </a:lstStyle>
          <a:p>
            <a:pPr lvl="0"/>
            <a:r>
              <a:rPr lang="ru-RU" dirty="0" smtClean="0"/>
              <a:t>Подпись</a:t>
            </a:r>
            <a:endParaRPr lang="en-US" dirty="0"/>
          </a:p>
        </p:txBody>
      </p:sp>
      <p:sp>
        <p:nvSpPr>
          <p:cNvPr id="27" name="Text Placeholder 24"/>
          <p:cNvSpPr>
            <a:spLocks noGrp="1"/>
          </p:cNvSpPr>
          <p:nvPr>
            <p:ph type="body" sz="quarter" idx="22" hasCustomPrompt="1"/>
          </p:nvPr>
        </p:nvSpPr>
        <p:spPr>
          <a:xfrm>
            <a:off x="6085706" y="2899173"/>
            <a:ext cx="2589213" cy="269081"/>
          </a:xfrm>
        </p:spPr>
        <p:txBody>
          <a:bodyPr>
            <a:normAutofit/>
          </a:bodyPr>
          <a:lstStyle>
            <a:lvl1pPr marL="0" indent="0">
              <a:buFont typeface="Arial"/>
              <a:buNone/>
              <a:defRPr sz="1200"/>
            </a:lvl1pPr>
          </a:lstStyle>
          <a:p>
            <a:pPr lvl="0"/>
            <a:r>
              <a:rPr lang="ru-RU" dirty="0" smtClean="0"/>
              <a:t>Подпись</a:t>
            </a:r>
            <a:endParaRPr lang="en-US" dirty="0"/>
          </a:p>
        </p:txBody>
      </p:sp>
      <p:sp>
        <p:nvSpPr>
          <p:cNvPr id="28" name="Text Placeholder 24"/>
          <p:cNvSpPr>
            <a:spLocks noGrp="1"/>
          </p:cNvSpPr>
          <p:nvPr>
            <p:ph type="body" sz="quarter" idx="23" hasCustomPrompt="1"/>
          </p:nvPr>
        </p:nvSpPr>
        <p:spPr>
          <a:xfrm>
            <a:off x="457201" y="4472763"/>
            <a:ext cx="2589213" cy="269081"/>
          </a:xfrm>
        </p:spPr>
        <p:txBody>
          <a:bodyPr>
            <a:normAutofit/>
          </a:bodyPr>
          <a:lstStyle>
            <a:lvl1pPr marL="0" indent="0">
              <a:buFont typeface="Arial"/>
              <a:buNone/>
              <a:defRPr sz="1200"/>
            </a:lvl1pPr>
          </a:lstStyle>
          <a:p>
            <a:pPr lvl="0"/>
            <a:r>
              <a:rPr lang="ru-RU" dirty="0" smtClean="0"/>
              <a:t>Подпись</a:t>
            </a:r>
            <a:endParaRPr lang="en-US" dirty="0"/>
          </a:p>
        </p:txBody>
      </p:sp>
      <p:sp>
        <p:nvSpPr>
          <p:cNvPr id="29" name="Text Placeholder 24"/>
          <p:cNvSpPr>
            <a:spLocks noGrp="1"/>
          </p:cNvSpPr>
          <p:nvPr>
            <p:ph type="body" sz="quarter" idx="24" hasCustomPrompt="1"/>
          </p:nvPr>
        </p:nvSpPr>
        <p:spPr>
          <a:xfrm>
            <a:off x="3275819" y="4472763"/>
            <a:ext cx="2589213" cy="269081"/>
          </a:xfrm>
        </p:spPr>
        <p:txBody>
          <a:bodyPr>
            <a:normAutofit/>
          </a:bodyPr>
          <a:lstStyle>
            <a:lvl1pPr marL="0" indent="0">
              <a:buFont typeface="Arial"/>
              <a:buNone/>
              <a:defRPr sz="1200"/>
            </a:lvl1pPr>
          </a:lstStyle>
          <a:p>
            <a:pPr lvl="0"/>
            <a:r>
              <a:rPr lang="ru-RU" dirty="0" smtClean="0"/>
              <a:t>Подпись</a:t>
            </a:r>
            <a:endParaRPr lang="en-US" dirty="0"/>
          </a:p>
        </p:txBody>
      </p:sp>
      <p:sp>
        <p:nvSpPr>
          <p:cNvPr id="30" name="Text Placeholder 24"/>
          <p:cNvSpPr>
            <a:spLocks noGrp="1"/>
          </p:cNvSpPr>
          <p:nvPr>
            <p:ph type="body" sz="quarter" idx="25" hasCustomPrompt="1"/>
          </p:nvPr>
        </p:nvSpPr>
        <p:spPr>
          <a:xfrm>
            <a:off x="6085706" y="4472763"/>
            <a:ext cx="2589213" cy="269081"/>
          </a:xfrm>
        </p:spPr>
        <p:txBody>
          <a:bodyPr>
            <a:normAutofit/>
          </a:bodyPr>
          <a:lstStyle>
            <a:lvl1pPr marL="0" indent="0">
              <a:buFont typeface="Arial"/>
              <a:buNone/>
              <a:defRPr sz="1200"/>
            </a:lvl1pPr>
          </a:lstStyle>
          <a:p>
            <a:pPr lvl="0"/>
            <a:r>
              <a:rPr lang="ru-RU" dirty="0" smtClean="0"/>
              <a:t>Подпись</a:t>
            </a:r>
            <a:endParaRPr lang="en-US" dirty="0"/>
          </a:p>
        </p:txBody>
      </p:sp>
      <p:sp>
        <p:nvSpPr>
          <p:cNvPr id="33"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r>
              <a:rPr lang="en-US" dirty="0" smtClean="0"/>
              <a:t>International Students and Scholars Rock</a:t>
            </a:r>
            <a:endParaRPr lang="en-US" dirty="0"/>
          </a:p>
        </p:txBody>
      </p:sp>
    </p:spTree>
    <p:extLst>
      <p:ext uri="{BB962C8B-B14F-4D97-AF65-F5344CB8AC3E}">
        <p14:creationId xmlns:p14="http://schemas.microsoft.com/office/powerpoint/2010/main" val="7186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10" Type="http://schemas.openxmlformats.org/officeDocument/2006/relationships/image" Target="../media/image2.png"/><Relationship Id="rId4" Type="http://schemas.openxmlformats.org/officeDocument/2006/relationships/slideLayout" Target="../slideLayouts/slideLayout9.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27382"/>
            <a:ext cx="8229600" cy="620483"/>
          </a:xfrm>
          <a:prstGeom prst="rect">
            <a:avLst/>
          </a:prstGeom>
        </p:spPr>
        <p:txBody>
          <a:bodyPr vert="horz" lIns="91440" tIns="45720" rIns="91440" bIns="45720" rtlCol="0" anchor="ctr">
            <a:normAutofit/>
          </a:bodyPr>
          <a:lstStyle/>
          <a:p>
            <a:r>
              <a:rPr lang="ru-RU" dirty="0" smtClean="0"/>
              <a:t>Заголовок</a:t>
            </a:r>
            <a:endParaRPr lang="en-US" dirty="0"/>
          </a:p>
        </p:txBody>
      </p:sp>
      <p:sp>
        <p:nvSpPr>
          <p:cNvPr id="3" name="Text Placeholder 2"/>
          <p:cNvSpPr>
            <a:spLocks noGrp="1"/>
          </p:cNvSpPr>
          <p:nvPr>
            <p:ph type="body" idx="1"/>
          </p:nvPr>
        </p:nvSpPr>
        <p:spPr>
          <a:xfrm>
            <a:off x="457200" y="1694948"/>
            <a:ext cx="8229600" cy="2899675"/>
          </a:xfrm>
          <a:prstGeom prst="rect">
            <a:avLst/>
          </a:prstGeom>
        </p:spPr>
        <p:txBody>
          <a:bodyPr vert="horz" lIns="91440" tIns="45720" rIns="91440" bIns="45720" rtlCol="0">
            <a:normAutofit/>
          </a:bodyPr>
          <a:lstStyle/>
          <a:p>
            <a:pPr lvl="0"/>
            <a:r>
              <a:rPr lang="ru-RU" dirty="0" smtClean="0"/>
              <a:t>Первый уровень</a:t>
            </a:r>
          </a:p>
          <a:p>
            <a:pPr lvl="1"/>
            <a:r>
              <a:rPr lang="ru-RU" dirty="0" smtClean="0"/>
              <a:t>Второй уровень</a:t>
            </a:r>
          </a:p>
          <a:p>
            <a:pPr lvl="2"/>
            <a:r>
              <a:rPr lang="ru-RU" dirty="0" smtClean="0"/>
              <a:t>Третий уровень</a:t>
            </a:r>
          </a:p>
          <a:p>
            <a:pPr lvl="3"/>
            <a:r>
              <a:rPr lang="ru-RU" dirty="0" smtClean="0"/>
              <a:t>Пятый уровень</a:t>
            </a:r>
          </a:p>
          <a:p>
            <a:pPr lvl="4"/>
            <a:r>
              <a:rPr lang="ru-RU" dirty="0" smtClean="0"/>
              <a:t>Шестой уровень</a:t>
            </a:r>
            <a:endParaRPr lang="en-US" dirty="0"/>
          </a:p>
        </p:txBody>
      </p:sp>
      <p:sp>
        <p:nvSpPr>
          <p:cNvPr id="4" name="Footer Placeholder 3"/>
          <p:cNvSpPr>
            <a:spLocks noGrp="1"/>
          </p:cNvSpPr>
          <p:nvPr>
            <p:ph type="ftr" sz="quarter" idx="3"/>
          </p:nvPr>
        </p:nvSpPr>
        <p:spPr>
          <a:xfrm>
            <a:off x="4030768" y="329462"/>
            <a:ext cx="4656032" cy="273844"/>
          </a:xfrm>
          <a:prstGeom prst="rect">
            <a:avLst/>
          </a:prstGeom>
        </p:spPr>
        <p:txBody>
          <a:bodyPr vert="horz" lIns="91440" tIns="45720" rIns="91440" bIns="45720" rtlCol="0" anchor="ctr"/>
          <a:lstStyle>
            <a:lvl1pPr algn="r">
              <a:defRPr sz="1200">
                <a:solidFill>
                  <a:schemeClr val="bg1"/>
                </a:solidFill>
              </a:defRPr>
            </a:lvl1pPr>
          </a:lstStyle>
          <a:p>
            <a:r>
              <a:rPr lang="en-US" smtClean="0"/>
              <a:t>International Students and Scholars Rock</a:t>
            </a:r>
            <a:endParaRPr lang="en-US" dirty="0"/>
          </a:p>
        </p:txBody>
      </p:sp>
    </p:spTree>
    <p:extLst>
      <p:ext uri="{BB962C8B-B14F-4D97-AF65-F5344CB8AC3E}">
        <p14:creationId xmlns:p14="http://schemas.microsoft.com/office/powerpoint/2010/main" val="1055865372"/>
      </p:ext>
    </p:extLst>
  </p:cSld>
  <p:clrMap bg1="lt1" tx1="dk1" bg2="lt2" tx2="dk2" accent1="accent1" accent2="accent2" accent3="accent3" accent4="accent4" accent5="accent5" accent6="accent6" hlink="hlink" folHlink="folHlink"/>
  <p:sldLayoutIdLst>
    <p:sldLayoutId id="2147483685" r:id="rId1"/>
    <p:sldLayoutId id="2147483697" r:id="rId2"/>
    <p:sldLayoutId id="2147483692" r:id="rId3"/>
    <p:sldLayoutId id="2147483686" r:id="rId4"/>
    <p:sldLayoutId id="2147483689" r:id="rId5"/>
  </p:sldLayoutIdLst>
  <p:hf sldNum="0" hdr="0" dt="0"/>
  <p:txStyles>
    <p:titleStyle>
      <a:lvl1pPr algn="l" defTabSz="457200" rtl="0" eaLnBrk="1" latinLnBrk="0" hangingPunct="1">
        <a:spcBef>
          <a:spcPct val="0"/>
        </a:spcBef>
        <a:buNone/>
        <a:defRPr sz="3600" b="1" i="0" kern="1200" baseline="0">
          <a:solidFill>
            <a:schemeClr val="tx1"/>
          </a:solidFill>
          <a:latin typeface="+mj-lt"/>
          <a:ea typeface="+mj-ea"/>
          <a:cs typeface="+mj-cs"/>
        </a:defRPr>
      </a:lvl1pPr>
    </p:titleStyle>
    <p:bodyStyle>
      <a:lvl1pPr marL="342900" indent="-342900" algn="l" defTabSz="457200" rtl="0" eaLnBrk="1" latinLnBrk="0" hangingPunct="1">
        <a:spcBef>
          <a:spcPct val="20000"/>
        </a:spcBef>
        <a:buSzPct val="100000"/>
        <a:buFontTx/>
        <a:buBlip>
          <a:blip r:embed="rId8"/>
        </a:buBlip>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27382"/>
            <a:ext cx="8229600" cy="620483"/>
          </a:xfrm>
          <a:prstGeom prst="rect">
            <a:avLst/>
          </a:prstGeom>
        </p:spPr>
        <p:txBody>
          <a:bodyPr vert="horz" lIns="91440" tIns="45720" rIns="91440" bIns="45720" rtlCol="0" anchor="ctr">
            <a:normAutofit/>
          </a:bodyPr>
          <a:lstStyle/>
          <a:p>
            <a:r>
              <a:rPr lang="ru-RU" dirty="0" smtClean="0"/>
              <a:t>Заголовок</a:t>
            </a:r>
            <a:endParaRPr lang="en-US" dirty="0"/>
          </a:p>
        </p:txBody>
      </p:sp>
      <p:sp>
        <p:nvSpPr>
          <p:cNvPr id="3" name="Text Placeholder 2"/>
          <p:cNvSpPr>
            <a:spLocks noGrp="1"/>
          </p:cNvSpPr>
          <p:nvPr>
            <p:ph type="body" idx="1"/>
          </p:nvPr>
        </p:nvSpPr>
        <p:spPr>
          <a:xfrm>
            <a:off x="457200" y="1694948"/>
            <a:ext cx="8229600" cy="2899675"/>
          </a:xfrm>
          <a:prstGeom prst="rect">
            <a:avLst/>
          </a:prstGeom>
        </p:spPr>
        <p:txBody>
          <a:bodyPr vert="horz" lIns="91440" tIns="45720" rIns="91440" bIns="45720" rtlCol="0">
            <a:normAutofit/>
          </a:bodyPr>
          <a:lstStyle/>
          <a:p>
            <a:pPr lvl="0"/>
            <a:r>
              <a:rPr lang="ru-RU" dirty="0" smtClean="0"/>
              <a:t>Первый уровень</a:t>
            </a:r>
          </a:p>
          <a:p>
            <a:pPr lvl="1"/>
            <a:r>
              <a:rPr lang="ru-RU" dirty="0" smtClean="0"/>
              <a:t>Второй уровень</a:t>
            </a:r>
          </a:p>
          <a:p>
            <a:pPr lvl="2"/>
            <a:r>
              <a:rPr lang="ru-RU" dirty="0" smtClean="0"/>
              <a:t>Третий уровень</a:t>
            </a:r>
          </a:p>
          <a:p>
            <a:pPr lvl="3"/>
            <a:r>
              <a:rPr lang="ru-RU" dirty="0" smtClean="0"/>
              <a:t>Пятый уровень</a:t>
            </a:r>
          </a:p>
          <a:p>
            <a:pPr lvl="4"/>
            <a:r>
              <a:rPr lang="ru-RU" dirty="0" smtClean="0"/>
              <a:t>Шестой уровень</a:t>
            </a:r>
            <a:endParaRPr lang="en-US" dirty="0"/>
          </a:p>
        </p:txBody>
      </p:sp>
      <p:sp>
        <p:nvSpPr>
          <p:cNvPr id="4" name="TextBox 3"/>
          <p:cNvSpPr txBox="1"/>
          <p:nvPr userDrawn="1"/>
        </p:nvSpPr>
        <p:spPr>
          <a:xfrm>
            <a:off x="-865051" y="4134125"/>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85600301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Lst>
  <p:hf sldNum="0" hdr="0" dt="0"/>
  <p:txStyles>
    <p:titleStyle>
      <a:lvl1pPr algn="l" defTabSz="457200" rtl="0" eaLnBrk="1" latinLnBrk="0" hangingPunct="1">
        <a:spcBef>
          <a:spcPct val="0"/>
        </a:spcBef>
        <a:buNone/>
        <a:defRPr sz="3200" b="1" i="0" kern="1200" baseline="0">
          <a:solidFill>
            <a:schemeClr val="tx1"/>
          </a:solidFill>
          <a:latin typeface="+mj-lt"/>
          <a:ea typeface="+mj-ea"/>
          <a:cs typeface="+mj-cs"/>
        </a:defRPr>
      </a:lvl1pPr>
    </p:titleStyle>
    <p:bodyStyle>
      <a:lvl1pPr marL="342900" indent="-342900" algn="l" defTabSz="457200" rtl="0" eaLnBrk="1" latinLnBrk="0" hangingPunct="1">
        <a:spcBef>
          <a:spcPct val="20000"/>
        </a:spcBef>
        <a:buSzPct val="100000"/>
        <a:buFontTx/>
        <a:buBlip>
          <a:blip r:embed="rId10"/>
        </a:buBlip>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9.wmf"/><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6.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4.bin"/><Relationship Id="rId14" Type="http://schemas.openxmlformats.org/officeDocument/2006/relationships/image" Target="../media/image10.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12.wmf"/><Relationship Id="rId4" Type="http://schemas.openxmlformats.org/officeDocument/2006/relationships/oleObject" Target="../embeddings/oleObject8.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3.xml"/><Relationship Id="rId1" Type="http://schemas.openxmlformats.org/officeDocument/2006/relationships/vmlDrawing" Target="../drawings/vmlDrawing4.vml"/><Relationship Id="rId5" Type="http://schemas.openxmlformats.org/officeDocument/2006/relationships/image" Target="../media/image14.wmf"/><Relationship Id="rId4" Type="http://schemas.openxmlformats.org/officeDocument/2006/relationships/oleObject" Target="../embeddings/oleObject9.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17.wmf"/><Relationship Id="rId5" Type="http://schemas.openxmlformats.org/officeDocument/2006/relationships/oleObject" Target="../embeddings/oleObject11.bin"/><Relationship Id="rId4" Type="http://schemas.openxmlformats.org/officeDocument/2006/relationships/image" Target="../media/image16.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18.wmf"/></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3.xml"/><Relationship Id="rId1" Type="http://schemas.openxmlformats.org/officeDocument/2006/relationships/vmlDrawing" Target="../drawings/vmlDrawing7.vml"/><Relationship Id="rId4" Type="http://schemas.openxmlformats.org/officeDocument/2006/relationships/image" Target="../media/image20.wmf"/></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image" Target="../media/image22.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3.xml"/><Relationship Id="rId1" Type="http://schemas.openxmlformats.org/officeDocument/2006/relationships/vmlDrawing" Target="../drawings/vmlDrawing9.vml"/><Relationship Id="rId5" Type="http://schemas.openxmlformats.org/officeDocument/2006/relationships/image" Target="../media/image24.png"/><Relationship Id="rId4" Type="http://schemas.openxmlformats.org/officeDocument/2006/relationships/image" Target="../media/image23.wmf"/></Relationships>
</file>

<file path=ppt/slides/_rels/slide48.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image" Target="../media/image26.wmf"/><Relationship Id="rId5" Type="http://schemas.openxmlformats.org/officeDocument/2006/relationships/oleObject" Target="../embeddings/oleObject17.bin"/><Relationship Id="rId4" Type="http://schemas.openxmlformats.org/officeDocument/2006/relationships/image" Target="../media/image25.wmf"/></Relationships>
</file>

<file path=ppt/slides/_rels/slide49.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32.wmf"/><Relationship Id="rId2" Type="http://schemas.openxmlformats.org/officeDocument/2006/relationships/slideLayout" Target="../slideLayouts/slideLayout3.xml"/><Relationship Id="rId1" Type="http://schemas.openxmlformats.org/officeDocument/2006/relationships/vmlDrawing" Target="../drawings/vmlDrawing11.vml"/><Relationship Id="rId6" Type="http://schemas.openxmlformats.org/officeDocument/2006/relationships/image" Target="../media/image29.w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22.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3.xml"/><Relationship Id="rId1" Type="http://schemas.openxmlformats.org/officeDocument/2006/relationships/vmlDrawing" Target="../drawings/vmlDrawing12.vml"/><Relationship Id="rId6" Type="http://schemas.openxmlformats.org/officeDocument/2006/relationships/image" Target="../media/image34.wmf"/><Relationship Id="rId5" Type="http://schemas.openxmlformats.org/officeDocument/2006/relationships/oleObject" Target="../embeddings/oleObject25.bin"/><Relationship Id="rId4" Type="http://schemas.openxmlformats.org/officeDocument/2006/relationships/image" Target="../media/image33.wmf"/></Relationships>
</file>

<file path=ppt/slides/_rels/slide51.x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oleObject" Target="../embeddings/oleObject34.bin"/><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oleObject" Target="../embeddings/oleObject33.bin"/><Relationship Id="rId2" Type="http://schemas.openxmlformats.org/officeDocument/2006/relationships/slideLayout" Target="../slideLayouts/slideLayout3.xml"/><Relationship Id="rId1" Type="http://schemas.openxmlformats.org/officeDocument/2006/relationships/vmlDrawing" Target="../drawings/vmlDrawing13.vml"/><Relationship Id="rId6" Type="http://schemas.openxmlformats.org/officeDocument/2006/relationships/image" Target="../media/image36.wmf"/><Relationship Id="rId11" Type="http://schemas.openxmlformats.org/officeDocument/2006/relationships/oleObject" Target="../embeddings/oleObject32.bin"/><Relationship Id="rId5" Type="http://schemas.openxmlformats.org/officeDocument/2006/relationships/oleObject" Target="../embeddings/oleObject28.bin"/><Relationship Id="rId10" Type="http://schemas.openxmlformats.org/officeDocument/2006/relationships/oleObject" Target="../embeddings/oleObject31.bin"/><Relationship Id="rId4" Type="http://schemas.openxmlformats.org/officeDocument/2006/relationships/image" Target="../media/image33.wmf"/><Relationship Id="rId9" Type="http://schemas.openxmlformats.org/officeDocument/2006/relationships/oleObject" Target="../embeddings/oleObject30.bin"/><Relationship Id="rId14" Type="http://schemas.openxmlformats.org/officeDocument/2006/relationships/image" Target="../media/image3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3.xml"/><Relationship Id="rId1" Type="http://schemas.openxmlformats.org/officeDocument/2006/relationships/vmlDrawing" Target="../drawings/vmlDrawing14.vml"/><Relationship Id="rId6" Type="http://schemas.openxmlformats.org/officeDocument/2006/relationships/image" Target="../media/image40.wmf"/><Relationship Id="rId5" Type="http://schemas.openxmlformats.org/officeDocument/2006/relationships/oleObject" Target="../embeddings/oleObject36.bin"/><Relationship Id="rId4" Type="http://schemas.openxmlformats.org/officeDocument/2006/relationships/image" Target="../media/image39.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3.xml"/><Relationship Id="rId1" Type="http://schemas.openxmlformats.org/officeDocument/2006/relationships/vmlDrawing" Target="../drawings/vmlDrawing15.vml"/><Relationship Id="rId4" Type="http://schemas.openxmlformats.org/officeDocument/2006/relationships/image" Target="../media/image42.wmf"/></Relationships>
</file>

<file path=ppt/slides/_rels/slide5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vmlDrawing" Target="../drawings/vmlDrawing16.vml"/><Relationship Id="rId5" Type="http://schemas.openxmlformats.org/officeDocument/2006/relationships/image" Target="../media/image44.wmf"/><Relationship Id="rId4" Type="http://schemas.openxmlformats.org/officeDocument/2006/relationships/oleObject" Target="../embeddings/oleObject39.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3.xml"/><Relationship Id="rId1" Type="http://schemas.openxmlformats.org/officeDocument/2006/relationships/vmlDrawing" Target="../drawings/vmlDrawing17.vml"/><Relationship Id="rId6" Type="http://schemas.openxmlformats.org/officeDocument/2006/relationships/image" Target="../media/image47.wmf"/><Relationship Id="rId5" Type="http://schemas.openxmlformats.org/officeDocument/2006/relationships/oleObject" Target="../embeddings/oleObject41.bin"/><Relationship Id="rId4" Type="http://schemas.openxmlformats.org/officeDocument/2006/relationships/image" Target="../media/image46.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8" Type="http://schemas.openxmlformats.org/officeDocument/2006/relationships/image" Target="../media/image51.wmf"/><Relationship Id="rId13" Type="http://schemas.openxmlformats.org/officeDocument/2006/relationships/oleObject" Target="../embeddings/oleObject48.bin"/><Relationship Id="rId3" Type="http://schemas.openxmlformats.org/officeDocument/2006/relationships/oleObject" Target="../embeddings/oleObject43.bin"/><Relationship Id="rId7" Type="http://schemas.openxmlformats.org/officeDocument/2006/relationships/oleObject" Target="../embeddings/oleObject45.bin"/><Relationship Id="rId12" Type="http://schemas.openxmlformats.org/officeDocument/2006/relationships/image" Target="../media/image53.wmf"/><Relationship Id="rId2" Type="http://schemas.openxmlformats.org/officeDocument/2006/relationships/slideLayout" Target="../slideLayouts/slideLayout3.xml"/><Relationship Id="rId16" Type="http://schemas.openxmlformats.org/officeDocument/2006/relationships/image" Target="../media/image55.wmf"/><Relationship Id="rId1" Type="http://schemas.openxmlformats.org/officeDocument/2006/relationships/vmlDrawing" Target="../drawings/vmlDrawing18.vml"/><Relationship Id="rId6" Type="http://schemas.openxmlformats.org/officeDocument/2006/relationships/image" Target="../media/image50.wmf"/><Relationship Id="rId11" Type="http://schemas.openxmlformats.org/officeDocument/2006/relationships/oleObject" Target="../embeddings/oleObject47.bin"/><Relationship Id="rId5" Type="http://schemas.openxmlformats.org/officeDocument/2006/relationships/oleObject" Target="../embeddings/oleObject44.bin"/><Relationship Id="rId15" Type="http://schemas.openxmlformats.org/officeDocument/2006/relationships/oleObject" Target="../embeddings/oleObject49.bin"/><Relationship Id="rId10" Type="http://schemas.openxmlformats.org/officeDocument/2006/relationships/image" Target="../media/image52.wmf"/><Relationship Id="rId4" Type="http://schemas.openxmlformats.org/officeDocument/2006/relationships/image" Target="../media/image49.wmf"/><Relationship Id="rId9" Type="http://schemas.openxmlformats.org/officeDocument/2006/relationships/oleObject" Target="../embeddings/oleObject46.bin"/><Relationship Id="rId14" Type="http://schemas.openxmlformats.org/officeDocument/2006/relationships/image" Target="../media/image54.wmf"/></Relationships>
</file>

<file path=ppt/slides/_rels/slide61.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3.xml"/><Relationship Id="rId1" Type="http://schemas.openxmlformats.org/officeDocument/2006/relationships/vmlDrawing" Target="../drawings/vmlDrawing19.vml"/><Relationship Id="rId6" Type="http://schemas.openxmlformats.org/officeDocument/2006/relationships/image" Target="../media/image57.wmf"/><Relationship Id="rId5" Type="http://schemas.openxmlformats.org/officeDocument/2006/relationships/oleObject" Target="../embeddings/oleObject51.bin"/><Relationship Id="rId4" Type="http://schemas.openxmlformats.org/officeDocument/2006/relationships/image" Target="../media/image56.wmf"/><Relationship Id="rId9" Type="http://schemas.openxmlformats.org/officeDocument/2006/relationships/image" Target="../media/image59.png"/></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53.bin"/><Relationship Id="rId7" Type="http://schemas.openxmlformats.org/officeDocument/2006/relationships/image" Target="../media/image61.wmf"/><Relationship Id="rId2" Type="http://schemas.openxmlformats.org/officeDocument/2006/relationships/slideLayout" Target="../slideLayouts/slideLayout3.xml"/><Relationship Id="rId1" Type="http://schemas.openxmlformats.org/officeDocument/2006/relationships/vmlDrawing" Target="../drawings/vmlDrawing20.vml"/><Relationship Id="rId6" Type="http://schemas.openxmlformats.org/officeDocument/2006/relationships/oleObject" Target="../embeddings/oleObject54.bin"/><Relationship Id="rId5" Type="http://schemas.openxmlformats.org/officeDocument/2006/relationships/image" Target="../media/image62.png"/><Relationship Id="rId4" Type="http://schemas.openxmlformats.org/officeDocument/2006/relationships/image" Target="../media/image60.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339633" y="1683657"/>
            <a:ext cx="8112035" cy="1698172"/>
          </a:xfrm>
        </p:spPr>
        <p:txBody>
          <a:bodyPr>
            <a:normAutofit/>
          </a:bodyPr>
          <a:lstStyle/>
          <a:p>
            <a:r>
              <a:rPr lang="ru-RU" sz="4000" dirty="0" smtClean="0"/>
              <a:t>Лекция 2</a:t>
            </a:r>
            <a:br>
              <a:rPr lang="ru-RU" sz="4000" dirty="0" smtClean="0"/>
            </a:br>
            <a:r>
              <a:rPr lang="ru-RU" sz="4000" dirty="0" smtClean="0"/>
              <a:t>Общие сведения </a:t>
            </a:r>
            <a:r>
              <a:rPr lang="ru-RU" sz="4000" smtClean="0"/>
              <a:t>об измерениях</a:t>
            </a:r>
            <a:endParaRPr lang="en-US" sz="4000" dirty="0"/>
          </a:p>
        </p:txBody>
      </p:sp>
      <p:sp>
        <p:nvSpPr>
          <p:cNvPr id="7" name="Text Placeholder 6"/>
          <p:cNvSpPr>
            <a:spLocks noGrp="1"/>
          </p:cNvSpPr>
          <p:nvPr>
            <p:ph type="body" sz="quarter" idx="10"/>
          </p:nvPr>
        </p:nvSpPr>
        <p:spPr>
          <a:xfrm>
            <a:off x="1371600" y="3637205"/>
            <a:ext cx="6400800" cy="761613"/>
          </a:xfrm>
        </p:spPr>
        <p:txBody>
          <a:bodyPr>
            <a:normAutofit fontScale="85000" lnSpcReduction="10000"/>
          </a:bodyPr>
          <a:lstStyle/>
          <a:p>
            <a:r>
              <a:rPr lang="ru-RU" sz="2000" dirty="0" smtClean="0"/>
              <a:t>к.т.н., преподаватель </a:t>
            </a:r>
            <a:r>
              <a:rPr lang="ru-RU" sz="2000" dirty="0" err="1" smtClean="0"/>
              <a:t>ФСУиР</a:t>
            </a:r>
            <a:r>
              <a:rPr lang="ru-RU" sz="2000" dirty="0" smtClean="0"/>
              <a:t> – Рассадина Анна Александровна</a:t>
            </a:r>
            <a:endParaRPr lang="nl-NL" sz="2000" dirty="0"/>
          </a:p>
          <a:p>
            <a:r>
              <a:rPr lang="ru-RU" dirty="0" smtClean="0"/>
              <a:t>Контактные данные: 8-950-047-25-58, </a:t>
            </a:r>
            <a:r>
              <a:rPr lang="en-US" dirty="0" smtClean="0"/>
              <a:t>a.a.rassadina@gmail.com</a:t>
            </a:r>
            <a:endParaRPr lang="en-US" dirty="0"/>
          </a:p>
        </p:txBody>
      </p:sp>
    </p:spTree>
    <p:extLst>
      <p:ext uri="{BB962C8B-B14F-4D97-AF65-F5344CB8AC3E}">
        <p14:creationId xmlns:p14="http://schemas.microsoft.com/office/powerpoint/2010/main" val="87172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12678" y="4774168"/>
            <a:ext cx="537754" cy="369332"/>
          </a:xfrm>
          <a:prstGeom prst="rect">
            <a:avLst/>
          </a:prstGeom>
          <a:noFill/>
        </p:spPr>
        <p:txBody>
          <a:bodyPr wrap="square" rtlCol="0">
            <a:spAutoFit/>
          </a:bodyPr>
          <a:lstStyle/>
          <a:p>
            <a:r>
              <a:rPr lang="ru-RU" dirty="0" smtClean="0"/>
              <a:t>9</a:t>
            </a:r>
            <a:endParaRPr lang="ru-RU" dirty="0"/>
          </a:p>
        </p:txBody>
      </p:sp>
      <p:sp>
        <p:nvSpPr>
          <p:cNvPr id="5" name="Текст 7"/>
          <p:cNvSpPr>
            <a:spLocks noGrp="1"/>
          </p:cNvSpPr>
          <p:nvPr>
            <p:ph type="body" sz="quarter" idx="10"/>
          </p:nvPr>
        </p:nvSpPr>
        <p:spPr>
          <a:xfrm>
            <a:off x="261257" y="653143"/>
            <a:ext cx="8543109" cy="4490357"/>
          </a:xfrm>
          <a:solidFill>
            <a:schemeClr val="bg1"/>
          </a:solidFill>
        </p:spPr>
        <p:txBody>
          <a:bodyPr>
            <a:noAutofit/>
          </a:bodyPr>
          <a:lstStyle/>
          <a:p>
            <a:pPr indent="457200" algn="just"/>
            <a:r>
              <a:rPr lang="ru-RU" b="1" u="sng" dirty="0" smtClean="0">
                <a:latin typeface="Times New Roman" pitchFamily="18" charset="0"/>
                <a:cs typeface="Times New Roman" pitchFamily="18" charset="0"/>
              </a:rPr>
              <a:t>Результат измерения </a:t>
            </a:r>
            <a:r>
              <a:rPr lang="ru-RU" dirty="0" smtClean="0">
                <a:latin typeface="Times New Roman" pitchFamily="18" charset="0"/>
                <a:cs typeface="Times New Roman" pitchFamily="18" charset="0"/>
              </a:rPr>
              <a:t>– значение измеряемой величины, полученное в процессе измерения. Это эмпирическая величина, которая всегда несколько отличается от истинного значения измеряемой величины. </a:t>
            </a:r>
          </a:p>
          <a:p>
            <a:pPr indent="457200" algn="ctr"/>
            <a:r>
              <a:rPr lang="ru-RU" dirty="0" smtClean="0">
                <a:latin typeface="Times New Roman" pitchFamily="18" charset="0"/>
                <a:cs typeface="Times New Roman" pitchFamily="18" charset="0"/>
              </a:rPr>
              <a:t>Факторы, влияющие на результат измерения:</a:t>
            </a:r>
          </a:p>
          <a:p>
            <a:pPr indent="457200" algn="just"/>
            <a:r>
              <a:rPr lang="ru-RU" dirty="0" smtClean="0">
                <a:latin typeface="Times New Roman" pitchFamily="18" charset="0"/>
                <a:cs typeface="Times New Roman" pitchFamily="18" charset="0"/>
              </a:rPr>
              <a:t>измерительная система                                                                           методики измерения</a:t>
            </a:r>
          </a:p>
          <a:p>
            <a:pPr indent="457200" algn="just"/>
            <a:r>
              <a:rPr lang="ru-RU" dirty="0" smtClean="0">
                <a:latin typeface="Times New Roman" pitchFamily="18" charset="0"/>
                <a:cs typeface="Times New Roman" pitchFamily="18" charset="0"/>
              </a:rPr>
              <a:t>                       квалификация оператора               внешние условия и другие факторы. </a:t>
            </a:r>
          </a:p>
          <a:p>
            <a:pPr indent="457200" algn="just"/>
            <a:r>
              <a:rPr lang="ru-RU" b="1" u="sng" dirty="0" smtClean="0">
                <a:latin typeface="Times New Roman" pitchFamily="18" charset="0"/>
                <a:cs typeface="Times New Roman" pitchFamily="18" charset="0"/>
              </a:rPr>
              <a:t>Истинное значение величины</a:t>
            </a:r>
            <a:r>
              <a:rPr lang="ru-RU" b="1" dirty="0" smtClean="0">
                <a:latin typeface="Times New Roman" pitchFamily="18" charset="0"/>
                <a:cs typeface="Times New Roman" pitchFamily="18" charset="0"/>
              </a:rPr>
              <a:t> - значение величины</a:t>
            </a:r>
            <a:r>
              <a:rPr lang="ru-RU" dirty="0" smtClean="0">
                <a:latin typeface="Times New Roman" pitchFamily="18" charset="0"/>
                <a:cs typeface="Times New Roman" pitchFamily="18" charset="0"/>
              </a:rPr>
              <a:t>, которое соответствует определению </a:t>
            </a:r>
            <a:r>
              <a:rPr lang="ru-RU" b="1" dirty="0" smtClean="0">
                <a:latin typeface="Times New Roman" pitchFamily="18" charset="0"/>
                <a:cs typeface="Times New Roman" pitchFamily="18" charset="0"/>
              </a:rPr>
              <a:t>измеряемой величины</a:t>
            </a:r>
            <a:r>
              <a:rPr lang="ru-RU" dirty="0" smtClean="0">
                <a:latin typeface="Times New Roman" pitchFamily="18" charset="0"/>
                <a:cs typeface="Times New Roman" pitchFamily="18" charset="0"/>
              </a:rPr>
              <a:t>.</a:t>
            </a:r>
            <a:r>
              <a:rPr lang="ru-RU" dirty="0" smtClean="0"/>
              <a:t> </a:t>
            </a:r>
            <a:r>
              <a:rPr lang="ru-RU" dirty="0" smtClean="0">
                <a:latin typeface="Times New Roman" pitchFamily="18" charset="0"/>
                <a:cs typeface="Times New Roman" pitchFamily="18" charset="0"/>
              </a:rPr>
              <a:t>Идеальным образом отражает свойства объекта в количественном и качественном отношениях; абсолютная истина, к которой стремится исследователь. В настоящее время не рекомендуется к использованию.</a:t>
            </a:r>
          </a:p>
          <a:p>
            <a:pPr indent="457200" algn="just"/>
            <a:r>
              <a:rPr lang="ru-RU" dirty="0" smtClean="0">
                <a:latin typeface="Times New Roman" pitchFamily="18" charset="0"/>
                <a:cs typeface="Times New Roman" pitchFamily="18" charset="0"/>
              </a:rPr>
              <a:t>Показания рассматривают как мгновенные значения соответствующей случайной переменной (показываемой величины). </a:t>
            </a:r>
            <a:r>
              <a:rPr lang="ru-RU" b="1" dirty="0" smtClean="0">
                <a:latin typeface="Times New Roman" pitchFamily="18" charset="0"/>
                <a:cs typeface="Times New Roman" pitchFamily="18" charset="0"/>
              </a:rPr>
              <a:t>Разброс</a:t>
            </a:r>
            <a:r>
              <a:rPr lang="ru-RU" dirty="0" smtClean="0">
                <a:latin typeface="Times New Roman" pitchFamily="18" charset="0"/>
                <a:cs typeface="Times New Roman" pitchFamily="18" charset="0"/>
              </a:rPr>
              <a:t> показаний позволяет судить о качестве проведенного измерения. Их </a:t>
            </a:r>
            <a:r>
              <a:rPr lang="ru-RU" b="1" dirty="0" smtClean="0">
                <a:latin typeface="Times New Roman" pitchFamily="18" charset="0"/>
                <a:cs typeface="Times New Roman" pitchFamily="18" charset="0"/>
              </a:rPr>
              <a:t>среднее</a:t>
            </a:r>
            <a:r>
              <a:rPr lang="ru-RU" dirty="0" smtClean="0">
                <a:latin typeface="Times New Roman" pitchFamily="18" charset="0"/>
                <a:cs typeface="Times New Roman" pitchFamily="18" charset="0"/>
              </a:rPr>
              <a:t> должно обеспечить</a:t>
            </a:r>
            <a:r>
              <a:rPr lang="ru-RU" b="1" dirty="0" smtClean="0">
                <a:latin typeface="Times New Roman" pitchFamily="18" charset="0"/>
                <a:cs typeface="Times New Roman" pitchFamily="18" charset="0"/>
              </a:rPr>
              <a:t> </a:t>
            </a:r>
            <a:r>
              <a:rPr lang="ru-RU" b="1" u="sng" dirty="0" smtClean="0">
                <a:latin typeface="Times New Roman" pitchFamily="18" charset="0"/>
                <a:cs typeface="Times New Roman" pitchFamily="18" charset="0"/>
              </a:rPr>
              <a:t>значение оценки истинного значения величины</a:t>
            </a:r>
            <a:r>
              <a:rPr lang="ru-RU" dirty="0" smtClean="0">
                <a:latin typeface="Times New Roman" pitchFamily="18" charset="0"/>
                <a:cs typeface="Times New Roman" pitchFamily="18" charset="0"/>
              </a:rPr>
              <a:t>,</a:t>
            </a:r>
            <a:r>
              <a:rPr lang="ru-RU" i="1"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которая в общем случае будет более достоверной, чем отдельное показание. Однако эта информация в большинстве случаев не будет достаточной.</a:t>
            </a:r>
          </a:p>
        </p:txBody>
      </p:sp>
      <p:sp>
        <p:nvSpPr>
          <p:cNvPr id="6" name="TextBox 5"/>
          <p:cNvSpPr txBox="1"/>
          <p:nvPr/>
        </p:nvSpPr>
        <p:spPr>
          <a:xfrm>
            <a:off x="261257" y="106016"/>
            <a:ext cx="6099786" cy="369332"/>
          </a:xfrm>
          <a:prstGeom prst="rect">
            <a:avLst/>
          </a:prstGeom>
          <a:noFill/>
        </p:spPr>
        <p:txBody>
          <a:bodyPr wrap="square" rtlCol="0">
            <a:spAutoFit/>
          </a:bodyPr>
          <a:lstStyle/>
          <a:p>
            <a:r>
              <a:rPr lang="ru-RU" b="1" dirty="0" smtClean="0">
                <a:solidFill>
                  <a:srgbClr val="FF0000"/>
                </a:solidFill>
                <a:latin typeface="Times New Roman" pitchFamily="18" charset="0"/>
                <a:cs typeface="Times New Roman" pitchFamily="18" charset="0"/>
              </a:rPr>
              <a:t>4. Результат измерения, истинное значение величины</a:t>
            </a:r>
            <a:endParaRPr lang="ru-RU" b="1" dirty="0">
              <a:solidFill>
                <a:srgbClr val="FF0000"/>
              </a:solidFill>
              <a:latin typeface="Times New Roman" pitchFamily="18" charset="0"/>
              <a:cs typeface="Times New Roman" pitchFamily="18" charset="0"/>
            </a:endParaRPr>
          </a:p>
        </p:txBody>
      </p:sp>
      <p:cxnSp>
        <p:nvCxnSpPr>
          <p:cNvPr id="8" name="Прямая со стрелкой 7"/>
          <p:cNvCxnSpPr/>
          <p:nvPr/>
        </p:nvCxnSpPr>
        <p:spPr>
          <a:xfrm flipH="1">
            <a:off x="3286539" y="1736035"/>
            <a:ext cx="437322" cy="3843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Прямая со стрелкой 10"/>
          <p:cNvCxnSpPr/>
          <p:nvPr/>
        </p:nvCxnSpPr>
        <p:spPr>
          <a:xfrm flipH="1">
            <a:off x="2888974" y="1736035"/>
            <a:ext cx="397565" cy="2120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Прямая со стрелкой 12"/>
          <p:cNvCxnSpPr/>
          <p:nvPr/>
        </p:nvCxnSpPr>
        <p:spPr>
          <a:xfrm>
            <a:off x="6109252" y="1736035"/>
            <a:ext cx="477078" cy="2120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Прямая со стрелкой 14"/>
          <p:cNvCxnSpPr/>
          <p:nvPr/>
        </p:nvCxnSpPr>
        <p:spPr>
          <a:xfrm>
            <a:off x="5738189" y="1736035"/>
            <a:ext cx="344557" cy="3843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Прямая соединительная линия 16"/>
          <p:cNvCxnSpPr/>
          <p:nvPr/>
        </p:nvCxnSpPr>
        <p:spPr>
          <a:xfrm>
            <a:off x="2888974" y="1736035"/>
            <a:ext cx="3697356"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59669" y="4774168"/>
            <a:ext cx="537754" cy="369332"/>
          </a:xfrm>
          <a:prstGeom prst="rect">
            <a:avLst/>
          </a:prstGeom>
          <a:noFill/>
        </p:spPr>
        <p:txBody>
          <a:bodyPr wrap="square" rtlCol="0">
            <a:spAutoFit/>
          </a:bodyPr>
          <a:lstStyle/>
          <a:p>
            <a:r>
              <a:rPr lang="ru-RU" dirty="0" smtClean="0"/>
              <a:t>10</a:t>
            </a:r>
            <a:endParaRPr lang="ru-RU" dirty="0"/>
          </a:p>
        </p:txBody>
      </p:sp>
      <p:sp>
        <p:nvSpPr>
          <p:cNvPr id="5" name="TextBox 4"/>
          <p:cNvSpPr txBox="1"/>
          <p:nvPr/>
        </p:nvSpPr>
        <p:spPr>
          <a:xfrm>
            <a:off x="185531" y="595267"/>
            <a:ext cx="8666921" cy="4478149"/>
          </a:xfrm>
          <a:prstGeom prst="rect">
            <a:avLst/>
          </a:prstGeom>
          <a:solidFill>
            <a:schemeClr val="bg1"/>
          </a:solidFill>
        </p:spPr>
        <p:txBody>
          <a:bodyPr wrap="square" rtlCol="0">
            <a:spAutoFit/>
          </a:bodyPr>
          <a:lstStyle/>
          <a:p>
            <a:pPr indent="457200" algn="just"/>
            <a:r>
              <a:rPr lang="ru-RU" sz="1500" b="1" dirty="0" smtClean="0">
                <a:latin typeface="Times New Roman" pitchFamily="18" charset="0"/>
                <a:cs typeface="Times New Roman" pitchFamily="18" charset="0"/>
              </a:rPr>
              <a:t>Точность измерений </a:t>
            </a:r>
            <a:r>
              <a:rPr lang="ru-RU" sz="1500" dirty="0" smtClean="0">
                <a:latin typeface="Times New Roman" pitchFamily="18" charset="0"/>
                <a:cs typeface="Times New Roman" pitchFamily="18" charset="0"/>
              </a:rPr>
              <a:t>– близость измеренного значения к истинному значению измеряемой величины. Точность измерений описывает качество измерений в целом, объединяя понятия правильность измерений и прецизионность измерений. </a:t>
            </a:r>
          </a:p>
          <a:p>
            <a:pPr indent="457200" algn="just"/>
            <a:r>
              <a:rPr lang="ru-RU" sz="1500" dirty="0" smtClean="0">
                <a:latin typeface="Times New Roman" pitchFamily="18" charset="0"/>
                <a:cs typeface="Times New Roman" pitchFamily="18" charset="0"/>
              </a:rPr>
              <a:t>Понятие точность также используется как качественная характеристика средства измерений, отражающая близость к нулю его погрешности. Применимо не только к измерениям, но и к вычислению и представлению данных (напр., для чисел с плавающей запятой).</a:t>
            </a:r>
          </a:p>
          <a:p>
            <a:pPr indent="457200" algn="just"/>
            <a:r>
              <a:rPr lang="ru-RU" sz="1500" dirty="0" smtClean="0">
                <a:latin typeface="Times New Roman" pitchFamily="18" charset="0"/>
                <a:cs typeface="Times New Roman" pitchFamily="18" charset="0"/>
              </a:rPr>
              <a:t>Термины  правильность измерений и прецизионность измерений до появления в 2002 году ГОСТ Р ИСО 5725 в отечественных нормативных документах по метрологии не использовались.</a:t>
            </a:r>
          </a:p>
          <a:p>
            <a:pPr indent="457200" algn="just"/>
            <a:r>
              <a:rPr lang="ru-RU" sz="1500" b="1" dirty="0" smtClean="0">
                <a:latin typeface="Times New Roman" pitchFamily="18" charset="0"/>
                <a:cs typeface="Times New Roman" pitchFamily="18" charset="0"/>
              </a:rPr>
              <a:t>Правильность измерений </a:t>
            </a:r>
            <a:r>
              <a:rPr lang="ru-RU" sz="1500" dirty="0" smtClean="0">
                <a:latin typeface="Times New Roman" pitchFamily="18" charset="0"/>
                <a:cs typeface="Times New Roman" pitchFamily="18" charset="0"/>
              </a:rPr>
              <a:t>– степень близости измерений к истинному или условно истинному (действительному) значению измеряемой величины или – в случае отсутствия эталона измеряемой величины – степень близости среднего значения, полученного на основании серии результатов измерений, к принятому </a:t>
            </a:r>
            <a:r>
              <a:rPr lang="ru-RU" sz="1500" u="sng" dirty="0" smtClean="0">
                <a:latin typeface="Times New Roman" pitchFamily="18" charset="0"/>
                <a:cs typeface="Times New Roman" pitchFamily="18" charset="0"/>
              </a:rPr>
              <a:t>опорному значению</a:t>
            </a:r>
            <a:r>
              <a:rPr lang="ru-RU" sz="1500" dirty="0" smtClean="0">
                <a:latin typeface="Times New Roman" pitchFamily="18" charset="0"/>
                <a:cs typeface="Times New Roman" pitchFamily="18" charset="0"/>
              </a:rPr>
              <a:t>. Показателем правильности обычно является значение систематической погрешности.</a:t>
            </a:r>
          </a:p>
          <a:p>
            <a:pPr indent="457200" algn="just"/>
            <a:r>
              <a:rPr lang="ru-RU" sz="1500" b="1" dirty="0" smtClean="0">
                <a:latin typeface="Times New Roman" pitchFamily="18" charset="0"/>
                <a:cs typeface="Times New Roman" pitchFamily="18" charset="0"/>
              </a:rPr>
              <a:t>Прецизионность измерений </a:t>
            </a:r>
            <a:r>
              <a:rPr lang="ru-RU" sz="1500" dirty="0" smtClean="0">
                <a:latin typeface="Times New Roman" pitchFamily="18" charset="0"/>
                <a:cs typeface="Times New Roman" pitchFamily="18" charset="0"/>
              </a:rPr>
              <a:t>– степень близости друг к другу независимых результатов измерений, полученных в конкретных установленных условиях, зависит только от случайных факторов и не связана с истинным или условно истинным значением измеряемой величины. </a:t>
            </a:r>
          </a:p>
          <a:p>
            <a:pPr indent="457200" algn="just"/>
            <a:r>
              <a:rPr lang="ru-RU" sz="1500" dirty="0" smtClean="0">
                <a:latin typeface="Times New Roman" pitchFamily="18" charset="0"/>
                <a:cs typeface="Times New Roman" pitchFamily="18" charset="0"/>
              </a:rPr>
              <a:t>Мера прецизионности обычно вычисляется как стандартное отклонение результатов измерений, при этом меньшая прецизионность соответствует большему стандартному отклонению.</a:t>
            </a:r>
          </a:p>
          <a:p>
            <a:pPr indent="457200" algn="just">
              <a:spcAft>
                <a:spcPts val="600"/>
              </a:spcAft>
            </a:pPr>
            <a:endParaRPr lang="ru-RU" sz="1500" dirty="0">
              <a:latin typeface="Times New Roman" pitchFamily="18" charset="0"/>
              <a:cs typeface="Times New Roman" pitchFamily="18" charset="0"/>
            </a:endParaRPr>
          </a:p>
        </p:txBody>
      </p:sp>
      <p:sp>
        <p:nvSpPr>
          <p:cNvPr id="6" name="TextBox 5"/>
          <p:cNvSpPr txBox="1"/>
          <p:nvPr/>
        </p:nvSpPr>
        <p:spPr>
          <a:xfrm>
            <a:off x="675857" y="132520"/>
            <a:ext cx="6175513" cy="369332"/>
          </a:xfrm>
          <a:prstGeom prst="rect">
            <a:avLst/>
          </a:prstGeom>
          <a:noFill/>
        </p:spPr>
        <p:txBody>
          <a:bodyPr wrap="square" rtlCol="0">
            <a:spAutoFit/>
          </a:bodyPr>
          <a:lstStyle/>
          <a:p>
            <a:r>
              <a:rPr lang="ru-RU" b="1" dirty="0" smtClean="0">
                <a:solidFill>
                  <a:srgbClr val="FF0000"/>
                </a:solidFill>
                <a:latin typeface="Times New Roman" pitchFamily="18" charset="0"/>
                <a:cs typeface="Times New Roman" pitchFamily="18" charset="0"/>
              </a:rPr>
              <a:t>5. Точность измерений</a:t>
            </a:r>
            <a:endParaRPr lang="ru-RU" b="1" dirty="0">
              <a:solidFill>
                <a:srgbClr val="FF0000"/>
              </a:solidFill>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0416" y="676406"/>
            <a:ext cx="8755694" cy="4278094"/>
          </a:xfrm>
          <a:prstGeom prst="rect">
            <a:avLst/>
          </a:prstGeom>
          <a:solidFill>
            <a:schemeClr val="bg1"/>
          </a:solidFill>
        </p:spPr>
        <p:txBody>
          <a:bodyPr wrap="square" rtlCol="0">
            <a:spAutoFit/>
          </a:bodyPr>
          <a:lstStyle/>
          <a:p>
            <a:pPr algn="just"/>
            <a:r>
              <a:rPr lang="ru-RU" sz="1600" b="1" dirty="0" smtClean="0">
                <a:latin typeface="Times New Roman" pitchFamily="18" charset="0"/>
                <a:cs typeface="Times New Roman" pitchFamily="18" charset="0"/>
              </a:rPr>
              <a:t>По условиям, определяющим точность результата, измерения делятся на три класса. </a:t>
            </a:r>
          </a:p>
          <a:p>
            <a:pPr marL="342900" indent="-342900" algn="just">
              <a:buAutoNum type="arabicPeriod"/>
            </a:pPr>
            <a:r>
              <a:rPr lang="ru-RU" sz="1600" dirty="0" smtClean="0">
                <a:latin typeface="Times New Roman" pitchFamily="18" charset="0"/>
                <a:cs typeface="Times New Roman" pitchFamily="18" charset="0"/>
              </a:rPr>
              <a:t>Измерения максимально возможной точности, достижимой при существующем уровне техники. В этот класс включены все высокоточные измерения и в первую очередь эталонные измерения, связанные с максимально возможной точностью воспроизведения установленных единиц физических величин. Сюда относятся также измерения физических констант, прежде всего универсальных, например измерение абсолютного значения ускорения свободного падения.</a:t>
            </a:r>
          </a:p>
          <a:p>
            <a:pPr marL="342900" indent="-342900" algn="just">
              <a:buAutoNum type="arabicPeriod"/>
            </a:pPr>
            <a:r>
              <a:rPr lang="ru-RU" sz="1600" dirty="0" smtClean="0">
                <a:latin typeface="Times New Roman" pitchFamily="18" charset="0"/>
                <a:cs typeface="Times New Roman" pitchFamily="18" charset="0"/>
              </a:rPr>
              <a:t>Контрольно-поверочные измерения, погрешность которых с определенной вероятностью не должна превышать некоторого заданного значения. В этот класс включены измерения, выполняемые лабораториями государственного контроля (надзора) за соблюдением требований технических регламентов, а также состоянием измерительной техники и заводскими измерительными лабораториями. Эти измерения гарантируют погрешность результата с определенной вероятностью, не превышающей некоторого, заранее заданного значения. </a:t>
            </a:r>
          </a:p>
          <a:p>
            <a:pPr marL="342900" indent="-342900" algn="just">
              <a:buAutoNum type="arabicPeriod"/>
            </a:pPr>
            <a:r>
              <a:rPr lang="ru-RU" sz="1600" dirty="0" smtClean="0">
                <a:latin typeface="Times New Roman" pitchFamily="18" charset="0"/>
                <a:cs typeface="Times New Roman" pitchFamily="18" charset="0"/>
              </a:rPr>
              <a:t>Технические измерения, в которых погрешность результата определяется характеристиками средств измерений. Примерами технических измерений являются измерения, выполняемые в процессе производства на промышленных предприятиях, в сфере услуг и др.</a:t>
            </a:r>
            <a:endParaRPr lang="ru-RU" sz="1600" dirty="0">
              <a:latin typeface="Times New Roman" pitchFamily="18" charset="0"/>
              <a:cs typeface="Times New Roman" pitchFamily="18" charset="0"/>
            </a:endParaRPr>
          </a:p>
        </p:txBody>
      </p:sp>
      <p:sp>
        <p:nvSpPr>
          <p:cNvPr id="5" name="TextBox 4"/>
          <p:cNvSpPr txBox="1"/>
          <p:nvPr/>
        </p:nvSpPr>
        <p:spPr>
          <a:xfrm>
            <a:off x="8647043" y="4791662"/>
            <a:ext cx="496957" cy="369332"/>
          </a:xfrm>
          <a:prstGeom prst="rect">
            <a:avLst/>
          </a:prstGeom>
          <a:noFill/>
        </p:spPr>
        <p:txBody>
          <a:bodyPr wrap="square" rtlCol="0">
            <a:spAutoFit/>
          </a:bodyPr>
          <a:lstStyle/>
          <a:p>
            <a:r>
              <a:rPr lang="ru-RU" dirty="0" smtClean="0"/>
              <a:t>11</a:t>
            </a:r>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2739" y="910103"/>
            <a:ext cx="8447382" cy="3524042"/>
          </a:xfrm>
          <a:prstGeom prst="rect">
            <a:avLst/>
          </a:prstGeom>
          <a:solidFill>
            <a:schemeClr val="bg1"/>
          </a:solidFill>
        </p:spPr>
        <p:txBody>
          <a:bodyPr wrap="square" rtlCol="0">
            <a:spAutoFit/>
          </a:bodyPr>
          <a:lstStyle/>
          <a:p>
            <a:pPr indent="457200" algn="just">
              <a:spcAft>
                <a:spcPts val="600"/>
              </a:spcAft>
            </a:pPr>
            <a:r>
              <a:rPr lang="ru-RU" sz="1600" b="1" dirty="0" smtClean="0">
                <a:latin typeface="Times New Roman" pitchFamily="18" charset="0"/>
                <a:cs typeface="Times New Roman" pitchFamily="18" charset="0"/>
              </a:rPr>
              <a:t>Неопределенность измерения </a:t>
            </a:r>
            <a:r>
              <a:rPr lang="ru-RU" sz="1600" dirty="0" smtClean="0">
                <a:latin typeface="Times New Roman" pitchFamily="18" charset="0"/>
                <a:cs typeface="Times New Roman" pitchFamily="18" charset="0"/>
              </a:rPr>
              <a:t>- это общее понятие, связанное с любым измерением, которое используют при необходимости принятия обоснованных решений в разных областях практической деятельности и теоретических исследований. Знание неопределенности измерения позволяет сопоставлять результат измерения с установленными требованиями при оценке соответствия, находить вероятность принятия неправильного решения и с ее учетом управлять возникающими рисками. </a:t>
            </a:r>
          </a:p>
          <a:p>
            <a:pPr indent="457200" algn="just">
              <a:spcAft>
                <a:spcPts val="600"/>
              </a:spcAft>
            </a:pPr>
            <a:r>
              <a:rPr lang="ru-RU" sz="1600" b="1" dirty="0" smtClean="0">
                <a:latin typeface="Times New Roman" pitchFamily="18" charset="0"/>
                <a:cs typeface="Times New Roman" pitchFamily="18" charset="0"/>
              </a:rPr>
              <a:t>Неопределенность измерения </a:t>
            </a:r>
            <a:r>
              <a:rPr lang="ru-RU" sz="1600" dirty="0" smtClean="0">
                <a:latin typeface="Times New Roman" pitchFamily="18" charset="0"/>
                <a:cs typeface="Times New Roman" pitchFamily="18" charset="0"/>
              </a:rPr>
              <a:t>определяют как «неотрицательный параметр, характеризующий рассеяние значений величины, приписываемых измеряемой величине на основании используемой информации».</a:t>
            </a:r>
          </a:p>
          <a:p>
            <a:pPr indent="457200" algn="just">
              <a:spcAft>
                <a:spcPts val="600"/>
              </a:spcAft>
            </a:pPr>
            <a:r>
              <a:rPr lang="ru-RU" sz="1600" dirty="0" smtClean="0">
                <a:latin typeface="Times New Roman" pitchFamily="18" charset="0"/>
                <a:cs typeface="Times New Roman" pitchFamily="18" charset="0"/>
              </a:rPr>
              <a:t>Чтобы итоговый результат измерений был максимально полным, необходимо одновременно указывать некую связанную с ним оценку «сомнения в результате», которая будет учитывать такие </a:t>
            </a:r>
            <a:r>
              <a:rPr lang="ru-RU" sz="1600" b="1" dirty="0" smtClean="0">
                <a:latin typeface="Times New Roman" pitchFamily="18" charset="0"/>
                <a:cs typeface="Times New Roman" pitchFamily="18" charset="0"/>
              </a:rPr>
              <a:t>факторы неопределенности</a:t>
            </a:r>
            <a:r>
              <a:rPr lang="ru-RU" sz="1600" dirty="0" smtClean="0">
                <a:latin typeface="Times New Roman" pitchFamily="18" charset="0"/>
                <a:cs typeface="Times New Roman" pitchFamily="18" charset="0"/>
              </a:rPr>
              <a:t>.</a:t>
            </a:r>
          </a:p>
          <a:p>
            <a:pPr indent="457200" algn="ctr">
              <a:spcAft>
                <a:spcPts val="600"/>
              </a:spcAft>
            </a:pPr>
            <a:endParaRPr lang="ru-RU" sz="1600" b="1" dirty="0" smtClean="0">
              <a:latin typeface="Times New Roman" pitchFamily="18" charset="0"/>
              <a:cs typeface="Times New Roman" pitchFamily="18" charset="0"/>
            </a:endParaRPr>
          </a:p>
        </p:txBody>
      </p:sp>
      <p:sp>
        <p:nvSpPr>
          <p:cNvPr id="10" name="TextBox 9"/>
          <p:cNvSpPr txBox="1"/>
          <p:nvPr/>
        </p:nvSpPr>
        <p:spPr>
          <a:xfrm>
            <a:off x="535577" y="106016"/>
            <a:ext cx="5719449" cy="369332"/>
          </a:xfrm>
          <a:prstGeom prst="rect">
            <a:avLst/>
          </a:prstGeom>
          <a:noFill/>
        </p:spPr>
        <p:txBody>
          <a:bodyPr wrap="square" rtlCol="0">
            <a:spAutoFit/>
          </a:bodyPr>
          <a:lstStyle/>
          <a:p>
            <a:r>
              <a:rPr lang="ru-RU" b="1" dirty="0" smtClean="0">
                <a:solidFill>
                  <a:srgbClr val="FF0000"/>
                </a:solidFill>
                <a:latin typeface="Times New Roman" pitchFamily="18" charset="0"/>
                <a:cs typeface="Times New Roman" pitchFamily="18" charset="0"/>
              </a:rPr>
              <a:t>6. Погрешность и неопределенность измерений</a:t>
            </a:r>
            <a:endParaRPr lang="ru-RU" b="1" dirty="0">
              <a:solidFill>
                <a:srgbClr val="FF0000"/>
              </a:solidFill>
              <a:latin typeface="Times New Roman" pitchFamily="18" charset="0"/>
              <a:cs typeface="Times New Roman" pitchFamily="18" charset="0"/>
            </a:endParaRPr>
          </a:p>
        </p:txBody>
      </p:sp>
      <p:sp>
        <p:nvSpPr>
          <p:cNvPr id="11" name="TextBox 10"/>
          <p:cNvSpPr txBox="1"/>
          <p:nvPr/>
        </p:nvSpPr>
        <p:spPr>
          <a:xfrm>
            <a:off x="8680537" y="4780502"/>
            <a:ext cx="463463" cy="369332"/>
          </a:xfrm>
          <a:prstGeom prst="rect">
            <a:avLst/>
          </a:prstGeom>
          <a:noFill/>
        </p:spPr>
        <p:txBody>
          <a:bodyPr wrap="square" rtlCol="0">
            <a:spAutoFit/>
          </a:bodyPr>
          <a:lstStyle/>
          <a:p>
            <a:r>
              <a:rPr lang="ru-RU" dirty="0" smtClean="0"/>
              <a:t>12</a:t>
            </a:r>
            <a:endParaRPr lang="ru-RU"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3046" y="659583"/>
            <a:ext cx="8719913" cy="4462760"/>
          </a:xfrm>
          <a:prstGeom prst="rect">
            <a:avLst/>
          </a:prstGeom>
          <a:solidFill>
            <a:schemeClr val="bg1"/>
          </a:solidFill>
        </p:spPr>
        <p:txBody>
          <a:bodyPr wrap="square" rtlCol="0">
            <a:spAutoFit/>
          </a:bodyPr>
          <a:lstStyle/>
          <a:p>
            <a:pPr indent="457200" algn="ctr">
              <a:spcAft>
                <a:spcPts val="600"/>
              </a:spcAft>
            </a:pPr>
            <a:r>
              <a:rPr lang="ru-RU" sz="1600" b="1" dirty="0" smtClean="0">
                <a:latin typeface="Times New Roman" pitchFamily="18" charset="0"/>
                <a:cs typeface="Times New Roman" pitchFamily="18" charset="0"/>
              </a:rPr>
              <a:t>Факторы неопределенности носят</a:t>
            </a:r>
          </a:p>
          <a:p>
            <a:pPr algn="just">
              <a:spcAft>
                <a:spcPts val="600"/>
              </a:spcAft>
            </a:pPr>
            <a:r>
              <a:rPr lang="ru-RU" sz="1600" dirty="0" smtClean="0">
                <a:latin typeface="Times New Roman" pitchFamily="18" charset="0"/>
                <a:cs typeface="Times New Roman" pitchFamily="18" charset="0"/>
              </a:rPr>
              <a:t>                 случайный характер -                                                             четко определены -</a:t>
            </a:r>
          </a:p>
          <a:p>
            <a:pPr algn="just">
              <a:spcAft>
                <a:spcPts val="600"/>
              </a:spcAft>
            </a:pPr>
            <a:r>
              <a:rPr lang="ru-RU" sz="1600" b="1" dirty="0" smtClean="0">
                <a:latin typeface="Times New Roman" pitchFamily="18" charset="0"/>
                <a:cs typeface="Times New Roman" pitchFamily="18" charset="0"/>
              </a:rPr>
              <a:t>             случайная</a:t>
            </a:r>
            <a:r>
              <a:rPr lang="ru-RU" sz="1600" dirty="0" smtClean="0">
                <a:latin typeface="Times New Roman" pitchFamily="18" charset="0"/>
                <a:cs typeface="Times New Roman" pitchFamily="18" charset="0"/>
              </a:rPr>
              <a:t> погрешность                                                </a:t>
            </a:r>
            <a:r>
              <a:rPr lang="ru-RU" sz="1600" b="1" dirty="0" smtClean="0">
                <a:latin typeface="Times New Roman" pitchFamily="18" charset="0"/>
                <a:cs typeface="Times New Roman" pitchFamily="18" charset="0"/>
              </a:rPr>
              <a:t>систематическая</a:t>
            </a:r>
            <a:r>
              <a:rPr lang="ru-RU" sz="1600" dirty="0" smtClean="0">
                <a:latin typeface="Times New Roman" pitchFamily="18" charset="0"/>
                <a:cs typeface="Times New Roman" pitchFamily="18" charset="0"/>
              </a:rPr>
              <a:t> погрешность </a:t>
            </a:r>
          </a:p>
          <a:p>
            <a:pPr algn="just">
              <a:spcAft>
                <a:spcPts val="600"/>
              </a:spcAft>
            </a:pPr>
            <a:r>
              <a:rPr lang="ru-RU" sz="1600" dirty="0" smtClean="0">
                <a:latin typeface="Times New Roman" pitchFamily="18" charset="0"/>
                <a:cs typeface="Times New Roman" pitchFamily="18" charset="0"/>
              </a:rPr>
              <a:t>(изменение внешних условий, «дрожание рук» и т.п.)                    (погрешность прибора)  </a:t>
            </a:r>
          </a:p>
          <a:p>
            <a:pPr algn="just">
              <a:spcAft>
                <a:spcPts val="600"/>
              </a:spcAft>
            </a:pPr>
            <a:r>
              <a:rPr lang="ru-RU" sz="1600" dirty="0" smtClean="0">
                <a:latin typeface="Times New Roman" pitchFamily="18" charset="0"/>
                <a:cs typeface="Times New Roman" pitchFamily="18" charset="0"/>
              </a:rPr>
              <a:t>                                                                      </a:t>
            </a:r>
            <a:r>
              <a:rPr lang="ru-RU" sz="1600" b="1" dirty="0" smtClean="0">
                <a:latin typeface="Times New Roman" pitchFamily="18" charset="0"/>
                <a:cs typeface="Times New Roman" pitchFamily="18" charset="0"/>
              </a:rPr>
              <a:t>можно уменьшить</a:t>
            </a:r>
          </a:p>
          <a:p>
            <a:pPr algn="just">
              <a:spcAft>
                <a:spcPts val="600"/>
              </a:spcAft>
            </a:pPr>
            <a:r>
              <a:rPr lang="ru-RU" sz="1600" dirty="0" smtClean="0">
                <a:latin typeface="Times New Roman" pitchFamily="18" charset="0"/>
                <a:cs typeface="Times New Roman" pitchFamily="18" charset="0"/>
              </a:rPr>
              <a:t>увеличив количество измерений                                                применив поправочный коэффициент</a:t>
            </a:r>
          </a:p>
          <a:p>
            <a:pPr indent="457200" algn="just">
              <a:spcAft>
                <a:spcPts val="600"/>
              </a:spcAft>
            </a:pPr>
            <a:r>
              <a:rPr lang="ru-RU" sz="1600" dirty="0" smtClean="0">
                <a:latin typeface="Times New Roman" pitchFamily="18" charset="0"/>
                <a:cs typeface="Times New Roman" pitchFamily="18" charset="0"/>
              </a:rPr>
              <a:t>Результат измерения       является продуктом человеческого познания и представляет собой приближенную оценку истинного значения величины       .</a:t>
            </a:r>
          </a:p>
          <a:p>
            <a:pPr indent="457200" algn="just">
              <a:spcAft>
                <a:spcPts val="600"/>
              </a:spcAft>
            </a:pPr>
            <a:r>
              <a:rPr lang="ru-RU" sz="1600" dirty="0" smtClean="0">
                <a:latin typeface="Times New Roman" pitchFamily="18" charset="0"/>
                <a:cs typeface="Times New Roman" pitchFamily="18" charset="0"/>
              </a:rPr>
              <a:t>Результата измерения и истинное значение связаны соотношением: </a:t>
            </a:r>
          </a:p>
          <a:p>
            <a:pPr indent="457200" algn="just">
              <a:spcAft>
                <a:spcPts val="600"/>
              </a:spcAft>
            </a:pPr>
            <a:endParaRPr lang="ru-RU" sz="1600" dirty="0" smtClean="0">
              <a:latin typeface="Times New Roman" pitchFamily="18" charset="0"/>
              <a:cs typeface="Times New Roman" pitchFamily="18" charset="0"/>
            </a:endParaRPr>
          </a:p>
          <a:p>
            <a:pPr marL="1080000" indent="457200" algn="just">
              <a:spcAft>
                <a:spcPts val="600"/>
              </a:spcAft>
            </a:pPr>
            <a:endParaRPr lang="ru-RU" sz="1600" dirty="0" smtClean="0">
              <a:latin typeface="Times New Roman" pitchFamily="18" charset="0"/>
              <a:cs typeface="Times New Roman" pitchFamily="18" charset="0"/>
            </a:endParaRPr>
          </a:p>
          <a:p>
            <a:pPr marL="1080000" indent="457200" algn="just">
              <a:spcAft>
                <a:spcPts val="600"/>
              </a:spcAft>
            </a:pPr>
            <a:r>
              <a:rPr lang="ru-RU" sz="1600" dirty="0" smtClean="0">
                <a:latin typeface="Times New Roman" pitchFamily="18" charset="0"/>
                <a:cs typeface="Times New Roman" pitchFamily="18" charset="0"/>
              </a:rPr>
              <a:t>где         - абсолютная погрешность, </a:t>
            </a:r>
          </a:p>
          <a:p>
            <a:pPr marL="1080000" indent="457200" algn="just">
              <a:spcAft>
                <a:spcPts val="600"/>
              </a:spcAft>
            </a:pPr>
            <a:r>
              <a:rPr lang="ru-RU" sz="1600" dirty="0" smtClean="0">
                <a:latin typeface="Times New Roman" pitchFamily="18" charset="0"/>
                <a:cs typeface="Times New Roman" pitchFamily="18" charset="0"/>
              </a:rPr>
              <a:t>                - относительная погрешность</a:t>
            </a:r>
          </a:p>
          <a:p>
            <a:pPr marL="1080000" indent="457200" algn="just">
              <a:spcAft>
                <a:spcPts val="600"/>
              </a:spcAft>
            </a:pPr>
            <a:endParaRPr lang="ru-RU" sz="1600" dirty="0">
              <a:latin typeface="Times New Roman" pitchFamily="18" charset="0"/>
              <a:cs typeface="Times New Roman" pitchFamily="18" charset="0"/>
            </a:endParaRPr>
          </a:p>
        </p:txBody>
      </p:sp>
      <p:graphicFrame>
        <p:nvGraphicFramePr>
          <p:cNvPr id="1026" name="Object 2"/>
          <p:cNvGraphicFramePr>
            <a:graphicFrameLocks noChangeAspect="1"/>
          </p:cNvGraphicFramePr>
          <p:nvPr/>
        </p:nvGraphicFramePr>
        <p:xfrm>
          <a:off x="2653422" y="2515693"/>
          <a:ext cx="318044" cy="462609"/>
        </p:xfrm>
        <a:graphic>
          <a:graphicData uri="http://schemas.openxmlformats.org/presentationml/2006/ole">
            <mc:AlternateContent xmlns:mc="http://schemas.openxmlformats.org/markup-compatibility/2006">
              <mc:Choice xmlns:v="urn:schemas-microsoft-com:vml" Requires="v">
                <p:oleObj spid="_x0000_s55412" name="Equation" r:id="rId3" imgW="139680" imgH="203040" progId="Equation.DSMT4">
                  <p:embed/>
                </p:oleObj>
              </mc:Choice>
              <mc:Fallback>
                <p:oleObj name="Equation" r:id="rId3" imgW="139680" imgH="2030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3422" y="2515693"/>
                        <a:ext cx="318044" cy="462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3"/>
          <p:cNvGraphicFramePr>
            <a:graphicFrameLocks noChangeAspect="1"/>
          </p:cNvGraphicFramePr>
          <p:nvPr/>
        </p:nvGraphicFramePr>
        <p:xfrm>
          <a:off x="5013150" y="2852997"/>
          <a:ext cx="318044" cy="375870"/>
        </p:xfrm>
        <a:graphic>
          <a:graphicData uri="http://schemas.openxmlformats.org/presentationml/2006/ole">
            <mc:AlternateContent xmlns:mc="http://schemas.openxmlformats.org/markup-compatibility/2006">
              <mc:Choice xmlns:v="urn:schemas-microsoft-com:vml" Requires="v">
                <p:oleObj spid="_x0000_s55413" name="Equation" r:id="rId5" imgW="139680" imgH="164880" progId="Equation.DSMT4">
                  <p:embed/>
                </p:oleObj>
              </mc:Choice>
              <mc:Fallback>
                <p:oleObj name="Equation" r:id="rId5" imgW="139680" imgH="16488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3150" y="2852997"/>
                        <a:ext cx="318044" cy="375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8" name="Object 4"/>
          <p:cNvGraphicFramePr>
            <a:graphicFrameLocks noChangeAspect="1"/>
          </p:cNvGraphicFramePr>
          <p:nvPr/>
        </p:nvGraphicFramePr>
        <p:xfrm>
          <a:off x="2743018" y="3675255"/>
          <a:ext cx="1218777" cy="406259"/>
        </p:xfrm>
        <a:graphic>
          <a:graphicData uri="http://schemas.openxmlformats.org/presentationml/2006/ole">
            <mc:AlternateContent xmlns:mc="http://schemas.openxmlformats.org/markup-compatibility/2006">
              <mc:Choice xmlns:v="urn:schemas-microsoft-com:vml" Requires="v">
                <p:oleObj spid="_x0000_s55414" name="Equation" r:id="rId7" imgW="609480" imgH="203040" progId="Equation.DSMT4">
                  <p:embed/>
                </p:oleObj>
              </mc:Choice>
              <mc:Fallback>
                <p:oleObj name="Equation" r:id="rId7" imgW="609480" imgH="20304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018" y="3675255"/>
                        <a:ext cx="1218777" cy="406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9" name="Object 5"/>
          <p:cNvGraphicFramePr>
            <a:graphicFrameLocks noChangeAspect="1"/>
          </p:cNvGraphicFramePr>
          <p:nvPr/>
        </p:nvGraphicFramePr>
        <p:xfrm>
          <a:off x="2292622" y="4043936"/>
          <a:ext cx="300264" cy="354857"/>
        </p:xfrm>
        <a:graphic>
          <a:graphicData uri="http://schemas.openxmlformats.org/presentationml/2006/ole">
            <mc:AlternateContent xmlns:mc="http://schemas.openxmlformats.org/markup-compatibility/2006">
              <mc:Choice xmlns:v="urn:schemas-microsoft-com:vml" Requires="v">
                <p:oleObj spid="_x0000_s55415" name="Equation" r:id="rId9" imgW="139680" imgH="164880" progId="Equation.DSMT4">
                  <p:embed/>
                </p:oleObj>
              </mc:Choice>
              <mc:Fallback>
                <p:oleObj name="Equation" r:id="rId9" imgW="139680" imgH="16488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92622" y="4043936"/>
                        <a:ext cx="300264" cy="354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0" name="Object 6"/>
          <p:cNvGraphicFramePr>
            <a:graphicFrameLocks noChangeAspect="1"/>
          </p:cNvGraphicFramePr>
          <p:nvPr/>
        </p:nvGraphicFramePr>
        <p:xfrm>
          <a:off x="5291791" y="3457358"/>
          <a:ext cx="1785937" cy="842963"/>
        </p:xfrm>
        <a:graphic>
          <a:graphicData uri="http://schemas.openxmlformats.org/presentationml/2006/ole">
            <mc:AlternateContent xmlns:mc="http://schemas.openxmlformats.org/markup-compatibility/2006">
              <mc:Choice xmlns:v="urn:schemas-microsoft-com:vml" Requires="v">
                <p:oleObj spid="_x0000_s55416" name="Equation" r:id="rId11" imgW="939600" imgH="444240" progId="Equation.DSMT4">
                  <p:embed/>
                </p:oleObj>
              </mc:Choice>
              <mc:Fallback>
                <p:oleObj name="Equation" r:id="rId11" imgW="939600" imgH="44424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91791" y="3457358"/>
                        <a:ext cx="1785937" cy="84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1" name="Object 7"/>
          <p:cNvGraphicFramePr>
            <a:graphicFrameLocks noChangeAspect="1"/>
          </p:cNvGraphicFramePr>
          <p:nvPr/>
        </p:nvGraphicFramePr>
        <p:xfrm>
          <a:off x="2292622" y="4336163"/>
          <a:ext cx="289832" cy="368877"/>
        </p:xfrm>
        <a:graphic>
          <a:graphicData uri="http://schemas.openxmlformats.org/presentationml/2006/ole">
            <mc:AlternateContent xmlns:mc="http://schemas.openxmlformats.org/markup-compatibility/2006">
              <mc:Choice xmlns:v="urn:schemas-microsoft-com:vml" Requires="v">
                <p:oleObj spid="_x0000_s55417" name="Equation" r:id="rId13" imgW="139680" imgH="177480" progId="Equation.DSMT4">
                  <p:embed/>
                </p:oleObj>
              </mc:Choice>
              <mc:Fallback>
                <p:oleObj name="Equation" r:id="rId13" imgW="139680" imgH="17748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92622" y="4336163"/>
                        <a:ext cx="289832" cy="368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Box 10"/>
          <p:cNvSpPr txBox="1"/>
          <p:nvPr/>
        </p:nvSpPr>
        <p:spPr>
          <a:xfrm>
            <a:off x="8680537" y="4780502"/>
            <a:ext cx="463463" cy="369332"/>
          </a:xfrm>
          <a:prstGeom prst="rect">
            <a:avLst/>
          </a:prstGeom>
          <a:noFill/>
        </p:spPr>
        <p:txBody>
          <a:bodyPr wrap="square" rtlCol="0">
            <a:spAutoFit/>
          </a:bodyPr>
          <a:lstStyle/>
          <a:p>
            <a:r>
              <a:rPr lang="ru-RU" dirty="0" smtClean="0"/>
              <a:t>13</a:t>
            </a:r>
            <a:endParaRPr lang="ru-RU" dirty="0"/>
          </a:p>
        </p:txBody>
      </p:sp>
      <p:cxnSp>
        <p:nvCxnSpPr>
          <p:cNvPr id="12" name="Прямая со стрелкой 11"/>
          <p:cNvCxnSpPr/>
          <p:nvPr/>
        </p:nvCxnSpPr>
        <p:spPr>
          <a:xfrm flipH="1">
            <a:off x="3382027" y="1002082"/>
            <a:ext cx="951978" cy="2254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Прямая со стрелкой 13"/>
          <p:cNvCxnSpPr/>
          <p:nvPr/>
        </p:nvCxnSpPr>
        <p:spPr>
          <a:xfrm>
            <a:off x="5013150" y="1002082"/>
            <a:ext cx="823979" cy="2254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Прямая со стрелкой 15"/>
          <p:cNvCxnSpPr/>
          <p:nvPr/>
        </p:nvCxnSpPr>
        <p:spPr>
          <a:xfrm>
            <a:off x="2653422" y="1941534"/>
            <a:ext cx="1129438" cy="2379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Прямая со стрелкой 17"/>
          <p:cNvCxnSpPr/>
          <p:nvPr/>
        </p:nvCxnSpPr>
        <p:spPr>
          <a:xfrm flipH="1">
            <a:off x="5837129" y="1941534"/>
            <a:ext cx="864296" cy="2379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Прямая со стрелкой 18"/>
          <p:cNvCxnSpPr/>
          <p:nvPr/>
        </p:nvCxnSpPr>
        <p:spPr>
          <a:xfrm flipH="1">
            <a:off x="3306871" y="2290224"/>
            <a:ext cx="951978" cy="2254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Прямая со стрелкой 19"/>
          <p:cNvCxnSpPr/>
          <p:nvPr/>
        </p:nvCxnSpPr>
        <p:spPr>
          <a:xfrm>
            <a:off x="4753560" y="2290224"/>
            <a:ext cx="823979" cy="2254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p:cNvSpPr>
            <a:spLocks noGrp="1"/>
          </p:cNvSpPr>
          <p:nvPr>
            <p:ph type="body" sz="quarter" idx="10"/>
          </p:nvPr>
        </p:nvSpPr>
        <p:spPr>
          <a:xfrm>
            <a:off x="200417" y="639907"/>
            <a:ext cx="8655484" cy="4359729"/>
          </a:xfrm>
          <a:solidFill>
            <a:schemeClr val="bg1"/>
          </a:solidFill>
        </p:spPr>
        <p:txBody>
          <a:bodyPr>
            <a:normAutofit/>
          </a:bodyPr>
          <a:lstStyle/>
          <a:p>
            <a:pPr indent="457200" algn="just">
              <a:spcBef>
                <a:spcPts val="0"/>
              </a:spcBef>
              <a:spcAft>
                <a:spcPts val="600"/>
              </a:spcAft>
            </a:pPr>
            <a:r>
              <a:rPr lang="ru-RU" sz="1600" b="1" dirty="0" smtClean="0">
                <a:solidFill>
                  <a:schemeClr val="tx1"/>
                </a:solidFill>
                <a:latin typeface="Times New Roman" pitchFamily="18" charset="0"/>
                <a:cs typeface="Times New Roman" pitchFamily="18" charset="0"/>
              </a:rPr>
              <a:t>Погрешность измерения </a:t>
            </a:r>
            <a:r>
              <a:rPr lang="ru-RU" sz="1600" dirty="0" smtClean="0">
                <a:solidFill>
                  <a:schemeClr val="tx1"/>
                </a:solidFill>
                <a:latin typeface="Times New Roman" pitchFamily="18" charset="0"/>
                <a:cs typeface="Times New Roman" pitchFamily="18" charset="0"/>
              </a:rPr>
              <a:t>– отклонение результата измерения от истинного значения измеренной величины. </a:t>
            </a:r>
          </a:p>
          <a:p>
            <a:pPr indent="457200" algn="just">
              <a:spcBef>
                <a:spcPts val="0"/>
              </a:spcBef>
              <a:spcAft>
                <a:spcPts val="600"/>
              </a:spcAft>
            </a:pPr>
            <a:r>
              <a:rPr lang="ru-RU" sz="1600" dirty="0" smtClean="0">
                <a:solidFill>
                  <a:schemeClr val="tx1"/>
                </a:solidFill>
                <a:latin typeface="Times New Roman" pitchFamily="18" charset="0"/>
                <a:cs typeface="Times New Roman" pitchFamily="18" charset="0"/>
              </a:rPr>
              <a:t>Т.к. истинное значение не достижимо рассматривают действительное значение            - значение, найденное  экспериментально путем применения достаточно точных методов и средств измерений и настолько приближенное к истинному, что на данном этапе можно его заменить.</a:t>
            </a:r>
          </a:p>
          <a:p>
            <a:pPr indent="457200" algn="just">
              <a:spcBef>
                <a:spcPts val="0"/>
              </a:spcBef>
              <a:spcAft>
                <a:spcPts val="600"/>
              </a:spcAft>
            </a:pPr>
            <a:r>
              <a:rPr lang="ru-RU" sz="1600" dirty="0" smtClean="0">
                <a:solidFill>
                  <a:schemeClr val="tx1"/>
                </a:solidFill>
                <a:latin typeface="Times New Roman" pitchFamily="18" charset="0"/>
                <a:cs typeface="Times New Roman" pitchFamily="18" charset="0"/>
              </a:rPr>
              <a:t>Погрешности возникают</a:t>
            </a:r>
          </a:p>
          <a:p>
            <a:pPr indent="457200" algn="just">
              <a:spcBef>
                <a:spcPts val="0"/>
              </a:spcBef>
              <a:spcAft>
                <a:spcPts val="600"/>
              </a:spcAft>
            </a:pPr>
            <a:endParaRPr lang="ru-RU" sz="1600" dirty="0" smtClean="0">
              <a:solidFill>
                <a:schemeClr val="tx1"/>
              </a:solidFill>
              <a:latin typeface="Times New Roman" pitchFamily="18" charset="0"/>
              <a:cs typeface="Times New Roman" pitchFamily="18" charset="0"/>
            </a:endParaRPr>
          </a:p>
          <a:p>
            <a:pPr marL="720000" algn="just"/>
            <a:r>
              <a:rPr lang="ru-RU" sz="1600" b="1" dirty="0" smtClean="0">
                <a:solidFill>
                  <a:schemeClr val="tx1"/>
                </a:solidFill>
                <a:latin typeface="Times New Roman" pitchFamily="18" charset="0"/>
                <a:cs typeface="Times New Roman" pitchFamily="18" charset="0"/>
              </a:rPr>
              <a:t>по свойствам</a:t>
            </a:r>
            <a:r>
              <a:rPr lang="ru-RU" sz="1600" dirty="0" smtClean="0">
                <a:solidFill>
                  <a:schemeClr val="tx1"/>
                </a:solidFill>
                <a:latin typeface="Times New Roman" pitchFamily="18" charset="0"/>
                <a:cs typeface="Times New Roman" pitchFamily="18" charset="0"/>
              </a:rPr>
              <a:t>:</a:t>
            </a:r>
          </a:p>
          <a:p>
            <a:pPr marL="1080000" algn="just">
              <a:spcAft>
                <a:spcPts val="600"/>
              </a:spcAft>
              <a:buFontTx/>
              <a:buChar char="-"/>
            </a:pPr>
            <a:r>
              <a:rPr lang="ru-RU" sz="1600" dirty="0" smtClean="0">
                <a:solidFill>
                  <a:schemeClr val="tx1"/>
                </a:solidFill>
                <a:latin typeface="Times New Roman" pitchFamily="18" charset="0"/>
                <a:cs typeface="Times New Roman" pitchFamily="18" charset="0"/>
              </a:rPr>
              <a:t>    систематические;</a:t>
            </a:r>
          </a:p>
          <a:p>
            <a:pPr marL="1080000" algn="just">
              <a:spcAft>
                <a:spcPts val="600"/>
              </a:spcAft>
              <a:buFontTx/>
              <a:buChar char="-"/>
            </a:pPr>
            <a:r>
              <a:rPr lang="ru-RU" sz="1600" dirty="0" smtClean="0">
                <a:solidFill>
                  <a:schemeClr val="tx1"/>
                </a:solidFill>
                <a:latin typeface="Times New Roman" pitchFamily="18" charset="0"/>
                <a:cs typeface="Times New Roman" pitchFamily="18" charset="0"/>
              </a:rPr>
              <a:t>    случайные;</a:t>
            </a:r>
          </a:p>
          <a:p>
            <a:pPr marL="1080000" algn="just">
              <a:spcAft>
                <a:spcPts val="600"/>
              </a:spcAft>
              <a:buFontTx/>
              <a:buChar char="-"/>
            </a:pPr>
            <a:r>
              <a:rPr lang="ru-RU" sz="1600" dirty="0" smtClean="0">
                <a:solidFill>
                  <a:schemeClr val="tx1"/>
                </a:solidFill>
                <a:latin typeface="Times New Roman" pitchFamily="18" charset="0"/>
                <a:cs typeface="Times New Roman" pitchFamily="18" charset="0"/>
              </a:rPr>
              <a:t>     грубые.</a:t>
            </a:r>
          </a:p>
          <a:p>
            <a:pPr marL="1080000" algn="just">
              <a:spcAft>
                <a:spcPts val="600"/>
              </a:spcAft>
              <a:buFontTx/>
              <a:buChar char="-"/>
            </a:pPr>
            <a:endParaRPr lang="ru-RU" sz="1600" dirty="0" smtClean="0">
              <a:solidFill>
                <a:schemeClr val="tx1"/>
              </a:solidFill>
              <a:latin typeface="Times New Roman" pitchFamily="18" charset="0"/>
              <a:cs typeface="Times New Roman" pitchFamily="18" charset="0"/>
            </a:endParaRPr>
          </a:p>
          <a:p>
            <a:pPr marL="1080000" algn="just">
              <a:spcAft>
                <a:spcPts val="600"/>
              </a:spcAft>
            </a:pPr>
            <a:endParaRPr lang="ru-RU" sz="1600" dirty="0" smtClean="0">
              <a:solidFill>
                <a:schemeClr val="tx1"/>
              </a:solidFill>
              <a:latin typeface="Times New Roman" pitchFamily="18" charset="0"/>
              <a:cs typeface="Times New Roman" pitchFamily="18" charset="0"/>
            </a:endParaRPr>
          </a:p>
          <a:p>
            <a:pPr indent="457200" algn="just">
              <a:spcBef>
                <a:spcPts val="0"/>
              </a:spcBef>
              <a:spcAft>
                <a:spcPts val="600"/>
              </a:spcAft>
            </a:pPr>
            <a:endParaRPr lang="ru-RU" sz="2100" dirty="0" smtClean="0">
              <a:solidFill>
                <a:schemeClr val="tx1"/>
              </a:solidFill>
              <a:latin typeface="Times New Roman" pitchFamily="18" charset="0"/>
              <a:cs typeface="Times New Roman" pitchFamily="18" charset="0"/>
            </a:endParaRPr>
          </a:p>
          <a:p>
            <a:pPr indent="457200" algn="just">
              <a:spcBef>
                <a:spcPts val="0"/>
              </a:spcBef>
              <a:spcAft>
                <a:spcPts val="600"/>
              </a:spcAft>
            </a:pPr>
            <a:endParaRPr lang="ru-RU" sz="1600" dirty="0">
              <a:solidFill>
                <a:schemeClr val="tx1"/>
              </a:solidFill>
            </a:endParaRPr>
          </a:p>
        </p:txBody>
      </p:sp>
      <p:graphicFrame>
        <p:nvGraphicFramePr>
          <p:cNvPr id="2050" name="Object 2"/>
          <p:cNvGraphicFramePr>
            <a:graphicFrameLocks noChangeAspect="1"/>
          </p:cNvGraphicFramePr>
          <p:nvPr/>
        </p:nvGraphicFramePr>
        <p:xfrm>
          <a:off x="8057278" y="1182188"/>
          <a:ext cx="365760" cy="470263"/>
        </p:xfrm>
        <a:graphic>
          <a:graphicData uri="http://schemas.openxmlformats.org/presentationml/2006/ole">
            <mc:AlternateContent xmlns:mc="http://schemas.openxmlformats.org/markup-compatibility/2006">
              <mc:Choice xmlns:v="urn:schemas-microsoft-com:vml" Requires="v">
                <p:oleObj spid="_x0000_s2069" name="Equation" r:id="rId3" imgW="177480" imgH="228600" progId="Equation.DSMT4">
                  <p:embed/>
                </p:oleObj>
              </mc:Choice>
              <mc:Fallback>
                <p:oleObj name="Equation" r:id="rId3" imgW="177480" imgH="2286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7278" y="1182188"/>
                        <a:ext cx="365760" cy="47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Box 6"/>
          <p:cNvSpPr txBox="1"/>
          <p:nvPr/>
        </p:nvSpPr>
        <p:spPr>
          <a:xfrm>
            <a:off x="4072212" y="2707053"/>
            <a:ext cx="3985066" cy="1954381"/>
          </a:xfrm>
          <a:prstGeom prst="rect">
            <a:avLst/>
          </a:prstGeom>
          <a:noFill/>
        </p:spPr>
        <p:txBody>
          <a:bodyPr wrap="square" rtlCol="0">
            <a:spAutoFit/>
          </a:bodyPr>
          <a:lstStyle/>
          <a:p>
            <a:pPr indent="457200" algn="just">
              <a:spcBef>
                <a:spcPts val="0"/>
              </a:spcBef>
              <a:spcAft>
                <a:spcPts val="600"/>
              </a:spcAft>
            </a:pPr>
            <a:r>
              <a:rPr lang="ru-RU" sz="1600" b="1" dirty="0" smtClean="0">
                <a:latin typeface="Times New Roman" pitchFamily="18" charset="0"/>
                <a:cs typeface="Times New Roman" pitchFamily="18" charset="0"/>
              </a:rPr>
              <a:t>по причинам</a:t>
            </a:r>
            <a:r>
              <a:rPr lang="ru-RU" sz="1600" dirty="0" smtClean="0">
                <a:latin typeface="Times New Roman" pitchFamily="18" charset="0"/>
                <a:cs typeface="Times New Roman" pitchFamily="18" charset="0"/>
              </a:rPr>
              <a:t>:</a:t>
            </a:r>
          </a:p>
          <a:p>
            <a:pPr marL="720000" indent="457200" algn="just">
              <a:spcBef>
                <a:spcPts val="0"/>
              </a:spcBef>
              <a:spcAft>
                <a:spcPts val="600"/>
              </a:spcAft>
              <a:buFontTx/>
              <a:buChar char="-"/>
            </a:pPr>
            <a:r>
              <a:rPr lang="ru-RU" sz="1600" dirty="0" smtClean="0">
                <a:latin typeface="Times New Roman" pitchFamily="18" charset="0"/>
                <a:cs typeface="Times New Roman" pitchFamily="18" charset="0"/>
              </a:rPr>
              <a:t>методические;</a:t>
            </a:r>
          </a:p>
          <a:p>
            <a:pPr marL="720000" indent="457200" algn="just">
              <a:spcBef>
                <a:spcPts val="0"/>
              </a:spcBef>
              <a:spcAft>
                <a:spcPts val="600"/>
              </a:spcAft>
              <a:buFontTx/>
              <a:buChar char="-"/>
            </a:pPr>
            <a:r>
              <a:rPr lang="ru-RU" sz="1600" dirty="0" smtClean="0">
                <a:latin typeface="Times New Roman" pitchFamily="18" charset="0"/>
                <a:cs typeface="Times New Roman" pitchFamily="18" charset="0"/>
              </a:rPr>
              <a:t>метода измерений;</a:t>
            </a:r>
          </a:p>
          <a:p>
            <a:pPr marL="720000" indent="457200" algn="just">
              <a:spcBef>
                <a:spcPts val="0"/>
              </a:spcBef>
              <a:spcAft>
                <a:spcPts val="600"/>
              </a:spcAft>
              <a:buFontTx/>
              <a:buChar char="-"/>
            </a:pPr>
            <a:r>
              <a:rPr lang="ru-RU" sz="1600" dirty="0" smtClean="0">
                <a:latin typeface="Times New Roman" pitchFamily="18" charset="0"/>
                <a:cs typeface="Times New Roman" pitchFamily="18" charset="0"/>
              </a:rPr>
              <a:t>инструментальные;</a:t>
            </a:r>
          </a:p>
          <a:p>
            <a:pPr marL="720000" indent="457200" algn="just">
              <a:spcBef>
                <a:spcPts val="0"/>
              </a:spcBef>
              <a:spcAft>
                <a:spcPts val="600"/>
              </a:spcAft>
              <a:buFontTx/>
              <a:buChar char="-"/>
            </a:pPr>
            <a:r>
              <a:rPr lang="ru-RU" sz="1600" dirty="0" smtClean="0">
                <a:latin typeface="Times New Roman" pitchFamily="18" charset="0"/>
                <a:cs typeface="Times New Roman" pitchFamily="18" charset="0"/>
              </a:rPr>
              <a:t>погрешности установки;</a:t>
            </a:r>
          </a:p>
          <a:p>
            <a:pPr marL="720000" indent="457200" algn="just">
              <a:spcBef>
                <a:spcPts val="0"/>
              </a:spcBef>
              <a:spcAft>
                <a:spcPts val="600"/>
              </a:spcAft>
              <a:buFontTx/>
              <a:buChar char="-"/>
            </a:pPr>
            <a:r>
              <a:rPr lang="ru-RU" sz="1600" dirty="0" smtClean="0">
                <a:latin typeface="Times New Roman" pitchFamily="18" charset="0"/>
                <a:cs typeface="Times New Roman" pitchFamily="18" charset="0"/>
              </a:rPr>
              <a:t>личные (субъективные).</a:t>
            </a:r>
          </a:p>
        </p:txBody>
      </p:sp>
      <p:sp>
        <p:nvSpPr>
          <p:cNvPr id="8" name="TextBox 7"/>
          <p:cNvSpPr txBox="1"/>
          <p:nvPr/>
        </p:nvSpPr>
        <p:spPr>
          <a:xfrm>
            <a:off x="8606246" y="4774168"/>
            <a:ext cx="537754" cy="369332"/>
          </a:xfrm>
          <a:prstGeom prst="rect">
            <a:avLst/>
          </a:prstGeom>
          <a:noFill/>
        </p:spPr>
        <p:txBody>
          <a:bodyPr wrap="square" rtlCol="0">
            <a:spAutoFit/>
          </a:bodyPr>
          <a:lstStyle/>
          <a:p>
            <a:r>
              <a:rPr lang="ru-RU" dirty="0" smtClean="0"/>
              <a:t>14</a:t>
            </a:r>
            <a:endParaRPr lang="ru-RU"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p:cNvSpPr>
            <a:spLocks noGrp="1"/>
          </p:cNvSpPr>
          <p:nvPr>
            <p:ph type="body" sz="quarter" idx="10"/>
          </p:nvPr>
        </p:nvSpPr>
        <p:spPr>
          <a:xfrm>
            <a:off x="200417" y="658511"/>
            <a:ext cx="8655484" cy="4359729"/>
          </a:xfrm>
          <a:solidFill>
            <a:schemeClr val="bg1"/>
          </a:solidFill>
        </p:spPr>
        <p:txBody>
          <a:bodyPr>
            <a:normAutofit/>
          </a:bodyPr>
          <a:lstStyle/>
          <a:p>
            <a:pPr indent="457200" algn="just">
              <a:spcBef>
                <a:spcPts val="0"/>
              </a:spcBef>
              <a:spcAft>
                <a:spcPts val="600"/>
              </a:spcAft>
            </a:pPr>
            <a:r>
              <a:rPr lang="ru-RU" sz="1600" b="1" dirty="0" smtClean="0">
                <a:solidFill>
                  <a:schemeClr val="tx1"/>
                </a:solidFill>
                <a:latin typeface="Times New Roman" pitchFamily="18" charset="0"/>
                <a:cs typeface="Times New Roman" pitchFamily="18" charset="0"/>
              </a:rPr>
              <a:t>Грубая погрешность </a:t>
            </a:r>
            <a:r>
              <a:rPr lang="ru-RU" sz="1600" dirty="0" smtClean="0">
                <a:solidFill>
                  <a:schemeClr val="tx1"/>
                </a:solidFill>
                <a:latin typeface="Times New Roman" pitchFamily="18" charset="0"/>
                <a:cs typeface="Times New Roman" pitchFamily="18" charset="0"/>
              </a:rPr>
              <a:t>– погрешность, значительно превышающая погрешности большинства результатов наблюдений.</a:t>
            </a:r>
          </a:p>
          <a:p>
            <a:pPr indent="457200" algn="just">
              <a:spcBef>
                <a:spcPts val="0"/>
              </a:spcBef>
              <a:spcAft>
                <a:spcPts val="600"/>
              </a:spcAft>
            </a:pPr>
            <a:r>
              <a:rPr lang="ru-RU" sz="1600" b="1" dirty="0" smtClean="0">
                <a:solidFill>
                  <a:schemeClr val="tx1"/>
                </a:solidFill>
                <a:latin typeface="Times New Roman" pitchFamily="18" charset="0"/>
                <a:cs typeface="Times New Roman" pitchFamily="18" charset="0"/>
              </a:rPr>
              <a:t>Промах</a:t>
            </a:r>
            <a:r>
              <a:rPr lang="ru-RU" sz="1600" dirty="0" smtClean="0">
                <a:solidFill>
                  <a:schemeClr val="tx1"/>
                </a:solidFill>
                <a:latin typeface="Times New Roman" pitchFamily="18" charset="0"/>
                <a:cs typeface="Times New Roman" pitchFamily="18" charset="0"/>
              </a:rPr>
              <a:t> – вид грубой погрешности, зависящий от наблюдателя.</a:t>
            </a:r>
          </a:p>
          <a:p>
            <a:pPr indent="457200" algn="just">
              <a:spcBef>
                <a:spcPts val="0"/>
              </a:spcBef>
              <a:spcAft>
                <a:spcPts val="600"/>
              </a:spcAft>
            </a:pPr>
            <a:r>
              <a:rPr lang="ru-RU" sz="1600" dirty="0" smtClean="0">
                <a:solidFill>
                  <a:schemeClr val="tx1"/>
                </a:solidFill>
                <a:latin typeface="Times New Roman" pitchFamily="18" charset="0"/>
                <a:cs typeface="Times New Roman" pitchFamily="18" charset="0"/>
              </a:rPr>
              <a:t>В общем случае каждый из видов погрешности может быть обусловлен действием нескольких факторов.</a:t>
            </a:r>
          </a:p>
          <a:p>
            <a:pPr indent="457200" algn="just">
              <a:spcBef>
                <a:spcPts val="0"/>
              </a:spcBef>
              <a:spcAft>
                <a:spcPts val="600"/>
              </a:spcAft>
            </a:pPr>
            <a:r>
              <a:rPr lang="ru-RU" sz="1600" dirty="0" smtClean="0">
                <a:solidFill>
                  <a:schemeClr val="tx1"/>
                </a:solidFill>
                <a:latin typeface="Times New Roman" pitchFamily="18" charset="0"/>
                <a:cs typeface="Times New Roman" pitchFamily="18" charset="0"/>
              </a:rPr>
              <a:t>Погрешности измерений делят на:</a:t>
            </a:r>
          </a:p>
          <a:p>
            <a:pPr indent="457200" algn="just">
              <a:spcBef>
                <a:spcPts val="0"/>
              </a:spcBef>
              <a:spcAft>
                <a:spcPts val="600"/>
              </a:spcAft>
            </a:pPr>
            <a:r>
              <a:rPr lang="ru-RU" sz="1600" b="1" dirty="0" smtClean="0">
                <a:solidFill>
                  <a:schemeClr val="tx1"/>
                </a:solidFill>
                <a:latin typeface="Times New Roman" pitchFamily="18" charset="0"/>
                <a:cs typeface="Times New Roman" pitchFamily="18" charset="0"/>
              </a:rPr>
              <a:t>Статические</a:t>
            </a:r>
            <a:r>
              <a:rPr lang="ru-RU" sz="1600" dirty="0" smtClean="0">
                <a:solidFill>
                  <a:schemeClr val="tx1"/>
                </a:solidFill>
                <a:latin typeface="Times New Roman" pitchFamily="18" charset="0"/>
                <a:cs typeface="Times New Roman" pitchFamily="18" charset="0"/>
              </a:rPr>
              <a:t> – не меняются во времени;</a:t>
            </a:r>
          </a:p>
          <a:p>
            <a:pPr indent="457200" algn="just">
              <a:spcBef>
                <a:spcPts val="0"/>
              </a:spcBef>
              <a:spcAft>
                <a:spcPts val="600"/>
              </a:spcAft>
            </a:pPr>
            <a:r>
              <a:rPr lang="ru-RU" sz="1600" b="1" dirty="0" smtClean="0">
                <a:solidFill>
                  <a:schemeClr val="tx1"/>
                </a:solidFill>
                <a:latin typeface="Times New Roman" pitchFamily="18" charset="0"/>
                <a:cs typeface="Times New Roman" pitchFamily="18" charset="0"/>
              </a:rPr>
              <a:t>Динамические</a:t>
            </a:r>
            <a:r>
              <a:rPr lang="ru-RU" sz="1600" dirty="0" smtClean="0">
                <a:solidFill>
                  <a:schemeClr val="tx1"/>
                </a:solidFill>
                <a:latin typeface="Times New Roman" pitchFamily="18" charset="0"/>
                <a:cs typeface="Times New Roman" pitchFamily="18" charset="0"/>
              </a:rPr>
              <a:t> – меняющиеся во времени.</a:t>
            </a:r>
          </a:p>
          <a:p>
            <a:pPr indent="457200" algn="just">
              <a:spcBef>
                <a:spcPts val="0"/>
              </a:spcBef>
              <a:spcAft>
                <a:spcPts val="600"/>
              </a:spcAft>
            </a:pPr>
            <a:endParaRPr lang="ru-RU" sz="1400" dirty="0" smtClean="0">
              <a:solidFill>
                <a:schemeClr val="tx1"/>
              </a:solidFill>
              <a:latin typeface="Times New Roman" pitchFamily="18" charset="0"/>
              <a:cs typeface="Times New Roman" pitchFamily="18" charset="0"/>
            </a:endParaRPr>
          </a:p>
          <a:p>
            <a:pPr indent="457200" algn="just">
              <a:spcBef>
                <a:spcPts val="0"/>
              </a:spcBef>
              <a:spcAft>
                <a:spcPts val="600"/>
              </a:spcAft>
            </a:pPr>
            <a:endParaRPr lang="ru-RU" sz="1600" dirty="0">
              <a:solidFill>
                <a:schemeClr val="tx1"/>
              </a:solidFill>
            </a:endParaRPr>
          </a:p>
        </p:txBody>
      </p:sp>
      <p:sp>
        <p:nvSpPr>
          <p:cNvPr id="8" name="TextBox 7"/>
          <p:cNvSpPr txBox="1"/>
          <p:nvPr/>
        </p:nvSpPr>
        <p:spPr>
          <a:xfrm>
            <a:off x="8606246" y="4774168"/>
            <a:ext cx="537754" cy="369332"/>
          </a:xfrm>
          <a:prstGeom prst="rect">
            <a:avLst/>
          </a:prstGeom>
          <a:noFill/>
        </p:spPr>
        <p:txBody>
          <a:bodyPr wrap="square" rtlCol="0">
            <a:spAutoFit/>
          </a:bodyPr>
          <a:lstStyle/>
          <a:p>
            <a:r>
              <a:rPr lang="ru-RU" dirty="0" smtClean="0"/>
              <a:t>15</a:t>
            </a:r>
            <a:endParaRPr lang="ru-RU"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7394" y="4774168"/>
            <a:ext cx="537754" cy="369332"/>
          </a:xfrm>
          <a:prstGeom prst="rect">
            <a:avLst/>
          </a:prstGeom>
          <a:noFill/>
        </p:spPr>
        <p:txBody>
          <a:bodyPr wrap="square" rtlCol="0">
            <a:spAutoFit/>
          </a:bodyPr>
          <a:lstStyle/>
          <a:p>
            <a:r>
              <a:rPr lang="ru-RU" dirty="0" smtClean="0"/>
              <a:t>16</a:t>
            </a:r>
            <a:endParaRPr lang="ru-RU" dirty="0"/>
          </a:p>
        </p:txBody>
      </p:sp>
      <p:sp>
        <p:nvSpPr>
          <p:cNvPr id="5" name="Текст 7"/>
          <p:cNvSpPr>
            <a:spLocks noGrp="1"/>
          </p:cNvSpPr>
          <p:nvPr>
            <p:ph type="body" sz="quarter" idx="10"/>
          </p:nvPr>
        </p:nvSpPr>
        <p:spPr>
          <a:xfrm>
            <a:off x="261257" y="1319349"/>
            <a:ext cx="8543109" cy="3454819"/>
          </a:xfrm>
        </p:spPr>
        <p:txBody>
          <a:bodyPr>
            <a:noAutofit/>
          </a:bodyPr>
          <a:lstStyle/>
          <a:p>
            <a:pPr indent="457200" algn="just"/>
            <a:r>
              <a:rPr lang="ru-RU" dirty="0" smtClean="0">
                <a:latin typeface="Times New Roman" pitchFamily="18" charset="0"/>
                <a:cs typeface="Times New Roman" pitchFamily="18" charset="0"/>
              </a:rPr>
              <a:t>Измерительная система может давать показания, которые рассеяны не вокруг истинного значения величины, а вокруг некоторого другого, смещенного значения. Разницу между смещенным значением и истинным значением величины называют </a:t>
            </a:r>
            <a:r>
              <a:rPr lang="ru-RU" b="1" dirty="0" smtClean="0">
                <a:latin typeface="Times New Roman" pitchFamily="18" charset="0"/>
                <a:cs typeface="Times New Roman" pitchFamily="18" charset="0"/>
              </a:rPr>
              <a:t>значением систематической погрешности. </a:t>
            </a:r>
            <a:r>
              <a:rPr lang="ru-RU" dirty="0" smtClean="0">
                <a:latin typeface="Times New Roman" pitchFamily="18" charset="0"/>
                <a:cs typeface="Times New Roman" pitchFamily="18" charset="0"/>
              </a:rPr>
              <a:t>Систематическая погрешность (рассматривается как величина) - это составляющая погрешности, которая остается постоянной или зависит определенным образом от какой-то другой величины. Систематическая погрешность [значение оценки которой называют </a:t>
            </a:r>
            <a:r>
              <a:rPr lang="ru-RU" b="1" dirty="0" smtClean="0">
                <a:latin typeface="Times New Roman" pitchFamily="18" charset="0"/>
                <a:cs typeface="Times New Roman" pitchFamily="18" charset="0"/>
              </a:rPr>
              <a:t>смещением при измерении</a:t>
            </a:r>
            <a:r>
              <a:rPr lang="ru-RU" dirty="0" smtClean="0">
                <a:latin typeface="Times New Roman" pitchFamily="18" charset="0"/>
                <a:cs typeface="Times New Roman" pitchFamily="18" charset="0"/>
              </a:rPr>
              <a:t>] проявляется в том, что полученное значение измеряемой величины содержит сдвиг. Систематические погрешности остаются постоянными или закономерно изменяются при повторных измерениях одной и той же величины. Систематические погрешности выявляют при измерениях двумя различными способами. Исключают путем введения поправок.</a:t>
            </a:r>
            <a:endParaRPr lang="ru-RU" b="1" dirty="0" smtClean="0">
              <a:latin typeface="Times New Roman" pitchFamily="18" charset="0"/>
              <a:cs typeface="Times New Roman" pitchFamily="18" charset="0"/>
            </a:endParaRPr>
          </a:p>
        </p:txBody>
      </p:sp>
      <p:sp>
        <p:nvSpPr>
          <p:cNvPr id="6" name="TextBox 5"/>
          <p:cNvSpPr txBox="1"/>
          <p:nvPr/>
        </p:nvSpPr>
        <p:spPr>
          <a:xfrm>
            <a:off x="666206" y="783771"/>
            <a:ext cx="5394960" cy="369332"/>
          </a:xfrm>
          <a:prstGeom prst="rect">
            <a:avLst/>
          </a:prstGeom>
          <a:noFill/>
        </p:spPr>
        <p:txBody>
          <a:bodyPr wrap="square" rtlCol="0">
            <a:spAutoFit/>
          </a:bodyPr>
          <a:lstStyle/>
          <a:p>
            <a:r>
              <a:rPr lang="ru-RU" dirty="0" smtClean="0">
                <a:latin typeface="Times New Roman" pitchFamily="18" charset="0"/>
                <a:cs typeface="Times New Roman" pitchFamily="18" charset="0"/>
              </a:rPr>
              <a:t>Систематические погрешности</a:t>
            </a:r>
            <a:endParaRPr lang="ru-RU"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7394" y="4774168"/>
            <a:ext cx="537754" cy="369332"/>
          </a:xfrm>
          <a:prstGeom prst="rect">
            <a:avLst/>
          </a:prstGeom>
          <a:noFill/>
        </p:spPr>
        <p:txBody>
          <a:bodyPr wrap="square" rtlCol="0">
            <a:spAutoFit/>
          </a:bodyPr>
          <a:lstStyle/>
          <a:p>
            <a:r>
              <a:rPr lang="ru-RU" dirty="0" smtClean="0"/>
              <a:t>17</a:t>
            </a:r>
            <a:endParaRPr lang="ru-RU" dirty="0"/>
          </a:p>
        </p:txBody>
      </p:sp>
      <p:sp>
        <p:nvSpPr>
          <p:cNvPr id="5" name="Текст 7"/>
          <p:cNvSpPr>
            <a:spLocks noGrp="1"/>
          </p:cNvSpPr>
          <p:nvPr>
            <p:ph type="body" sz="quarter" idx="10"/>
          </p:nvPr>
        </p:nvSpPr>
        <p:spPr>
          <a:xfrm>
            <a:off x="261257" y="814192"/>
            <a:ext cx="8543109" cy="3454819"/>
          </a:xfrm>
        </p:spPr>
        <p:txBody>
          <a:bodyPr>
            <a:noAutofit/>
          </a:bodyPr>
          <a:lstStyle/>
          <a:p>
            <a:pPr indent="457200" algn="just"/>
            <a:r>
              <a:rPr lang="ru-RU" b="1" u="sng" dirty="0" smtClean="0">
                <a:latin typeface="Times New Roman" pitchFamily="18" charset="0"/>
                <a:cs typeface="Times New Roman" pitchFamily="18" charset="0"/>
              </a:rPr>
              <a:t>Систематической погрешностью измерения </a:t>
            </a:r>
            <a:r>
              <a:rPr lang="ru-RU" dirty="0" smtClean="0">
                <a:latin typeface="Times New Roman" pitchFamily="18" charset="0"/>
                <a:cs typeface="Times New Roman" pitchFamily="18" charset="0"/>
              </a:rPr>
              <a:t>называется составляющая погрешности измерения, которая остается постоянной или закономерно изменяется при повторных измерениях одной и той же величины.</a:t>
            </a:r>
          </a:p>
          <a:p>
            <a:pPr indent="457200" algn="ctr"/>
            <a:r>
              <a:rPr lang="ru-RU" b="1" dirty="0" smtClean="0">
                <a:latin typeface="Times New Roman" pitchFamily="18" charset="0"/>
                <a:cs typeface="Times New Roman" pitchFamily="18" charset="0"/>
              </a:rPr>
              <a:t>Систематические погрешности</a:t>
            </a:r>
          </a:p>
          <a:p>
            <a:pPr indent="457200" algn="just"/>
            <a:endParaRPr lang="ru-RU" b="1" dirty="0" smtClean="0">
              <a:latin typeface="Times New Roman" pitchFamily="18" charset="0"/>
              <a:cs typeface="Times New Roman" pitchFamily="18" charset="0"/>
            </a:endParaRPr>
          </a:p>
          <a:p>
            <a:pPr indent="457200" algn="just"/>
            <a:r>
              <a:rPr lang="ru-RU" b="1" dirty="0" smtClean="0">
                <a:latin typeface="Times New Roman" pitchFamily="18" charset="0"/>
                <a:cs typeface="Times New Roman" pitchFamily="18" charset="0"/>
              </a:rPr>
              <a:t>прогрессирующие                                                                  периодические</a:t>
            </a:r>
          </a:p>
          <a:p>
            <a:pPr algn="just"/>
            <a:r>
              <a:rPr lang="ru-RU" dirty="0" smtClean="0">
                <a:latin typeface="Times New Roman" pitchFamily="18" charset="0"/>
                <a:cs typeface="Times New Roman" pitchFamily="18" charset="0"/>
              </a:rPr>
              <a:t>монотонно убывающие или                                                    воздействие временного фактора</a:t>
            </a:r>
          </a:p>
          <a:p>
            <a:pPr algn="just"/>
            <a:r>
              <a:rPr lang="ru-RU" dirty="0" smtClean="0">
                <a:latin typeface="Times New Roman" pitchFamily="18" charset="0"/>
                <a:cs typeface="Times New Roman" pitchFamily="18" charset="0"/>
              </a:rPr>
              <a:t>возрастающие независимо от</a:t>
            </a:r>
          </a:p>
          <a:p>
            <a:pPr algn="just"/>
            <a:r>
              <a:rPr lang="ru-RU" dirty="0" smtClean="0">
                <a:latin typeface="Times New Roman" pitchFamily="18" charset="0"/>
                <a:cs typeface="Times New Roman" pitchFamily="18" charset="0"/>
              </a:rPr>
              <a:t>времени                 </a:t>
            </a:r>
          </a:p>
          <a:p>
            <a:pPr indent="457200" algn="just"/>
            <a:r>
              <a:rPr lang="ru-RU" dirty="0" smtClean="0">
                <a:latin typeface="Times New Roman" pitchFamily="18" charset="0"/>
                <a:cs typeface="Times New Roman" pitchFamily="18" charset="0"/>
              </a:rPr>
              <a:t>Полностью устранить систематическую погрешность невозможно.</a:t>
            </a:r>
          </a:p>
          <a:p>
            <a:pPr indent="457200" algn="just"/>
            <a:r>
              <a:rPr lang="ru-RU" dirty="0" smtClean="0">
                <a:latin typeface="Times New Roman" pitchFamily="18" charset="0"/>
                <a:cs typeface="Times New Roman" pitchFamily="18" charset="0"/>
              </a:rPr>
              <a:t>Неустраненная часть называется </a:t>
            </a:r>
            <a:r>
              <a:rPr lang="ru-RU" b="1" dirty="0" smtClean="0">
                <a:latin typeface="Times New Roman" pitchFamily="18" charset="0"/>
                <a:cs typeface="Times New Roman" pitchFamily="18" charset="0"/>
              </a:rPr>
              <a:t>неисключенная систематическая погрешность.</a:t>
            </a:r>
          </a:p>
        </p:txBody>
      </p:sp>
      <p:cxnSp>
        <p:nvCxnSpPr>
          <p:cNvPr id="8" name="Прямая со стрелкой 7"/>
          <p:cNvCxnSpPr/>
          <p:nvPr/>
        </p:nvCxnSpPr>
        <p:spPr>
          <a:xfrm flipH="1">
            <a:off x="2655518" y="1929008"/>
            <a:ext cx="1427967" cy="4008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Прямая со стрелкой 9"/>
          <p:cNvCxnSpPr/>
          <p:nvPr/>
        </p:nvCxnSpPr>
        <p:spPr>
          <a:xfrm>
            <a:off x="4083485" y="1929008"/>
            <a:ext cx="1578279" cy="3256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Прямая соединительная линия 12"/>
          <p:cNvCxnSpPr/>
          <p:nvPr/>
        </p:nvCxnSpPr>
        <p:spPr>
          <a:xfrm>
            <a:off x="3269293" y="1929008"/>
            <a:ext cx="2993721"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7"/>
          <p:cNvSpPr>
            <a:spLocks noGrp="1"/>
          </p:cNvSpPr>
          <p:nvPr>
            <p:ph type="body" sz="quarter" idx="10"/>
          </p:nvPr>
        </p:nvSpPr>
        <p:spPr>
          <a:xfrm>
            <a:off x="300446" y="3056351"/>
            <a:ext cx="8543109" cy="2087149"/>
          </a:xfrm>
          <a:solidFill>
            <a:schemeClr val="bg1"/>
          </a:solidFill>
        </p:spPr>
        <p:txBody>
          <a:bodyPr>
            <a:noAutofit/>
          </a:bodyPr>
          <a:lstStyle/>
          <a:p>
            <a:pPr indent="457200" algn="just"/>
            <a:r>
              <a:rPr lang="ru-RU" dirty="0" smtClean="0">
                <a:latin typeface="Times New Roman" pitchFamily="18" charset="0"/>
                <a:cs typeface="Times New Roman" pitchFamily="18" charset="0"/>
              </a:rPr>
              <a:t>Случайная погрешность проявляется в том, что при повторении измерения полученное значение измеряемой величины в большинстве случаев будет отличаться от предыдущего. Случайность заключается в том, что последующие значения измеряемой величины нельзя точно предсказать по предыдущим (если бы такая возможность существовала, то в результат измерений можно было бы внести соответствующую поправку). Это непредсказуемые отклонения от истинного значения величины.</a:t>
            </a:r>
            <a:endParaRPr lang="ru-RU" b="1" dirty="0" smtClean="0">
              <a:latin typeface="Times New Roman" pitchFamily="18" charset="0"/>
              <a:cs typeface="Times New Roman" pitchFamily="18" charset="0"/>
            </a:endParaRPr>
          </a:p>
        </p:txBody>
      </p:sp>
      <p:sp>
        <p:nvSpPr>
          <p:cNvPr id="5" name="TextBox 4"/>
          <p:cNvSpPr txBox="1"/>
          <p:nvPr/>
        </p:nvSpPr>
        <p:spPr>
          <a:xfrm>
            <a:off x="766414" y="2687019"/>
            <a:ext cx="5394960" cy="369332"/>
          </a:xfrm>
          <a:prstGeom prst="rect">
            <a:avLst/>
          </a:prstGeom>
          <a:noFill/>
        </p:spPr>
        <p:txBody>
          <a:bodyPr wrap="square" rtlCol="0">
            <a:spAutoFit/>
          </a:bodyPr>
          <a:lstStyle/>
          <a:p>
            <a:r>
              <a:rPr lang="ru-RU" b="1" dirty="0" smtClean="0">
                <a:latin typeface="Times New Roman" pitchFamily="18" charset="0"/>
                <a:cs typeface="Times New Roman" pitchFamily="18" charset="0"/>
              </a:rPr>
              <a:t>Случайная погрешность</a:t>
            </a:r>
            <a:endParaRPr lang="ru-RU" b="1" dirty="0">
              <a:latin typeface="Times New Roman" pitchFamily="18" charset="0"/>
              <a:cs typeface="Times New Roman" pitchFamily="18" charset="0"/>
            </a:endParaRPr>
          </a:p>
        </p:txBody>
      </p:sp>
      <p:sp>
        <p:nvSpPr>
          <p:cNvPr id="6" name="TextBox 5"/>
          <p:cNvSpPr txBox="1"/>
          <p:nvPr/>
        </p:nvSpPr>
        <p:spPr>
          <a:xfrm>
            <a:off x="8805977" y="4774168"/>
            <a:ext cx="537754" cy="369332"/>
          </a:xfrm>
          <a:prstGeom prst="rect">
            <a:avLst/>
          </a:prstGeom>
          <a:noFill/>
        </p:spPr>
        <p:txBody>
          <a:bodyPr wrap="square" rtlCol="0">
            <a:spAutoFit/>
          </a:bodyPr>
          <a:lstStyle/>
          <a:p>
            <a:r>
              <a:rPr lang="ru-RU" dirty="0" smtClean="0"/>
              <a:t>18</a:t>
            </a:r>
            <a:endParaRPr lang="ru-RU" dirty="0"/>
          </a:p>
        </p:txBody>
      </p:sp>
      <p:sp>
        <p:nvSpPr>
          <p:cNvPr id="7" name="TextBox 6"/>
          <p:cNvSpPr txBox="1"/>
          <p:nvPr/>
        </p:nvSpPr>
        <p:spPr>
          <a:xfrm>
            <a:off x="725377" y="537549"/>
            <a:ext cx="5394960" cy="369332"/>
          </a:xfrm>
          <a:prstGeom prst="rect">
            <a:avLst/>
          </a:prstGeom>
          <a:noFill/>
        </p:spPr>
        <p:txBody>
          <a:bodyPr wrap="square" rtlCol="0">
            <a:spAutoFit/>
          </a:bodyPr>
          <a:lstStyle/>
          <a:p>
            <a:r>
              <a:rPr lang="ru-RU" dirty="0" smtClean="0">
                <a:latin typeface="Times New Roman" pitchFamily="18" charset="0"/>
                <a:cs typeface="Times New Roman" pitchFamily="18" charset="0"/>
              </a:rPr>
              <a:t>Поправка</a:t>
            </a:r>
            <a:endParaRPr lang="ru-RU" dirty="0">
              <a:latin typeface="Times New Roman" pitchFamily="18" charset="0"/>
              <a:cs typeface="Times New Roman" pitchFamily="18" charset="0"/>
            </a:endParaRPr>
          </a:p>
        </p:txBody>
      </p:sp>
      <p:sp>
        <p:nvSpPr>
          <p:cNvPr id="8" name="Текст 7"/>
          <p:cNvSpPr txBox="1">
            <a:spLocks/>
          </p:cNvSpPr>
          <p:nvPr/>
        </p:nvSpPr>
        <p:spPr>
          <a:xfrm>
            <a:off x="262868" y="903341"/>
            <a:ext cx="8543109" cy="1908938"/>
          </a:xfrm>
          <a:prstGeom prst="rect">
            <a:avLst/>
          </a:prstGeom>
        </p:spPr>
        <p:txBody>
          <a:bodyPr vert="horz" lIns="91440" tIns="45720" rIns="91440" bIns="45720" rtlCol="0">
            <a:noAutofit/>
          </a:bodyPr>
          <a:lstStyle/>
          <a:p>
            <a:pPr marL="0" marR="0" lvl="0" indent="457200" algn="just" defTabSz="457200" rtl="0" eaLnBrk="1" fontAlgn="auto" latinLnBrk="0" hangingPunct="1">
              <a:lnSpc>
                <a:spcPct val="100000"/>
              </a:lnSpc>
              <a:spcBef>
                <a:spcPct val="20000"/>
              </a:spcBef>
              <a:spcAft>
                <a:spcPts val="0"/>
              </a:spcAft>
              <a:buClrTx/>
              <a:buSzPct val="100000"/>
              <a:buFontTx/>
              <a:buNone/>
              <a:tabLst/>
              <a:defRPr/>
            </a:pPr>
            <a:r>
              <a:rPr kumimoji="0" lang="ru-RU" sz="1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Поправкой</a:t>
            </a:r>
            <a:r>
              <a:rPr kumimoji="0" lang="ru-RU" sz="1600"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называют значение величины, одноименной с измеряемой, прибавляемой к полученному </a:t>
            </a:r>
            <a:r>
              <a:rPr lang="ru-RU" sz="1600" dirty="0" smtClean="0">
                <a:latin typeface="Times New Roman" pitchFamily="18" charset="0"/>
                <a:cs typeface="Times New Roman" pitchFamily="18" charset="0"/>
              </a:rPr>
              <a:t>при измерении значению величины с целью исключения систематической погрешности. Поправку, вводимую в показания измерительного прибора называют поправкой к показанию прибора; поправку, прибавляемую к номинальному значению меры, называют поправкой к значению меры. В некоторых случаях пользуются поправочным множителем, под последним понимают число, на которое умножают результат измерения с целью исключения систематической погрешности.</a:t>
            </a:r>
            <a:endParaRPr kumimoji="0" lang="ru-RU" sz="16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39182" y="4774168"/>
            <a:ext cx="537754" cy="369332"/>
          </a:xfrm>
          <a:prstGeom prst="rect">
            <a:avLst/>
          </a:prstGeom>
          <a:noFill/>
        </p:spPr>
        <p:txBody>
          <a:bodyPr wrap="square" rtlCol="0">
            <a:spAutoFit/>
          </a:bodyPr>
          <a:lstStyle/>
          <a:p>
            <a:r>
              <a:rPr lang="ru-RU" dirty="0" smtClean="0"/>
              <a:t>2</a:t>
            </a:r>
            <a:endParaRPr lang="ru-RU" dirty="0"/>
          </a:p>
        </p:txBody>
      </p:sp>
      <p:sp>
        <p:nvSpPr>
          <p:cNvPr id="5" name="Текст 7"/>
          <p:cNvSpPr>
            <a:spLocks noGrp="1"/>
          </p:cNvSpPr>
          <p:nvPr>
            <p:ph type="body" sz="quarter" idx="10"/>
          </p:nvPr>
        </p:nvSpPr>
        <p:spPr>
          <a:xfrm>
            <a:off x="261257" y="929271"/>
            <a:ext cx="8543109" cy="4015449"/>
          </a:xfrm>
          <a:solidFill>
            <a:schemeClr val="bg1"/>
          </a:solidFill>
        </p:spPr>
        <p:txBody>
          <a:bodyPr>
            <a:noAutofit/>
          </a:bodyPr>
          <a:lstStyle/>
          <a:p>
            <a:pPr fontAlgn="base"/>
            <a:r>
              <a:rPr lang="ru-RU" sz="1800" b="1" dirty="0" smtClean="0">
                <a:latin typeface="Times New Roman" pitchFamily="18" charset="0"/>
                <a:cs typeface="Times New Roman" pitchFamily="18" charset="0"/>
              </a:rPr>
              <a:t>ГОСТ 34100.1-2017/ISO/IEC </a:t>
            </a:r>
            <a:r>
              <a:rPr lang="ru-RU" sz="1800" b="1" dirty="0" err="1" smtClean="0">
                <a:latin typeface="Times New Roman" pitchFamily="18" charset="0"/>
                <a:cs typeface="Times New Roman" pitchFamily="18" charset="0"/>
              </a:rPr>
              <a:t>Guide</a:t>
            </a:r>
            <a:r>
              <a:rPr lang="ru-RU" sz="1800" b="1" dirty="0" smtClean="0">
                <a:latin typeface="Times New Roman" pitchFamily="18" charset="0"/>
                <a:cs typeface="Times New Roman" pitchFamily="18" charset="0"/>
              </a:rPr>
              <a:t> 98-1:2009 Неопределенность измерения. Часть 1. Введение в руководства по выражению неопределенности измерения</a:t>
            </a:r>
          </a:p>
          <a:p>
            <a:pPr indent="457200" algn="just" fontAlgn="base">
              <a:spcBef>
                <a:spcPts val="0"/>
              </a:spcBef>
              <a:spcAft>
                <a:spcPts val="600"/>
              </a:spcAft>
            </a:pPr>
            <a:r>
              <a:rPr lang="ru-RU" sz="1800" dirty="0" smtClean="0">
                <a:latin typeface="Times New Roman" pitchFamily="18" charset="0"/>
                <a:cs typeface="Times New Roman" pitchFamily="18" charset="0"/>
              </a:rPr>
              <a:t>В 1997 г. семью международными организациями, подготовившими в 1993 г. "Руководство по выражению неопределенности измерения" (GUM) и "Международный словарь по метрологии. Основные и общие понятия и связанные с ними термины" (VIM), был образован </a:t>
            </a:r>
            <a:r>
              <a:rPr lang="ru-RU" sz="1800" u="sng" dirty="0" smtClean="0">
                <a:latin typeface="Times New Roman" pitchFamily="18" charset="0"/>
                <a:cs typeface="Times New Roman" pitchFamily="18" charset="0"/>
              </a:rPr>
              <a:t>Объединенный комитет</a:t>
            </a:r>
            <a:r>
              <a:rPr lang="ru-RU" sz="1800" dirty="0" smtClean="0">
                <a:latin typeface="Times New Roman" pitchFamily="18" charset="0"/>
                <a:cs typeface="Times New Roman" pitchFamily="18" charset="0"/>
              </a:rPr>
              <a:t> по руководствам в метрологии (JCGM), возглавляемый директором Международного бюро мер и весов (МБМВ), который принял на себя ответственность за указанные два документа от Технической консультативной группы по метрологии ИСО (ИСО/ТАГ 4).</a:t>
            </a:r>
          </a:p>
          <a:p>
            <a:pPr indent="457200" algn="just" fontAlgn="base">
              <a:spcBef>
                <a:spcPts val="0"/>
              </a:spcBef>
              <a:spcAft>
                <a:spcPts val="600"/>
              </a:spcAft>
            </a:pPr>
            <a:r>
              <a:rPr lang="ru-RU" sz="1800" b="1" dirty="0" smtClean="0">
                <a:latin typeface="Times New Roman" pitchFamily="18" charset="0"/>
                <a:cs typeface="Times New Roman" pitchFamily="18" charset="0"/>
              </a:rPr>
              <a:t>ФЗ РФ №102 «Об обеспечении единства измерений»; </a:t>
            </a:r>
          </a:p>
          <a:p>
            <a:pPr indent="457200" algn="just" fontAlgn="base">
              <a:spcBef>
                <a:spcPts val="0"/>
              </a:spcBef>
              <a:spcAft>
                <a:spcPts val="600"/>
              </a:spcAft>
            </a:pPr>
            <a:r>
              <a:rPr lang="ru-RU" sz="1800" b="1" dirty="0" smtClean="0">
                <a:latin typeface="Times New Roman" pitchFamily="18" charset="0"/>
                <a:cs typeface="Times New Roman" pitchFamily="18" charset="0"/>
              </a:rPr>
              <a:t>РМГ 29-103 ГСИ «Метрология Основные термины и определения»</a:t>
            </a:r>
          </a:p>
          <a:p>
            <a:pPr indent="457200" algn="just" fontAlgn="base">
              <a:spcBef>
                <a:spcPts val="0"/>
              </a:spcBef>
              <a:spcAft>
                <a:spcPts val="600"/>
              </a:spcAft>
            </a:pPr>
            <a:r>
              <a:rPr lang="ru-RU" sz="1800" b="1" dirty="0" smtClean="0">
                <a:latin typeface="Times New Roman" pitchFamily="18" charset="0"/>
                <a:cs typeface="Times New Roman" pitchFamily="18" charset="0"/>
              </a:rPr>
              <a:t>ГОСТ Р ИСО 5725 ТОЧНОСТЬ (ПРАВИЛЬНОСТЬ И ПРЕЦИЗИОННОСТЬ) МЕТОДОВ И РЕЗУЛЬТАТОВ ИЗМЕРЕНИЙ</a:t>
            </a:r>
          </a:p>
        </p:txBody>
      </p:sp>
      <p:sp>
        <p:nvSpPr>
          <p:cNvPr id="6" name="Заголовок 5"/>
          <p:cNvSpPr>
            <a:spLocks noGrp="1"/>
          </p:cNvSpPr>
          <p:nvPr>
            <p:ph type="title"/>
          </p:nvPr>
        </p:nvSpPr>
        <p:spPr>
          <a:xfrm>
            <a:off x="764693" y="-201155"/>
            <a:ext cx="5965438" cy="727617"/>
          </a:xfrm>
        </p:spPr>
        <p:txBody>
          <a:bodyPr>
            <a:normAutofit/>
          </a:bodyPr>
          <a:lstStyle/>
          <a:p>
            <a:r>
              <a:rPr lang="ru-RU" sz="1800" b="1" dirty="0" smtClean="0">
                <a:solidFill>
                  <a:srgbClr val="FF0000"/>
                </a:solidFill>
                <a:latin typeface="Times New Roman" pitchFamily="18" charset="0"/>
                <a:cs typeface="Times New Roman" pitchFamily="18" charset="0"/>
              </a:rPr>
              <a:t>1. Основная литература по теме </a:t>
            </a:r>
            <a:endParaRPr lang="ru-RU" sz="1800" b="1" dirty="0">
              <a:solidFill>
                <a:srgbClr val="FF0000"/>
              </a:solidFill>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37706" y="4774168"/>
            <a:ext cx="537754" cy="369332"/>
          </a:xfrm>
          <a:prstGeom prst="rect">
            <a:avLst/>
          </a:prstGeom>
          <a:noFill/>
        </p:spPr>
        <p:txBody>
          <a:bodyPr wrap="square" rtlCol="0">
            <a:spAutoFit/>
          </a:bodyPr>
          <a:lstStyle/>
          <a:p>
            <a:r>
              <a:rPr lang="ru-RU" dirty="0" smtClean="0"/>
              <a:t>19</a:t>
            </a:r>
            <a:endParaRPr lang="ru-RU" dirty="0"/>
          </a:p>
        </p:txBody>
      </p:sp>
      <p:sp>
        <p:nvSpPr>
          <p:cNvPr id="7" name="TextBox 6"/>
          <p:cNvSpPr txBox="1"/>
          <p:nvPr/>
        </p:nvSpPr>
        <p:spPr>
          <a:xfrm>
            <a:off x="547923" y="801666"/>
            <a:ext cx="7901683" cy="646331"/>
          </a:xfrm>
          <a:prstGeom prst="rect">
            <a:avLst/>
          </a:prstGeom>
          <a:noFill/>
        </p:spPr>
        <p:txBody>
          <a:bodyPr wrap="square" rtlCol="0">
            <a:spAutoFit/>
          </a:bodyPr>
          <a:lstStyle/>
          <a:p>
            <a:r>
              <a:rPr lang="ru-RU" b="1" dirty="0" smtClean="0">
                <a:latin typeface="Times New Roman" pitchFamily="18" charset="0"/>
                <a:cs typeface="Times New Roman" pitchFamily="18" charset="0"/>
              </a:rPr>
              <a:t>Разновидности погрешностей по причинам возникновения</a:t>
            </a:r>
          </a:p>
          <a:p>
            <a:r>
              <a:rPr lang="ru-RU" dirty="0" smtClean="0">
                <a:latin typeface="Times New Roman" pitchFamily="18" charset="0"/>
                <a:cs typeface="Times New Roman" pitchFamily="18" charset="0"/>
              </a:rPr>
              <a:t>Инструментальная погрешность</a:t>
            </a:r>
            <a:endParaRPr lang="ru-RU" dirty="0">
              <a:latin typeface="Times New Roman" pitchFamily="18" charset="0"/>
              <a:cs typeface="Times New Roman" pitchFamily="18" charset="0"/>
            </a:endParaRPr>
          </a:p>
        </p:txBody>
      </p:sp>
      <p:sp>
        <p:nvSpPr>
          <p:cNvPr id="8" name="Текст 7"/>
          <p:cNvSpPr txBox="1">
            <a:spLocks/>
          </p:cNvSpPr>
          <p:nvPr/>
        </p:nvSpPr>
        <p:spPr>
          <a:xfrm>
            <a:off x="300446" y="1743587"/>
            <a:ext cx="8543109" cy="2415053"/>
          </a:xfrm>
          <a:prstGeom prst="rect">
            <a:avLst/>
          </a:prstGeom>
          <a:solidFill>
            <a:schemeClr val="bg1"/>
          </a:solidFill>
        </p:spPr>
        <p:txBody>
          <a:bodyPr vert="horz" lIns="91440" tIns="45720" rIns="91440" bIns="45720" rtlCol="0">
            <a:noAutofit/>
          </a:bodyPr>
          <a:lstStyle/>
          <a:p>
            <a:pPr marL="0" marR="0" lvl="0" indent="457200" algn="just" defTabSz="457200" rtl="0" eaLnBrk="1" fontAlgn="auto" latinLnBrk="0" hangingPunct="1">
              <a:lnSpc>
                <a:spcPct val="100000"/>
              </a:lnSpc>
              <a:spcBef>
                <a:spcPct val="20000"/>
              </a:spcBef>
              <a:spcAft>
                <a:spcPts val="0"/>
              </a:spcAft>
              <a:buClrTx/>
              <a:buSzPct val="100000"/>
              <a:buFontTx/>
              <a:buNone/>
              <a:tabLst/>
              <a:defRPr/>
            </a:pPr>
            <a:r>
              <a:rPr kumimoji="0" lang="ru-RU" sz="1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Под инструментальными</a:t>
            </a:r>
            <a:r>
              <a:rPr kumimoji="0" lang="ru-RU" sz="1600"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a:t>
            </a:r>
            <a:r>
              <a:rPr kumimoji="0" lang="ru-RU" sz="1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погрешностями (И.П.) понимают погрешности измерения, зависящие от погрешностей применяемых средств измерений. При применении средств измерений повышенной</a:t>
            </a:r>
            <a:r>
              <a:rPr kumimoji="0" lang="ru-RU" sz="1600"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точности И.П., вызываемые несовершенством средств измерений, могут быть исключены путем введения поправок. </a:t>
            </a:r>
          </a:p>
          <a:p>
            <a:pPr marL="0" marR="0" lvl="0" indent="457200" algn="just" defTabSz="457200" rtl="0" eaLnBrk="1" fontAlgn="auto" latinLnBrk="0" hangingPunct="1">
              <a:lnSpc>
                <a:spcPct val="100000"/>
              </a:lnSpc>
              <a:spcBef>
                <a:spcPct val="20000"/>
              </a:spcBef>
              <a:spcAft>
                <a:spcPts val="0"/>
              </a:spcAft>
              <a:buClrTx/>
              <a:buSzPct val="100000"/>
              <a:buFontTx/>
              <a:buNone/>
              <a:tabLst/>
              <a:defRPr/>
            </a:pPr>
            <a:r>
              <a:rPr kumimoji="0" lang="ru-RU" sz="1600"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И.П. технических средств измерений не могут быть исключены, т.к. эти средства измерений при поверке поправками не снабжаются.</a:t>
            </a:r>
          </a:p>
          <a:p>
            <a:pPr marL="0" marR="0" lvl="0" indent="457200" algn="just" defTabSz="457200" rtl="0" eaLnBrk="1" fontAlgn="auto" latinLnBrk="0" hangingPunct="1">
              <a:lnSpc>
                <a:spcPct val="100000"/>
              </a:lnSpc>
              <a:spcBef>
                <a:spcPct val="20000"/>
              </a:spcBef>
              <a:spcAft>
                <a:spcPts val="0"/>
              </a:spcAft>
              <a:buClrTx/>
              <a:buSzPct val="100000"/>
              <a:buFontTx/>
              <a:buNone/>
              <a:tabLst/>
              <a:defRPr/>
            </a:pPr>
            <a:r>
              <a:rPr lang="ru-RU" sz="1600" baseline="0" dirty="0" smtClean="0">
                <a:latin typeface="Times New Roman" pitchFamily="18" charset="0"/>
                <a:cs typeface="Times New Roman" pitchFamily="18" charset="0"/>
              </a:rPr>
              <a:t>Эта разновидность</a:t>
            </a:r>
            <a:r>
              <a:rPr lang="ru-RU" sz="1600" dirty="0" smtClean="0">
                <a:latin typeface="Times New Roman" pitchFamily="18" charset="0"/>
                <a:cs typeface="Times New Roman" pitchFamily="18" charset="0"/>
              </a:rPr>
              <a:t> погрешности как в статическом, так и в динамическом режиме имеет систематические и случайные составляющие.</a:t>
            </a:r>
            <a:endParaRPr kumimoji="0" lang="ru-RU" sz="16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12446" y="4774168"/>
            <a:ext cx="537754" cy="369332"/>
          </a:xfrm>
          <a:prstGeom prst="rect">
            <a:avLst/>
          </a:prstGeom>
          <a:noFill/>
        </p:spPr>
        <p:txBody>
          <a:bodyPr wrap="square" rtlCol="0">
            <a:spAutoFit/>
          </a:bodyPr>
          <a:lstStyle/>
          <a:p>
            <a:r>
              <a:rPr lang="ru-RU" dirty="0" smtClean="0"/>
              <a:t>  </a:t>
            </a:r>
            <a:r>
              <a:rPr lang="ru-RU" dirty="0" smtClean="0"/>
              <a:t>20</a:t>
            </a:r>
            <a:endParaRPr lang="ru-RU" dirty="0"/>
          </a:p>
        </p:txBody>
      </p:sp>
      <p:sp>
        <p:nvSpPr>
          <p:cNvPr id="5" name="Текст 7"/>
          <p:cNvSpPr>
            <a:spLocks noGrp="1"/>
          </p:cNvSpPr>
          <p:nvPr>
            <p:ph type="body" sz="quarter" idx="10"/>
          </p:nvPr>
        </p:nvSpPr>
        <p:spPr>
          <a:xfrm>
            <a:off x="274320" y="3053487"/>
            <a:ext cx="8543109" cy="1956924"/>
          </a:xfrm>
          <a:solidFill>
            <a:schemeClr val="bg1"/>
          </a:solidFill>
        </p:spPr>
        <p:txBody>
          <a:bodyPr>
            <a:noAutofit/>
          </a:bodyPr>
          <a:lstStyle/>
          <a:p>
            <a:pPr indent="457200" algn="just"/>
            <a:r>
              <a:rPr lang="ru-RU" dirty="0" smtClean="0">
                <a:latin typeface="Times New Roman" pitchFamily="18" charset="0"/>
                <a:cs typeface="Times New Roman" pitchFamily="18" charset="0"/>
              </a:rPr>
              <a:t>Имеют место при неавтоматических измерениях, вызываются индивидуальными особенностями наблюдателя, например запаздывание или опережение в регистрации момента какого-либо сигнала, неправильная интерполяция при отсчитывании показаний в пределах одного деления шкалы, от параллакса и т.п. Под погрешностью параллакса понимают составляющую погрешности отсчитывания, происходящую вследствие визирования стрелки, расположенной на некотором расстоянии от поверхности шкалы, в направлении, не перпендикулярном поверхности шкалы.</a:t>
            </a:r>
          </a:p>
          <a:p>
            <a:pPr indent="457200" algn="just"/>
            <a:endParaRPr lang="ru-RU" dirty="0" smtClean="0">
              <a:latin typeface="Times New Roman" pitchFamily="18" charset="0"/>
              <a:cs typeface="Times New Roman" pitchFamily="18" charset="0"/>
            </a:endParaRPr>
          </a:p>
          <a:p>
            <a:pPr indent="457200" algn="just"/>
            <a:endParaRPr lang="ru-RU" b="1" dirty="0" smtClean="0">
              <a:latin typeface="Times New Roman" pitchFamily="18" charset="0"/>
              <a:cs typeface="Times New Roman" pitchFamily="18" charset="0"/>
            </a:endParaRPr>
          </a:p>
        </p:txBody>
      </p:sp>
      <p:sp>
        <p:nvSpPr>
          <p:cNvPr id="6" name="TextBox 5"/>
          <p:cNvSpPr txBox="1"/>
          <p:nvPr/>
        </p:nvSpPr>
        <p:spPr>
          <a:xfrm>
            <a:off x="849086" y="2635662"/>
            <a:ext cx="5394960" cy="369332"/>
          </a:xfrm>
          <a:prstGeom prst="rect">
            <a:avLst/>
          </a:prstGeom>
          <a:noFill/>
        </p:spPr>
        <p:txBody>
          <a:bodyPr wrap="square" rtlCol="0">
            <a:spAutoFit/>
          </a:bodyPr>
          <a:lstStyle/>
          <a:p>
            <a:r>
              <a:rPr lang="ru-RU" dirty="0" smtClean="0">
                <a:latin typeface="Times New Roman" pitchFamily="18" charset="0"/>
                <a:cs typeface="Times New Roman" pitchFamily="18" charset="0"/>
              </a:rPr>
              <a:t>Субъективная погрешность</a:t>
            </a:r>
            <a:endParaRPr lang="ru-RU" dirty="0">
              <a:latin typeface="Times New Roman" pitchFamily="18" charset="0"/>
              <a:cs typeface="Times New Roman" pitchFamily="18" charset="0"/>
            </a:endParaRPr>
          </a:p>
        </p:txBody>
      </p:sp>
      <p:sp>
        <p:nvSpPr>
          <p:cNvPr id="7" name="TextBox 6"/>
          <p:cNvSpPr txBox="1"/>
          <p:nvPr/>
        </p:nvSpPr>
        <p:spPr>
          <a:xfrm>
            <a:off x="515894" y="207020"/>
            <a:ext cx="5394960" cy="369332"/>
          </a:xfrm>
          <a:prstGeom prst="rect">
            <a:avLst/>
          </a:prstGeom>
          <a:noFill/>
        </p:spPr>
        <p:txBody>
          <a:bodyPr wrap="square" rtlCol="0">
            <a:spAutoFit/>
          </a:bodyPr>
          <a:lstStyle/>
          <a:p>
            <a:r>
              <a:rPr lang="ru-RU" dirty="0" smtClean="0">
                <a:latin typeface="Times New Roman" pitchFamily="18" charset="0"/>
                <a:cs typeface="Times New Roman" pitchFamily="18" charset="0"/>
              </a:rPr>
              <a:t>Погрешность метода измерений</a:t>
            </a:r>
            <a:endParaRPr lang="ru-RU" dirty="0">
              <a:latin typeface="Times New Roman" pitchFamily="18" charset="0"/>
              <a:cs typeface="Times New Roman" pitchFamily="18" charset="0"/>
            </a:endParaRPr>
          </a:p>
        </p:txBody>
      </p:sp>
      <p:sp>
        <p:nvSpPr>
          <p:cNvPr id="8" name="Текст 7"/>
          <p:cNvSpPr txBox="1">
            <a:spLocks/>
          </p:cNvSpPr>
          <p:nvPr/>
        </p:nvSpPr>
        <p:spPr>
          <a:xfrm>
            <a:off x="274320" y="670112"/>
            <a:ext cx="8543109" cy="2048036"/>
          </a:xfrm>
          <a:prstGeom prst="rect">
            <a:avLst/>
          </a:prstGeom>
        </p:spPr>
        <p:txBody>
          <a:bodyPr vert="horz" lIns="91440" tIns="45720" rIns="91440" bIns="45720" rtlCol="0">
            <a:noAutofit/>
          </a:bodyPr>
          <a:lstStyle/>
          <a:p>
            <a:pPr marL="0" marR="0" lvl="0" indent="457200" algn="just" defTabSz="457200" rtl="0" eaLnBrk="1" fontAlgn="auto" latinLnBrk="0" hangingPunct="1">
              <a:lnSpc>
                <a:spcPct val="100000"/>
              </a:lnSpc>
              <a:spcBef>
                <a:spcPct val="20000"/>
              </a:spcBef>
              <a:spcAft>
                <a:spcPts val="0"/>
              </a:spcAft>
              <a:buClrTx/>
              <a:buSzPct val="100000"/>
              <a:buFontTx/>
              <a:buNone/>
              <a:tabLst/>
              <a:defRPr/>
            </a:pPr>
            <a:r>
              <a:rPr kumimoji="0" lang="ru-RU" sz="1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Под погрешностью метода измерений понимают погрешность,</a:t>
            </a:r>
            <a:r>
              <a:rPr kumimoji="0" lang="ru-RU" sz="1600"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происходящую от несовершенства метода измерений. </a:t>
            </a:r>
            <a:r>
              <a:rPr kumimoji="0" lang="ru-RU" sz="1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Возникает сравнительно</a:t>
            </a:r>
            <a:r>
              <a:rPr kumimoji="0" lang="ru-RU" sz="1600"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часто при применении новых методов, а также при применении аппроксимирующих уравнений, представляющих иногда неточное приближение к действительной зависимости величин друг от друга. Погрешности метода измерений должна учитываться при оценке погрешности средства измерений и, в частности, измерительной установки, а иногда и погрешности результата измерений. В статическом и динамическом режиме также содержит систематическую и случайную составляющие.	</a:t>
            </a:r>
            <a:endParaRPr kumimoji="0" lang="ru-RU" sz="16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7394" y="4774168"/>
            <a:ext cx="537754" cy="369332"/>
          </a:xfrm>
          <a:prstGeom prst="rect">
            <a:avLst/>
          </a:prstGeom>
          <a:noFill/>
        </p:spPr>
        <p:txBody>
          <a:bodyPr wrap="square" rtlCol="0">
            <a:spAutoFit/>
          </a:bodyPr>
          <a:lstStyle/>
          <a:p>
            <a:r>
              <a:rPr lang="ru-RU" dirty="0" smtClean="0"/>
              <a:t>21</a:t>
            </a:r>
            <a:endParaRPr lang="ru-RU" dirty="0"/>
          </a:p>
        </p:txBody>
      </p:sp>
      <p:sp>
        <p:nvSpPr>
          <p:cNvPr id="6" name="TextBox 5"/>
          <p:cNvSpPr txBox="1"/>
          <p:nvPr/>
        </p:nvSpPr>
        <p:spPr>
          <a:xfrm>
            <a:off x="666206" y="613930"/>
            <a:ext cx="5394960" cy="369332"/>
          </a:xfrm>
          <a:prstGeom prst="rect">
            <a:avLst/>
          </a:prstGeom>
          <a:noFill/>
        </p:spPr>
        <p:txBody>
          <a:bodyPr wrap="square" rtlCol="0">
            <a:spAutoFit/>
          </a:bodyPr>
          <a:lstStyle/>
          <a:p>
            <a:r>
              <a:rPr lang="ru-RU" dirty="0" smtClean="0">
                <a:latin typeface="Times New Roman" pitchFamily="18" charset="0"/>
                <a:cs typeface="Times New Roman" pitchFamily="18" charset="0"/>
              </a:rPr>
              <a:t>Погрешность установки</a:t>
            </a:r>
            <a:endParaRPr lang="ru-RU" dirty="0">
              <a:latin typeface="Times New Roman" pitchFamily="18" charset="0"/>
              <a:cs typeface="Times New Roman" pitchFamily="18" charset="0"/>
            </a:endParaRPr>
          </a:p>
        </p:txBody>
      </p:sp>
      <p:sp>
        <p:nvSpPr>
          <p:cNvPr id="7" name="Текст 7"/>
          <p:cNvSpPr txBox="1">
            <a:spLocks/>
          </p:cNvSpPr>
          <p:nvPr/>
        </p:nvSpPr>
        <p:spPr>
          <a:xfrm>
            <a:off x="274320" y="983262"/>
            <a:ext cx="8543109" cy="845538"/>
          </a:xfrm>
          <a:prstGeom prst="rect">
            <a:avLst/>
          </a:prstGeom>
        </p:spPr>
        <p:txBody>
          <a:bodyPr vert="horz" lIns="91440" tIns="45720" rIns="91440" bIns="45720" rtlCol="0">
            <a:noAutofit/>
          </a:bodyPr>
          <a:lstStyle/>
          <a:p>
            <a:pPr marL="0" marR="0" lvl="0" indent="457200" algn="just" defTabSz="457200" rtl="0" eaLnBrk="1" fontAlgn="auto" latinLnBrk="0" hangingPunct="1">
              <a:lnSpc>
                <a:spcPct val="100000"/>
              </a:lnSpc>
              <a:spcBef>
                <a:spcPct val="20000"/>
              </a:spcBef>
              <a:spcAft>
                <a:spcPts val="0"/>
              </a:spcAft>
              <a:buClrTx/>
              <a:buSzPct val="100000"/>
              <a:buFontTx/>
              <a:buNone/>
              <a:tabLst/>
              <a:defRPr/>
            </a:pPr>
            <a:r>
              <a:rPr kumimoji="0" lang="ru-RU" sz="1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Возникают в следствии неправильной установки стрелки измерительного прибора на начальную отметку шкалы или небрежной установки средства измерений, например не по отвесу или уровню</a:t>
            </a:r>
            <a:r>
              <a:rPr kumimoji="0" lang="ru-RU" sz="1600"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a:t>
            </a:r>
            <a:endParaRPr kumimoji="0" lang="ru-RU" sz="16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sp>
        <p:nvSpPr>
          <p:cNvPr id="8" name="TextBox 7"/>
          <p:cNvSpPr txBox="1"/>
          <p:nvPr/>
        </p:nvSpPr>
        <p:spPr>
          <a:xfrm>
            <a:off x="818606" y="1828800"/>
            <a:ext cx="5394960" cy="369332"/>
          </a:xfrm>
          <a:prstGeom prst="rect">
            <a:avLst/>
          </a:prstGeom>
          <a:noFill/>
        </p:spPr>
        <p:txBody>
          <a:bodyPr wrap="square" rtlCol="0">
            <a:spAutoFit/>
          </a:bodyPr>
          <a:lstStyle/>
          <a:p>
            <a:r>
              <a:rPr lang="ru-RU" dirty="0" smtClean="0">
                <a:latin typeface="Times New Roman" pitchFamily="18" charset="0"/>
                <a:cs typeface="Times New Roman" pitchFamily="18" charset="0"/>
              </a:rPr>
              <a:t>Методическая погрешность</a:t>
            </a:r>
            <a:endParaRPr lang="ru-RU" dirty="0">
              <a:latin typeface="Times New Roman" pitchFamily="18" charset="0"/>
              <a:cs typeface="Times New Roman" pitchFamily="18" charset="0"/>
            </a:endParaRPr>
          </a:p>
        </p:txBody>
      </p:sp>
      <p:sp>
        <p:nvSpPr>
          <p:cNvPr id="9" name="Текст 7"/>
          <p:cNvSpPr txBox="1">
            <a:spLocks/>
          </p:cNvSpPr>
          <p:nvPr/>
        </p:nvSpPr>
        <p:spPr>
          <a:xfrm>
            <a:off x="269964" y="2180701"/>
            <a:ext cx="8543109" cy="2593467"/>
          </a:xfrm>
          <a:prstGeom prst="rect">
            <a:avLst/>
          </a:prstGeom>
        </p:spPr>
        <p:txBody>
          <a:bodyPr vert="horz" lIns="91440" tIns="45720" rIns="91440" bIns="45720" rtlCol="0">
            <a:noAutofit/>
          </a:bodyPr>
          <a:lstStyle/>
          <a:p>
            <a:pPr marL="0" marR="0" lvl="0" indent="457200" algn="just" defTabSz="457200" rtl="0" eaLnBrk="1" fontAlgn="auto" latinLnBrk="0" hangingPunct="1">
              <a:lnSpc>
                <a:spcPct val="100000"/>
              </a:lnSpc>
              <a:spcBef>
                <a:spcPct val="20000"/>
              </a:spcBef>
              <a:spcAft>
                <a:spcPts val="0"/>
              </a:spcAft>
              <a:buClrTx/>
              <a:buSzPct val="100000"/>
              <a:buFontTx/>
              <a:buNone/>
              <a:tabLst/>
              <a:defRPr/>
            </a:pPr>
            <a:r>
              <a:rPr kumimoji="0" lang="ru-RU" sz="1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Это такие погрешности, которые определяются условиями (или методикой) измерения величины (давления,</a:t>
            </a:r>
            <a:r>
              <a:rPr kumimoji="0" lang="ru-RU" sz="1600"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температуры и т.д. данного  объекта) и не зависят от точности применяемых средств измерений. Методическая погрешность может быть вызвана, например, добавочным давлением столба жидкости в соединительной линии, если прибор, измеряющий давление, будет установлен ниже или выше места отбора давления, а при</a:t>
            </a:r>
            <a:r>
              <a:rPr lang="ru-RU" sz="1600" dirty="0" smtClean="0">
                <a:latin typeface="Times New Roman" pitchFamily="18" charset="0"/>
                <a:cs typeface="Times New Roman" pitchFamily="18" charset="0"/>
              </a:rPr>
              <a:t> измерении температуры термоэлектрическим термометром в комплекте с измерительным прибором – условиями теплообмена со средой, температура которой изменяется, или нарушением термоэлектрическим термометром температурного поля объекта в процессе измерения.</a:t>
            </a:r>
            <a:endParaRPr kumimoji="0" lang="ru-RU" sz="16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7"/>
          <p:cNvSpPr>
            <a:spLocks noGrp="1"/>
          </p:cNvSpPr>
          <p:nvPr>
            <p:ph type="body" sz="quarter" idx="10"/>
          </p:nvPr>
        </p:nvSpPr>
        <p:spPr>
          <a:xfrm>
            <a:off x="278295" y="759159"/>
            <a:ext cx="8393549" cy="4359729"/>
          </a:xfrm>
          <a:solidFill>
            <a:schemeClr val="bg1"/>
          </a:solidFill>
        </p:spPr>
        <p:txBody>
          <a:bodyPr>
            <a:noAutofit/>
          </a:bodyPr>
          <a:lstStyle/>
          <a:p>
            <a:pPr indent="457200" algn="just"/>
            <a:r>
              <a:rPr lang="ru-RU" b="1" dirty="0" smtClean="0">
                <a:latin typeface="Times New Roman" pitchFamily="18" charset="0"/>
                <a:cs typeface="Times New Roman" pitchFamily="18" charset="0"/>
              </a:rPr>
              <a:t>В общем случае и систематические и случайные погрешности могут быть обусловлены действием нескольких факторов.</a:t>
            </a:r>
          </a:p>
          <a:p>
            <a:pPr indent="457200" algn="just"/>
            <a:endParaRPr lang="ru-RU" dirty="0" smtClean="0">
              <a:latin typeface="Times New Roman" pitchFamily="18" charset="0"/>
              <a:cs typeface="Times New Roman" pitchFamily="18" charset="0"/>
            </a:endParaRPr>
          </a:p>
          <a:p>
            <a:pPr indent="457200" algn="just"/>
            <a:r>
              <a:rPr lang="ru-RU" dirty="0" smtClean="0">
                <a:latin typeface="Times New Roman" pitchFamily="18" charset="0"/>
                <a:cs typeface="Times New Roman" pitchFamily="18" charset="0"/>
              </a:rPr>
              <a:t>Для каждого проведенного измерения необходимо решить, как наилучшим образом представить информацию, которую удалось получить об измеряемой величине. Указание значений систематических и случайных погрешностей наряду с наилучшей оценкой измеряемой величины - это тот подход, который часто использовался до разработки GUM. GUM предложило другой подход к пониманию измерения, в частности, к тому, как выражать качество результата измерения. </a:t>
            </a:r>
            <a:r>
              <a:rPr lang="ru-RU" u="sng" dirty="0" smtClean="0">
                <a:latin typeface="Times New Roman" pitchFamily="18" charset="0"/>
                <a:cs typeface="Times New Roman" pitchFamily="18" charset="0"/>
              </a:rPr>
              <a:t>Вместо представления результата измерения в виде наилучшей оценки измеряемой величины вместе с информацией о систематической и случайной погрешностях (в форме "анализа погрешностей"), GUM рекомендует выражать результат измерения как наилучшую оценку измеряемой величины вместе с соответствующей </a:t>
            </a:r>
            <a:r>
              <a:rPr lang="ru-RU" b="1" u="sng" dirty="0" smtClean="0">
                <a:latin typeface="Times New Roman" pitchFamily="18" charset="0"/>
                <a:cs typeface="Times New Roman" pitchFamily="18" charset="0"/>
              </a:rPr>
              <a:t>неопределенностью измерения</a:t>
            </a:r>
            <a:r>
              <a:rPr lang="ru-RU" i="1" dirty="0" smtClean="0">
                <a:latin typeface="Times New Roman" pitchFamily="18" charset="0"/>
                <a:cs typeface="Times New Roman" pitchFamily="18" charset="0"/>
              </a:rPr>
              <a:t>.</a:t>
            </a:r>
          </a:p>
          <a:p>
            <a:pPr indent="457200" algn="just"/>
            <a:endParaRPr lang="ru-RU" b="1" i="1" dirty="0" smtClean="0">
              <a:latin typeface="Times New Roman" pitchFamily="18" charset="0"/>
              <a:cs typeface="Times New Roman" pitchFamily="18" charset="0"/>
            </a:endParaRPr>
          </a:p>
          <a:p>
            <a:pPr indent="457200" algn="just"/>
            <a:r>
              <a:rPr lang="ru-RU" dirty="0" smtClean="0">
                <a:latin typeface="Times New Roman" pitchFamily="18" charset="0"/>
                <a:cs typeface="Times New Roman" pitchFamily="18" charset="0"/>
              </a:rPr>
              <a:t>GUM  - "Руководство по выражению неопределенности измерения" </a:t>
            </a:r>
            <a:endParaRPr lang="ru-RU" b="1" dirty="0" smtClean="0">
              <a:latin typeface="Times New Roman" pitchFamily="18" charset="0"/>
              <a:cs typeface="Times New Roman" pitchFamily="18" charset="0"/>
            </a:endParaRPr>
          </a:p>
        </p:txBody>
      </p:sp>
      <p:sp>
        <p:nvSpPr>
          <p:cNvPr id="6" name="TextBox 5"/>
          <p:cNvSpPr txBox="1"/>
          <p:nvPr/>
        </p:nvSpPr>
        <p:spPr>
          <a:xfrm>
            <a:off x="8587394" y="4774168"/>
            <a:ext cx="537754" cy="369332"/>
          </a:xfrm>
          <a:prstGeom prst="rect">
            <a:avLst/>
          </a:prstGeom>
          <a:noFill/>
        </p:spPr>
        <p:txBody>
          <a:bodyPr wrap="square" rtlCol="0">
            <a:spAutoFit/>
          </a:bodyPr>
          <a:lstStyle/>
          <a:p>
            <a:r>
              <a:rPr lang="ru-RU" dirty="0" smtClean="0"/>
              <a:t>22</a:t>
            </a:r>
            <a:endParaRPr lang="ru-RU"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7394" y="4774168"/>
            <a:ext cx="537754" cy="369332"/>
          </a:xfrm>
          <a:prstGeom prst="rect">
            <a:avLst/>
          </a:prstGeom>
          <a:noFill/>
        </p:spPr>
        <p:txBody>
          <a:bodyPr wrap="square" rtlCol="0">
            <a:spAutoFit/>
          </a:bodyPr>
          <a:lstStyle/>
          <a:p>
            <a:r>
              <a:rPr lang="ru-RU" dirty="0" smtClean="0"/>
              <a:t>23</a:t>
            </a:r>
            <a:endParaRPr lang="ru-RU" dirty="0"/>
          </a:p>
        </p:txBody>
      </p:sp>
      <p:sp>
        <p:nvSpPr>
          <p:cNvPr id="5" name="Текст 7"/>
          <p:cNvSpPr>
            <a:spLocks noGrp="1"/>
          </p:cNvSpPr>
          <p:nvPr>
            <p:ph type="body" sz="quarter" idx="10"/>
          </p:nvPr>
        </p:nvSpPr>
        <p:spPr>
          <a:xfrm>
            <a:off x="261257" y="783771"/>
            <a:ext cx="8326137" cy="3487783"/>
          </a:xfrm>
        </p:spPr>
        <p:txBody>
          <a:bodyPr>
            <a:noAutofit/>
          </a:bodyPr>
          <a:lstStyle/>
          <a:p>
            <a:pPr indent="457200" algn="just"/>
            <a:r>
              <a:rPr lang="ru-RU" dirty="0" smtClean="0">
                <a:latin typeface="Times New Roman" pitchFamily="18" charset="0"/>
                <a:cs typeface="Times New Roman" pitchFamily="18" charset="0"/>
              </a:rPr>
              <a:t>Другое базовое положение GUM состоит в утверждении, что нельзя установить, насколько хорошо известно единственное истинное значение величины, а можно только сформулировать степень нашей уверенности в том, что оно известно. Таким образом, </a:t>
            </a:r>
            <a:r>
              <a:rPr lang="ru-RU" u="sng" dirty="0" smtClean="0">
                <a:latin typeface="Times New Roman" pitchFamily="18" charset="0"/>
                <a:cs typeface="Times New Roman" pitchFamily="18" charset="0"/>
              </a:rPr>
              <a:t>неопределенность измерения можно представить через степень уверенности</a:t>
            </a:r>
            <a:r>
              <a:rPr lang="ru-RU" dirty="0" smtClean="0">
                <a:latin typeface="Times New Roman" pitchFamily="18" charset="0"/>
                <a:cs typeface="Times New Roman" pitchFamily="18" charset="0"/>
              </a:rPr>
              <a:t>. Такая неопределенность будет отражать неполноту знания об измеряемой величине. Понятие "уверенности" очень важно, так как оно перемещает метрологию в сферу, где результат измерения должен рассматриваться и численно определяться в терминах </a:t>
            </a:r>
            <a:r>
              <a:rPr lang="ru-RU" b="1" dirty="0" smtClean="0">
                <a:latin typeface="Times New Roman" pitchFamily="18" charset="0"/>
                <a:cs typeface="Times New Roman" pitchFamily="18" charset="0"/>
              </a:rPr>
              <a:t>вероятностей</a:t>
            </a:r>
            <a:r>
              <a:rPr lang="ru-RU" dirty="0" smtClean="0">
                <a:latin typeface="Times New Roman" pitchFamily="18" charset="0"/>
                <a:cs typeface="Times New Roman" pitchFamily="18" charset="0"/>
              </a:rPr>
              <a:t>, которые выражают степень доверия.</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87602" y="4774168"/>
            <a:ext cx="537754" cy="369332"/>
          </a:xfrm>
          <a:prstGeom prst="rect">
            <a:avLst/>
          </a:prstGeom>
          <a:noFill/>
        </p:spPr>
        <p:txBody>
          <a:bodyPr wrap="square" rtlCol="0">
            <a:spAutoFit/>
          </a:bodyPr>
          <a:lstStyle/>
          <a:p>
            <a:r>
              <a:rPr lang="ru-RU" dirty="0" smtClean="0"/>
              <a:t>24</a:t>
            </a:r>
            <a:endParaRPr lang="ru-RU" dirty="0"/>
          </a:p>
        </p:txBody>
      </p:sp>
      <p:sp>
        <p:nvSpPr>
          <p:cNvPr id="5" name="Текст 7"/>
          <p:cNvSpPr>
            <a:spLocks noGrp="1"/>
          </p:cNvSpPr>
          <p:nvPr>
            <p:ph type="body" sz="quarter" idx="10"/>
          </p:nvPr>
        </p:nvSpPr>
        <p:spPr>
          <a:xfrm>
            <a:off x="261257" y="182523"/>
            <a:ext cx="8532014" cy="4935925"/>
          </a:xfrm>
          <a:solidFill>
            <a:schemeClr val="bg1"/>
          </a:solidFill>
        </p:spPr>
        <p:txBody>
          <a:bodyPr>
            <a:noAutofit/>
          </a:bodyPr>
          <a:lstStyle/>
          <a:p>
            <a:pPr indent="457200" algn="just"/>
            <a:r>
              <a:rPr lang="ru-RU" dirty="0" smtClean="0">
                <a:latin typeface="Times New Roman" pitchFamily="18" charset="0"/>
                <a:cs typeface="Times New Roman" pitchFamily="18" charset="0"/>
              </a:rPr>
              <a:t>НЕОПРЕДЕЛЕННОСТЬ ТИПА А</a:t>
            </a:r>
          </a:p>
          <a:p>
            <a:pPr indent="457200" algn="just"/>
            <a:r>
              <a:rPr lang="ru-RU" dirty="0" smtClean="0">
                <a:latin typeface="Times New Roman" pitchFamily="18" charset="0"/>
                <a:cs typeface="Times New Roman" pitchFamily="18" charset="0"/>
              </a:rPr>
              <a:t>Аналог – «случайная погрешность». Объединяет в себе факторы неопределённости случайного характера – изменение внешних условий, «дрожание рук» и т.п. Для </a:t>
            </a:r>
            <a:r>
              <a:rPr lang="ru-RU" b="1" dirty="0" smtClean="0">
                <a:latin typeface="Times New Roman" pitchFamily="18" charset="0"/>
                <a:cs typeface="Times New Roman" pitchFamily="18" charset="0"/>
              </a:rPr>
              <a:t>оценки неопределённости по типу А</a:t>
            </a:r>
            <a:r>
              <a:rPr lang="ru-RU" dirty="0" smtClean="0">
                <a:latin typeface="Times New Roman" pitchFamily="18" charset="0"/>
                <a:cs typeface="Times New Roman" pitchFamily="18" charset="0"/>
              </a:rPr>
              <a:t> используют статистические методы – то есть, необходимо провести несколько измерений одной и той же величины, которые затем подвергнуть статистической обработке. В результате такой обработки, в идеале, влияние случайных факторов неопределённости на результат измерений будет минимизировано.</a:t>
            </a:r>
          </a:p>
          <a:p>
            <a:pPr indent="457200" algn="just"/>
            <a:r>
              <a:rPr lang="ru-RU" dirty="0" smtClean="0">
                <a:latin typeface="Times New Roman" pitchFamily="18" charset="0"/>
                <a:cs typeface="Times New Roman" pitchFamily="18" charset="0"/>
              </a:rPr>
              <a:t>НЕОПРЕДЕЛЕННОСТЬ ТИПА Б</a:t>
            </a:r>
          </a:p>
          <a:p>
            <a:pPr indent="457200" algn="just"/>
            <a:r>
              <a:rPr lang="ru-RU" dirty="0" smtClean="0">
                <a:latin typeface="Times New Roman" pitchFamily="18" charset="0"/>
                <a:cs typeface="Times New Roman" pitchFamily="18" charset="0"/>
              </a:rPr>
              <a:t>Аналог - «систематическая погрешность». Объединяет в себе факторы неопределённости заведомо известного характера (постоянные или переменные величины, изменяющиеся по известным законам). Например, погрешность прибора, погрешность калибровки, погрешность методики измерения, известная зависимость результата от контролируемых внешних условий (климатические условия, время суток, года и т.п.) Оценка достоверности измерений при неопределенности типа Б производится на основе нестатистической информации. Для наиболее точного </a:t>
            </a:r>
            <a:r>
              <a:rPr lang="ru-RU" b="1" dirty="0" smtClean="0">
                <a:latin typeface="Times New Roman" pitchFamily="18" charset="0"/>
                <a:cs typeface="Times New Roman" pitchFamily="18" charset="0"/>
              </a:rPr>
              <a:t>вычисления неопределенности типа Б</a:t>
            </a:r>
            <a:r>
              <a:rPr lang="ru-RU" dirty="0" smtClean="0">
                <a:latin typeface="Times New Roman" pitchFamily="18" charset="0"/>
                <a:cs typeface="Times New Roman" pitchFamily="18" charset="0"/>
              </a:rPr>
              <a:t> необходимо, по возможности, использовать всю доступную надёжную информацию о факторах неопределённости, влияющих на точность измерения и оценке уверенности в появлении каждого из этих событий (субъективная вероятность). Обычно, такая информация указывается в технической документации на измерительный прибор.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7"/>
          <p:cNvSpPr>
            <a:spLocks noGrp="1"/>
          </p:cNvSpPr>
          <p:nvPr>
            <p:ph type="body" sz="quarter" idx="10"/>
          </p:nvPr>
        </p:nvSpPr>
        <p:spPr>
          <a:xfrm>
            <a:off x="99391" y="22909"/>
            <a:ext cx="8938592" cy="4935925"/>
          </a:xfrm>
          <a:solidFill>
            <a:schemeClr val="bg1"/>
          </a:solidFill>
        </p:spPr>
        <p:txBody>
          <a:bodyPr>
            <a:noAutofit/>
          </a:bodyPr>
          <a:lstStyle/>
          <a:p>
            <a:pPr indent="457200" algn="just"/>
            <a:r>
              <a:rPr lang="ru-RU" dirty="0">
                <a:latin typeface="Times New Roman" pitchFamily="18" charset="0"/>
                <a:cs typeface="Times New Roman" pitchFamily="18" charset="0"/>
              </a:rPr>
              <a:t>Погрешность или неопределенность?</a:t>
            </a:r>
          </a:p>
          <a:p>
            <a:pPr fontAlgn="base"/>
            <a:endParaRPr lang="ru-RU" smtClean="0">
              <a:latin typeface="Times New Roman" pitchFamily="18" charset="0"/>
              <a:cs typeface="Times New Roman" pitchFamily="18" charset="0"/>
            </a:endParaRPr>
          </a:p>
          <a:p>
            <a:pPr fontAlgn="base"/>
            <a:r>
              <a:rPr lang="ru-RU" dirty="0" smtClean="0">
                <a:latin typeface="Times New Roman" pitchFamily="18" charset="0"/>
                <a:cs typeface="Times New Roman" pitchFamily="18" charset="0"/>
              </a:rPr>
              <a:t>РМГ </a:t>
            </a:r>
            <a:r>
              <a:rPr lang="ru-RU" dirty="0">
                <a:latin typeface="Times New Roman" pitchFamily="18" charset="0"/>
                <a:cs typeface="Times New Roman" pitchFamily="18" charset="0"/>
              </a:rPr>
              <a:t>91-2019 </a:t>
            </a:r>
            <a:r>
              <a:rPr lang="ru-RU" dirty="0">
                <a:latin typeface="Times New Roman" pitchFamily="18" charset="0"/>
                <a:cs typeface="Times New Roman" pitchFamily="18" charset="0"/>
              </a:rPr>
              <a:t>СПОЛЬЗОВАНИЕ ПОНЯТИЙ "ПОГРЕШНОСТЬ ИЗМЕРЕНИЯ" И "НЕОПРЕДЕЛЕННОСТЬ </a:t>
            </a:r>
            <a:r>
              <a:rPr lang="ru-RU" dirty="0">
                <a:latin typeface="Times New Roman" pitchFamily="18" charset="0"/>
                <a:cs typeface="Times New Roman" pitchFamily="18" charset="0"/>
              </a:rPr>
              <a:t>ИЗМЕРЕНИЙ«. </a:t>
            </a:r>
            <a:r>
              <a:rPr lang="ru-RU" dirty="0">
                <a:latin typeface="Times New Roman" pitchFamily="18" charset="0"/>
                <a:cs typeface="Times New Roman" pitchFamily="18" charset="0"/>
              </a:rPr>
              <a:t>Общие </a:t>
            </a:r>
            <a:r>
              <a:rPr lang="ru-RU" dirty="0">
                <a:latin typeface="Times New Roman" pitchFamily="18" charset="0"/>
                <a:cs typeface="Times New Roman" pitchFamily="18" charset="0"/>
              </a:rPr>
              <a:t>принципы</a:t>
            </a:r>
          </a:p>
          <a:p>
            <a:pPr indent="457200" algn="just"/>
            <a:endParaRPr lang="ru-RU" dirty="0">
              <a:latin typeface="Times New Roman" pitchFamily="18" charset="0"/>
              <a:cs typeface="Times New Roman" pitchFamily="18" charset="0"/>
            </a:endParaRPr>
          </a:p>
          <a:p>
            <a:pPr indent="457200" algn="just"/>
            <a:r>
              <a:rPr lang="ru-RU" dirty="0" smtClean="0">
                <a:latin typeface="Times New Roman" pitchFamily="18" charset="0"/>
                <a:cs typeface="Times New Roman" pitchFamily="18" charset="0"/>
              </a:rPr>
              <a:t>Оба </a:t>
            </a:r>
            <a:r>
              <a:rPr lang="ru-RU" dirty="0">
                <a:latin typeface="Times New Roman" pitchFamily="18" charset="0"/>
                <a:cs typeface="Times New Roman" pitchFamily="18" charset="0"/>
              </a:rPr>
              <a:t>термина «погрешность» и «неопределенность» измерений являются выражением одного и того же — точности измерений. </a:t>
            </a:r>
            <a:r>
              <a:rPr lang="ru-RU" dirty="0">
                <a:latin typeface="Times New Roman" pitchFamily="18" charset="0"/>
                <a:cs typeface="Times New Roman" pitchFamily="18" charset="0"/>
              </a:rPr>
              <a:t>В России исторически сложилось так, что при оценке достоверности контроля использовалось понятие погрешности, тогда как зарубежные метрологи пользовались «</a:t>
            </a:r>
            <a:r>
              <a:rPr lang="ru-RU" dirty="0" err="1">
                <a:latin typeface="Times New Roman" pitchFamily="18" charset="0"/>
                <a:cs typeface="Times New Roman" pitchFamily="18" charset="0"/>
              </a:rPr>
              <a:t>error</a:t>
            </a:r>
            <a:r>
              <a:rPr lang="ru-RU" dirty="0">
                <a:latin typeface="Times New Roman" pitchFamily="18" charset="0"/>
                <a:cs typeface="Times New Roman" pitchFamily="18" charset="0"/>
              </a:rPr>
              <a:t> </a:t>
            </a:r>
            <a:r>
              <a:rPr lang="ru-RU" dirty="0" err="1">
                <a:latin typeface="Times New Roman" pitchFamily="18" charset="0"/>
                <a:cs typeface="Times New Roman" pitchFamily="18" charset="0"/>
              </a:rPr>
              <a:t>of</a:t>
            </a:r>
            <a:r>
              <a:rPr lang="ru-RU" dirty="0">
                <a:latin typeface="Times New Roman" pitchFamily="18" charset="0"/>
                <a:cs typeface="Times New Roman" pitchFamily="18" charset="0"/>
              </a:rPr>
              <a:t> </a:t>
            </a:r>
            <a:r>
              <a:rPr lang="ru-RU" dirty="0" err="1">
                <a:latin typeface="Times New Roman" pitchFamily="18" charset="0"/>
                <a:cs typeface="Times New Roman" pitchFamily="18" charset="0"/>
              </a:rPr>
              <a:t>measurement</a:t>
            </a:r>
            <a:r>
              <a:rPr lang="ru-RU" dirty="0">
                <a:latin typeface="Times New Roman" pitchFamily="18" charset="0"/>
                <a:cs typeface="Times New Roman" pitchFamily="18" charset="0"/>
              </a:rPr>
              <a:t>» (ошибка измерения). В рамках ISO 9000 был разработан «</a:t>
            </a:r>
            <a:r>
              <a:rPr lang="ru-RU" dirty="0" err="1">
                <a:latin typeface="Times New Roman" pitchFamily="18" charset="0"/>
                <a:cs typeface="Times New Roman" pitchFamily="18" charset="0"/>
              </a:rPr>
              <a:t>Guide</a:t>
            </a:r>
            <a:r>
              <a:rPr lang="ru-RU" dirty="0">
                <a:latin typeface="Times New Roman" pitchFamily="18" charset="0"/>
                <a:cs typeface="Times New Roman" pitchFamily="18" charset="0"/>
              </a:rPr>
              <a:t> </a:t>
            </a:r>
            <a:r>
              <a:rPr lang="ru-RU" dirty="0" err="1">
                <a:latin typeface="Times New Roman" pitchFamily="18" charset="0"/>
                <a:cs typeface="Times New Roman" pitchFamily="18" charset="0"/>
              </a:rPr>
              <a:t>to</a:t>
            </a:r>
            <a:r>
              <a:rPr lang="ru-RU" dirty="0">
                <a:latin typeface="Times New Roman" pitchFamily="18" charset="0"/>
                <a:cs typeface="Times New Roman" pitchFamily="18" charset="0"/>
              </a:rPr>
              <a:t> </a:t>
            </a:r>
            <a:r>
              <a:rPr lang="ru-RU" dirty="0" err="1">
                <a:latin typeface="Times New Roman" pitchFamily="18" charset="0"/>
                <a:cs typeface="Times New Roman" pitchFamily="18" charset="0"/>
              </a:rPr>
              <a:t>the</a:t>
            </a:r>
            <a:r>
              <a:rPr lang="ru-RU" dirty="0">
                <a:latin typeface="Times New Roman" pitchFamily="18" charset="0"/>
                <a:cs typeface="Times New Roman" pitchFamily="18" charset="0"/>
              </a:rPr>
              <a:t> </a:t>
            </a:r>
            <a:r>
              <a:rPr lang="ru-RU" dirty="0" err="1">
                <a:latin typeface="Times New Roman" pitchFamily="18" charset="0"/>
                <a:cs typeface="Times New Roman" pitchFamily="18" charset="0"/>
              </a:rPr>
              <a:t>expression</a:t>
            </a:r>
            <a:r>
              <a:rPr lang="ru-RU" dirty="0">
                <a:latin typeface="Times New Roman" pitchFamily="18" charset="0"/>
                <a:cs typeface="Times New Roman" pitchFamily="18" charset="0"/>
              </a:rPr>
              <a:t> </a:t>
            </a:r>
            <a:r>
              <a:rPr lang="ru-RU" dirty="0" err="1">
                <a:latin typeface="Times New Roman" pitchFamily="18" charset="0"/>
                <a:cs typeface="Times New Roman" pitchFamily="18" charset="0"/>
              </a:rPr>
              <a:t>of</a:t>
            </a:r>
            <a:r>
              <a:rPr lang="ru-RU" dirty="0">
                <a:latin typeface="Times New Roman" pitchFamily="18" charset="0"/>
                <a:cs typeface="Times New Roman" pitchFamily="18" charset="0"/>
              </a:rPr>
              <a:t> </a:t>
            </a:r>
            <a:r>
              <a:rPr lang="ru-RU" dirty="0" err="1">
                <a:latin typeface="Times New Roman" pitchFamily="18" charset="0"/>
                <a:cs typeface="Times New Roman" pitchFamily="18" charset="0"/>
              </a:rPr>
              <a:t>uncertainty</a:t>
            </a:r>
            <a:r>
              <a:rPr lang="ru-RU" dirty="0">
                <a:latin typeface="Times New Roman" pitchFamily="18" charset="0"/>
                <a:cs typeface="Times New Roman" pitchFamily="18" charset="0"/>
              </a:rPr>
              <a:t> </a:t>
            </a:r>
            <a:r>
              <a:rPr lang="ru-RU" dirty="0" err="1">
                <a:latin typeface="Times New Roman" pitchFamily="18" charset="0"/>
                <a:cs typeface="Times New Roman" pitchFamily="18" charset="0"/>
              </a:rPr>
              <a:t>in</a:t>
            </a:r>
            <a:r>
              <a:rPr lang="ru-RU" dirty="0">
                <a:latin typeface="Times New Roman" pitchFamily="18" charset="0"/>
                <a:cs typeface="Times New Roman" pitchFamily="18" charset="0"/>
              </a:rPr>
              <a:t> </a:t>
            </a:r>
            <a:r>
              <a:rPr lang="ru-RU" dirty="0" err="1">
                <a:latin typeface="Times New Roman" pitchFamily="18" charset="0"/>
                <a:cs typeface="Times New Roman" pitchFamily="18" charset="0"/>
              </a:rPr>
              <a:t>measurement</a:t>
            </a:r>
            <a:r>
              <a:rPr lang="ru-RU" dirty="0">
                <a:latin typeface="Times New Roman" pitchFamily="18" charset="0"/>
                <a:cs typeface="Times New Roman" pitchFamily="18" charset="0"/>
              </a:rPr>
              <a:t>» (Руководство по вычислению неопределенности в измерении), в котором описано понятие неопределенности измерений и способы ее вычисления. </a:t>
            </a:r>
            <a:r>
              <a:rPr lang="ru-RU" dirty="0">
                <a:latin typeface="Times New Roman" pitchFamily="18" charset="0"/>
                <a:cs typeface="Times New Roman" pitchFamily="18" charset="0"/>
              </a:rPr>
              <a:t>В РМГ 91—2009 Совместное использование понятий «погрешность измерения» и «неопределенность измерения» детально разъясняется соответствие терминов «погрешность» и «неопределенность</a:t>
            </a:r>
            <a:r>
              <a:rPr lang="ru-RU" dirty="0" smtClean="0">
                <a:latin typeface="Times New Roman" pitchFamily="18" charset="0"/>
                <a:cs typeface="Times New Roman" pitchFamily="18" charset="0"/>
              </a:rPr>
              <a:t>».</a:t>
            </a:r>
            <a:endParaRPr lang="ru-RU" dirty="0">
              <a:latin typeface="Times New Roman" pitchFamily="18" charset="0"/>
              <a:cs typeface="Times New Roman" pitchFamily="18" charset="0"/>
            </a:endParaRPr>
          </a:p>
          <a:p>
            <a:pPr indent="457200" algn="just"/>
            <a:r>
              <a:rPr lang="ru-RU" b="1" dirty="0">
                <a:latin typeface="Times New Roman" pitchFamily="18" charset="0"/>
                <a:cs typeface="Times New Roman" pitchFamily="18" charset="0"/>
              </a:rPr>
              <a:t>Погрешность измерения</a:t>
            </a:r>
            <a:r>
              <a:rPr lang="ru-RU" dirty="0">
                <a:latin typeface="Times New Roman" pitchFamily="18" charset="0"/>
                <a:cs typeface="Times New Roman" pitchFamily="18" charset="0"/>
              </a:rPr>
              <a:t> — это отклонение измеренного значения величины от ее «истинного» значения. По своей природе или характеру проявления погрешность может быть «случайной» и «систематической». Метод выражения погрешности измерений — а ± </a:t>
            </a:r>
            <a:r>
              <a:rPr lang="ru-RU" dirty="0" err="1">
                <a:latin typeface="Times New Roman" pitchFamily="18" charset="0"/>
                <a:cs typeface="Times New Roman" pitchFamily="18" charset="0"/>
              </a:rPr>
              <a:t>Δа</a:t>
            </a:r>
            <a:r>
              <a:rPr lang="ru-RU" dirty="0">
                <a:latin typeface="Times New Roman" pitchFamily="18" charset="0"/>
                <a:cs typeface="Times New Roman" pitchFamily="18" charset="0"/>
              </a:rPr>
              <a:t>, где а — измеренная величина, </a:t>
            </a:r>
            <a:r>
              <a:rPr lang="ru-RU" dirty="0" err="1">
                <a:latin typeface="Times New Roman" pitchFamily="18" charset="0"/>
                <a:cs typeface="Times New Roman" pitchFamily="18" charset="0"/>
              </a:rPr>
              <a:t>Δа</a:t>
            </a:r>
            <a:r>
              <a:rPr lang="ru-RU" dirty="0">
                <a:latin typeface="Times New Roman" pitchFamily="18" charset="0"/>
                <a:cs typeface="Times New Roman" pitchFamily="18" charset="0"/>
              </a:rPr>
              <a:t> — суммарная абсолютная погрешность, определяемая методикой выполнения измерений</a:t>
            </a:r>
            <a:r>
              <a:rPr lang="ru-RU" dirty="0" smtClean="0">
                <a:latin typeface="Times New Roman" pitchFamily="18" charset="0"/>
                <a:cs typeface="Times New Roman" pitchFamily="18" charset="0"/>
              </a:rPr>
              <a:t>.</a:t>
            </a:r>
          </a:p>
        </p:txBody>
      </p:sp>
      <p:sp>
        <p:nvSpPr>
          <p:cNvPr id="6" name="TextBox 5"/>
          <p:cNvSpPr txBox="1"/>
          <p:nvPr/>
        </p:nvSpPr>
        <p:spPr>
          <a:xfrm>
            <a:off x="8587394" y="4774168"/>
            <a:ext cx="537754" cy="369332"/>
          </a:xfrm>
          <a:prstGeom prst="rect">
            <a:avLst/>
          </a:prstGeom>
          <a:noFill/>
        </p:spPr>
        <p:txBody>
          <a:bodyPr wrap="square" rtlCol="0">
            <a:spAutoFit/>
          </a:bodyPr>
          <a:lstStyle/>
          <a:p>
            <a:r>
              <a:rPr lang="ru-RU" dirty="0" smtClean="0"/>
              <a:t>25</a:t>
            </a:r>
            <a:endParaRPr lang="ru-RU" dirty="0"/>
          </a:p>
        </p:txBody>
      </p:sp>
    </p:spTree>
    <p:extLst>
      <p:ext uri="{BB962C8B-B14F-4D97-AF65-F5344CB8AC3E}">
        <p14:creationId xmlns:p14="http://schemas.microsoft.com/office/powerpoint/2010/main" val="856258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7"/>
          <p:cNvSpPr>
            <a:spLocks noGrp="1"/>
          </p:cNvSpPr>
          <p:nvPr>
            <p:ph type="body" sz="quarter" idx="10"/>
          </p:nvPr>
        </p:nvSpPr>
        <p:spPr>
          <a:xfrm>
            <a:off x="251791" y="854765"/>
            <a:ext cx="8700052" cy="4104069"/>
          </a:xfrm>
          <a:solidFill>
            <a:schemeClr val="bg1"/>
          </a:solidFill>
        </p:spPr>
        <p:txBody>
          <a:bodyPr>
            <a:noAutofit/>
          </a:bodyPr>
          <a:lstStyle/>
          <a:p>
            <a:pPr indent="457200" algn="just"/>
            <a:r>
              <a:rPr lang="ru-RU" b="1" dirty="0" smtClean="0">
                <a:latin typeface="Times New Roman" pitchFamily="18" charset="0"/>
                <a:cs typeface="Times New Roman" pitchFamily="18" charset="0"/>
              </a:rPr>
              <a:t>Неопределенность </a:t>
            </a:r>
            <a:r>
              <a:rPr lang="ru-RU" b="1" dirty="0">
                <a:latin typeface="Times New Roman" pitchFamily="18" charset="0"/>
                <a:cs typeface="Times New Roman" pitchFamily="18" charset="0"/>
              </a:rPr>
              <a:t>измерения </a:t>
            </a:r>
            <a:r>
              <a:rPr lang="ru-RU" dirty="0">
                <a:latin typeface="Times New Roman" pitchFamily="18" charset="0"/>
                <a:cs typeface="Times New Roman" pitchFamily="18" charset="0"/>
              </a:rPr>
              <a:t>— это «сомнения в истинности полученного результата». </a:t>
            </a:r>
            <a:r>
              <a:rPr lang="ru-RU" dirty="0">
                <a:latin typeface="Times New Roman" pitchFamily="18" charset="0"/>
                <a:cs typeface="Times New Roman" pitchFamily="18" charset="0"/>
              </a:rPr>
              <a:t>Т.е. параметр, связанный с результатом измерения, характеризующий разброс значений, которые могли бы быть обосновано приписаны к измеряемой величине. Метод выражения неопределенности — а ± </a:t>
            </a:r>
            <a:r>
              <a:rPr lang="ru-RU" dirty="0" err="1">
                <a:latin typeface="Times New Roman" pitchFamily="18" charset="0"/>
                <a:cs typeface="Times New Roman" pitchFamily="18" charset="0"/>
              </a:rPr>
              <a:t>Uа</a:t>
            </a:r>
            <a:r>
              <a:rPr lang="ru-RU" dirty="0">
                <a:latin typeface="Times New Roman" pitchFamily="18" charset="0"/>
                <a:cs typeface="Times New Roman" pitchFamily="18" charset="0"/>
              </a:rPr>
              <a:t>, где а — измеренная величина, </a:t>
            </a:r>
            <a:r>
              <a:rPr lang="ru-RU" dirty="0" err="1">
                <a:latin typeface="Times New Roman" pitchFamily="18" charset="0"/>
                <a:cs typeface="Times New Roman" pitchFamily="18" charset="0"/>
              </a:rPr>
              <a:t>Uа</a:t>
            </a:r>
            <a:r>
              <a:rPr lang="ru-RU" dirty="0">
                <a:latin typeface="Times New Roman" pitchFamily="18" charset="0"/>
                <a:cs typeface="Times New Roman" pitchFamily="18" charset="0"/>
              </a:rPr>
              <a:t> — расширенная неопределенность, определяемая измерителем</a:t>
            </a:r>
            <a:r>
              <a:rPr lang="ru-RU" dirty="0" smtClean="0">
                <a:latin typeface="Times New Roman" pitchFamily="18" charset="0"/>
                <a:cs typeface="Times New Roman" pitchFamily="18" charset="0"/>
              </a:rPr>
              <a:t>.</a:t>
            </a:r>
          </a:p>
          <a:p>
            <a:pPr indent="457200" algn="just"/>
            <a:r>
              <a:rPr lang="ru-RU" dirty="0">
                <a:latin typeface="Times New Roman" pitchFamily="18" charset="0"/>
                <a:cs typeface="Times New Roman" pitchFamily="18" charset="0"/>
              </a:rPr>
              <a:t> Т.е. </a:t>
            </a:r>
            <a:r>
              <a:rPr lang="ru-RU" dirty="0">
                <a:latin typeface="Times New Roman" pitchFamily="18" charset="0"/>
                <a:cs typeface="Times New Roman" pitchFamily="18" charset="0"/>
              </a:rPr>
              <a:t>параметр, связанный с результатом измерения, характеризующий </a:t>
            </a:r>
            <a:r>
              <a:rPr lang="ru-RU" b="1" dirty="0">
                <a:latin typeface="Times New Roman" pitchFamily="18" charset="0"/>
                <a:cs typeface="Times New Roman" pitchFamily="18" charset="0"/>
              </a:rPr>
              <a:t>разброс</a:t>
            </a:r>
            <a:r>
              <a:rPr lang="ru-RU" dirty="0">
                <a:latin typeface="Times New Roman" pitchFamily="18" charset="0"/>
                <a:cs typeface="Times New Roman" pitchFamily="18" charset="0"/>
              </a:rPr>
              <a:t> (функция, или график) значений, которые могли бы быть обосновано приписаны к измеряемой величине</a:t>
            </a:r>
            <a:r>
              <a:rPr lang="ru-RU" dirty="0" smtClean="0">
                <a:latin typeface="Times New Roman" pitchFamily="18" charset="0"/>
                <a:cs typeface="Times New Roman" pitchFamily="18" charset="0"/>
              </a:rPr>
              <a:t>.</a:t>
            </a:r>
          </a:p>
          <a:p>
            <a:pPr marL="342900" indent="-342900" algn="just">
              <a:buAutoNum type="arabicPeriod"/>
            </a:pPr>
            <a:r>
              <a:rPr lang="ru-RU" dirty="0" smtClean="0">
                <a:latin typeface="Times New Roman" pitchFamily="18" charset="0"/>
                <a:cs typeface="Times New Roman" pitchFamily="18" charset="0"/>
              </a:rPr>
              <a:t>Неопределенность </a:t>
            </a:r>
            <a:r>
              <a:rPr lang="ru-RU" dirty="0">
                <a:latin typeface="Times New Roman" pitchFamily="18" charset="0"/>
                <a:cs typeface="Times New Roman" pitchFamily="18" charset="0"/>
              </a:rPr>
              <a:t>должна быть характеристикой точности конкретного результата измерения в большинстве метрологических ситуаций: для измерений (этого требует 17025); при сличении национальных эталонов; при градуировке и калибровке средств измерений; при построении поверочных схем; при определении </a:t>
            </a:r>
            <a:r>
              <a:rPr lang="ru-RU" dirty="0" err="1">
                <a:latin typeface="Times New Roman" pitchFamily="18" charset="0"/>
                <a:cs typeface="Times New Roman" pitchFamily="18" charset="0"/>
              </a:rPr>
              <a:t>точностных</a:t>
            </a:r>
            <a:r>
              <a:rPr lang="ru-RU" dirty="0">
                <a:latin typeface="Times New Roman" pitchFamily="18" charset="0"/>
                <a:cs typeface="Times New Roman" pitchFamily="18" charset="0"/>
              </a:rPr>
              <a:t> характеристик МВИ в процессе или после их </a:t>
            </a:r>
            <a:r>
              <a:rPr lang="ru-RU" dirty="0" smtClean="0">
                <a:latin typeface="Times New Roman" pitchFamily="18" charset="0"/>
                <a:cs typeface="Times New Roman" pitchFamily="18" charset="0"/>
              </a:rPr>
              <a:t>применения.</a:t>
            </a:r>
          </a:p>
          <a:p>
            <a:pPr marL="342900" indent="-342900" algn="just">
              <a:buAutoNum type="arabicPeriod"/>
            </a:pPr>
            <a:r>
              <a:rPr lang="ru-RU" dirty="0" smtClean="0">
                <a:latin typeface="Times New Roman" pitchFamily="18" charset="0"/>
                <a:cs typeface="Times New Roman" pitchFamily="18" charset="0"/>
              </a:rPr>
              <a:t>Погрешность </a:t>
            </a:r>
            <a:r>
              <a:rPr lang="ru-RU" dirty="0">
                <a:latin typeface="Times New Roman" pitchFamily="18" charset="0"/>
                <a:cs typeface="Times New Roman" pitchFamily="18" charset="0"/>
              </a:rPr>
              <a:t>необходимо использовать при: описании точности средств измерений; контрольных процедурах; при поверке СИ; определении предельной погрешности результата измерения в МВИ</a:t>
            </a:r>
          </a:p>
        </p:txBody>
      </p:sp>
      <p:sp>
        <p:nvSpPr>
          <p:cNvPr id="6" name="TextBox 5"/>
          <p:cNvSpPr txBox="1"/>
          <p:nvPr/>
        </p:nvSpPr>
        <p:spPr>
          <a:xfrm>
            <a:off x="8587394" y="4774168"/>
            <a:ext cx="537754" cy="369332"/>
          </a:xfrm>
          <a:prstGeom prst="rect">
            <a:avLst/>
          </a:prstGeom>
          <a:noFill/>
        </p:spPr>
        <p:txBody>
          <a:bodyPr wrap="square" rtlCol="0">
            <a:spAutoFit/>
          </a:bodyPr>
          <a:lstStyle/>
          <a:p>
            <a:r>
              <a:rPr lang="ru-RU" dirty="0" smtClean="0"/>
              <a:t>25</a:t>
            </a:r>
            <a:endParaRPr lang="ru-RU" dirty="0"/>
          </a:p>
        </p:txBody>
      </p:sp>
    </p:spTree>
    <p:extLst>
      <p:ext uri="{BB962C8B-B14F-4D97-AF65-F5344CB8AC3E}">
        <p14:creationId xmlns:p14="http://schemas.microsoft.com/office/powerpoint/2010/main" val="1781063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7"/>
          <p:cNvSpPr>
            <a:spLocks noGrp="1"/>
          </p:cNvSpPr>
          <p:nvPr>
            <p:ph type="body" sz="quarter" idx="10"/>
          </p:nvPr>
        </p:nvSpPr>
        <p:spPr>
          <a:xfrm>
            <a:off x="165653" y="824157"/>
            <a:ext cx="8488018" cy="4154555"/>
          </a:xfrm>
          <a:solidFill>
            <a:schemeClr val="bg1"/>
          </a:solidFill>
        </p:spPr>
        <p:txBody>
          <a:bodyPr>
            <a:noAutofit/>
          </a:bodyPr>
          <a:lstStyle/>
          <a:p>
            <a:r>
              <a:rPr lang="ru-RU" b="1" dirty="0">
                <a:latin typeface="Times New Roman" pitchFamily="18" charset="0"/>
                <a:cs typeface="Times New Roman" pitchFamily="18" charset="0"/>
              </a:rPr>
              <a:t>Отличие понятий «погрешность» и «неопределенность»</a:t>
            </a:r>
            <a:r>
              <a:rPr lang="ru-RU" dirty="0">
                <a:latin typeface="Times New Roman" pitchFamily="18" charset="0"/>
                <a:cs typeface="Times New Roman" pitchFamily="18" charset="0"/>
              </a:rPr>
              <a:t>:</a:t>
            </a:r>
          </a:p>
          <a:p>
            <a:r>
              <a:rPr lang="ru-RU" dirty="0">
                <a:latin typeface="Times New Roman" pitchFamily="18" charset="0"/>
                <a:cs typeface="Times New Roman" pitchFamily="18" charset="0"/>
              </a:rPr>
              <a:t>— «погрешность» привязана к «истинному» значению, которое неизвестно;</a:t>
            </a:r>
          </a:p>
          <a:p>
            <a:r>
              <a:rPr lang="ru-RU" dirty="0">
                <a:latin typeface="Times New Roman" pitchFamily="18" charset="0"/>
                <a:cs typeface="Times New Roman" pitchFamily="18" charset="0"/>
              </a:rPr>
              <a:t>— «неопределенность» привязана к измеренному значению;</a:t>
            </a:r>
          </a:p>
          <a:p>
            <a:r>
              <a:rPr lang="ru-RU" dirty="0">
                <a:latin typeface="Times New Roman" pitchFamily="18" charset="0"/>
                <a:cs typeface="Times New Roman" pitchFamily="18" charset="0"/>
              </a:rPr>
              <a:t>— «погрешность» относится к конкретному измерению, сделанному конкретным средством измерения;</a:t>
            </a:r>
          </a:p>
          <a:p>
            <a:r>
              <a:rPr lang="ru-RU" dirty="0">
                <a:latin typeface="Times New Roman" pitchFamily="18" charset="0"/>
                <a:cs typeface="Times New Roman" pitchFamily="18" charset="0"/>
              </a:rPr>
              <a:t>— «неопределенность» — это степень сомнения в истинности полученного результата измерения;</a:t>
            </a:r>
          </a:p>
          <a:p>
            <a:r>
              <a:rPr lang="ru-RU" dirty="0">
                <a:latin typeface="Times New Roman" pitchFamily="18" charset="0"/>
                <a:cs typeface="Times New Roman" pitchFamily="18" charset="0"/>
              </a:rPr>
              <a:t>— «погрешностью» характеризуются параметры точности средств измерений</a:t>
            </a:r>
            <a:r>
              <a:rPr lang="ru-RU" dirty="0" smtClean="0">
                <a:latin typeface="Times New Roman" pitchFamily="18" charset="0"/>
                <a:cs typeface="Times New Roman" pitchFamily="18" charset="0"/>
              </a:rPr>
              <a:t>.</a:t>
            </a:r>
          </a:p>
          <a:p>
            <a:endParaRPr lang="ru-RU" dirty="0" smtClean="0">
              <a:latin typeface="Times New Roman" pitchFamily="18" charset="0"/>
              <a:cs typeface="Times New Roman" pitchFamily="18" charset="0"/>
            </a:endParaRPr>
          </a:p>
          <a:p>
            <a:r>
              <a:rPr lang="ru-RU" dirty="0">
                <a:latin typeface="Times New Roman" pitchFamily="18" charset="0"/>
                <a:cs typeface="Times New Roman" pitchFamily="18" charset="0"/>
              </a:rPr>
              <a:t>Проблема </a:t>
            </a:r>
            <a:r>
              <a:rPr lang="ru-RU" dirty="0">
                <a:latin typeface="Times New Roman" pitchFamily="18" charset="0"/>
                <a:cs typeface="Times New Roman" pitchFamily="18" charset="0"/>
              </a:rPr>
              <a:t>в понимании что есть что (а это действительно проблема) возникла по ряду причин.</a:t>
            </a:r>
            <a:br>
              <a:rPr lang="ru-RU" dirty="0">
                <a:latin typeface="Times New Roman" pitchFamily="18" charset="0"/>
                <a:cs typeface="Times New Roman" pitchFamily="18" charset="0"/>
              </a:rPr>
            </a:br>
            <a:r>
              <a:rPr lang="ru-RU" dirty="0">
                <a:latin typeface="Times New Roman" pitchFamily="18" charset="0"/>
                <a:cs typeface="Times New Roman" pitchFamily="18" charset="0"/>
              </a:rPr>
              <a:t>1. При накоплении знаний и усложнения систем, требований, возникла необходимость усовершенствовать описание точности измерения.</a:t>
            </a:r>
            <a:br>
              <a:rPr lang="ru-RU" dirty="0">
                <a:latin typeface="Times New Roman" pitchFamily="18" charset="0"/>
                <a:cs typeface="Times New Roman" pitchFamily="18" charset="0"/>
              </a:rPr>
            </a:br>
            <a:r>
              <a:rPr lang="ru-RU" dirty="0">
                <a:latin typeface="Times New Roman" pitchFamily="18" charset="0"/>
                <a:cs typeface="Times New Roman" pitchFamily="18" charset="0"/>
              </a:rPr>
              <a:t>2. Трудности перевода.</a:t>
            </a:r>
            <a:br>
              <a:rPr lang="ru-RU" dirty="0">
                <a:latin typeface="Times New Roman" pitchFamily="18" charset="0"/>
                <a:cs typeface="Times New Roman" pitchFamily="18" charset="0"/>
              </a:rPr>
            </a:br>
            <a:r>
              <a:rPr lang="ru-RU" dirty="0">
                <a:latin typeface="Times New Roman" pitchFamily="18" charset="0"/>
                <a:cs typeface="Times New Roman" pitchFamily="18" charset="0"/>
              </a:rPr>
              <a:t>3. Международная интеграция и, как следствие, переходный период от собственных концепций к общепринятым.</a:t>
            </a:r>
          </a:p>
        </p:txBody>
      </p:sp>
      <p:sp>
        <p:nvSpPr>
          <p:cNvPr id="6" name="TextBox 5"/>
          <p:cNvSpPr txBox="1"/>
          <p:nvPr/>
        </p:nvSpPr>
        <p:spPr>
          <a:xfrm>
            <a:off x="8587394" y="4774168"/>
            <a:ext cx="537754" cy="369332"/>
          </a:xfrm>
          <a:prstGeom prst="rect">
            <a:avLst/>
          </a:prstGeom>
          <a:noFill/>
        </p:spPr>
        <p:txBody>
          <a:bodyPr wrap="square" rtlCol="0">
            <a:spAutoFit/>
          </a:bodyPr>
          <a:lstStyle/>
          <a:p>
            <a:r>
              <a:rPr lang="ru-RU" dirty="0" smtClean="0"/>
              <a:t>25</a:t>
            </a:r>
            <a:endParaRPr lang="ru-RU" dirty="0"/>
          </a:p>
        </p:txBody>
      </p:sp>
    </p:spTree>
    <p:extLst>
      <p:ext uri="{BB962C8B-B14F-4D97-AF65-F5344CB8AC3E}">
        <p14:creationId xmlns:p14="http://schemas.microsoft.com/office/powerpoint/2010/main" val="3323477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37706" y="4811746"/>
            <a:ext cx="537754" cy="369332"/>
          </a:xfrm>
          <a:prstGeom prst="rect">
            <a:avLst/>
          </a:prstGeom>
          <a:noFill/>
        </p:spPr>
        <p:txBody>
          <a:bodyPr wrap="square" rtlCol="0">
            <a:spAutoFit/>
          </a:bodyPr>
          <a:lstStyle/>
          <a:p>
            <a:r>
              <a:rPr lang="ru-RU" dirty="0" smtClean="0"/>
              <a:t>22</a:t>
            </a:r>
            <a:endParaRPr lang="ru-RU" dirty="0"/>
          </a:p>
        </p:txBody>
      </p:sp>
      <p:sp>
        <p:nvSpPr>
          <p:cNvPr id="5" name="Текст 7"/>
          <p:cNvSpPr>
            <a:spLocks noGrp="1"/>
          </p:cNvSpPr>
          <p:nvPr>
            <p:ph type="body" sz="quarter" idx="10"/>
          </p:nvPr>
        </p:nvSpPr>
        <p:spPr>
          <a:xfrm>
            <a:off x="261257" y="613954"/>
            <a:ext cx="5408023" cy="3487783"/>
          </a:xfrm>
        </p:spPr>
        <p:txBody>
          <a:bodyPr>
            <a:noAutofit/>
          </a:bodyPr>
          <a:lstStyle/>
          <a:p>
            <a:pPr indent="457200" algn="just"/>
            <a:r>
              <a:rPr lang="ru-RU" dirty="0" smtClean="0">
                <a:latin typeface="Times New Roman" pitchFamily="18" charset="0"/>
                <a:cs typeface="Times New Roman" pitchFamily="18" charset="0"/>
              </a:rPr>
              <a:t>Все сказанное выше касается прямого измерения величины, которое встречается довольно редко.</a:t>
            </a:r>
          </a:p>
          <a:p>
            <a:pPr indent="457200" algn="just"/>
            <a:r>
              <a:rPr lang="ru-RU" dirty="0" smtClean="0">
                <a:latin typeface="Times New Roman" pitchFamily="18" charset="0"/>
                <a:cs typeface="Times New Roman" pitchFamily="18" charset="0"/>
              </a:rPr>
              <a:t>Чаще искомая величина зависит от измеряемой. Соотношения между ними находят через калибровку прибора. Правило преобразования численного значения некоторой величины в соответственное значение измеряемой величины называется </a:t>
            </a:r>
            <a:r>
              <a:rPr lang="ru-RU" b="1" dirty="0" smtClean="0">
                <a:latin typeface="Times New Roman" pitchFamily="18" charset="0"/>
                <a:cs typeface="Times New Roman" pitchFamily="18" charset="0"/>
              </a:rPr>
              <a:t>моделью измерений </a:t>
            </a:r>
            <a:r>
              <a:rPr lang="ru-RU" dirty="0" smtClean="0">
                <a:latin typeface="Times New Roman" pitchFamily="18" charset="0"/>
                <a:cs typeface="Times New Roman" pitchFamily="18" charset="0"/>
              </a:rPr>
              <a:t>(или </a:t>
            </a:r>
            <a:r>
              <a:rPr lang="ru-RU" b="1" dirty="0" smtClean="0">
                <a:latin typeface="Times New Roman" pitchFamily="18" charset="0"/>
                <a:cs typeface="Times New Roman" pitchFamily="18" charset="0"/>
              </a:rPr>
              <a:t>моделью</a:t>
            </a:r>
            <a:r>
              <a:rPr lang="ru-RU" dirty="0" smtClean="0">
                <a:latin typeface="Times New Roman" pitchFamily="18" charset="0"/>
                <a:cs typeface="Times New Roman" pitchFamily="18" charset="0"/>
              </a:rPr>
              <a:t>). Простейшая модель – прямо пропорциональная зависимость. Дополнительно необходимо учитывать ряд других величин, таких как температура, влажность, смещение объекта, которые также необходимо измерять. В величины, входящие в модель, должны быть внесены поправки, соответствующие значениям систематической погрешности.</a:t>
            </a:r>
          </a:p>
        </p:txBody>
      </p:sp>
      <p:sp>
        <p:nvSpPr>
          <p:cNvPr id="6" name="TextBox 5"/>
          <p:cNvSpPr txBox="1"/>
          <p:nvPr/>
        </p:nvSpPr>
        <p:spPr>
          <a:xfrm>
            <a:off x="261258" y="4138241"/>
            <a:ext cx="8476448" cy="830997"/>
          </a:xfrm>
          <a:prstGeom prst="rect">
            <a:avLst/>
          </a:prstGeom>
          <a:solidFill>
            <a:schemeClr val="bg1"/>
          </a:solidFill>
        </p:spPr>
        <p:txBody>
          <a:bodyPr wrap="square" rtlCol="0">
            <a:spAutoFit/>
          </a:bodyPr>
          <a:lstStyle/>
          <a:p>
            <a:pPr indent="457200" algn="just"/>
            <a:r>
              <a:rPr lang="ru-RU" sz="1600" dirty="0" smtClean="0">
                <a:latin typeface="Times New Roman" pitchFamily="18" charset="0"/>
                <a:cs typeface="Times New Roman" pitchFamily="18" charset="0"/>
              </a:rPr>
              <a:t>Если поправку можно оценить, то соответствующую величину следует скорректировать на полученное значение оценки. Это внесет дополнительную неопределенность в результат измерения.</a:t>
            </a:r>
            <a:endParaRPr lang="ru-RU" sz="1600" dirty="0">
              <a:latin typeface="Times New Roman" pitchFamily="18" charset="0"/>
              <a:cs typeface="Times New Roman" pitchFamily="18" charset="0"/>
            </a:endParaRPr>
          </a:p>
        </p:txBody>
      </p:sp>
      <p:pic>
        <p:nvPicPr>
          <p:cNvPr id="7" name="Рисунок 6" descr="3Эксперимент.png"/>
          <p:cNvPicPr>
            <a:picLocks noChangeAspect="1"/>
          </p:cNvPicPr>
          <p:nvPr/>
        </p:nvPicPr>
        <p:blipFill>
          <a:blip r:embed="rId3"/>
          <a:stretch>
            <a:fillRect/>
          </a:stretch>
        </p:blipFill>
        <p:spPr>
          <a:xfrm>
            <a:off x="6191297" y="1130344"/>
            <a:ext cx="2396097" cy="1710858"/>
          </a:xfrm>
          <a:prstGeom prst="rect">
            <a:avLst/>
          </a:prstGeom>
        </p:spPr>
      </p:pic>
      <p:graphicFrame>
        <p:nvGraphicFramePr>
          <p:cNvPr id="21506" name="Object 2"/>
          <p:cNvGraphicFramePr>
            <a:graphicFrameLocks noChangeAspect="1"/>
          </p:cNvGraphicFramePr>
          <p:nvPr/>
        </p:nvGraphicFramePr>
        <p:xfrm>
          <a:off x="6673056" y="3111955"/>
          <a:ext cx="1484313" cy="390525"/>
        </p:xfrm>
        <a:graphic>
          <a:graphicData uri="http://schemas.openxmlformats.org/presentationml/2006/ole">
            <mc:AlternateContent xmlns:mc="http://schemas.openxmlformats.org/markup-compatibility/2006">
              <mc:Choice xmlns:v="urn:schemas-microsoft-com:vml" Requires="v">
                <p:oleObj spid="_x0000_s21525" name="Equation" r:id="rId4" imgW="723600" imgH="190440" progId="Equation.DSMT4">
                  <p:embed/>
                </p:oleObj>
              </mc:Choice>
              <mc:Fallback>
                <p:oleObj name="Equation" r:id="rId4" imgW="723600" imgH="1904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73056" y="3111955"/>
                        <a:ext cx="14843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Box 7"/>
          <p:cNvSpPr txBox="1"/>
          <p:nvPr/>
        </p:nvSpPr>
        <p:spPr>
          <a:xfrm>
            <a:off x="535577" y="106016"/>
            <a:ext cx="5719449" cy="369332"/>
          </a:xfrm>
          <a:prstGeom prst="rect">
            <a:avLst/>
          </a:prstGeom>
          <a:noFill/>
        </p:spPr>
        <p:txBody>
          <a:bodyPr wrap="square" rtlCol="0">
            <a:spAutoFit/>
          </a:bodyPr>
          <a:lstStyle/>
          <a:p>
            <a:r>
              <a:rPr lang="ru-RU" b="1" dirty="0" smtClean="0">
                <a:solidFill>
                  <a:srgbClr val="FF0000"/>
                </a:solidFill>
                <a:latin typeface="Times New Roman" pitchFamily="18" charset="0"/>
                <a:cs typeface="Times New Roman" pitchFamily="18" charset="0"/>
              </a:rPr>
              <a:t>7. Модель измерений</a:t>
            </a:r>
            <a:endParaRPr lang="ru-RU" b="1" dirty="0">
              <a:solidFill>
                <a:srgbClr val="FF0000"/>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99426" y="4774168"/>
            <a:ext cx="537754" cy="369332"/>
          </a:xfrm>
          <a:prstGeom prst="rect">
            <a:avLst/>
          </a:prstGeom>
          <a:noFill/>
        </p:spPr>
        <p:txBody>
          <a:bodyPr wrap="square" rtlCol="0">
            <a:spAutoFit/>
          </a:bodyPr>
          <a:lstStyle/>
          <a:p>
            <a:r>
              <a:rPr lang="ru-RU" dirty="0" smtClean="0"/>
              <a:t>3</a:t>
            </a:r>
            <a:endParaRPr lang="ru-RU" dirty="0"/>
          </a:p>
        </p:txBody>
      </p:sp>
      <p:sp>
        <p:nvSpPr>
          <p:cNvPr id="5" name="Текст 7"/>
          <p:cNvSpPr>
            <a:spLocks noGrp="1"/>
          </p:cNvSpPr>
          <p:nvPr>
            <p:ph type="body" sz="quarter" idx="10"/>
          </p:nvPr>
        </p:nvSpPr>
        <p:spPr>
          <a:xfrm>
            <a:off x="282821" y="611223"/>
            <a:ext cx="8543109" cy="4358342"/>
          </a:xfrm>
          <a:solidFill>
            <a:schemeClr val="bg1"/>
          </a:solidFill>
        </p:spPr>
        <p:txBody>
          <a:bodyPr>
            <a:noAutofit/>
          </a:bodyPr>
          <a:lstStyle/>
          <a:p>
            <a:pPr indent="457200" algn="just"/>
            <a:r>
              <a:rPr lang="ru-RU" b="1" dirty="0" smtClean="0">
                <a:latin typeface="Times New Roman" pitchFamily="18" charset="0"/>
                <a:cs typeface="Times New Roman" pitchFamily="18" charset="0"/>
              </a:rPr>
              <a:t>Измерение </a:t>
            </a:r>
            <a:r>
              <a:rPr lang="ru-RU" dirty="0" smtClean="0">
                <a:latin typeface="Times New Roman" pitchFamily="18" charset="0"/>
                <a:cs typeface="Times New Roman" pitchFamily="18" charset="0"/>
              </a:rPr>
              <a:t>- совокупность операций, выполняемых для определения количественного значения величины (ФЗ №102);</a:t>
            </a:r>
          </a:p>
          <a:p>
            <a:pPr indent="457200" algn="just"/>
            <a:r>
              <a:rPr lang="ru-RU" b="1" dirty="0" smtClean="0">
                <a:latin typeface="Times New Roman" pitchFamily="18" charset="0"/>
                <a:cs typeface="Times New Roman" pitchFamily="18" charset="0"/>
              </a:rPr>
              <a:t>Измерение (величины) (</a:t>
            </a:r>
            <a:r>
              <a:rPr lang="en-US" dirty="0" smtClean="0">
                <a:latin typeface="Times New Roman" pitchFamily="18" charset="0"/>
                <a:cs typeface="Times New Roman" pitchFamily="18" charset="0"/>
              </a:rPr>
              <a:t>measurement</a:t>
            </a:r>
            <a:r>
              <a:rPr lang="ru-RU" dirty="0" smtClean="0">
                <a:latin typeface="Times New Roman" pitchFamily="18" charset="0"/>
                <a:cs typeface="Times New Roman" pitchFamily="18" charset="0"/>
              </a:rPr>
              <a:t>) – процесс экспериментального получения одного или более </a:t>
            </a:r>
            <a:r>
              <a:rPr lang="ru-RU" b="1" dirty="0" smtClean="0">
                <a:latin typeface="Times New Roman" pitchFamily="18" charset="0"/>
                <a:cs typeface="Times New Roman" pitchFamily="18" charset="0"/>
              </a:rPr>
              <a:t>значений величины</a:t>
            </a:r>
            <a:r>
              <a:rPr lang="ru-RU" dirty="0" smtClean="0">
                <a:latin typeface="Times New Roman" pitchFamily="18" charset="0"/>
                <a:cs typeface="Times New Roman" pitchFamily="18" charset="0"/>
              </a:rPr>
              <a:t>, которые могут быть обоснованно приписаны </a:t>
            </a:r>
            <a:r>
              <a:rPr lang="ru-RU" b="1" dirty="0" smtClean="0">
                <a:latin typeface="Times New Roman" pitchFamily="18" charset="0"/>
                <a:cs typeface="Times New Roman" pitchFamily="18" charset="0"/>
              </a:rPr>
              <a:t>величине </a:t>
            </a:r>
            <a:r>
              <a:rPr lang="ru-RU" dirty="0" smtClean="0">
                <a:latin typeface="Times New Roman" pitchFamily="18" charset="0"/>
                <a:cs typeface="Times New Roman" pitchFamily="18" charset="0"/>
              </a:rPr>
              <a:t>(РМГ 29-103 ГСИ ).</a:t>
            </a:r>
          </a:p>
          <a:p>
            <a:pPr marL="720000" algn="just">
              <a:lnSpc>
                <a:spcPct val="120000"/>
              </a:lnSpc>
              <a:spcBef>
                <a:spcPts val="600"/>
              </a:spcBef>
            </a:pPr>
            <a:r>
              <a:rPr lang="ru-RU" dirty="0" smtClean="0">
                <a:latin typeface="Times New Roman" pitchFamily="18" charset="0"/>
                <a:cs typeface="Times New Roman" pitchFamily="18" charset="0"/>
              </a:rPr>
              <a:t>Не допускается «замер», «измерение объекта», «измерение размера», «измерение значения» - вместо «измерение величины».</a:t>
            </a:r>
          </a:p>
          <a:p>
            <a:pPr marL="720000" algn="just">
              <a:lnSpc>
                <a:spcPct val="120000"/>
              </a:lnSpc>
              <a:spcBef>
                <a:spcPts val="600"/>
              </a:spcBef>
            </a:pPr>
            <a:r>
              <a:rPr lang="ru-RU" dirty="0" smtClean="0">
                <a:latin typeface="Times New Roman" pitchFamily="18" charset="0"/>
                <a:cs typeface="Times New Roman" pitchFamily="18" charset="0"/>
              </a:rPr>
              <a:t>Измерение состоит из наблюдений и выполнения математических операций по определению результата измерения.</a:t>
            </a:r>
          </a:p>
          <a:p>
            <a:pPr indent="457200" algn="just"/>
            <a:r>
              <a:rPr lang="ru-RU" b="1" dirty="0" smtClean="0">
                <a:latin typeface="Times New Roman" pitchFamily="18" charset="0"/>
                <a:cs typeface="Times New Roman" pitchFamily="18" charset="0"/>
              </a:rPr>
              <a:t>Цель измерения </a:t>
            </a:r>
            <a:r>
              <a:rPr lang="ru-RU" dirty="0" smtClean="0">
                <a:latin typeface="Times New Roman" pitchFamily="18" charset="0"/>
                <a:cs typeface="Times New Roman" pitchFamily="18" charset="0"/>
              </a:rPr>
              <a:t>состоит в получении информации об интересующей величине, называемой </a:t>
            </a:r>
            <a:r>
              <a:rPr lang="ru-RU" b="1" dirty="0" smtClean="0">
                <a:latin typeface="Times New Roman" pitchFamily="18" charset="0"/>
                <a:cs typeface="Times New Roman" pitchFamily="18" charset="0"/>
              </a:rPr>
              <a:t>измеряемой величиной</a:t>
            </a:r>
            <a:r>
              <a:rPr lang="ru-RU" dirty="0" smtClean="0">
                <a:latin typeface="Times New Roman" pitchFamily="18" charset="0"/>
                <a:cs typeface="Times New Roman" pitchFamily="18" charset="0"/>
              </a:rPr>
              <a:t>.</a:t>
            </a:r>
          </a:p>
          <a:p>
            <a:pPr indent="457200" algn="just"/>
            <a:r>
              <a:rPr lang="ru-RU" dirty="0" smtClean="0">
                <a:latin typeface="Times New Roman" pitchFamily="18" charset="0"/>
                <a:cs typeface="Times New Roman" pitchFamily="18" charset="0"/>
              </a:rPr>
              <a:t>Абсолютно точных измерений не существует. </a:t>
            </a:r>
          </a:p>
        </p:txBody>
      </p:sp>
      <p:sp>
        <p:nvSpPr>
          <p:cNvPr id="6" name="Заголовок 5"/>
          <p:cNvSpPr>
            <a:spLocks noGrp="1"/>
          </p:cNvSpPr>
          <p:nvPr>
            <p:ph type="title"/>
          </p:nvPr>
        </p:nvSpPr>
        <p:spPr>
          <a:xfrm>
            <a:off x="764693" y="-208402"/>
            <a:ext cx="5965438" cy="727617"/>
          </a:xfrm>
        </p:spPr>
        <p:txBody>
          <a:bodyPr>
            <a:normAutofit/>
          </a:bodyPr>
          <a:lstStyle/>
          <a:p>
            <a:r>
              <a:rPr lang="ru-RU" sz="1800" b="1" dirty="0" smtClean="0">
                <a:solidFill>
                  <a:srgbClr val="FF0000"/>
                </a:solidFill>
                <a:latin typeface="Times New Roman" pitchFamily="18" charset="0"/>
                <a:cs typeface="Times New Roman" pitchFamily="18" charset="0"/>
              </a:rPr>
              <a:t>2. Измерение</a:t>
            </a:r>
            <a:endParaRPr lang="ru-RU" sz="1800" b="1" dirty="0">
              <a:solidFill>
                <a:srgbClr val="FF0000"/>
              </a:solidFill>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25180" y="4774168"/>
            <a:ext cx="537754" cy="369332"/>
          </a:xfrm>
          <a:prstGeom prst="rect">
            <a:avLst/>
          </a:prstGeom>
          <a:noFill/>
        </p:spPr>
        <p:txBody>
          <a:bodyPr wrap="square" rtlCol="0">
            <a:spAutoFit/>
          </a:bodyPr>
          <a:lstStyle/>
          <a:p>
            <a:r>
              <a:rPr lang="ru-RU" dirty="0" smtClean="0"/>
              <a:t>23</a:t>
            </a:r>
            <a:endParaRPr lang="ru-RU" dirty="0"/>
          </a:p>
        </p:txBody>
      </p:sp>
      <p:sp>
        <p:nvSpPr>
          <p:cNvPr id="5" name="Текст 7"/>
          <p:cNvSpPr>
            <a:spLocks noGrp="1"/>
          </p:cNvSpPr>
          <p:nvPr>
            <p:ph type="body" sz="quarter" idx="10"/>
          </p:nvPr>
        </p:nvSpPr>
        <p:spPr>
          <a:xfrm>
            <a:off x="261257" y="653141"/>
            <a:ext cx="8556172" cy="3487783"/>
          </a:xfrm>
        </p:spPr>
        <p:txBody>
          <a:bodyPr>
            <a:noAutofit/>
          </a:bodyPr>
          <a:lstStyle/>
          <a:p>
            <a:pPr indent="457200" algn="just"/>
            <a:r>
              <a:rPr lang="ru-RU" dirty="0" smtClean="0">
                <a:latin typeface="Times New Roman" pitchFamily="18" charset="0"/>
                <a:cs typeface="Times New Roman" pitchFamily="18" charset="0"/>
              </a:rPr>
              <a:t>Величина, входящая в модель измерения, может зависеть от времени. В этом случае соответствующая временная зависимость должна быть включена в модель, чтобы дать возможность соотнести измеряемую величину с временем проведения измерения.</a:t>
            </a:r>
          </a:p>
          <a:p>
            <a:pPr indent="457200" algn="just"/>
            <a:r>
              <a:rPr lang="ru-RU" dirty="0" smtClean="0">
                <a:latin typeface="Times New Roman" pitchFamily="18" charset="0"/>
                <a:cs typeface="Times New Roman" pitchFamily="18" charset="0"/>
              </a:rPr>
              <a:t>В модель измерения помимо результатов наблюдений могут входить данные иной природы, физические константы, известные с некоторой точностью, данные заимствованные из справочников, сертификатов о калибровке и других аналогичных источников.</a:t>
            </a:r>
          </a:p>
          <a:p>
            <a:pPr indent="457200" algn="just"/>
            <a:r>
              <a:rPr lang="ru-RU" dirty="0" smtClean="0">
                <a:latin typeface="Times New Roman" pitchFamily="18" charset="0"/>
                <a:cs typeface="Times New Roman" pitchFamily="18" charset="0"/>
              </a:rPr>
              <a:t>Составляющие модели, необходимые для определения измеряемой величины, называют </a:t>
            </a:r>
            <a:r>
              <a:rPr lang="ru-RU" b="1" dirty="0" smtClean="0">
                <a:latin typeface="Times New Roman" pitchFamily="18" charset="0"/>
                <a:cs typeface="Times New Roman" pitchFamily="18" charset="0"/>
              </a:rPr>
              <a:t>входными величинами модели измерений. </a:t>
            </a:r>
            <a:r>
              <a:rPr lang="ru-RU" dirty="0" smtClean="0">
                <a:latin typeface="Times New Roman" pitchFamily="18" charset="0"/>
                <a:cs typeface="Times New Roman" pitchFamily="18" charset="0"/>
              </a:rPr>
              <a:t>Модель, определяющую правило преобразования входных величин, часто называют </a:t>
            </a:r>
            <a:r>
              <a:rPr lang="ru-RU" b="1" dirty="0" smtClean="0">
                <a:latin typeface="Times New Roman" pitchFamily="18" charset="0"/>
                <a:cs typeface="Times New Roman" pitchFamily="18" charset="0"/>
              </a:rPr>
              <a:t>функциональной зависимостью. Выходной величиной модели измерений </a:t>
            </a:r>
            <a:r>
              <a:rPr lang="ru-RU" dirty="0" smtClean="0">
                <a:latin typeface="Times New Roman" pitchFamily="18" charset="0"/>
                <a:cs typeface="Times New Roman" pitchFamily="18" charset="0"/>
              </a:rPr>
              <a:t>является измеряемая величина.</a:t>
            </a:r>
            <a:endParaRPr lang="ru-RU" b="1" dirty="0" smtClean="0">
              <a:latin typeface="Times New Roman" pitchFamily="18" charset="0"/>
              <a:cs typeface="Times New Roman" pitchFamily="18" charset="0"/>
            </a:endParaRPr>
          </a:p>
        </p:txBody>
      </p:sp>
      <p:pic>
        <p:nvPicPr>
          <p:cNvPr id="22530" name="Picture 2"/>
          <p:cNvPicPr>
            <a:picLocks noChangeAspect="1" noChangeArrowheads="1"/>
          </p:cNvPicPr>
          <p:nvPr/>
        </p:nvPicPr>
        <p:blipFill>
          <a:blip r:embed="rId3"/>
          <a:srcRect/>
          <a:stretch>
            <a:fillRect/>
          </a:stretch>
        </p:blipFill>
        <p:spPr bwMode="auto">
          <a:xfrm>
            <a:off x="1489162" y="3288981"/>
            <a:ext cx="4400550" cy="1285875"/>
          </a:xfrm>
          <a:prstGeom prst="rect">
            <a:avLst/>
          </a:prstGeom>
          <a:noFill/>
          <a:ln w="9525">
            <a:noFill/>
            <a:miter lim="800000"/>
            <a:headEnd/>
            <a:tailEnd/>
          </a:ln>
        </p:spPr>
      </p:pic>
      <p:graphicFrame>
        <p:nvGraphicFramePr>
          <p:cNvPr id="22532" name="Object 4"/>
          <p:cNvGraphicFramePr>
            <a:graphicFrameLocks noChangeAspect="1"/>
          </p:cNvGraphicFramePr>
          <p:nvPr/>
        </p:nvGraphicFramePr>
        <p:xfrm>
          <a:off x="6262799" y="3367359"/>
          <a:ext cx="2554630" cy="1045755"/>
        </p:xfrm>
        <a:graphic>
          <a:graphicData uri="http://schemas.openxmlformats.org/presentationml/2006/ole">
            <mc:AlternateContent xmlns:mc="http://schemas.openxmlformats.org/markup-compatibility/2006">
              <mc:Choice xmlns:v="urn:schemas-microsoft-com:vml" Requires="v">
                <p:oleObj spid="_x0000_s22551" name="Equation" r:id="rId4" imgW="2171520" imgH="888840" progId="Equation.DSMT4">
                  <p:embed/>
                </p:oleObj>
              </mc:Choice>
              <mc:Fallback>
                <p:oleObj name="Equation" r:id="rId4" imgW="2171520" imgH="888840" progId="Equation.DSMT4">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2799" y="3367359"/>
                        <a:ext cx="2554630" cy="1045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Box 8"/>
          <p:cNvSpPr txBox="1"/>
          <p:nvPr/>
        </p:nvSpPr>
        <p:spPr>
          <a:xfrm>
            <a:off x="261257" y="4439240"/>
            <a:ext cx="8556172" cy="584775"/>
          </a:xfrm>
          <a:prstGeom prst="rect">
            <a:avLst/>
          </a:prstGeom>
          <a:solidFill>
            <a:schemeClr val="bg1"/>
          </a:solidFill>
        </p:spPr>
        <p:txBody>
          <a:bodyPr wrap="square" rtlCol="0">
            <a:spAutoFit/>
          </a:bodyPr>
          <a:lstStyle/>
          <a:p>
            <a:pPr indent="457200" algn="just"/>
            <a:r>
              <a:rPr lang="ru-RU" sz="1600" dirty="0" smtClean="0">
                <a:latin typeface="Times New Roman" pitchFamily="18" charset="0"/>
                <a:cs typeface="Times New Roman" pitchFamily="18" charset="0"/>
              </a:rPr>
              <a:t>Истинные значения входных величин </a:t>
            </a:r>
            <a:r>
              <a:rPr lang="en-US" sz="1600" i="1" dirty="0" smtClean="0">
                <a:latin typeface="Times New Roman" pitchFamily="18" charset="0"/>
                <a:cs typeface="Times New Roman" pitchFamily="18" charset="0"/>
              </a:rPr>
              <a:t>X</a:t>
            </a:r>
            <a:r>
              <a:rPr lang="en-US" sz="1600" i="1" baseline="-25000" dirty="0" smtClean="0">
                <a:latin typeface="Times New Roman" pitchFamily="18" charset="0"/>
                <a:cs typeface="Times New Roman" pitchFamily="18" charset="0"/>
              </a:rPr>
              <a:t>1</a:t>
            </a:r>
            <a:r>
              <a:rPr lang="en-US" sz="1600" dirty="0" smtClean="0">
                <a:latin typeface="Times New Roman" pitchFamily="18" charset="0"/>
                <a:cs typeface="Times New Roman" pitchFamily="18" charset="0"/>
              </a:rPr>
              <a:t>,…,</a:t>
            </a:r>
            <a:r>
              <a:rPr lang="en-US" sz="1600" i="1" dirty="0" smtClean="0">
                <a:latin typeface="Times New Roman" pitchFamily="18" charset="0"/>
                <a:cs typeface="Times New Roman" pitchFamily="18" charset="0"/>
              </a:rPr>
              <a:t>X</a:t>
            </a:r>
            <a:r>
              <a:rPr lang="en-US" sz="1600" i="1" baseline="-25000" dirty="0" smtClean="0">
                <a:latin typeface="Times New Roman" pitchFamily="18" charset="0"/>
                <a:cs typeface="Times New Roman" pitchFamily="18" charset="0"/>
              </a:rPr>
              <a:t>2</a:t>
            </a:r>
            <a:r>
              <a:rPr lang="en-US" sz="1600" dirty="0" smtClean="0">
                <a:latin typeface="Times New Roman" pitchFamily="18" charset="0"/>
                <a:cs typeface="Times New Roman" pitchFamily="18" charset="0"/>
              </a:rPr>
              <a:t> </a:t>
            </a:r>
            <a:r>
              <a:rPr lang="ru-RU" sz="1600" dirty="0" smtClean="0">
                <a:latin typeface="Times New Roman" pitchFamily="18" charset="0"/>
                <a:cs typeface="Times New Roman" pitchFamily="18" charset="0"/>
              </a:rPr>
              <a:t>неизвестны</a:t>
            </a:r>
            <a:r>
              <a:rPr lang="en-US" sz="1600" dirty="0" smtClean="0">
                <a:latin typeface="Times New Roman" pitchFamily="18" charset="0"/>
                <a:cs typeface="Times New Roman" pitchFamily="18" charset="0"/>
              </a:rPr>
              <a:t> </a:t>
            </a:r>
            <a:r>
              <a:rPr lang="ru-RU" sz="1600" dirty="0" smtClean="0">
                <a:latin typeface="Times New Roman" pitchFamily="18" charset="0"/>
                <a:cs typeface="Times New Roman" pitchFamily="18" charset="0"/>
              </a:rPr>
              <a:t>и ассоциируются со случайными величинами.</a:t>
            </a:r>
            <a:endParaRPr lang="ru-RU" sz="1600"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38808" y="-173507"/>
            <a:ext cx="5965438" cy="713813"/>
          </a:xfrm>
        </p:spPr>
        <p:txBody>
          <a:bodyPr>
            <a:normAutofit/>
          </a:bodyPr>
          <a:lstStyle/>
          <a:p>
            <a:r>
              <a:rPr lang="ru-RU" sz="1800" b="1" dirty="0" smtClean="0">
                <a:solidFill>
                  <a:srgbClr val="FF0000"/>
                </a:solidFill>
                <a:latin typeface="Times New Roman" pitchFamily="18" charset="0"/>
                <a:cs typeface="Times New Roman" pitchFamily="18" charset="0"/>
              </a:rPr>
              <a:t>8. Основные понятия и принципы теории вероятности</a:t>
            </a:r>
            <a:endParaRPr lang="ru-RU" sz="1800" b="1" dirty="0">
              <a:solidFill>
                <a:srgbClr val="FF0000"/>
              </a:solidFill>
              <a:latin typeface="Times New Roman" pitchFamily="18" charset="0"/>
              <a:cs typeface="Times New Roman" pitchFamily="18" charset="0"/>
            </a:endParaRPr>
          </a:p>
        </p:txBody>
      </p:sp>
      <p:sp>
        <p:nvSpPr>
          <p:cNvPr id="3" name="Текст 2"/>
          <p:cNvSpPr>
            <a:spLocks noGrp="1"/>
          </p:cNvSpPr>
          <p:nvPr>
            <p:ph type="body" sz="quarter" idx="10"/>
          </p:nvPr>
        </p:nvSpPr>
        <p:spPr>
          <a:xfrm>
            <a:off x="187977" y="759427"/>
            <a:ext cx="8694766" cy="3585449"/>
          </a:xfrm>
        </p:spPr>
        <p:txBody>
          <a:bodyPr>
            <a:normAutofit/>
          </a:bodyPr>
          <a:lstStyle/>
          <a:p>
            <a:pPr marL="342900" indent="-342900" algn="just"/>
            <a:r>
              <a:rPr lang="ru-RU" dirty="0" smtClean="0">
                <a:latin typeface="Times New Roman" pitchFamily="18" charset="0"/>
                <a:cs typeface="Times New Roman" pitchFamily="18" charset="0"/>
              </a:rPr>
              <a:t>Для оценивания неопределенности используется вероятностный подход. </a:t>
            </a:r>
          </a:p>
          <a:p>
            <a:pPr marL="342900" indent="-342900" algn="just">
              <a:spcBef>
                <a:spcPts val="1200"/>
              </a:spcBef>
              <a:spcAft>
                <a:spcPts val="1200"/>
              </a:spcAft>
            </a:pPr>
            <a:r>
              <a:rPr lang="ru-RU" b="1" dirty="0" smtClean="0">
                <a:solidFill>
                  <a:srgbClr val="FF0000"/>
                </a:solidFill>
                <a:latin typeface="Times New Roman" pitchFamily="18" charset="0"/>
                <a:cs typeface="Times New Roman" pitchFamily="18" charset="0"/>
              </a:rPr>
              <a:t>8.1. Случайное событие. Вероятность случайного события</a:t>
            </a:r>
          </a:p>
          <a:p>
            <a:pPr marL="342900" indent="-342900" algn="just">
              <a:buAutoNum type="arabicPeriod"/>
            </a:pPr>
            <a:r>
              <a:rPr lang="ru-RU" dirty="0" smtClean="0">
                <a:latin typeface="Times New Roman" pitchFamily="18" charset="0"/>
                <a:cs typeface="Times New Roman" pitchFamily="18" charset="0"/>
              </a:rPr>
              <a:t>Пусть при выполнении определенных условий происходит некоторое событие, которое мы будем называть событием «А». Каждый случай выполнения этих условий мы будем называть </a:t>
            </a:r>
            <a:r>
              <a:rPr lang="ru-RU" dirty="0" smtClean="0">
                <a:solidFill>
                  <a:schemeClr val="accent1"/>
                </a:solidFill>
                <a:latin typeface="Times New Roman" pitchFamily="18" charset="0"/>
                <a:cs typeface="Times New Roman" pitchFamily="18" charset="0"/>
              </a:rPr>
              <a:t>опытом</a:t>
            </a:r>
            <a:r>
              <a:rPr lang="ru-RU" dirty="0" smtClean="0">
                <a:latin typeface="Times New Roman" pitchFamily="18" charset="0"/>
                <a:cs typeface="Times New Roman" pitchFamily="18" charset="0"/>
              </a:rPr>
              <a:t> или </a:t>
            </a:r>
            <a:r>
              <a:rPr lang="ru-RU" dirty="0" smtClean="0">
                <a:solidFill>
                  <a:schemeClr val="accent1"/>
                </a:solidFill>
                <a:latin typeface="Times New Roman" pitchFamily="18" charset="0"/>
                <a:cs typeface="Times New Roman" pitchFamily="18" charset="0"/>
              </a:rPr>
              <a:t>испытанием</a:t>
            </a:r>
            <a:r>
              <a:rPr lang="ru-RU" dirty="0" smtClean="0">
                <a:latin typeface="Times New Roman" pitchFamily="18" charset="0"/>
                <a:cs typeface="Times New Roman" pitchFamily="18" charset="0"/>
              </a:rPr>
              <a:t>. Возможны три ситуации:</a:t>
            </a:r>
          </a:p>
          <a:p>
            <a:pPr marL="342900" indent="-342900" algn="just">
              <a:buAutoNum type="arabicParenR"/>
            </a:pPr>
            <a:r>
              <a:rPr lang="ru-RU" dirty="0" smtClean="0">
                <a:latin typeface="Times New Roman" pitchFamily="18" charset="0"/>
                <a:cs typeface="Times New Roman" pitchFamily="18" charset="0"/>
              </a:rPr>
              <a:t>Событие «А» происходит всякий раз при осуществлении опыта или испытания. Такое событие называется </a:t>
            </a:r>
            <a:r>
              <a:rPr lang="ru-RU" dirty="0" smtClean="0">
                <a:solidFill>
                  <a:schemeClr val="accent1"/>
                </a:solidFill>
                <a:latin typeface="Times New Roman" pitchFamily="18" charset="0"/>
                <a:cs typeface="Times New Roman" pitchFamily="18" charset="0"/>
              </a:rPr>
              <a:t>достоверным</a:t>
            </a:r>
            <a:r>
              <a:rPr lang="ru-RU" dirty="0" smtClean="0">
                <a:latin typeface="Times New Roman" pitchFamily="18" charset="0"/>
                <a:cs typeface="Times New Roman" pitchFamily="18" charset="0"/>
              </a:rPr>
              <a:t>.</a:t>
            </a:r>
          </a:p>
          <a:p>
            <a:pPr marL="342900" indent="-342900" algn="just">
              <a:buAutoNum type="arabicParenR"/>
            </a:pPr>
            <a:r>
              <a:rPr lang="ru-RU" dirty="0" smtClean="0">
                <a:latin typeface="Times New Roman" pitchFamily="18" charset="0"/>
                <a:cs typeface="Times New Roman" pitchFamily="18" charset="0"/>
              </a:rPr>
              <a:t>Событие «А» не происходит никогда (не в одном испытании). Оно называется </a:t>
            </a:r>
            <a:r>
              <a:rPr lang="ru-RU" dirty="0" smtClean="0">
                <a:solidFill>
                  <a:schemeClr val="accent1"/>
                </a:solidFill>
                <a:latin typeface="Times New Roman" pitchFamily="18" charset="0"/>
                <a:cs typeface="Times New Roman" pitchFamily="18" charset="0"/>
              </a:rPr>
              <a:t>невозможным</a:t>
            </a:r>
            <a:r>
              <a:rPr lang="ru-RU" dirty="0" smtClean="0">
                <a:latin typeface="Times New Roman" pitchFamily="18" charset="0"/>
                <a:cs typeface="Times New Roman" pitchFamily="18" charset="0"/>
              </a:rPr>
              <a:t>.</a:t>
            </a:r>
          </a:p>
          <a:p>
            <a:pPr marL="342900" indent="-342900" algn="just">
              <a:buAutoNum type="arabicParenR"/>
            </a:pPr>
            <a:r>
              <a:rPr lang="ru-RU" dirty="0" smtClean="0">
                <a:latin typeface="Times New Roman" pitchFamily="18" charset="0"/>
                <a:cs typeface="Times New Roman" pitchFamily="18" charset="0"/>
              </a:rPr>
              <a:t>В каждом данном испытании событие «А» может произойти, но может и не произойти, причем точно указать в каком испытании оно произойдет, а в каком - нет, заранее не возможно. Такое событие называют </a:t>
            </a:r>
            <a:r>
              <a:rPr lang="ru-RU" dirty="0" smtClean="0">
                <a:solidFill>
                  <a:schemeClr val="accent1"/>
                </a:solidFill>
                <a:latin typeface="Times New Roman" pitchFamily="18" charset="0"/>
                <a:cs typeface="Times New Roman" pitchFamily="18" charset="0"/>
              </a:rPr>
              <a:t>случайным</a:t>
            </a:r>
            <a:r>
              <a:rPr lang="ru-RU" dirty="0" smtClean="0">
                <a:latin typeface="Times New Roman" pitchFamily="18" charset="0"/>
                <a:cs typeface="Times New Roman" pitchFamily="18" charset="0"/>
              </a:rPr>
              <a:t>. Исход испытания также является случайным.</a:t>
            </a:r>
          </a:p>
          <a:p>
            <a:pPr marL="342900" indent="-342900" algn="just">
              <a:buAutoNum type="arabicParenR"/>
            </a:pPr>
            <a:endParaRPr lang="ru-RU" dirty="0">
              <a:latin typeface="Times New Roman" pitchFamily="18" charset="0"/>
              <a:cs typeface="Times New Roman" pitchFamily="18" charset="0"/>
            </a:endParaRPr>
          </a:p>
        </p:txBody>
      </p:sp>
      <p:sp>
        <p:nvSpPr>
          <p:cNvPr id="4" name="TextBox 3"/>
          <p:cNvSpPr txBox="1"/>
          <p:nvPr/>
        </p:nvSpPr>
        <p:spPr>
          <a:xfrm>
            <a:off x="8587394" y="4774168"/>
            <a:ext cx="537754" cy="369332"/>
          </a:xfrm>
          <a:prstGeom prst="rect">
            <a:avLst/>
          </a:prstGeom>
          <a:noFill/>
        </p:spPr>
        <p:txBody>
          <a:bodyPr wrap="square" rtlCol="0">
            <a:spAutoFit/>
          </a:bodyPr>
          <a:lstStyle/>
          <a:p>
            <a:r>
              <a:rPr lang="ru-RU" dirty="0" smtClean="0"/>
              <a:t>24</a:t>
            </a:r>
            <a:endParaRPr lang="ru-RU"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7"/>
          <p:cNvSpPr>
            <a:spLocks noGrp="1"/>
          </p:cNvSpPr>
          <p:nvPr>
            <p:ph type="body" sz="quarter" idx="10"/>
          </p:nvPr>
        </p:nvSpPr>
        <p:spPr>
          <a:xfrm>
            <a:off x="169819" y="472967"/>
            <a:ext cx="8817429" cy="4490359"/>
          </a:xfrm>
          <a:solidFill>
            <a:schemeClr val="bg1"/>
          </a:solidFill>
        </p:spPr>
        <p:txBody>
          <a:bodyPr>
            <a:noAutofit/>
          </a:bodyPr>
          <a:lstStyle/>
          <a:p>
            <a:pPr indent="457200" algn="just"/>
            <a:r>
              <a:rPr lang="ru-RU" dirty="0" smtClean="0">
                <a:latin typeface="Times New Roman" pitchFamily="18" charset="0"/>
                <a:cs typeface="Times New Roman" pitchFamily="18" charset="0"/>
              </a:rPr>
              <a:t>Предсказание исхода того или иного события (произойдет или не произойдет событие А в данном испытании) основывается на опыте. Для ситуаций 1 и 2  можно дать точное предсказание исхода будущего испытания. В ситуации 3 предсказание можно сделать лишь грубо («в среднем») указав, например, что событие может произойти лишь в какой-то доле от общего числа испытаний. Невозможность дать точное предсказание для этой ситуации обусловлена такими причинами, как незнание всех связей, участвующих в рассматриваемом явлении, сложностью действующих сил и невозможностью вычислить их суммарный эффект, неопределенностью в основе самого физического эффекта (явления в квантовых системах). </a:t>
            </a:r>
          </a:p>
          <a:p>
            <a:pPr indent="457200" algn="just"/>
            <a:r>
              <a:rPr lang="ru-RU" dirty="0" smtClean="0">
                <a:latin typeface="Times New Roman" pitchFamily="18" charset="0"/>
                <a:cs typeface="Times New Roman" pitchFamily="18" charset="0"/>
              </a:rPr>
              <a:t>Несмотря на случайные исходы отдельных испытаний при многократном их повторении мы можем наблюдать вполне определенные средние результаты. Тенденция стремления результатов испытаний к некоторому общему среднему показателю при увеличении числа испытаний получила название </a:t>
            </a:r>
            <a:r>
              <a:rPr lang="ru-RU" dirty="0" smtClean="0">
                <a:solidFill>
                  <a:srgbClr val="FF0000"/>
                </a:solidFill>
                <a:latin typeface="Times New Roman" pitchFamily="18" charset="0"/>
                <a:cs typeface="Times New Roman" pitchFamily="18" charset="0"/>
              </a:rPr>
              <a:t>статистической устойчивости</a:t>
            </a:r>
            <a:r>
              <a:rPr lang="ru-RU" dirty="0" smtClean="0">
                <a:latin typeface="Times New Roman" pitchFamily="18" charset="0"/>
                <a:cs typeface="Times New Roman" pitchFamily="18" charset="0"/>
              </a:rPr>
              <a:t>. Наличие статистической устойчивости основывается на предшествующем опыте или ситуации. Классическим примером и иллюстрацией сказанному выше являются опыты с подбрасываемой монетой. Выпадение герба при падении монеты в разных сериях испытаний происходит в числе испытаний, близком к половине общего их числа в серии. При увеличении числа испытаний в серии число выпадений герба все больше приближается к половине числа испытаний в серии, т.е. к некоторому не случайному показателю.</a:t>
            </a:r>
          </a:p>
        </p:txBody>
      </p:sp>
      <p:sp>
        <p:nvSpPr>
          <p:cNvPr id="6" name="TextBox 5"/>
          <p:cNvSpPr txBox="1"/>
          <p:nvPr/>
        </p:nvSpPr>
        <p:spPr>
          <a:xfrm>
            <a:off x="8705589" y="4847573"/>
            <a:ext cx="438411" cy="369332"/>
          </a:xfrm>
          <a:prstGeom prst="rect">
            <a:avLst/>
          </a:prstGeom>
          <a:noFill/>
        </p:spPr>
        <p:txBody>
          <a:bodyPr wrap="square" rtlCol="0">
            <a:spAutoFit/>
          </a:bodyPr>
          <a:lstStyle/>
          <a:p>
            <a:r>
              <a:rPr lang="ru-RU" dirty="0" smtClean="0"/>
              <a:t>25</a:t>
            </a:r>
            <a:endParaRPr lang="ru-RU"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0"/>
          </p:nvPr>
        </p:nvSpPr>
        <p:spPr>
          <a:xfrm>
            <a:off x="400833" y="790927"/>
            <a:ext cx="8312093" cy="4146079"/>
          </a:xfrm>
        </p:spPr>
        <p:txBody>
          <a:bodyPr>
            <a:normAutofit/>
          </a:bodyPr>
          <a:lstStyle/>
          <a:p>
            <a:pPr indent="450000" algn="just">
              <a:spcBef>
                <a:spcPts val="600"/>
              </a:spcBef>
            </a:pPr>
            <a:r>
              <a:rPr lang="ru-RU" dirty="0" smtClean="0">
                <a:latin typeface="Times New Roman" pitchFamily="18" charset="0"/>
                <a:cs typeface="Times New Roman" pitchFamily="18" charset="0"/>
              </a:rPr>
              <a:t>2. Пусть в серии из </a:t>
            </a:r>
            <a:r>
              <a:rPr lang="en-US" dirty="0" smtClean="0">
                <a:latin typeface="Times New Roman" pitchFamily="18" charset="0"/>
                <a:cs typeface="Times New Roman" pitchFamily="18" charset="0"/>
              </a:rPr>
              <a:t>N </a:t>
            </a:r>
            <a:r>
              <a:rPr lang="ru-RU" dirty="0" smtClean="0">
                <a:latin typeface="Times New Roman" pitchFamily="18" charset="0"/>
                <a:cs typeface="Times New Roman" pitchFamily="18" charset="0"/>
              </a:rPr>
              <a:t>испытаний событие А произошло в </a:t>
            </a:r>
            <a:r>
              <a:rPr lang="en-US" dirty="0" smtClean="0">
                <a:latin typeface="Times New Roman" pitchFamily="18" charset="0"/>
                <a:cs typeface="Times New Roman" pitchFamily="18" charset="0"/>
              </a:rPr>
              <a:t>n(A) </a:t>
            </a:r>
            <a:r>
              <a:rPr lang="ru-RU" dirty="0" smtClean="0">
                <a:latin typeface="Times New Roman" pitchFamily="18" charset="0"/>
                <a:cs typeface="Times New Roman" pitchFamily="18" charset="0"/>
              </a:rPr>
              <a:t>испытаниях (</a:t>
            </a:r>
            <a:r>
              <a:rPr lang="en-US" dirty="0" smtClean="0">
                <a:latin typeface="Times New Roman" pitchFamily="18" charset="0"/>
                <a:cs typeface="Times New Roman" pitchFamily="18" charset="0"/>
              </a:rPr>
              <a:t>n(A)&lt;N)</a:t>
            </a:r>
            <a:r>
              <a:rPr lang="ru-RU" dirty="0" smtClean="0">
                <a:latin typeface="Times New Roman" pitchFamily="18" charset="0"/>
                <a:cs typeface="Times New Roman" pitchFamily="18" charset="0"/>
              </a:rPr>
              <a:t>. Отношение </a:t>
            </a:r>
            <a:r>
              <a:rPr lang="en-US" dirty="0" smtClean="0">
                <a:latin typeface="Times New Roman" pitchFamily="18" charset="0"/>
                <a:cs typeface="Times New Roman" pitchFamily="18" charset="0"/>
              </a:rPr>
              <a:t>n(A)/N </a:t>
            </a:r>
            <a:r>
              <a:rPr lang="ru-RU" dirty="0" smtClean="0">
                <a:latin typeface="Times New Roman" pitchFamily="18" charset="0"/>
                <a:cs typeface="Times New Roman" pitchFamily="18" charset="0"/>
              </a:rPr>
              <a:t>называется </a:t>
            </a:r>
            <a:r>
              <a:rPr lang="ru-RU" dirty="0" smtClean="0">
                <a:solidFill>
                  <a:schemeClr val="accent1"/>
                </a:solidFill>
                <a:latin typeface="Times New Roman" pitchFamily="18" charset="0"/>
                <a:cs typeface="Times New Roman" pitchFamily="18" charset="0"/>
              </a:rPr>
              <a:t>относительной частотой </a:t>
            </a:r>
            <a:r>
              <a:rPr lang="ru-RU" dirty="0" smtClean="0">
                <a:latin typeface="Times New Roman" pitchFamily="18" charset="0"/>
                <a:cs typeface="Times New Roman" pitchFamily="18" charset="0"/>
              </a:rPr>
              <a:t>или просто </a:t>
            </a:r>
            <a:r>
              <a:rPr lang="ru-RU" dirty="0" smtClean="0">
                <a:solidFill>
                  <a:schemeClr val="accent1"/>
                </a:solidFill>
                <a:latin typeface="Times New Roman" pitchFamily="18" charset="0"/>
                <a:cs typeface="Times New Roman" pitchFamily="18" charset="0"/>
              </a:rPr>
              <a:t>частотой</a:t>
            </a:r>
            <a:r>
              <a:rPr lang="ru-RU" dirty="0" smtClean="0">
                <a:latin typeface="Times New Roman" pitchFamily="18" charset="0"/>
                <a:cs typeface="Times New Roman" pitchFamily="18" charset="0"/>
              </a:rPr>
              <a:t> появления события А. Если провести несколько серий по </a:t>
            </a:r>
            <a:r>
              <a:rPr lang="en-US" dirty="0" smtClean="0">
                <a:latin typeface="Times New Roman" pitchFamily="18" charset="0"/>
                <a:cs typeface="Times New Roman" pitchFamily="18" charset="0"/>
              </a:rPr>
              <a:t>N</a:t>
            </a:r>
            <a:r>
              <a:rPr lang="ru-RU" dirty="0" smtClean="0">
                <a:latin typeface="Times New Roman" pitchFamily="18" charset="0"/>
                <a:cs typeface="Times New Roman" pitchFamily="18" charset="0"/>
              </a:rPr>
              <a:t> испытаний в каждой, то отношение </a:t>
            </a:r>
            <a:r>
              <a:rPr lang="en-US" dirty="0" smtClean="0">
                <a:latin typeface="Times New Roman" pitchFamily="18" charset="0"/>
                <a:cs typeface="Times New Roman" pitchFamily="18" charset="0"/>
              </a:rPr>
              <a:t>n(A)/N </a:t>
            </a:r>
            <a:r>
              <a:rPr lang="ru-RU" dirty="0" smtClean="0">
                <a:latin typeface="Times New Roman" pitchFamily="18" charset="0"/>
                <a:cs typeface="Times New Roman" pitchFamily="18" charset="0"/>
              </a:rPr>
              <a:t>будет различным для разных серий, но при увеличении </a:t>
            </a:r>
            <a:r>
              <a:rPr lang="en-US" dirty="0" smtClean="0">
                <a:latin typeface="Times New Roman" pitchFamily="18" charset="0"/>
                <a:cs typeface="Times New Roman" pitchFamily="18" charset="0"/>
              </a:rPr>
              <a:t>N</a:t>
            </a:r>
            <a:r>
              <a:rPr lang="ru-RU" dirty="0" smtClean="0">
                <a:latin typeface="Times New Roman" pitchFamily="18" charset="0"/>
                <a:cs typeface="Times New Roman" pitchFamily="18" charset="0"/>
              </a:rPr>
              <a:t> это отношение будет стремиться к некоторому постоянному числу, называемому </a:t>
            </a:r>
            <a:r>
              <a:rPr lang="ru-RU" dirty="0" smtClean="0">
                <a:solidFill>
                  <a:schemeClr val="accent1"/>
                </a:solidFill>
                <a:latin typeface="Times New Roman" pitchFamily="18" charset="0"/>
                <a:cs typeface="Times New Roman" pitchFamily="18" charset="0"/>
              </a:rPr>
              <a:t>вероятностью появления события А в каждом отдельном испытании. </a:t>
            </a:r>
            <a:r>
              <a:rPr lang="ru-RU" dirty="0" smtClean="0">
                <a:latin typeface="Times New Roman" pitchFamily="18" charset="0"/>
                <a:cs typeface="Times New Roman" pitchFamily="18" charset="0"/>
              </a:rPr>
              <a:t>Это можно записать так:</a:t>
            </a:r>
          </a:p>
          <a:p>
            <a:pPr indent="450000" algn="just">
              <a:spcBef>
                <a:spcPts val="600"/>
              </a:spcBef>
            </a:pPr>
            <a:r>
              <a:rPr lang="en-US" dirty="0" smtClean="0">
                <a:latin typeface="Times New Roman" pitchFamily="18" charset="0"/>
                <a:cs typeface="Times New Roman" pitchFamily="18" charset="0"/>
              </a:rPr>
              <a:t>n(A)/N→</a:t>
            </a:r>
            <a:r>
              <a:rPr lang="ru-RU" dirty="0" smtClean="0">
                <a:latin typeface="Times New Roman" pitchFamily="18" charset="0"/>
                <a:cs typeface="Times New Roman" pitchFamily="18" charset="0"/>
              </a:rPr>
              <a:t>Р(А) при </a:t>
            </a:r>
            <a:r>
              <a:rPr lang="en-US" dirty="0" smtClean="0">
                <a:latin typeface="Times New Roman" pitchFamily="18" charset="0"/>
                <a:cs typeface="Times New Roman" pitchFamily="18" charset="0"/>
              </a:rPr>
              <a:t>N → ∞</a:t>
            </a:r>
            <a:endParaRPr lang="ru-RU" dirty="0" smtClean="0">
              <a:latin typeface="Times New Roman" pitchFamily="18" charset="0"/>
              <a:cs typeface="Times New Roman" pitchFamily="18" charset="0"/>
            </a:endParaRPr>
          </a:p>
          <a:p>
            <a:pPr indent="450000" algn="just">
              <a:spcBef>
                <a:spcPts val="600"/>
              </a:spcBef>
            </a:pPr>
            <a:r>
              <a:rPr lang="ru-RU" dirty="0" smtClean="0">
                <a:latin typeface="Times New Roman" pitchFamily="18" charset="0"/>
                <a:cs typeface="Times New Roman" pitchFamily="18" charset="0"/>
              </a:rPr>
              <a:t>Вероятность является объективной характеристикой и математическим выражением возможности появления случайного события А в каждом данном испытании. С увеличением Р(А) увеличивается доля испытаний, в которых происходит событие А. </a:t>
            </a:r>
          </a:p>
          <a:p>
            <a:pPr indent="450000" algn="just">
              <a:spcBef>
                <a:spcPts val="600"/>
              </a:spcBef>
            </a:pPr>
            <a:r>
              <a:rPr lang="ru-RU" dirty="0" smtClean="0">
                <a:latin typeface="Times New Roman" pitchFamily="18" charset="0"/>
                <a:cs typeface="Times New Roman" pitchFamily="18" charset="0"/>
              </a:rPr>
              <a:t>Нетрудно видеть, что вероятности, принимает значения, лежащие в интервале от нуля до единицы, т.е. 0≤Р(А)≤1. Для достоверного события Р(А)=1 (</a:t>
            </a:r>
            <a:r>
              <a:rPr lang="en-US" dirty="0" smtClean="0">
                <a:latin typeface="Times New Roman" pitchFamily="18" charset="0"/>
                <a:cs typeface="Times New Roman" pitchFamily="18" charset="0"/>
              </a:rPr>
              <a:t>n(A)</a:t>
            </a:r>
            <a:r>
              <a:rPr lang="ru-RU"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N</a:t>
            </a:r>
            <a:r>
              <a:rPr lang="ru-RU" dirty="0" smtClean="0">
                <a:latin typeface="Times New Roman" pitchFamily="18" charset="0"/>
                <a:cs typeface="Times New Roman" pitchFamily="18" charset="0"/>
              </a:rPr>
              <a:t>), для невозможного события Р(А)=0 (</a:t>
            </a:r>
            <a:r>
              <a:rPr lang="en-US" dirty="0" smtClean="0">
                <a:latin typeface="Times New Roman" pitchFamily="18" charset="0"/>
                <a:cs typeface="Times New Roman" pitchFamily="18" charset="0"/>
              </a:rPr>
              <a:t>n(A)</a:t>
            </a:r>
            <a:r>
              <a:rPr lang="ru-RU" dirty="0" smtClean="0">
                <a:latin typeface="Times New Roman" pitchFamily="18" charset="0"/>
                <a:cs typeface="Times New Roman" pitchFamily="18" charset="0"/>
              </a:rPr>
              <a:t>=0).</a:t>
            </a:r>
            <a:endParaRPr lang="ru-RU" dirty="0">
              <a:latin typeface="Times New Roman" pitchFamily="18" charset="0"/>
              <a:cs typeface="Times New Roman" pitchFamily="18" charset="0"/>
            </a:endParaRPr>
          </a:p>
        </p:txBody>
      </p:sp>
      <p:sp>
        <p:nvSpPr>
          <p:cNvPr id="4" name="TextBox 3"/>
          <p:cNvSpPr txBox="1"/>
          <p:nvPr/>
        </p:nvSpPr>
        <p:spPr>
          <a:xfrm>
            <a:off x="8587394" y="4774168"/>
            <a:ext cx="537754" cy="369332"/>
          </a:xfrm>
          <a:prstGeom prst="rect">
            <a:avLst/>
          </a:prstGeom>
          <a:noFill/>
        </p:spPr>
        <p:txBody>
          <a:bodyPr wrap="square" rtlCol="0">
            <a:spAutoFit/>
          </a:bodyPr>
          <a:lstStyle/>
          <a:p>
            <a:r>
              <a:rPr lang="ru-RU" dirty="0" smtClean="0"/>
              <a:t>26</a:t>
            </a:r>
            <a:endParaRPr lang="ru-RU"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0"/>
          </p:nvPr>
        </p:nvSpPr>
        <p:spPr>
          <a:xfrm>
            <a:off x="764306" y="997421"/>
            <a:ext cx="7948620" cy="4146079"/>
          </a:xfrm>
        </p:spPr>
        <p:txBody>
          <a:bodyPr>
            <a:normAutofit/>
          </a:bodyPr>
          <a:lstStyle/>
          <a:p>
            <a:pPr indent="450000" algn="just">
              <a:spcBef>
                <a:spcPts val="600"/>
              </a:spcBef>
            </a:pPr>
            <a:r>
              <a:rPr lang="ru-RU" dirty="0" smtClean="0">
                <a:latin typeface="Times New Roman" pitchFamily="18" charset="0"/>
                <a:cs typeface="Times New Roman" pitchFamily="18" charset="0"/>
              </a:rPr>
              <a:t>Физическое содержание события А может быть различным. Таким событием может быть выпадение герба при бросании монеты, рождение мальчика или девочки, превышение температуры воздуха наперёд заданного уровня в течение выбранных суток и др. Если некоторой изменяющейся величине можно приписать численное значение, то случайным событием можно считать достижение этой величиной определенного наперед заданного значения в данном испытании или попадание значения этой величины в заданный интервал. Такое событие будет характеризоваться определенной вероятностью, зависящей от указанного значения или величины и положения заданного интервала.</a:t>
            </a:r>
          </a:p>
          <a:p>
            <a:pPr indent="450000" algn="just">
              <a:spcBef>
                <a:spcPts val="600"/>
              </a:spcBef>
            </a:pPr>
            <a:r>
              <a:rPr lang="ru-RU" dirty="0" smtClean="0">
                <a:latin typeface="Times New Roman" pitchFamily="18" charset="0"/>
                <a:cs typeface="Times New Roman" pitchFamily="18" charset="0"/>
              </a:rPr>
              <a:t>3. В большинстве случаев мы имеем дело не с отдельными событиями, а с их комбинациями, в связи с чем встают вопросы определения вероятностей этих комбинаций на основе значений вероятностей отдельных событий или других комбинаций этих же событий.</a:t>
            </a:r>
            <a:endParaRPr lang="ru-RU" dirty="0">
              <a:latin typeface="Times New Roman" pitchFamily="18" charset="0"/>
              <a:cs typeface="Times New Roman" pitchFamily="18" charset="0"/>
            </a:endParaRPr>
          </a:p>
        </p:txBody>
      </p:sp>
      <p:sp>
        <p:nvSpPr>
          <p:cNvPr id="4" name="TextBox 3"/>
          <p:cNvSpPr txBox="1"/>
          <p:nvPr/>
        </p:nvSpPr>
        <p:spPr>
          <a:xfrm>
            <a:off x="8662550" y="4774168"/>
            <a:ext cx="537754" cy="369332"/>
          </a:xfrm>
          <a:prstGeom prst="rect">
            <a:avLst/>
          </a:prstGeom>
          <a:noFill/>
        </p:spPr>
        <p:txBody>
          <a:bodyPr wrap="square" rtlCol="0">
            <a:spAutoFit/>
          </a:bodyPr>
          <a:lstStyle/>
          <a:p>
            <a:r>
              <a:rPr lang="ru-RU" dirty="0" smtClean="0"/>
              <a:t>27</a:t>
            </a:r>
            <a:endParaRPr lang="ru-RU"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0"/>
          </p:nvPr>
        </p:nvSpPr>
        <p:spPr>
          <a:xfrm>
            <a:off x="287383" y="670846"/>
            <a:ext cx="8425543" cy="4146079"/>
          </a:xfrm>
        </p:spPr>
        <p:txBody>
          <a:bodyPr>
            <a:normAutofit/>
          </a:bodyPr>
          <a:lstStyle/>
          <a:p>
            <a:pPr indent="450000" algn="just">
              <a:spcBef>
                <a:spcPts val="600"/>
              </a:spcBef>
            </a:pPr>
            <a:r>
              <a:rPr lang="ru-RU" dirty="0" smtClean="0">
                <a:latin typeface="Times New Roman" pitchFamily="18" charset="0"/>
                <a:cs typeface="Times New Roman" pitchFamily="18" charset="0"/>
              </a:rPr>
              <a:t>Если появление одного из событий делает невозможным появление других в данном испытании, то такие события называются </a:t>
            </a:r>
            <a:r>
              <a:rPr lang="ru-RU" dirty="0" smtClean="0">
                <a:solidFill>
                  <a:srgbClr val="FF0000"/>
                </a:solidFill>
                <a:latin typeface="Times New Roman" pitchFamily="18" charset="0"/>
                <a:cs typeface="Times New Roman" pitchFamily="18" charset="0"/>
              </a:rPr>
              <a:t>несовместимыми</a:t>
            </a:r>
            <a:r>
              <a:rPr lang="ru-RU" dirty="0" smtClean="0">
                <a:latin typeface="Times New Roman" pitchFamily="18" charset="0"/>
                <a:cs typeface="Times New Roman" pitchFamily="18" charset="0"/>
              </a:rPr>
              <a:t>. Вероятность появления одного из рода несовместимых событий в данном испытании равна сумме появления каждого из них, т.е.</a:t>
            </a:r>
          </a:p>
          <a:p>
            <a:pPr indent="450000" algn="just">
              <a:spcBef>
                <a:spcPts val="600"/>
              </a:spcBef>
            </a:pPr>
            <a:r>
              <a:rPr lang="ru-RU" dirty="0" smtClean="0">
                <a:latin typeface="Times New Roman" pitchFamily="18" charset="0"/>
                <a:cs typeface="Times New Roman" pitchFamily="18" charset="0"/>
              </a:rPr>
              <a:t>Р(А</a:t>
            </a:r>
            <a:r>
              <a:rPr lang="ru-RU" baseline="-25000" dirty="0" smtClean="0">
                <a:latin typeface="Times New Roman" pitchFamily="18" charset="0"/>
                <a:cs typeface="Times New Roman" pitchFamily="18" charset="0"/>
              </a:rPr>
              <a:t>1</a:t>
            </a:r>
            <a:r>
              <a:rPr lang="ru-RU" dirty="0" smtClean="0">
                <a:latin typeface="Times New Roman" pitchFamily="18" charset="0"/>
                <a:cs typeface="Times New Roman" pitchFamily="18" charset="0"/>
              </a:rPr>
              <a:t> или А</a:t>
            </a:r>
            <a:r>
              <a:rPr lang="ru-RU" baseline="-25000" dirty="0" smtClean="0">
                <a:latin typeface="Times New Roman" pitchFamily="18" charset="0"/>
                <a:cs typeface="Times New Roman" pitchFamily="18" charset="0"/>
              </a:rPr>
              <a:t>2</a:t>
            </a:r>
            <a:r>
              <a:rPr lang="ru-RU" dirty="0" smtClean="0">
                <a:latin typeface="Times New Roman" pitchFamily="18" charset="0"/>
                <a:cs typeface="Times New Roman" pitchFamily="18" charset="0"/>
              </a:rPr>
              <a:t>)=Р(А</a:t>
            </a:r>
            <a:r>
              <a:rPr lang="ru-RU" baseline="-25000" dirty="0" smtClean="0">
                <a:latin typeface="Times New Roman" pitchFamily="18" charset="0"/>
                <a:cs typeface="Times New Roman" pitchFamily="18" charset="0"/>
              </a:rPr>
              <a:t>1</a:t>
            </a:r>
            <a:r>
              <a:rPr lang="ru-RU" dirty="0" smtClean="0">
                <a:latin typeface="Times New Roman" pitchFamily="18" charset="0"/>
                <a:cs typeface="Times New Roman" pitchFamily="18" charset="0"/>
              </a:rPr>
              <a:t>)+Р(А</a:t>
            </a:r>
            <a:r>
              <a:rPr lang="ru-RU" baseline="-25000" dirty="0" smtClean="0">
                <a:latin typeface="Times New Roman" pitchFamily="18" charset="0"/>
                <a:cs typeface="Times New Roman" pitchFamily="18" charset="0"/>
              </a:rPr>
              <a:t>2</a:t>
            </a:r>
            <a:r>
              <a:rPr lang="ru-RU" dirty="0" smtClean="0">
                <a:latin typeface="Times New Roman" pitchFamily="18" charset="0"/>
                <a:cs typeface="Times New Roman" pitchFamily="18" charset="0"/>
              </a:rPr>
              <a:t>).</a:t>
            </a:r>
          </a:p>
          <a:p>
            <a:pPr indent="450000" algn="just">
              <a:spcBef>
                <a:spcPts val="600"/>
              </a:spcBef>
            </a:pPr>
            <a:r>
              <a:rPr lang="ru-RU" dirty="0" smtClean="0">
                <a:latin typeface="Times New Roman" pitchFamily="18" charset="0"/>
                <a:cs typeface="Times New Roman" pitchFamily="18" charset="0"/>
              </a:rPr>
              <a:t>Если в каждом испытании должно обязательно произойти одно из событий некоторой группы, то эти события образуют </a:t>
            </a:r>
            <a:r>
              <a:rPr lang="ru-RU" dirty="0" smtClean="0">
                <a:solidFill>
                  <a:srgbClr val="FF0000"/>
                </a:solidFill>
                <a:latin typeface="Times New Roman" pitchFamily="18" charset="0"/>
                <a:cs typeface="Times New Roman" pitchFamily="18" charset="0"/>
              </a:rPr>
              <a:t>полную группу</a:t>
            </a:r>
            <a:r>
              <a:rPr lang="ru-RU" dirty="0" smtClean="0">
                <a:latin typeface="Times New Roman" pitchFamily="18" charset="0"/>
                <a:cs typeface="Times New Roman" pitchFamily="18" charset="0"/>
              </a:rPr>
              <a:t>. Если события к тому же несовместимы, то они образуют полную группу несовместимых событий. Пусть события А</a:t>
            </a:r>
            <a:r>
              <a:rPr lang="ru-RU" baseline="-25000" dirty="0" smtClean="0">
                <a:latin typeface="Times New Roman" pitchFamily="18" charset="0"/>
                <a:cs typeface="Times New Roman" pitchFamily="18" charset="0"/>
              </a:rPr>
              <a:t>1</a:t>
            </a:r>
            <a:r>
              <a:rPr lang="ru-RU" dirty="0" smtClean="0">
                <a:latin typeface="Times New Roman" pitchFamily="18" charset="0"/>
                <a:cs typeface="Times New Roman" pitchFamily="18" charset="0"/>
              </a:rPr>
              <a:t>, А</a:t>
            </a:r>
            <a:r>
              <a:rPr lang="ru-RU" baseline="-25000" dirty="0" smtClean="0">
                <a:latin typeface="Times New Roman" pitchFamily="18" charset="0"/>
                <a:cs typeface="Times New Roman" pitchFamily="18" charset="0"/>
              </a:rPr>
              <a:t>2</a:t>
            </a:r>
            <a:r>
              <a:rPr lang="ru-RU" dirty="0" smtClean="0">
                <a:latin typeface="Times New Roman" pitchFamily="18" charset="0"/>
                <a:cs typeface="Times New Roman" pitchFamily="18" charset="0"/>
              </a:rPr>
              <a:t>, …А</a:t>
            </a:r>
            <a:r>
              <a:rPr lang="en-US" baseline="-25000"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 образуют полную группу и несовместимы. Тогда появление любого из событий в данном испытании есть достоверное событие, вероятность которого равна единице, т.е. </a:t>
            </a:r>
          </a:p>
          <a:p>
            <a:pPr indent="450000" algn="just">
              <a:spcBef>
                <a:spcPts val="600"/>
              </a:spcBef>
            </a:pPr>
            <a:endParaRPr lang="ru-RU" dirty="0" smtClean="0">
              <a:latin typeface="Times New Roman" pitchFamily="18" charset="0"/>
              <a:cs typeface="Times New Roman" pitchFamily="18" charset="0"/>
            </a:endParaRPr>
          </a:p>
          <a:p>
            <a:pPr indent="450000" algn="just">
              <a:spcBef>
                <a:spcPts val="600"/>
              </a:spcBef>
            </a:pPr>
            <a:endParaRPr lang="ru-RU" dirty="0" smtClean="0">
              <a:latin typeface="Times New Roman" pitchFamily="18" charset="0"/>
              <a:cs typeface="Times New Roman" pitchFamily="18" charset="0"/>
            </a:endParaRPr>
          </a:p>
          <a:p>
            <a:pPr indent="450000" algn="just">
              <a:spcBef>
                <a:spcPts val="600"/>
              </a:spcBef>
            </a:pPr>
            <a:r>
              <a:rPr lang="ru-RU" dirty="0" smtClean="0">
                <a:latin typeface="Times New Roman" pitchFamily="18" charset="0"/>
                <a:cs typeface="Times New Roman" pitchFamily="18" charset="0"/>
              </a:rPr>
              <a:t>Если же вероятности этих событий равны между собой, то </a:t>
            </a:r>
          </a:p>
          <a:p>
            <a:pPr indent="450000" algn="just">
              <a:spcBef>
                <a:spcPts val="600"/>
              </a:spcBef>
            </a:pPr>
            <a:endParaRPr lang="ru-RU" dirty="0" smtClean="0">
              <a:latin typeface="Times New Roman" pitchFamily="18" charset="0"/>
              <a:cs typeface="Times New Roman" pitchFamily="18" charset="0"/>
            </a:endParaRPr>
          </a:p>
          <a:p>
            <a:pPr indent="450000" algn="just">
              <a:spcBef>
                <a:spcPts val="600"/>
              </a:spcBef>
            </a:pPr>
            <a:endParaRPr lang="ru-RU" dirty="0">
              <a:latin typeface="Times New Roman" pitchFamily="18" charset="0"/>
              <a:cs typeface="Times New Roman" pitchFamily="18" charset="0"/>
            </a:endParaRPr>
          </a:p>
        </p:txBody>
      </p:sp>
      <p:sp>
        <p:nvSpPr>
          <p:cNvPr id="4" name="TextBox 3"/>
          <p:cNvSpPr txBox="1"/>
          <p:nvPr/>
        </p:nvSpPr>
        <p:spPr>
          <a:xfrm>
            <a:off x="8587394" y="4774168"/>
            <a:ext cx="537754" cy="369332"/>
          </a:xfrm>
          <a:prstGeom prst="rect">
            <a:avLst/>
          </a:prstGeom>
          <a:noFill/>
        </p:spPr>
        <p:txBody>
          <a:bodyPr wrap="square" rtlCol="0">
            <a:spAutoFit/>
          </a:bodyPr>
          <a:lstStyle/>
          <a:p>
            <a:r>
              <a:rPr lang="ru-RU" dirty="0" smtClean="0"/>
              <a:t>28</a:t>
            </a:r>
            <a:endParaRPr lang="ru-RU" dirty="0"/>
          </a:p>
        </p:txBody>
      </p:sp>
      <p:graphicFrame>
        <p:nvGraphicFramePr>
          <p:cNvPr id="31746" name="Object 2"/>
          <p:cNvGraphicFramePr>
            <a:graphicFrameLocks noChangeAspect="1"/>
          </p:cNvGraphicFramePr>
          <p:nvPr/>
        </p:nvGraphicFramePr>
        <p:xfrm>
          <a:off x="2260599" y="3305173"/>
          <a:ext cx="3565435" cy="666071"/>
        </p:xfrm>
        <a:graphic>
          <a:graphicData uri="http://schemas.openxmlformats.org/presentationml/2006/ole">
            <mc:AlternateContent xmlns:mc="http://schemas.openxmlformats.org/markup-compatibility/2006">
              <mc:Choice xmlns:v="urn:schemas-microsoft-com:vml" Requires="v">
                <p:oleObj spid="_x0000_s31784" name="Equation" r:id="rId3" imgW="2311200" imgH="431640" progId="Equation.DSMT4">
                  <p:embed/>
                </p:oleObj>
              </mc:Choice>
              <mc:Fallback>
                <p:oleObj name="Equation" r:id="rId3" imgW="2311200" imgH="4316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0599" y="3305173"/>
                        <a:ext cx="3565435" cy="666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47" name="Object 3"/>
          <p:cNvGraphicFramePr>
            <a:graphicFrameLocks noChangeAspect="1"/>
          </p:cNvGraphicFramePr>
          <p:nvPr/>
        </p:nvGraphicFramePr>
        <p:xfrm>
          <a:off x="2966048" y="4235476"/>
          <a:ext cx="2480257" cy="746272"/>
        </p:xfrm>
        <a:graphic>
          <a:graphicData uri="http://schemas.openxmlformats.org/presentationml/2006/ole">
            <mc:AlternateContent xmlns:mc="http://schemas.openxmlformats.org/markup-compatibility/2006">
              <mc:Choice xmlns:v="urn:schemas-microsoft-com:vml" Requires="v">
                <p:oleObj spid="_x0000_s31785" name="Equation" r:id="rId5" imgW="1434960" imgH="431640" progId="Equation.DSMT4">
                  <p:embed/>
                </p:oleObj>
              </mc:Choice>
              <mc:Fallback>
                <p:oleObj name="Equation" r:id="rId5" imgW="1434960" imgH="43164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6048" y="4235476"/>
                        <a:ext cx="2480257" cy="746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0"/>
          </p:nvPr>
        </p:nvSpPr>
        <p:spPr>
          <a:xfrm>
            <a:off x="326571" y="822960"/>
            <a:ext cx="8464732" cy="3951208"/>
          </a:xfrm>
        </p:spPr>
        <p:txBody>
          <a:bodyPr>
            <a:normAutofit/>
          </a:bodyPr>
          <a:lstStyle/>
          <a:p>
            <a:pPr indent="450000" algn="just">
              <a:spcBef>
                <a:spcPts val="600"/>
              </a:spcBef>
            </a:pPr>
            <a:r>
              <a:rPr lang="ru-RU" dirty="0" smtClean="0">
                <a:latin typeface="Times New Roman" pitchFamily="18" charset="0"/>
                <a:cs typeface="Times New Roman" pitchFamily="18" charset="0"/>
              </a:rPr>
              <a:t>Классическим примером рассматриваемой ситуации является выпадение некоторого числа очков при бросании игральной кости, представляющей собой кубик с цифрами 1, 2, 3, 4, 5, 6, нанесенными на грани. Выпадение каждой грани является случайным событием. Если кубик считать идеальным, то вероятности выпадения всех граней одинаковы. Выпадение одной из них исключает выпадение других, и события, состоящие в выпадении 1, 2, 3, 4, 5, 6 очков, образуют полную группу несовместимых событий. Вероятность выпадения любого из указанных чисел равна 1/6. Вероятность получить число очков не менее трех при бросании равна вероятности выпадения 3,4,5 и 6, т.е. (1/6)∙4=2/3.</a:t>
            </a:r>
          </a:p>
          <a:p>
            <a:pPr indent="450000" algn="just">
              <a:spcBef>
                <a:spcPts val="600"/>
              </a:spcBef>
            </a:pPr>
            <a:r>
              <a:rPr lang="ru-RU" dirty="0" smtClean="0">
                <a:latin typeface="Times New Roman" pitchFamily="18" charset="0"/>
                <a:cs typeface="Times New Roman" pitchFamily="18" charset="0"/>
              </a:rPr>
              <a:t>4. Пусть некоторая величина Х может принимать численные значения, лежащие в интервале (х</a:t>
            </a:r>
            <a:r>
              <a:rPr lang="ru-RU" baseline="-25000" dirty="0" smtClean="0">
                <a:latin typeface="Times New Roman" pitchFamily="18" charset="0"/>
                <a:cs typeface="Times New Roman" pitchFamily="18" charset="0"/>
              </a:rPr>
              <a:t>1</a:t>
            </a:r>
            <a:r>
              <a:rPr lang="ru-RU" dirty="0" smtClean="0">
                <a:latin typeface="Times New Roman" pitchFamily="18" charset="0"/>
                <a:cs typeface="Times New Roman" pitchFamily="18" charset="0"/>
              </a:rPr>
              <a:t>, х</a:t>
            </a:r>
            <a:r>
              <a:rPr lang="ru-RU" baseline="-25000" dirty="0" smtClean="0">
                <a:latin typeface="Times New Roman" pitchFamily="18" charset="0"/>
                <a:cs typeface="Times New Roman" pitchFamily="18" charset="0"/>
              </a:rPr>
              <a:t>2</a:t>
            </a:r>
            <a:r>
              <a:rPr lang="ru-RU" dirty="0" smtClean="0">
                <a:latin typeface="Times New Roman" pitchFamily="18" charset="0"/>
                <a:cs typeface="Times New Roman" pitchFamily="18" charset="0"/>
              </a:rPr>
              <a:t>), т.е. х</a:t>
            </a:r>
            <a:r>
              <a:rPr lang="ru-RU" baseline="-25000" dirty="0" smtClean="0">
                <a:latin typeface="Times New Roman" pitchFamily="18" charset="0"/>
                <a:cs typeface="Times New Roman" pitchFamily="18" charset="0"/>
              </a:rPr>
              <a:t>1</a:t>
            </a:r>
            <a:r>
              <a:rPr lang="ru-RU" dirty="0" smtClean="0">
                <a:latin typeface="Times New Roman" pitchFamily="18" charset="0"/>
                <a:cs typeface="Times New Roman" pitchFamily="18" charset="0"/>
              </a:rPr>
              <a:t>≤Х ≤х</a:t>
            </a:r>
            <a:r>
              <a:rPr lang="ru-RU" baseline="-25000" dirty="0" smtClean="0">
                <a:latin typeface="Times New Roman" pitchFamily="18" charset="0"/>
                <a:cs typeface="Times New Roman" pitchFamily="18" charset="0"/>
              </a:rPr>
              <a:t>2</a:t>
            </a:r>
            <a:r>
              <a:rPr lang="ru-RU" dirty="0" smtClean="0">
                <a:latin typeface="Times New Roman" pitchFamily="18" charset="0"/>
                <a:cs typeface="Times New Roman" pitchFamily="18" charset="0"/>
              </a:rPr>
              <a:t>. Этот интервал может иметь и бесконечные одну или обе границы: х</a:t>
            </a:r>
            <a:r>
              <a:rPr lang="ru-RU" baseline="-25000" dirty="0" smtClean="0">
                <a:latin typeface="Times New Roman" pitchFamily="18" charset="0"/>
                <a:cs typeface="Times New Roman" pitchFamily="18" charset="0"/>
              </a:rPr>
              <a:t>1</a:t>
            </a:r>
            <a:r>
              <a:rPr lang="ru-RU" dirty="0" smtClean="0">
                <a:latin typeface="Times New Roman" pitchFamily="18" charset="0"/>
                <a:cs typeface="Times New Roman" pitchFamily="18" charset="0"/>
              </a:rPr>
              <a:t>=-∞, х</a:t>
            </a:r>
            <a:r>
              <a:rPr lang="ru-RU" baseline="-25000" dirty="0" smtClean="0">
                <a:latin typeface="Times New Roman" pitchFamily="18" charset="0"/>
                <a:cs typeface="Times New Roman" pitchFamily="18" charset="0"/>
              </a:rPr>
              <a:t>2</a:t>
            </a:r>
            <a:r>
              <a:rPr lang="ru-RU" dirty="0" smtClean="0">
                <a:latin typeface="Times New Roman" pitchFamily="18" charset="0"/>
                <a:cs typeface="Times New Roman" pitchFamily="18" charset="0"/>
              </a:rPr>
              <a:t>= ∞. Если значение этой величины в каждом данном испытании не может быть указано заранее, то величина называется </a:t>
            </a:r>
            <a:r>
              <a:rPr lang="ru-RU" dirty="0" smtClean="0">
                <a:solidFill>
                  <a:srgbClr val="FF0000"/>
                </a:solidFill>
                <a:latin typeface="Times New Roman" pitchFamily="18" charset="0"/>
                <a:cs typeface="Times New Roman" pitchFamily="18" charset="0"/>
              </a:rPr>
              <a:t>случайной величиной</a:t>
            </a:r>
            <a:r>
              <a:rPr lang="ru-RU" dirty="0" smtClean="0">
                <a:latin typeface="Times New Roman" pitchFamily="18" charset="0"/>
                <a:cs typeface="Times New Roman" pitchFamily="18" charset="0"/>
              </a:rPr>
              <a:t>. Факт принятия величиной наперед заданного значения или попадания в заданный интервал в конкретном испытании является случайным событием, произошедшем с определенной вероятностью.</a:t>
            </a:r>
          </a:p>
        </p:txBody>
      </p:sp>
      <p:sp>
        <p:nvSpPr>
          <p:cNvPr id="4" name="TextBox 3"/>
          <p:cNvSpPr txBox="1"/>
          <p:nvPr/>
        </p:nvSpPr>
        <p:spPr>
          <a:xfrm>
            <a:off x="8587394" y="4774168"/>
            <a:ext cx="537754" cy="369332"/>
          </a:xfrm>
          <a:prstGeom prst="rect">
            <a:avLst/>
          </a:prstGeom>
          <a:noFill/>
        </p:spPr>
        <p:txBody>
          <a:bodyPr wrap="square" rtlCol="0">
            <a:spAutoFit/>
          </a:bodyPr>
          <a:lstStyle/>
          <a:p>
            <a:r>
              <a:rPr lang="ru-RU" dirty="0" smtClean="0"/>
              <a:t>29</a:t>
            </a:r>
            <a:endParaRPr lang="ru-RU"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0"/>
          </p:nvPr>
        </p:nvSpPr>
        <p:spPr>
          <a:xfrm>
            <a:off x="326571" y="1188720"/>
            <a:ext cx="8464732" cy="3585448"/>
          </a:xfrm>
        </p:spPr>
        <p:txBody>
          <a:bodyPr>
            <a:normAutofit/>
          </a:bodyPr>
          <a:lstStyle/>
          <a:p>
            <a:pPr indent="450000" algn="just">
              <a:spcBef>
                <a:spcPts val="600"/>
              </a:spcBef>
            </a:pPr>
            <a:r>
              <a:rPr lang="ru-RU" dirty="0" smtClean="0">
                <a:latin typeface="Times New Roman" pitchFamily="18" charset="0"/>
                <a:cs typeface="Times New Roman" pitchFamily="18" charset="0"/>
              </a:rPr>
              <a:t>Если случайная величина может принимать бесконечное множество значений, причем эти значения могут быть сколь угодно близкими друг к другу, то такая величина называется </a:t>
            </a:r>
            <a:r>
              <a:rPr lang="ru-RU" dirty="0" smtClean="0">
                <a:solidFill>
                  <a:srgbClr val="FF0000"/>
                </a:solidFill>
                <a:latin typeface="Times New Roman" pitchFamily="18" charset="0"/>
                <a:cs typeface="Times New Roman" pitchFamily="18" charset="0"/>
              </a:rPr>
              <a:t>непрерывной случайной величиной</a:t>
            </a:r>
            <a:r>
              <a:rPr lang="ru-RU" dirty="0" smtClean="0">
                <a:latin typeface="Times New Roman" pitchFamily="18" charset="0"/>
                <a:cs typeface="Times New Roman" pitchFamily="18" charset="0"/>
              </a:rPr>
              <a:t>. В этом случае можно говорить о вероятности попадания значения этой величины в заданный интервал. Если же случайная величина может принимать лишь дискретные значения, то она называется </a:t>
            </a:r>
            <a:r>
              <a:rPr lang="ru-RU" dirty="0" smtClean="0">
                <a:solidFill>
                  <a:srgbClr val="FF0000"/>
                </a:solidFill>
                <a:latin typeface="Times New Roman" pitchFamily="18" charset="0"/>
                <a:cs typeface="Times New Roman" pitchFamily="18" charset="0"/>
              </a:rPr>
              <a:t>дискретной случайной величиной</a:t>
            </a:r>
            <a:r>
              <a:rPr lang="ru-RU" dirty="0" smtClean="0">
                <a:latin typeface="Times New Roman" pitchFamily="18" charset="0"/>
                <a:cs typeface="Times New Roman" pitchFamily="18" charset="0"/>
              </a:rPr>
              <a:t>, и можно говорить о вероятности принятия этой величиной определенного значения. </a:t>
            </a:r>
          </a:p>
          <a:p>
            <a:pPr indent="450000" algn="just">
              <a:spcBef>
                <a:spcPts val="600"/>
              </a:spcBef>
            </a:pPr>
            <a:r>
              <a:rPr lang="ru-RU" dirty="0" smtClean="0">
                <a:latin typeface="Times New Roman" pitchFamily="18" charset="0"/>
                <a:cs typeface="Times New Roman" pitchFamily="18" charset="0"/>
              </a:rPr>
              <a:t>Под </a:t>
            </a:r>
            <a:r>
              <a:rPr lang="ru-RU" dirty="0" smtClean="0">
                <a:solidFill>
                  <a:srgbClr val="FF0000"/>
                </a:solidFill>
                <a:latin typeface="Times New Roman" pitchFamily="18" charset="0"/>
                <a:cs typeface="Times New Roman" pitchFamily="18" charset="0"/>
              </a:rPr>
              <a:t>законом распределения </a:t>
            </a:r>
            <a:r>
              <a:rPr lang="ru-RU" dirty="0" smtClean="0">
                <a:latin typeface="Times New Roman" pitchFamily="18" charset="0"/>
                <a:cs typeface="Times New Roman" pitchFamily="18" charset="0"/>
              </a:rPr>
              <a:t>(или </a:t>
            </a:r>
            <a:r>
              <a:rPr lang="ru-RU" dirty="0" smtClean="0">
                <a:solidFill>
                  <a:srgbClr val="FF0000"/>
                </a:solidFill>
                <a:latin typeface="Times New Roman" pitchFamily="18" charset="0"/>
                <a:cs typeface="Times New Roman" pitchFamily="18" charset="0"/>
              </a:rPr>
              <a:t>распределением</a:t>
            </a:r>
            <a:r>
              <a:rPr lang="ru-RU" dirty="0" smtClean="0">
                <a:latin typeface="Times New Roman" pitchFamily="18" charset="0"/>
                <a:cs typeface="Times New Roman" pitchFamily="18" charset="0"/>
              </a:rPr>
              <a:t>) понимается соответствие устанавливающее связь между возможными значениями случайной величины и вероятностями принятия этих значений. Это соответствие может быть задано в виде таблицы графика или соответствующей формулы.</a:t>
            </a:r>
          </a:p>
        </p:txBody>
      </p:sp>
      <p:sp>
        <p:nvSpPr>
          <p:cNvPr id="4" name="TextBox 3"/>
          <p:cNvSpPr txBox="1"/>
          <p:nvPr/>
        </p:nvSpPr>
        <p:spPr>
          <a:xfrm>
            <a:off x="8587394" y="4774168"/>
            <a:ext cx="537754" cy="369332"/>
          </a:xfrm>
          <a:prstGeom prst="rect">
            <a:avLst/>
          </a:prstGeom>
          <a:noFill/>
        </p:spPr>
        <p:txBody>
          <a:bodyPr wrap="square" rtlCol="0">
            <a:spAutoFit/>
          </a:bodyPr>
          <a:lstStyle/>
          <a:p>
            <a:r>
              <a:rPr lang="ru-RU" dirty="0" smtClean="0"/>
              <a:t>30</a:t>
            </a:r>
            <a:endParaRPr lang="ru-RU"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2"/>
          <p:cNvSpPr>
            <a:spLocks noGrp="1"/>
          </p:cNvSpPr>
          <p:nvPr>
            <p:ph type="body" sz="quarter" idx="10"/>
          </p:nvPr>
        </p:nvSpPr>
        <p:spPr>
          <a:xfrm>
            <a:off x="326571" y="953586"/>
            <a:ext cx="8464732" cy="3585448"/>
          </a:xfrm>
        </p:spPr>
        <p:txBody>
          <a:bodyPr>
            <a:normAutofit/>
          </a:bodyPr>
          <a:lstStyle/>
          <a:p>
            <a:pPr indent="450000" algn="just">
              <a:spcBef>
                <a:spcPts val="600"/>
              </a:spcBef>
            </a:pPr>
            <a:r>
              <a:rPr lang="ru-RU" dirty="0" smtClean="0">
                <a:latin typeface="Times New Roman" pitchFamily="18" charset="0"/>
                <a:cs typeface="Times New Roman" pitchFamily="18" charset="0"/>
              </a:rPr>
              <a:t>Каждая измерительная операция (отсчет, </a:t>
            </a:r>
            <a:r>
              <a:rPr lang="ru-RU" dirty="0" smtClean="0">
                <a:latin typeface="Times New Roman" pitchFamily="18" charset="0"/>
                <a:cs typeface="Times New Roman" pitchFamily="18" charset="0"/>
              </a:rPr>
              <a:t>измерение), </a:t>
            </a:r>
            <a:r>
              <a:rPr lang="ru-RU" dirty="0" smtClean="0">
                <a:latin typeface="Times New Roman" pitchFamily="18" charset="0"/>
                <a:cs typeface="Times New Roman" pitchFamily="18" charset="0"/>
              </a:rPr>
              <a:t>называемая </a:t>
            </a:r>
            <a:r>
              <a:rPr lang="ru-RU" dirty="0" smtClean="0">
                <a:solidFill>
                  <a:srgbClr val="FF0000"/>
                </a:solidFill>
                <a:latin typeface="Times New Roman" pitchFamily="18" charset="0"/>
                <a:cs typeface="Times New Roman" pitchFamily="18" charset="0"/>
              </a:rPr>
              <a:t>наблюдением</a:t>
            </a:r>
            <a:r>
              <a:rPr lang="ru-RU" dirty="0" smtClean="0">
                <a:latin typeface="Times New Roman" pitchFamily="18" charset="0"/>
                <a:cs typeface="Times New Roman" pitchFamily="18" charset="0"/>
              </a:rPr>
              <a:t>, дает нам значение измеряемой величины, включающее погрешность и называемое </a:t>
            </a:r>
            <a:r>
              <a:rPr lang="ru-RU" dirty="0" smtClean="0">
                <a:solidFill>
                  <a:srgbClr val="FF0000"/>
                </a:solidFill>
                <a:latin typeface="Times New Roman" pitchFamily="18" charset="0"/>
                <a:cs typeface="Times New Roman" pitchFamily="18" charset="0"/>
              </a:rPr>
              <a:t>результатом наблюдения</a:t>
            </a:r>
            <a:r>
              <a:rPr lang="ru-RU" dirty="0" smtClean="0">
                <a:latin typeface="Times New Roman" pitchFamily="18" charset="0"/>
                <a:cs typeface="Times New Roman" pitchFamily="18" charset="0"/>
              </a:rPr>
              <a:t>. Если результаты наблюдений включают в себя случайные погрешности, то они являются случайными величинами. Измерение состоит, как правило, из нескольких наблюдений.</a:t>
            </a:r>
          </a:p>
          <a:p>
            <a:pPr indent="450000" algn="just">
              <a:spcBef>
                <a:spcPts val="600"/>
              </a:spcBef>
            </a:pPr>
            <a:r>
              <a:rPr lang="ru-RU" dirty="0" smtClean="0">
                <a:latin typeface="Times New Roman" pitchFamily="18" charset="0"/>
                <a:cs typeface="Times New Roman" pitchFamily="18" charset="0"/>
              </a:rPr>
              <a:t>Все множество результатов наблюдений, которые могли быть получены в данном измерении, называется </a:t>
            </a:r>
            <a:r>
              <a:rPr lang="ru-RU" dirty="0" smtClean="0">
                <a:solidFill>
                  <a:srgbClr val="FF0000"/>
                </a:solidFill>
                <a:latin typeface="Times New Roman" pitchFamily="18" charset="0"/>
                <a:cs typeface="Times New Roman" pitchFamily="18" charset="0"/>
              </a:rPr>
              <a:t>генеральной совокупностью значений </a:t>
            </a:r>
            <a:r>
              <a:rPr lang="ru-RU" dirty="0" smtClean="0">
                <a:latin typeface="Times New Roman" pitchFamily="18" charset="0"/>
                <a:cs typeface="Times New Roman" pitchFamily="18" charset="0"/>
              </a:rPr>
              <a:t>или </a:t>
            </a:r>
            <a:r>
              <a:rPr lang="ru-RU" dirty="0" smtClean="0">
                <a:solidFill>
                  <a:srgbClr val="FF0000"/>
                </a:solidFill>
                <a:latin typeface="Times New Roman" pitchFamily="18" charset="0"/>
                <a:cs typeface="Times New Roman" pitchFamily="18" charset="0"/>
              </a:rPr>
              <a:t>генеральной совокупностью</a:t>
            </a:r>
            <a:r>
              <a:rPr lang="ru-RU" dirty="0" smtClean="0">
                <a:latin typeface="Times New Roman" pitchFamily="18" charset="0"/>
                <a:cs typeface="Times New Roman" pitchFamily="18" charset="0"/>
              </a:rPr>
              <a:t>. Это множество может быть как конечным и включать в себя конечное число результатов, так и бесконечным. Во всех случаях число результатов, составляющих генеральную совокупность, велико. Генеральная совокупность несет нам наиболее полную информацию об измеряемой величине.  Однако практически ни получить все это множество результатов наблюдений, ни использовать его, невозможно.</a:t>
            </a:r>
          </a:p>
          <a:p>
            <a:pPr indent="450000" algn="just">
              <a:spcBef>
                <a:spcPts val="600"/>
              </a:spcBef>
            </a:pPr>
            <a:endParaRPr lang="ru-RU" dirty="0" smtClean="0">
              <a:latin typeface="Times New Roman" pitchFamily="18" charset="0"/>
              <a:cs typeface="Times New Roman" pitchFamily="18" charset="0"/>
            </a:endParaRPr>
          </a:p>
        </p:txBody>
      </p:sp>
      <p:sp>
        <p:nvSpPr>
          <p:cNvPr id="5" name="TextBox 4"/>
          <p:cNvSpPr txBox="1"/>
          <p:nvPr/>
        </p:nvSpPr>
        <p:spPr>
          <a:xfrm>
            <a:off x="326571" y="613954"/>
            <a:ext cx="8464732" cy="369332"/>
          </a:xfrm>
          <a:prstGeom prst="rect">
            <a:avLst/>
          </a:prstGeom>
          <a:noFill/>
        </p:spPr>
        <p:txBody>
          <a:bodyPr wrap="square" rtlCol="0">
            <a:spAutoFit/>
          </a:bodyPr>
          <a:lstStyle/>
          <a:p>
            <a:r>
              <a:rPr lang="ru-RU" b="1" dirty="0" smtClean="0">
                <a:solidFill>
                  <a:srgbClr val="FF0000"/>
                </a:solidFill>
                <a:latin typeface="Times New Roman" pitchFamily="18" charset="0"/>
                <a:cs typeface="Times New Roman" pitchFamily="18" charset="0"/>
              </a:rPr>
              <a:t>8.2. Генеральная совокупность. Выборка</a:t>
            </a:r>
            <a:endParaRPr lang="ru-RU" b="1" dirty="0">
              <a:solidFill>
                <a:srgbClr val="FF0000"/>
              </a:solidFill>
              <a:latin typeface="Times New Roman" pitchFamily="18" charset="0"/>
              <a:cs typeface="Times New Roman" pitchFamily="18" charset="0"/>
            </a:endParaRPr>
          </a:p>
        </p:txBody>
      </p:sp>
      <p:sp>
        <p:nvSpPr>
          <p:cNvPr id="6" name="TextBox 5"/>
          <p:cNvSpPr txBox="1"/>
          <p:nvPr/>
        </p:nvSpPr>
        <p:spPr>
          <a:xfrm>
            <a:off x="8587394" y="4774168"/>
            <a:ext cx="537754" cy="369332"/>
          </a:xfrm>
          <a:prstGeom prst="rect">
            <a:avLst/>
          </a:prstGeom>
          <a:noFill/>
        </p:spPr>
        <p:txBody>
          <a:bodyPr wrap="square" rtlCol="0">
            <a:spAutoFit/>
          </a:bodyPr>
          <a:lstStyle/>
          <a:p>
            <a:r>
              <a:rPr lang="ru-RU" dirty="0" smtClean="0"/>
              <a:t>31</a:t>
            </a:r>
            <a:endParaRPr lang="ru-RU"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2"/>
          <p:cNvSpPr>
            <a:spLocks noGrp="1"/>
          </p:cNvSpPr>
          <p:nvPr>
            <p:ph type="body" sz="quarter" idx="10"/>
          </p:nvPr>
        </p:nvSpPr>
        <p:spPr>
          <a:xfrm>
            <a:off x="326571" y="757646"/>
            <a:ext cx="8464732" cy="3585448"/>
          </a:xfrm>
        </p:spPr>
        <p:txBody>
          <a:bodyPr>
            <a:normAutofit/>
          </a:bodyPr>
          <a:lstStyle/>
          <a:p>
            <a:pPr indent="450000" algn="just">
              <a:spcBef>
                <a:spcPts val="600"/>
              </a:spcBef>
            </a:pPr>
            <a:r>
              <a:rPr lang="ru-RU" dirty="0" smtClean="0">
                <a:latin typeface="Times New Roman" pitchFamily="18" charset="0"/>
                <a:cs typeface="Times New Roman" pitchFamily="18" charset="0"/>
              </a:rPr>
              <a:t>Обычно при проведении измерения мы получаем ограниченный набор результатов наблюдений, называемый </a:t>
            </a:r>
            <a:r>
              <a:rPr lang="ru-RU" dirty="0" smtClean="0">
                <a:solidFill>
                  <a:srgbClr val="FF0000"/>
                </a:solidFill>
                <a:latin typeface="Times New Roman" pitchFamily="18" charset="0"/>
                <a:cs typeface="Times New Roman" pitchFamily="18" charset="0"/>
              </a:rPr>
              <a:t>выборкой из генеральной совокупности </a:t>
            </a:r>
            <a:r>
              <a:rPr lang="ru-RU" dirty="0" smtClean="0">
                <a:latin typeface="Times New Roman" pitchFamily="18" charset="0"/>
                <a:cs typeface="Times New Roman" pitchFamily="18" charset="0"/>
              </a:rPr>
              <a:t>или просто </a:t>
            </a:r>
            <a:r>
              <a:rPr lang="ru-RU" dirty="0" smtClean="0">
                <a:solidFill>
                  <a:srgbClr val="FF0000"/>
                </a:solidFill>
                <a:latin typeface="Times New Roman" pitchFamily="18" charset="0"/>
                <a:cs typeface="Times New Roman" pitchFamily="18" charset="0"/>
              </a:rPr>
              <a:t>выборкой</a:t>
            </a:r>
            <a:r>
              <a:rPr lang="ru-RU" dirty="0" smtClean="0">
                <a:latin typeface="Times New Roman" pitchFamily="18" charset="0"/>
                <a:cs typeface="Times New Roman" pitchFamily="18" charset="0"/>
              </a:rPr>
              <a:t>. Выборка содержит о</a:t>
            </a:r>
            <a:r>
              <a:rPr lang="ru-RU" dirty="0">
                <a:latin typeface="Times New Roman" pitchFamily="18" charset="0"/>
                <a:cs typeface="Times New Roman" pitchFamily="18" charset="0"/>
              </a:rPr>
              <a:t>т</a:t>
            </a:r>
            <a:r>
              <a:rPr lang="ru-RU" dirty="0" smtClean="0">
                <a:latin typeface="Times New Roman" pitchFamily="18" charset="0"/>
                <a:cs typeface="Times New Roman" pitchFamily="18" charset="0"/>
              </a:rPr>
              <a:t> нескольких единиц до нескольких десятков значений. Этот набор не позволяет определить истинное значение измеряемой величины, однако обработка набора по определенным правилам дает возможность оценить истинное значение и определить возможную погрешность этой оценки.</a:t>
            </a:r>
          </a:p>
          <a:p>
            <a:pPr indent="450000" algn="just">
              <a:spcBef>
                <a:spcPts val="600"/>
              </a:spcBef>
            </a:pPr>
            <a:r>
              <a:rPr lang="ru-RU" dirty="0" smtClean="0">
                <a:latin typeface="Times New Roman" pitchFamily="18" charset="0"/>
                <a:cs typeface="Times New Roman" pitchFamily="18" charset="0"/>
              </a:rPr>
              <a:t>Пусть выборка содержит </a:t>
            </a:r>
            <a:r>
              <a:rPr lang="en-US" dirty="0" smtClean="0">
                <a:latin typeface="Times New Roman" pitchFamily="18" charset="0"/>
                <a:cs typeface="Times New Roman" pitchFamily="18" charset="0"/>
              </a:rPr>
              <a:t>N</a:t>
            </a:r>
            <a:r>
              <a:rPr lang="ru-RU" dirty="0" smtClean="0">
                <a:latin typeface="Times New Roman" pitchFamily="18" charset="0"/>
                <a:cs typeface="Times New Roman" pitchFamily="18" charset="0"/>
              </a:rPr>
              <a:t> значений измеряемой величины х</a:t>
            </a:r>
            <a:r>
              <a:rPr lang="ru-RU" baseline="-25000" dirty="0" smtClean="0">
                <a:latin typeface="Times New Roman" pitchFamily="18" charset="0"/>
                <a:cs typeface="Times New Roman" pitchFamily="18" charset="0"/>
              </a:rPr>
              <a:t>1</a:t>
            </a:r>
            <a:r>
              <a:rPr lang="ru-RU" dirty="0" smtClean="0">
                <a:latin typeface="Times New Roman" pitchFamily="18" charset="0"/>
                <a:cs typeface="Times New Roman" pitchFamily="18" charset="0"/>
              </a:rPr>
              <a:t>, х</a:t>
            </a:r>
            <a:r>
              <a:rPr lang="ru-RU" baseline="-25000" dirty="0" smtClean="0">
                <a:latin typeface="Times New Roman" pitchFamily="18" charset="0"/>
                <a:cs typeface="Times New Roman" pitchFamily="18" charset="0"/>
              </a:rPr>
              <a:t>2</a:t>
            </a:r>
            <a:r>
              <a:rPr lang="ru-RU" dirty="0" smtClean="0">
                <a:latin typeface="Times New Roman" pitchFamily="18" charset="0"/>
                <a:cs typeface="Times New Roman" pitchFamily="18" charset="0"/>
              </a:rPr>
              <a:t>, …, </a:t>
            </a:r>
            <a:r>
              <a:rPr lang="ru-RU" dirty="0" err="1" smtClean="0">
                <a:latin typeface="Times New Roman" pitchFamily="18" charset="0"/>
                <a:cs typeface="Times New Roman" pitchFamily="18" charset="0"/>
              </a:rPr>
              <a:t>х</a:t>
            </a:r>
            <a:r>
              <a:rPr lang="en-US" baseline="-25000" dirty="0" smtClean="0">
                <a:latin typeface="Times New Roman" pitchFamily="18" charset="0"/>
                <a:cs typeface="Times New Roman" pitchFamily="18" charset="0"/>
              </a:rPr>
              <a:t>N</a:t>
            </a:r>
            <a:r>
              <a:rPr lang="ru-RU" dirty="0" smtClean="0">
                <a:latin typeface="Times New Roman" pitchFamily="18" charset="0"/>
                <a:cs typeface="Times New Roman" pitchFamily="18" charset="0"/>
              </a:rPr>
              <a:t>. Число </a:t>
            </a:r>
            <a:r>
              <a:rPr lang="en-US" dirty="0" smtClean="0">
                <a:latin typeface="Times New Roman" pitchFamily="18" charset="0"/>
                <a:cs typeface="Times New Roman" pitchFamily="18" charset="0"/>
              </a:rPr>
              <a:t>N</a:t>
            </a:r>
            <a:r>
              <a:rPr lang="ru-RU" dirty="0" smtClean="0">
                <a:latin typeface="Times New Roman" pitchFamily="18" charset="0"/>
                <a:cs typeface="Times New Roman" pitchFamily="18" charset="0"/>
              </a:rPr>
              <a:t> называется </a:t>
            </a:r>
            <a:r>
              <a:rPr lang="ru-RU" dirty="0" smtClean="0">
                <a:solidFill>
                  <a:srgbClr val="FF0000"/>
                </a:solidFill>
                <a:latin typeface="Times New Roman" pitchFamily="18" charset="0"/>
                <a:cs typeface="Times New Roman" pitchFamily="18" charset="0"/>
              </a:rPr>
              <a:t>объемом выборки</a:t>
            </a:r>
            <a:r>
              <a:rPr lang="ru-RU" dirty="0" smtClean="0">
                <a:latin typeface="Times New Roman" pitchFamily="18" charset="0"/>
                <a:cs typeface="Times New Roman" pitchFamily="18" charset="0"/>
              </a:rPr>
              <a:t>. Результаты наблюдений, входящих в выборку, можно упорядочить, расположив их в порядке возрастания или убывания. Например, х</a:t>
            </a:r>
            <a:r>
              <a:rPr lang="ru-RU" baseline="-25000" dirty="0" smtClean="0">
                <a:latin typeface="Times New Roman" pitchFamily="18" charset="0"/>
                <a:cs typeface="Times New Roman" pitchFamily="18" charset="0"/>
              </a:rPr>
              <a:t>1</a:t>
            </a:r>
            <a:r>
              <a:rPr lang="ru-RU" dirty="0" smtClean="0">
                <a:latin typeface="Times New Roman" pitchFamily="18" charset="0"/>
                <a:cs typeface="Times New Roman" pitchFamily="18" charset="0"/>
              </a:rPr>
              <a:t>≤х</a:t>
            </a:r>
            <a:r>
              <a:rPr lang="ru-RU" baseline="-25000" dirty="0" smtClean="0">
                <a:latin typeface="Times New Roman" pitchFamily="18" charset="0"/>
                <a:cs typeface="Times New Roman" pitchFamily="18" charset="0"/>
              </a:rPr>
              <a:t>2</a:t>
            </a:r>
            <a:r>
              <a:rPr lang="ru-RU" dirty="0" smtClean="0">
                <a:latin typeface="Times New Roman" pitchFamily="18" charset="0"/>
                <a:cs typeface="Times New Roman" pitchFamily="18" charset="0"/>
              </a:rPr>
              <a:t> ≤ … ≤ </a:t>
            </a:r>
            <a:r>
              <a:rPr lang="ru-RU" dirty="0" err="1" smtClean="0">
                <a:latin typeface="Times New Roman" pitchFamily="18" charset="0"/>
                <a:cs typeface="Times New Roman" pitchFamily="18" charset="0"/>
              </a:rPr>
              <a:t>х</a:t>
            </a:r>
            <a:r>
              <a:rPr lang="en-US" baseline="-25000" dirty="0" smtClean="0">
                <a:latin typeface="Times New Roman" pitchFamily="18" charset="0"/>
                <a:cs typeface="Times New Roman" pitchFamily="18" charset="0"/>
              </a:rPr>
              <a:t>N</a:t>
            </a:r>
            <a:r>
              <a:rPr lang="ru-RU" dirty="0" smtClean="0">
                <a:latin typeface="Times New Roman" pitchFamily="18" charset="0"/>
                <a:cs typeface="Times New Roman" pitchFamily="18" charset="0"/>
              </a:rPr>
              <a:t>. Полученную выборку называют </a:t>
            </a:r>
            <a:r>
              <a:rPr lang="ru-RU" dirty="0" smtClean="0">
                <a:solidFill>
                  <a:srgbClr val="FF0000"/>
                </a:solidFill>
                <a:latin typeface="Times New Roman" pitchFamily="18" charset="0"/>
                <a:cs typeface="Times New Roman" pitchFamily="18" charset="0"/>
              </a:rPr>
              <a:t>упорядоченной</a:t>
            </a:r>
            <a:r>
              <a:rPr lang="ru-RU" dirty="0" smtClean="0">
                <a:latin typeface="Times New Roman" pitchFamily="18" charset="0"/>
                <a:cs typeface="Times New Roman" pitchFamily="18" charset="0"/>
              </a:rPr>
              <a:t> или </a:t>
            </a:r>
            <a:r>
              <a:rPr lang="ru-RU" dirty="0" smtClean="0">
                <a:solidFill>
                  <a:srgbClr val="FF0000"/>
                </a:solidFill>
                <a:latin typeface="Times New Roman" pitchFamily="18" charset="0"/>
                <a:cs typeface="Times New Roman" pitchFamily="18" charset="0"/>
              </a:rPr>
              <a:t>ранжированной</a:t>
            </a:r>
            <a:r>
              <a:rPr lang="ru-RU" dirty="0" smtClean="0">
                <a:latin typeface="Times New Roman" pitchFamily="18" charset="0"/>
                <a:cs typeface="Times New Roman" pitchFamily="18" charset="0"/>
              </a:rPr>
              <a:t>. Любая выборка содержит минимальное (</a:t>
            </a:r>
            <a:r>
              <a:rPr lang="ru-RU" dirty="0" err="1" smtClean="0">
                <a:latin typeface="Times New Roman" pitchFamily="18" charset="0"/>
                <a:cs typeface="Times New Roman" pitchFamily="18" charset="0"/>
              </a:rPr>
              <a:t>х</a:t>
            </a:r>
            <a:r>
              <a:rPr lang="en-US" baseline="-25000" dirty="0" smtClean="0">
                <a:latin typeface="Times New Roman" pitchFamily="18" charset="0"/>
                <a:cs typeface="Times New Roman" pitchFamily="18" charset="0"/>
              </a:rPr>
              <a:t>min</a:t>
            </a:r>
            <a:r>
              <a:rPr lang="en-US"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и максимальное (</a:t>
            </a:r>
            <a:r>
              <a:rPr lang="en-US" dirty="0" err="1" smtClean="0">
                <a:latin typeface="Times New Roman" pitchFamily="18" charset="0"/>
                <a:cs typeface="Times New Roman" pitchFamily="18" charset="0"/>
              </a:rPr>
              <a:t>x</a:t>
            </a:r>
            <a:r>
              <a:rPr lang="en-US" baseline="-25000" dirty="0" err="1" smtClean="0">
                <a:latin typeface="Times New Roman" pitchFamily="18" charset="0"/>
                <a:cs typeface="Times New Roman" pitchFamily="18" charset="0"/>
              </a:rPr>
              <a:t>max</a:t>
            </a:r>
            <a:r>
              <a:rPr lang="en-US" dirty="0" smtClean="0">
                <a:latin typeface="Times New Roman" pitchFamily="18" charset="0"/>
                <a:cs typeface="Times New Roman" pitchFamily="18" charset="0"/>
              </a:rPr>
              <a:t>)</a:t>
            </a:r>
            <a:r>
              <a:rPr lang="ru-RU" dirty="0" smtClean="0">
                <a:latin typeface="Times New Roman" pitchFamily="18" charset="0"/>
                <a:cs typeface="Times New Roman" pitchFamily="18" charset="0"/>
              </a:rPr>
              <a:t> значения измеряемой величины. Разность</a:t>
            </a:r>
          </a:p>
          <a:p>
            <a:pPr indent="450000" algn="just">
              <a:spcBef>
                <a:spcPts val="600"/>
              </a:spcBef>
            </a:pPr>
            <a:r>
              <a:rPr lang="en-US" dirty="0" smtClean="0">
                <a:latin typeface="Times New Roman" pitchFamily="18" charset="0"/>
                <a:cs typeface="Times New Roman" pitchFamily="18" charset="0"/>
              </a:rPr>
              <a:t>R= </a:t>
            </a:r>
            <a:r>
              <a:rPr lang="en-US" dirty="0" err="1" smtClean="0">
                <a:latin typeface="Times New Roman" pitchFamily="18" charset="0"/>
                <a:cs typeface="Times New Roman" pitchFamily="18" charset="0"/>
              </a:rPr>
              <a:t>x</a:t>
            </a:r>
            <a:r>
              <a:rPr lang="en-US" baseline="-25000" dirty="0" err="1" smtClean="0">
                <a:latin typeface="Times New Roman" pitchFamily="18" charset="0"/>
                <a:cs typeface="Times New Roman" pitchFamily="18" charset="0"/>
              </a:rPr>
              <a:t>max</a:t>
            </a:r>
            <a:r>
              <a:rPr lang="en-US" dirty="0" smtClean="0">
                <a:latin typeface="Times New Roman" pitchFamily="18" charset="0"/>
                <a:cs typeface="Times New Roman" pitchFamily="18" charset="0"/>
              </a:rPr>
              <a:t>-</a:t>
            </a:r>
            <a:r>
              <a:rPr lang="ru-RU" dirty="0" smtClean="0">
                <a:latin typeface="Times New Roman" pitchFamily="18" charset="0"/>
                <a:cs typeface="Times New Roman" pitchFamily="18" charset="0"/>
              </a:rPr>
              <a:t> </a:t>
            </a:r>
            <a:r>
              <a:rPr lang="ru-RU" dirty="0" err="1" smtClean="0">
                <a:latin typeface="Times New Roman" pitchFamily="18" charset="0"/>
                <a:cs typeface="Times New Roman" pitchFamily="18" charset="0"/>
              </a:rPr>
              <a:t>х</a:t>
            </a:r>
            <a:r>
              <a:rPr lang="en-US" baseline="-25000" dirty="0" smtClean="0">
                <a:latin typeface="Times New Roman" pitchFamily="18" charset="0"/>
                <a:cs typeface="Times New Roman" pitchFamily="18" charset="0"/>
              </a:rPr>
              <a:t>min</a:t>
            </a:r>
            <a:endParaRPr lang="ru-RU" dirty="0" smtClean="0">
              <a:latin typeface="Times New Roman" pitchFamily="18" charset="0"/>
              <a:cs typeface="Times New Roman" pitchFamily="18" charset="0"/>
            </a:endParaRPr>
          </a:p>
          <a:p>
            <a:pPr algn="just">
              <a:spcBef>
                <a:spcPts val="600"/>
              </a:spcBef>
            </a:pPr>
            <a:r>
              <a:rPr lang="ru-RU" dirty="0" smtClean="0">
                <a:latin typeface="Times New Roman" pitchFamily="18" charset="0"/>
                <a:cs typeface="Times New Roman" pitchFamily="18" charset="0"/>
              </a:rPr>
              <a:t>называется </a:t>
            </a:r>
            <a:r>
              <a:rPr lang="ru-RU" dirty="0" smtClean="0">
                <a:solidFill>
                  <a:srgbClr val="FF0000"/>
                </a:solidFill>
                <a:latin typeface="Times New Roman" pitchFamily="18" charset="0"/>
                <a:cs typeface="Times New Roman" pitchFamily="18" charset="0"/>
              </a:rPr>
              <a:t>размахом выборки</a:t>
            </a:r>
            <a:r>
              <a:rPr lang="ru-RU" dirty="0" smtClean="0">
                <a:latin typeface="Times New Roman" pitchFamily="18" charset="0"/>
                <a:cs typeface="Times New Roman" pitchFamily="18" charset="0"/>
              </a:rPr>
              <a:t>.</a:t>
            </a:r>
          </a:p>
          <a:p>
            <a:pPr indent="450000" algn="just">
              <a:spcBef>
                <a:spcPts val="600"/>
              </a:spcBef>
            </a:pPr>
            <a:endParaRPr lang="ru-RU" dirty="0" smtClean="0">
              <a:latin typeface="Times New Roman" pitchFamily="18" charset="0"/>
              <a:cs typeface="Times New Roman" pitchFamily="18" charset="0"/>
            </a:endParaRPr>
          </a:p>
        </p:txBody>
      </p:sp>
      <p:sp>
        <p:nvSpPr>
          <p:cNvPr id="6" name="TextBox 5"/>
          <p:cNvSpPr txBox="1"/>
          <p:nvPr/>
        </p:nvSpPr>
        <p:spPr>
          <a:xfrm>
            <a:off x="8587394" y="4774168"/>
            <a:ext cx="537754" cy="369332"/>
          </a:xfrm>
          <a:prstGeom prst="rect">
            <a:avLst/>
          </a:prstGeom>
          <a:noFill/>
        </p:spPr>
        <p:txBody>
          <a:bodyPr wrap="square" rtlCol="0">
            <a:spAutoFit/>
          </a:bodyPr>
          <a:lstStyle/>
          <a:p>
            <a:r>
              <a:rPr lang="ru-RU" dirty="0" smtClean="0"/>
              <a:t>32</a:t>
            </a:r>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12678" y="4774168"/>
            <a:ext cx="537754" cy="369332"/>
          </a:xfrm>
          <a:prstGeom prst="rect">
            <a:avLst/>
          </a:prstGeom>
          <a:noFill/>
        </p:spPr>
        <p:txBody>
          <a:bodyPr wrap="square" rtlCol="0">
            <a:spAutoFit/>
          </a:bodyPr>
          <a:lstStyle/>
          <a:p>
            <a:r>
              <a:rPr lang="ru-RU" dirty="0" smtClean="0"/>
              <a:t>4</a:t>
            </a:r>
            <a:endParaRPr lang="ru-RU" dirty="0"/>
          </a:p>
        </p:txBody>
      </p:sp>
      <p:sp>
        <p:nvSpPr>
          <p:cNvPr id="5" name="TextBox 4"/>
          <p:cNvSpPr txBox="1"/>
          <p:nvPr/>
        </p:nvSpPr>
        <p:spPr>
          <a:xfrm>
            <a:off x="477079" y="184666"/>
            <a:ext cx="5526156" cy="369332"/>
          </a:xfrm>
          <a:prstGeom prst="rect">
            <a:avLst/>
          </a:prstGeom>
          <a:noFill/>
        </p:spPr>
        <p:txBody>
          <a:bodyPr wrap="square" rtlCol="0">
            <a:spAutoFit/>
          </a:bodyPr>
          <a:lstStyle/>
          <a:p>
            <a:r>
              <a:rPr lang="ru-RU" b="1" dirty="0" smtClean="0">
                <a:solidFill>
                  <a:srgbClr val="FF0000"/>
                </a:solidFill>
                <a:latin typeface="Times New Roman" pitchFamily="18" charset="0"/>
                <a:cs typeface="Times New Roman" pitchFamily="18" charset="0"/>
              </a:rPr>
              <a:t>3. Классификация измерений</a:t>
            </a:r>
            <a:endParaRPr lang="ru-RU" b="1" dirty="0">
              <a:solidFill>
                <a:srgbClr val="FF0000"/>
              </a:solidFill>
              <a:latin typeface="Times New Roman" pitchFamily="18" charset="0"/>
              <a:cs typeface="Times New Roman" pitchFamily="18" charset="0"/>
            </a:endParaRPr>
          </a:p>
        </p:txBody>
      </p:sp>
      <p:sp>
        <p:nvSpPr>
          <p:cNvPr id="6" name="Овал 5"/>
          <p:cNvSpPr/>
          <p:nvPr/>
        </p:nvSpPr>
        <p:spPr>
          <a:xfrm>
            <a:off x="3346205" y="2654466"/>
            <a:ext cx="1629012" cy="47707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1400" dirty="0" smtClean="0"/>
              <a:t>ИЗМЕРЕНИЯ</a:t>
            </a:r>
            <a:endParaRPr lang="ru-RU" sz="1400" dirty="0"/>
          </a:p>
        </p:txBody>
      </p:sp>
      <p:cxnSp>
        <p:nvCxnSpPr>
          <p:cNvPr id="8" name="Прямая со стрелкой 7"/>
          <p:cNvCxnSpPr>
            <a:stCxn id="6" idx="7"/>
          </p:cNvCxnSpPr>
          <p:nvPr/>
        </p:nvCxnSpPr>
        <p:spPr>
          <a:xfrm flipV="1">
            <a:off x="4736654" y="1696279"/>
            <a:ext cx="723242" cy="102805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Прямоугольник 8"/>
          <p:cNvSpPr/>
          <p:nvPr/>
        </p:nvSpPr>
        <p:spPr>
          <a:xfrm>
            <a:off x="5459896" y="1404730"/>
            <a:ext cx="1669774" cy="5830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1400" dirty="0" smtClean="0"/>
              <a:t>По физическому характеру явлений</a:t>
            </a:r>
            <a:endParaRPr lang="ru-RU" sz="1400" dirty="0"/>
          </a:p>
        </p:txBody>
      </p:sp>
      <p:cxnSp>
        <p:nvCxnSpPr>
          <p:cNvPr id="16" name="Прямая со стрелкой 15"/>
          <p:cNvCxnSpPr>
            <a:stCxn id="9" idx="0"/>
            <a:endCxn id="17" idx="2"/>
          </p:cNvCxnSpPr>
          <p:nvPr/>
        </p:nvCxnSpPr>
        <p:spPr>
          <a:xfrm flipV="1">
            <a:off x="6294783" y="1170218"/>
            <a:ext cx="278292" cy="2345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Прямоугольник 16"/>
          <p:cNvSpPr/>
          <p:nvPr/>
        </p:nvSpPr>
        <p:spPr>
          <a:xfrm>
            <a:off x="5890588" y="770059"/>
            <a:ext cx="1364974" cy="4001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1200" dirty="0" smtClean="0"/>
              <a:t>механические</a:t>
            </a:r>
            <a:endParaRPr lang="ru-RU" sz="1200" dirty="0"/>
          </a:p>
        </p:txBody>
      </p:sp>
      <p:cxnSp>
        <p:nvCxnSpPr>
          <p:cNvPr id="19" name="Прямая со стрелкой 18"/>
          <p:cNvCxnSpPr/>
          <p:nvPr/>
        </p:nvCxnSpPr>
        <p:spPr>
          <a:xfrm flipV="1">
            <a:off x="7129670" y="1179443"/>
            <a:ext cx="318052" cy="2252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Прямоугольник 19"/>
          <p:cNvSpPr/>
          <p:nvPr/>
        </p:nvSpPr>
        <p:spPr>
          <a:xfrm>
            <a:off x="7480846" y="971438"/>
            <a:ext cx="1364974" cy="4001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1200" dirty="0" smtClean="0"/>
              <a:t>тепловые</a:t>
            </a:r>
            <a:endParaRPr lang="ru-RU" sz="1200" dirty="0"/>
          </a:p>
        </p:txBody>
      </p:sp>
      <p:cxnSp>
        <p:nvCxnSpPr>
          <p:cNvPr id="23" name="Прямая со стрелкой 22"/>
          <p:cNvCxnSpPr>
            <a:stCxn id="9" idx="3"/>
          </p:cNvCxnSpPr>
          <p:nvPr/>
        </p:nvCxnSpPr>
        <p:spPr>
          <a:xfrm>
            <a:off x="7129670" y="1696278"/>
            <a:ext cx="31805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Прямоугольник 23"/>
          <p:cNvSpPr/>
          <p:nvPr/>
        </p:nvSpPr>
        <p:spPr>
          <a:xfrm>
            <a:off x="7447704" y="1496198"/>
            <a:ext cx="1364974" cy="4001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1200" dirty="0" smtClean="0"/>
              <a:t>Физико-химические и др.</a:t>
            </a:r>
            <a:endParaRPr lang="ru-RU" sz="1200" dirty="0"/>
          </a:p>
        </p:txBody>
      </p:sp>
      <p:cxnSp>
        <p:nvCxnSpPr>
          <p:cNvPr id="26" name="Прямая со стрелкой 25"/>
          <p:cNvCxnSpPr>
            <a:stCxn id="6" idx="6"/>
          </p:cNvCxnSpPr>
          <p:nvPr/>
        </p:nvCxnSpPr>
        <p:spPr>
          <a:xfrm>
            <a:off x="4975217" y="2893006"/>
            <a:ext cx="48467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Прямоугольник 26"/>
          <p:cNvSpPr/>
          <p:nvPr/>
        </p:nvSpPr>
        <p:spPr>
          <a:xfrm>
            <a:off x="5459896" y="2601458"/>
            <a:ext cx="1669774" cy="5830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1400" dirty="0" smtClean="0"/>
              <a:t>По способу получения данных</a:t>
            </a:r>
            <a:endParaRPr lang="ru-RU" sz="1400" dirty="0"/>
          </a:p>
        </p:txBody>
      </p:sp>
      <p:cxnSp>
        <p:nvCxnSpPr>
          <p:cNvPr id="29" name="Прямая со стрелкой 28"/>
          <p:cNvCxnSpPr>
            <a:stCxn id="27" idx="3"/>
          </p:cNvCxnSpPr>
          <p:nvPr/>
        </p:nvCxnSpPr>
        <p:spPr>
          <a:xfrm>
            <a:off x="7129670" y="2893006"/>
            <a:ext cx="31803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Прямоугольник 29"/>
          <p:cNvSpPr/>
          <p:nvPr/>
        </p:nvSpPr>
        <p:spPr>
          <a:xfrm>
            <a:off x="7447704" y="2040835"/>
            <a:ext cx="1364974" cy="4001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1200" dirty="0" smtClean="0"/>
              <a:t>прямые</a:t>
            </a:r>
            <a:endParaRPr lang="ru-RU" sz="1200" dirty="0"/>
          </a:p>
        </p:txBody>
      </p:sp>
      <p:sp>
        <p:nvSpPr>
          <p:cNvPr id="31" name="Прямоугольник 30"/>
          <p:cNvSpPr/>
          <p:nvPr/>
        </p:nvSpPr>
        <p:spPr>
          <a:xfrm>
            <a:off x="7447704" y="2570922"/>
            <a:ext cx="1364974" cy="4001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1200" dirty="0" smtClean="0"/>
              <a:t>косвенные</a:t>
            </a:r>
            <a:endParaRPr lang="ru-RU" sz="1200" dirty="0"/>
          </a:p>
        </p:txBody>
      </p:sp>
      <p:sp>
        <p:nvSpPr>
          <p:cNvPr id="32" name="Прямоугольник 31"/>
          <p:cNvSpPr/>
          <p:nvPr/>
        </p:nvSpPr>
        <p:spPr>
          <a:xfrm>
            <a:off x="7447704" y="3131545"/>
            <a:ext cx="1364974" cy="4001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1200" dirty="0" smtClean="0"/>
              <a:t>совокупные</a:t>
            </a:r>
            <a:endParaRPr lang="ru-RU" sz="1200" dirty="0"/>
          </a:p>
        </p:txBody>
      </p:sp>
      <p:sp>
        <p:nvSpPr>
          <p:cNvPr id="33" name="Прямоугольник 32"/>
          <p:cNvSpPr/>
          <p:nvPr/>
        </p:nvSpPr>
        <p:spPr>
          <a:xfrm>
            <a:off x="7447722" y="3710609"/>
            <a:ext cx="1364974" cy="4001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1200" dirty="0" smtClean="0"/>
              <a:t>совместные</a:t>
            </a:r>
            <a:endParaRPr lang="ru-RU" sz="1200" dirty="0"/>
          </a:p>
        </p:txBody>
      </p:sp>
      <p:cxnSp>
        <p:nvCxnSpPr>
          <p:cNvPr id="36" name="Прямая со стрелкой 35"/>
          <p:cNvCxnSpPr/>
          <p:nvPr/>
        </p:nvCxnSpPr>
        <p:spPr>
          <a:xfrm flipV="1">
            <a:off x="7129670" y="2226365"/>
            <a:ext cx="318034" cy="3750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Прямая со стрелкой 37"/>
          <p:cNvCxnSpPr/>
          <p:nvPr/>
        </p:nvCxnSpPr>
        <p:spPr>
          <a:xfrm>
            <a:off x="7129670" y="3184554"/>
            <a:ext cx="318034" cy="1682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Прямая со стрелкой 39"/>
          <p:cNvCxnSpPr>
            <a:stCxn id="27" idx="2"/>
            <a:endCxn id="33" idx="1"/>
          </p:cNvCxnSpPr>
          <p:nvPr/>
        </p:nvCxnSpPr>
        <p:spPr>
          <a:xfrm>
            <a:off x="6294783" y="3184554"/>
            <a:ext cx="1152939" cy="7261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Прямоугольник 40"/>
          <p:cNvSpPr/>
          <p:nvPr/>
        </p:nvSpPr>
        <p:spPr>
          <a:xfrm>
            <a:off x="5526156" y="3831177"/>
            <a:ext cx="1669774" cy="5830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1400" dirty="0" smtClean="0"/>
              <a:t>По отношению к объекту измерения</a:t>
            </a:r>
            <a:endParaRPr lang="ru-RU" sz="1400" dirty="0"/>
          </a:p>
        </p:txBody>
      </p:sp>
      <p:sp>
        <p:nvSpPr>
          <p:cNvPr id="42" name="Прямоугольник 41"/>
          <p:cNvSpPr/>
          <p:nvPr/>
        </p:nvSpPr>
        <p:spPr>
          <a:xfrm>
            <a:off x="5923709" y="4574088"/>
            <a:ext cx="1364974" cy="4001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1200" dirty="0" smtClean="0"/>
              <a:t>разрушающие</a:t>
            </a:r>
            <a:endParaRPr lang="ru-RU" sz="1200" dirty="0"/>
          </a:p>
        </p:txBody>
      </p:sp>
      <p:sp>
        <p:nvSpPr>
          <p:cNvPr id="43" name="Прямоугольник 42"/>
          <p:cNvSpPr/>
          <p:nvPr/>
        </p:nvSpPr>
        <p:spPr>
          <a:xfrm>
            <a:off x="7441083" y="4574088"/>
            <a:ext cx="1364974" cy="4001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1200" dirty="0" smtClean="0"/>
              <a:t>неразрушающие</a:t>
            </a:r>
            <a:endParaRPr lang="ru-RU" sz="1200" dirty="0"/>
          </a:p>
        </p:txBody>
      </p:sp>
      <p:cxnSp>
        <p:nvCxnSpPr>
          <p:cNvPr id="45" name="Прямая со стрелкой 44"/>
          <p:cNvCxnSpPr>
            <a:stCxn id="6" idx="5"/>
            <a:endCxn id="41" idx="0"/>
          </p:cNvCxnSpPr>
          <p:nvPr/>
        </p:nvCxnSpPr>
        <p:spPr>
          <a:xfrm>
            <a:off x="4736654" y="3061678"/>
            <a:ext cx="1624389" cy="7694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Прямая со стрелкой 46"/>
          <p:cNvCxnSpPr>
            <a:stCxn id="41" idx="2"/>
            <a:endCxn id="42" idx="0"/>
          </p:cNvCxnSpPr>
          <p:nvPr/>
        </p:nvCxnSpPr>
        <p:spPr>
          <a:xfrm>
            <a:off x="6361043" y="4414273"/>
            <a:ext cx="245153" cy="1598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Прямая со стрелкой 48"/>
          <p:cNvCxnSpPr>
            <a:stCxn id="41" idx="2"/>
            <a:endCxn id="43" idx="0"/>
          </p:cNvCxnSpPr>
          <p:nvPr/>
        </p:nvCxnSpPr>
        <p:spPr>
          <a:xfrm>
            <a:off x="6361043" y="4414273"/>
            <a:ext cx="1762527" cy="1598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0" name="Прямоугольник 49"/>
          <p:cNvSpPr/>
          <p:nvPr/>
        </p:nvSpPr>
        <p:spPr>
          <a:xfrm>
            <a:off x="3319700" y="3851057"/>
            <a:ext cx="1669774" cy="5830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1400" dirty="0" smtClean="0"/>
              <a:t>По количеству циклов измерений</a:t>
            </a:r>
            <a:endParaRPr lang="ru-RU" sz="1400" dirty="0"/>
          </a:p>
        </p:txBody>
      </p:sp>
      <p:sp>
        <p:nvSpPr>
          <p:cNvPr id="51" name="Прямоугольник 50"/>
          <p:cNvSpPr/>
          <p:nvPr/>
        </p:nvSpPr>
        <p:spPr>
          <a:xfrm>
            <a:off x="2723353" y="4593968"/>
            <a:ext cx="1364974" cy="4001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1200" dirty="0" smtClean="0"/>
              <a:t>однократные</a:t>
            </a:r>
            <a:endParaRPr lang="ru-RU" sz="1200" dirty="0"/>
          </a:p>
        </p:txBody>
      </p:sp>
      <p:sp>
        <p:nvSpPr>
          <p:cNvPr id="52" name="Прямоугольник 51"/>
          <p:cNvSpPr/>
          <p:nvPr/>
        </p:nvSpPr>
        <p:spPr>
          <a:xfrm>
            <a:off x="4240727" y="4593968"/>
            <a:ext cx="1364974" cy="4001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1200" dirty="0" smtClean="0"/>
              <a:t>многократные</a:t>
            </a:r>
            <a:endParaRPr lang="ru-RU" sz="1200" dirty="0"/>
          </a:p>
        </p:txBody>
      </p:sp>
      <p:cxnSp>
        <p:nvCxnSpPr>
          <p:cNvPr id="53" name="Прямая со стрелкой 52"/>
          <p:cNvCxnSpPr>
            <a:stCxn id="50" idx="2"/>
            <a:endCxn id="51" idx="0"/>
          </p:cNvCxnSpPr>
          <p:nvPr/>
        </p:nvCxnSpPr>
        <p:spPr>
          <a:xfrm flipH="1">
            <a:off x="3405840" y="4434153"/>
            <a:ext cx="748747" cy="1598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Прямая со стрелкой 53"/>
          <p:cNvCxnSpPr>
            <a:stCxn id="50" idx="2"/>
            <a:endCxn id="52" idx="0"/>
          </p:cNvCxnSpPr>
          <p:nvPr/>
        </p:nvCxnSpPr>
        <p:spPr>
          <a:xfrm>
            <a:off x="4154587" y="4434153"/>
            <a:ext cx="768627" cy="1598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Прямая со стрелкой 55"/>
          <p:cNvCxnSpPr>
            <a:stCxn id="6" idx="4"/>
            <a:endCxn id="50" idx="0"/>
          </p:cNvCxnSpPr>
          <p:nvPr/>
        </p:nvCxnSpPr>
        <p:spPr>
          <a:xfrm flipH="1">
            <a:off x="4154587" y="3131545"/>
            <a:ext cx="6124" cy="7195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2" name="Прямоугольник 61"/>
          <p:cNvSpPr/>
          <p:nvPr/>
        </p:nvSpPr>
        <p:spPr>
          <a:xfrm>
            <a:off x="1139759" y="3857685"/>
            <a:ext cx="1669774" cy="5830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1400" dirty="0" smtClean="0"/>
              <a:t>По метрологическому назначению</a:t>
            </a:r>
            <a:endParaRPr lang="ru-RU" sz="1400" dirty="0"/>
          </a:p>
        </p:txBody>
      </p:sp>
      <p:sp>
        <p:nvSpPr>
          <p:cNvPr id="63" name="Прямоугольник 62"/>
          <p:cNvSpPr/>
          <p:nvPr/>
        </p:nvSpPr>
        <p:spPr>
          <a:xfrm>
            <a:off x="106085" y="4600596"/>
            <a:ext cx="1364974" cy="4001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1200" dirty="0" smtClean="0"/>
              <a:t>метрологические</a:t>
            </a:r>
            <a:endParaRPr lang="ru-RU" sz="1200" dirty="0"/>
          </a:p>
        </p:txBody>
      </p:sp>
      <p:sp>
        <p:nvSpPr>
          <p:cNvPr id="64" name="Прямоугольник 63"/>
          <p:cNvSpPr/>
          <p:nvPr/>
        </p:nvSpPr>
        <p:spPr>
          <a:xfrm>
            <a:off x="1550505" y="4600596"/>
            <a:ext cx="1027116" cy="4001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1200" dirty="0" smtClean="0"/>
              <a:t>технические</a:t>
            </a:r>
            <a:endParaRPr lang="ru-RU" sz="1200" dirty="0"/>
          </a:p>
        </p:txBody>
      </p:sp>
      <p:cxnSp>
        <p:nvCxnSpPr>
          <p:cNvPr id="65" name="Прямая со стрелкой 64"/>
          <p:cNvCxnSpPr>
            <a:stCxn id="62" idx="2"/>
            <a:endCxn id="63" idx="0"/>
          </p:cNvCxnSpPr>
          <p:nvPr/>
        </p:nvCxnSpPr>
        <p:spPr>
          <a:xfrm flipH="1">
            <a:off x="788572" y="4440781"/>
            <a:ext cx="1186074" cy="1598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6" name="Прямая со стрелкой 65"/>
          <p:cNvCxnSpPr>
            <a:stCxn id="62" idx="2"/>
            <a:endCxn id="64" idx="0"/>
          </p:cNvCxnSpPr>
          <p:nvPr/>
        </p:nvCxnSpPr>
        <p:spPr>
          <a:xfrm>
            <a:off x="1974646" y="4440781"/>
            <a:ext cx="89417" cy="1598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7" name="Прямая со стрелкой 66"/>
          <p:cNvCxnSpPr>
            <a:stCxn id="6" idx="3"/>
            <a:endCxn id="62" idx="0"/>
          </p:cNvCxnSpPr>
          <p:nvPr/>
        </p:nvCxnSpPr>
        <p:spPr>
          <a:xfrm flipH="1">
            <a:off x="1974646" y="3061678"/>
            <a:ext cx="1610122" cy="79600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6" name="Прямоугольник 75"/>
          <p:cNvSpPr/>
          <p:nvPr/>
        </p:nvSpPr>
        <p:spPr>
          <a:xfrm>
            <a:off x="1490924" y="2440994"/>
            <a:ext cx="1318609" cy="9118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1400" dirty="0" smtClean="0"/>
              <a:t>По характеру получения измеряемой информации</a:t>
            </a:r>
            <a:endParaRPr lang="ru-RU" sz="1400" dirty="0"/>
          </a:p>
        </p:txBody>
      </p:sp>
      <p:sp>
        <p:nvSpPr>
          <p:cNvPr id="77" name="Прямоугольник 76"/>
          <p:cNvSpPr/>
          <p:nvPr/>
        </p:nvSpPr>
        <p:spPr>
          <a:xfrm>
            <a:off x="33212" y="2431771"/>
            <a:ext cx="1298713" cy="4001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1200" dirty="0" smtClean="0"/>
              <a:t>статические</a:t>
            </a:r>
            <a:endParaRPr lang="ru-RU" sz="1200" dirty="0"/>
          </a:p>
        </p:txBody>
      </p:sp>
      <p:sp>
        <p:nvSpPr>
          <p:cNvPr id="78" name="Прямоугольник 77"/>
          <p:cNvSpPr/>
          <p:nvPr/>
        </p:nvSpPr>
        <p:spPr>
          <a:xfrm>
            <a:off x="39824" y="2961858"/>
            <a:ext cx="1292101" cy="4001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1200" dirty="0" smtClean="0"/>
              <a:t>динамические</a:t>
            </a:r>
            <a:endParaRPr lang="ru-RU" sz="1200" dirty="0"/>
          </a:p>
        </p:txBody>
      </p:sp>
      <p:cxnSp>
        <p:nvCxnSpPr>
          <p:cNvPr id="81" name="Прямая со стрелкой 80"/>
          <p:cNvCxnSpPr>
            <a:stCxn id="6" idx="2"/>
            <a:endCxn id="76" idx="3"/>
          </p:cNvCxnSpPr>
          <p:nvPr/>
        </p:nvCxnSpPr>
        <p:spPr>
          <a:xfrm flipH="1">
            <a:off x="2809533" y="2893006"/>
            <a:ext cx="536672" cy="38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4" name="Прямая со стрелкой 83"/>
          <p:cNvCxnSpPr>
            <a:stCxn id="76" idx="1"/>
            <a:endCxn id="78" idx="3"/>
          </p:cNvCxnSpPr>
          <p:nvPr/>
        </p:nvCxnSpPr>
        <p:spPr>
          <a:xfrm flipH="1">
            <a:off x="1331925" y="2896897"/>
            <a:ext cx="158999" cy="2650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Прямая со стрелкой 85"/>
          <p:cNvCxnSpPr>
            <a:stCxn id="76" idx="1"/>
            <a:endCxn id="77" idx="3"/>
          </p:cNvCxnSpPr>
          <p:nvPr/>
        </p:nvCxnSpPr>
        <p:spPr>
          <a:xfrm flipH="1" flipV="1">
            <a:off x="1331925" y="2631851"/>
            <a:ext cx="158999" cy="2650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6" name="Прямоугольник 95"/>
          <p:cNvSpPr/>
          <p:nvPr/>
        </p:nvSpPr>
        <p:spPr>
          <a:xfrm>
            <a:off x="1139759" y="1404730"/>
            <a:ext cx="1669774" cy="5830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1400" dirty="0" smtClean="0"/>
              <a:t>От точности средств измерений</a:t>
            </a:r>
            <a:endParaRPr lang="ru-RU" sz="1400" dirty="0"/>
          </a:p>
        </p:txBody>
      </p:sp>
      <p:sp>
        <p:nvSpPr>
          <p:cNvPr id="97" name="Прямоугольник 96"/>
          <p:cNvSpPr/>
          <p:nvPr/>
        </p:nvSpPr>
        <p:spPr>
          <a:xfrm>
            <a:off x="13321" y="771358"/>
            <a:ext cx="1364974" cy="4001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1200" dirty="0" smtClean="0"/>
              <a:t>равноточные</a:t>
            </a:r>
            <a:endParaRPr lang="ru-RU" sz="1200" dirty="0"/>
          </a:p>
        </p:txBody>
      </p:sp>
      <p:sp>
        <p:nvSpPr>
          <p:cNvPr id="98" name="Прямоугольник 97"/>
          <p:cNvSpPr/>
          <p:nvPr/>
        </p:nvSpPr>
        <p:spPr>
          <a:xfrm>
            <a:off x="1457741" y="771358"/>
            <a:ext cx="1364974" cy="4001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1200" dirty="0" smtClean="0"/>
              <a:t>неравноточные</a:t>
            </a:r>
            <a:endParaRPr lang="ru-RU" sz="1200" dirty="0"/>
          </a:p>
        </p:txBody>
      </p:sp>
      <p:cxnSp>
        <p:nvCxnSpPr>
          <p:cNvPr id="102" name="Прямая со стрелкой 101"/>
          <p:cNvCxnSpPr>
            <a:stCxn id="96" idx="0"/>
            <a:endCxn id="98" idx="2"/>
          </p:cNvCxnSpPr>
          <p:nvPr/>
        </p:nvCxnSpPr>
        <p:spPr>
          <a:xfrm flipV="1">
            <a:off x="1974646" y="1171517"/>
            <a:ext cx="165582" cy="2332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4" name="Прямая со стрелкой 103"/>
          <p:cNvCxnSpPr>
            <a:stCxn id="96" idx="0"/>
            <a:endCxn id="97" idx="2"/>
          </p:cNvCxnSpPr>
          <p:nvPr/>
        </p:nvCxnSpPr>
        <p:spPr>
          <a:xfrm flipH="1" flipV="1">
            <a:off x="695808" y="1171517"/>
            <a:ext cx="1278838" cy="2332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7" name="Прямая со стрелкой 106"/>
          <p:cNvCxnSpPr>
            <a:stCxn id="6" idx="1"/>
            <a:endCxn id="96" idx="2"/>
          </p:cNvCxnSpPr>
          <p:nvPr/>
        </p:nvCxnSpPr>
        <p:spPr>
          <a:xfrm flipH="1" flipV="1">
            <a:off x="1974646" y="1987826"/>
            <a:ext cx="1610122" cy="73650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8" name="Прямоугольник 107"/>
          <p:cNvSpPr/>
          <p:nvPr/>
        </p:nvSpPr>
        <p:spPr>
          <a:xfrm>
            <a:off x="3319700" y="1404729"/>
            <a:ext cx="1669774" cy="7620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1400" dirty="0" smtClean="0"/>
              <a:t>По отношению к основным единицам</a:t>
            </a:r>
            <a:endParaRPr lang="ru-RU" sz="1400" dirty="0"/>
          </a:p>
        </p:txBody>
      </p:sp>
      <p:cxnSp>
        <p:nvCxnSpPr>
          <p:cNvPr id="110" name="Прямая со стрелкой 109"/>
          <p:cNvCxnSpPr>
            <a:stCxn id="6" idx="0"/>
            <a:endCxn id="108" idx="2"/>
          </p:cNvCxnSpPr>
          <p:nvPr/>
        </p:nvCxnSpPr>
        <p:spPr>
          <a:xfrm flipH="1" flipV="1">
            <a:off x="4154587" y="2166730"/>
            <a:ext cx="6124" cy="4877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1" name="Прямоугольник 110"/>
          <p:cNvSpPr/>
          <p:nvPr/>
        </p:nvSpPr>
        <p:spPr>
          <a:xfrm>
            <a:off x="2922137" y="777986"/>
            <a:ext cx="1364974" cy="4001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1200" dirty="0" smtClean="0"/>
              <a:t>абсолютные</a:t>
            </a:r>
            <a:endParaRPr lang="ru-RU" sz="1200" dirty="0"/>
          </a:p>
        </p:txBody>
      </p:sp>
      <p:sp>
        <p:nvSpPr>
          <p:cNvPr id="112" name="Прямоугольник 111"/>
          <p:cNvSpPr/>
          <p:nvPr/>
        </p:nvSpPr>
        <p:spPr>
          <a:xfrm>
            <a:off x="4366557" y="777986"/>
            <a:ext cx="1364974" cy="4001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1200" dirty="0" smtClean="0"/>
              <a:t>относительные</a:t>
            </a:r>
            <a:endParaRPr lang="ru-RU" sz="1200" dirty="0"/>
          </a:p>
        </p:txBody>
      </p:sp>
      <p:cxnSp>
        <p:nvCxnSpPr>
          <p:cNvPr id="114" name="Прямая со стрелкой 113"/>
          <p:cNvCxnSpPr>
            <a:stCxn id="108" idx="0"/>
            <a:endCxn id="111" idx="2"/>
          </p:cNvCxnSpPr>
          <p:nvPr/>
        </p:nvCxnSpPr>
        <p:spPr>
          <a:xfrm flipH="1" flipV="1">
            <a:off x="3604624" y="1178145"/>
            <a:ext cx="549963" cy="2265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Прямая со стрелкой 115"/>
          <p:cNvCxnSpPr>
            <a:stCxn id="108" idx="0"/>
            <a:endCxn id="112" idx="2"/>
          </p:cNvCxnSpPr>
          <p:nvPr/>
        </p:nvCxnSpPr>
        <p:spPr>
          <a:xfrm flipV="1">
            <a:off x="4154587" y="1178145"/>
            <a:ext cx="894457" cy="2265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2"/>
          <p:cNvSpPr>
            <a:spLocks noGrp="1"/>
          </p:cNvSpPr>
          <p:nvPr>
            <p:ph type="body" sz="quarter" idx="10"/>
          </p:nvPr>
        </p:nvSpPr>
        <p:spPr>
          <a:xfrm>
            <a:off x="203215" y="757646"/>
            <a:ext cx="8791303" cy="3585448"/>
          </a:xfrm>
        </p:spPr>
        <p:txBody>
          <a:bodyPr>
            <a:normAutofit fontScale="92500"/>
          </a:bodyPr>
          <a:lstStyle/>
          <a:p>
            <a:pPr indent="450000" algn="just">
              <a:spcBef>
                <a:spcPts val="600"/>
              </a:spcBef>
            </a:pPr>
            <a:r>
              <a:rPr lang="ru-RU" b="1" dirty="0" smtClean="0">
                <a:solidFill>
                  <a:schemeClr val="accent1"/>
                </a:solidFill>
                <a:latin typeface="Times New Roman" pitchFamily="18" charset="0"/>
                <a:cs typeface="Times New Roman" pitchFamily="18" charset="0"/>
              </a:rPr>
              <a:t>8.3. Гистограмма. Распределение</a:t>
            </a:r>
          </a:p>
          <a:p>
            <a:pPr indent="450000" algn="just">
              <a:spcBef>
                <a:spcPts val="600"/>
              </a:spcBef>
            </a:pPr>
            <a:r>
              <a:rPr lang="ru-RU" dirty="0" smtClean="0">
                <a:latin typeface="Times New Roman" pitchFamily="18" charset="0"/>
                <a:cs typeface="Times New Roman" pitchFamily="18" charset="0"/>
              </a:rPr>
              <a:t>Будем считать, что результаты наблюдений </a:t>
            </a:r>
            <a:r>
              <a:rPr lang="en-US" i="1" dirty="0" smtClean="0">
                <a:latin typeface="Times New Roman" pitchFamily="18" charset="0"/>
                <a:cs typeface="Times New Roman" pitchFamily="18" charset="0"/>
              </a:rPr>
              <a:t>x</a:t>
            </a:r>
            <a:r>
              <a:rPr lang="en-US" i="1" baseline="-25000" dirty="0" smtClean="0">
                <a:latin typeface="Times New Roman" pitchFamily="18" charset="0"/>
                <a:cs typeface="Times New Roman" pitchFamily="18" charset="0"/>
              </a:rPr>
              <a:t>i</a:t>
            </a:r>
            <a:r>
              <a:rPr lang="ru-RU" dirty="0" smtClean="0">
                <a:latin typeface="Times New Roman" pitchFamily="18" charset="0"/>
                <a:cs typeface="Times New Roman" pitchFamily="18" charset="0"/>
              </a:rPr>
              <a:t>, входящие в выборку, содержат только случайные погрешности. Будем рассматривать эти результаты как значения некоторой случайной величины.</a:t>
            </a:r>
          </a:p>
          <a:p>
            <a:pPr indent="450000" algn="just">
              <a:spcBef>
                <a:spcPts val="600"/>
              </a:spcBef>
            </a:pPr>
            <a:r>
              <a:rPr lang="ru-RU" dirty="0" smtClean="0">
                <a:latin typeface="Times New Roman" pitchFamily="18" charset="0"/>
                <a:cs typeface="Times New Roman" pitchFamily="18" charset="0"/>
              </a:rPr>
              <a:t>Чтобы получить представление о законе распределения этой случайной величины Х производят их группировку. Для этого всю область изменения измеряемой величины от </a:t>
            </a:r>
            <a:r>
              <a:rPr lang="en-US" dirty="0" err="1" smtClean="0">
                <a:latin typeface="Times New Roman" pitchFamily="18" charset="0"/>
                <a:cs typeface="Times New Roman" pitchFamily="18" charset="0"/>
              </a:rPr>
              <a:t>x</a:t>
            </a:r>
            <a:r>
              <a:rPr lang="en-US" baseline="-25000" dirty="0" err="1" smtClean="0">
                <a:latin typeface="Times New Roman" pitchFamily="18" charset="0"/>
                <a:cs typeface="Times New Roman" pitchFamily="18" charset="0"/>
              </a:rPr>
              <a:t>min</a:t>
            </a:r>
            <a:r>
              <a:rPr lang="en-US"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до </a:t>
            </a:r>
            <a:r>
              <a:rPr lang="en-US" dirty="0" err="1" smtClean="0">
                <a:latin typeface="Times New Roman" pitchFamily="18" charset="0"/>
                <a:cs typeface="Times New Roman" pitchFamily="18" charset="0"/>
              </a:rPr>
              <a:t>x</a:t>
            </a:r>
            <a:r>
              <a:rPr lang="en-US" baseline="-25000" dirty="0" err="1" smtClean="0">
                <a:latin typeface="Times New Roman" pitchFamily="18" charset="0"/>
                <a:cs typeface="Times New Roman" pitchFamily="18" charset="0"/>
              </a:rPr>
              <a:t>max</a:t>
            </a:r>
            <a:r>
              <a:rPr lang="ru-RU" dirty="0" smtClean="0">
                <a:latin typeface="Times New Roman" pitchFamily="18" charset="0"/>
                <a:cs typeface="Times New Roman" pitchFamily="18" charset="0"/>
              </a:rPr>
              <a:t> разбивают на несколько равных интервалов шириной </a:t>
            </a:r>
            <a:r>
              <a:rPr lang="el-GR" dirty="0" smtClean="0">
                <a:latin typeface="Times New Roman" pitchFamily="18" charset="0"/>
                <a:cs typeface="Times New Roman" pitchFamily="18" charset="0"/>
              </a:rPr>
              <a:t>Δ</a:t>
            </a:r>
            <a:r>
              <a:rPr lang="ru-RU" dirty="0" smtClean="0">
                <a:latin typeface="Times New Roman" pitchFamily="18" charset="0"/>
                <a:cs typeface="Times New Roman" pitchFamily="18" charset="0"/>
              </a:rPr>
              <a:t>, называемых </a:t>
            </a:r>
            <a:r>
              <a:rPr lang="ru-RU" dirty="0" smtClean="0">
                <a:solidFill>
                  <a:schemeClr val="accent1"/>
                </a:solidFill>
                <a:latin typeface="Times New Roman" pitchFamily="18" charset="0"/>
                <a:cs typeface="Times New Roman" pitchFamily="18" charset="0"/>
              </a:rPr>
              <a:t>интервалами группировки</a:t>
            </a:r>
            <a:r>
              <a:rPr lang="ru-RU" dirty="0" smtClean="0">
                <a:latin typeface="Times New Roman" pitchFamily="18" charset="0"/>
                <a:cs typeface="Times New Roman" pitchFamily="18" charset="0"/>
              </a:rPr>
              <a:t>.</a:t>
            </a:r>
          </a:p>
          <a:p>
            <a:pPr indent="450000" algn="just">
              <a:spcBef>
                <a:spcPts val="600"/>
              </a:spcBef>
            </a:pPr>
            <a:r>
              <a:rPr lang="ru-RU" dirty="0" smtClean="0">
                <a:latin typeface="Times New Roman" pitchFamily="18" charset="0"/>
                <a:cs typeface="Times New Roman" pitchFamily="18" charset="0"/>
              </a:rPr>
              <a:t>Каждому интервалу присваивается номер </a:t>
            </a:r>
            <a:r>
              <a:rPr lang="en-US" dirty="0" smtClean="0">
                <a:latin typeface="Times New Roman" pitchFamily="18" charset="0"/>
                <a:cs typeface="Times New Roman" pitchFamily="18" charset="0"/>
              </a:rPr>
              <a:t>k</a:t>
            </a:r>
            <a:r>
              <a:rPr lang="ru-RU" dirty="0" smtClean="0">
                <a:latin typeface="Times New Roman" pitchFamily="18" charset="0"/>
                <a:cs typeface="Times New Roman" pitchFamily="18" charset="0"/>
              </a:rPr>
              <a:t>=1, 2, …, </a:t>
            </a:r>
            <a:r>
              <a:rPr lang="en-US" dirty="0" smtClean="0">
                <a:latin typeface="Times New Roman" pitchFamily="18" charset="0"/>
                <a:cs typeface="Times New Roman" pitchFamily="18" charset="0"/>
              </a:rPr>
              <a:t>K</a:t>
            </a:r>
            <a:r>
              <a:rPr lang="ru-RU" dirty="0" smtClean="0">
                <a:latin typeface="Times New Roman" pitchFamily="18" charset="0"/>
                <a:cs typeface="Times New Roman" pitchFamily="18" charset="0"/>
              </a:rPr>
              <a:t>, где </a:t>
            </a:r>
            <a:r>
              <a:rPr lang="en-US" dirty="0" smtClean="0">
                <a:latin typeface="Times New Roman" pitchFamily="18" charset="0"/>
                <a:cs typeface="Times New Roman" pitchFamily="18" charset="0"/>
              </a:rPr>
              <a:t>K</a:t>
            </a:r>
            <a:r>
              <a:rPr lang="ru-RU" dirty="0" smtClean="0">
                <a:latin typeface="Times New Roman" pitchFamily="18" charset="0"/>
                <a:cs typeface="Times New Roman" pitchFamily="18" charset="0"/>
              </a:rPr>
              <a:t> – полное число интервалов группировки. Центр </a:t>
            </a:r>
            <a:r>
              <a:rPr lang="en-US" dirty="0" smtClean="0">
                <a:latin typeface="Times New Roman" pitchFamily="18" charset="0"/>
                <a:cs typeface="Times New Roman" pitchFamily="18" charset="0"/>
              </a:rPr>
              <a:t>k</a:t>
            </a:r>
            <a:r>
              <a:rPr lang="ru-RU" dirty="0" smtClean="0">
                <a:latin typeface="Times New Roman" pitchFamily="18" charset="0"/>
                <a:cs typeface="Times New Roman" pitchFamily="18" charset="0"/>
              </a:rPr>
              <a:t>-того интервала лежит в точке </a:t>
            </a:r>
            <a:r>
              <a:rPr lang="en-US" dirty="0" err="1" smtClean="0">
                <a:latin typeface="Times New Roman" pitchFamily="18" charset="0"/>
                <a:cs typeface="Times New Roman" pitchFamily="18" charset="0"/>
              </a:rPr>
              <a:t>x</a:t>
            </a:r>
            <a:r>
              <a:rPr lang="en-US" baseline="-25000" dirty="0" err="1" smtClean="0">
                <a:latin typeface="Times New Roman" pitchFamily="18" charset="0"/>
                <a:cs typeface="Times New Roman" pitchFamily="18" charset="0"/>
              </a:rPr>
              <a:t>k</a:t>
            </a:r>
            <a:r>
              <a:rPr lang="en-US" baseline="-25000"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оси </a:t>
            </a:r>
            <a:r>
              <a:rPr lang="en-US" dirty="0" smtClean="0">
                <a:latin typeface="Times New Roman" pitchFamily="18" charset="0"/>
                <a:cs typeface="Times New Roman" pitchFamily="18" charset="0"/>
              </a:rPr>
              <a:t>x</a:t>
            </a:r>
            <a:r>
              <a:rPr lang="ru-RU" dirty="0" smtClean="0">
                <a:latin typeface="Times New Roman" pitchFamily="18" charset="0"/>
                <a:cs typeface="Times New Roman" pitchFamily="18" charset="0"/>
              </a:rPr>
              <a:t>, а границы этого интервала, а границы этого интервала имеют координаты </a:t>
            </a:r>
            <a:r>
              <a:rPr lang="en-US" dirty="0" err="1" smtClean="0">
                <a:latin typeface="Times New Roman" pitchFamily="18" charset="0"/>
                <a:cs typeface="Times New Roman" pitchFamily="18" charset="0"/>
              </a:rPr>
              <a:t>x</a:t>
            </a:r>
            <a:r>
              <a:rPr lang="en-US" baseline="-25000" dirty="0" err="1" smtClean="0">
                <a:latin typeface="Times New Roman" pitchFamily="18" charset="0"/>
                <a:cs typeface="Times New Roman" pitchFamily="18" charset="0"/>
              </a:rPr>
              <a:t>k</a:t>
            </a:r>
            <a:r>
              <a:rPr lang="ru-RU" dirty="0" smtClean="0">
                <a:latin typeface="Times New Roman" pitchFamily="18" charset="0"/>
                <a:cs typeface="Times New Roman" pitchFamily="18" charset="0"/>
              </a:rPr>
              <a:t>-</a:t>
            </a:r>
            <a:r>
              <a:rPr lang="el-GR" dirty="0" smtClean="0">
                <a:latin typeface="Times New Roman" pitchFamily="18" charset="0"/>
                <a:cs typeface="Times New Roman" pitchFamily="18" charset="0"/>
              </a:rPr>
              <a:t> Δ</a:t>
            </a:r>
            <a:r>
              <a:rPr lang="ru-RU" dirty="0" smtClean="0">
                <a:latin typeface="Times New Roman" pitchFamily="18" charset="0"/>
                <a:cs typeface="Times New Roman" pitchFamily="18" charset="0"/>
              </a:rPr>
              <a:t>/2 и </a:t>
            </a:r>
            <a:r>
              <a:rPr lang="en-US" dirty="0" err="1" smtClean="0">
                <a:latin typeface="Times New Roman" pitchFamily="18" charset="0"/>
                <a:cs typeface="Times New Roman" pitchFamily="18" charset="0"/>
              </a:rPr>
              <a:t>x</a:t>
            </a:r>
            <a:r>
              <a:rPr lang="en-US" baseline="-25000" dirty="0" err="1" smtClean="0">
                <a:latin typeface="Times New Roman" pitchFamily="18" charset="0"/>
                <a:cs typeface="Times New Roman" pitchFamily="18" charset="0"/>
              </a:rPr>
              <a:t>k</a:t>
            </a:r>
            <a:r>
              <a:rPr lang="ru-RU" dirty="0" smtClean="0">
                <a:latin typeface="Times New Roman" pitchFamily="18" charset="0"/>
                <a:cs typeface="Times New Roman" pitchFamily="18" charset="0"/>
              </a:rPr>
              <a:t>+</a:t>
            </a:r>
            <a:r>
              <a:rPr lang="el-GR" dirty="0" smtClean="0">
                <a:latin typeface="Times New Roman" pitchFamily="18" charset="0"/>
                <a:cs typeface="Times New Roman" pitchFamily="18" charset="0"/>
              </a:rPr>
              <a:t> Δ</a:t>
            </a:r>
            <a:r>
              <a:rPr lang="ru-RU" dirty="0" smtClean="0">
                <a:latin typeface="Times New Roman" pitchFamily="18" charset="0"/>
                <a:cs typeface="Times New Roman" pitchFamily="18" charset="0"/>
              </a:rPr>
              <a:t>/2. Далее набор значений </a:t>
            </a:r>
            <a:r>
              <a:rPr lang="en-US" dirty="0" smtClean="0">
                <a:latin typeface="Times New Roman" pitchFamily="18" charset="0"/>
                <a:cs typeface="Times New Roman" pitchFamily="18" charset="0"/>
              </a:rPr>
              <a:t>x</a:t>
            </a:r>
            <a:r>
              <a:rPr lang="en-US" baseline="-25000" dirty="0" smtClean="0">
                <a:latin typeface="Times New Roman" pitchFamily="18" charset="0"/>
                <a:cs typeface="Times New Roman" pitchFamily="18" charset="0"/>
              </a:rPr>
              <a:t>i</a:t>
            </a:r>
            <a:r>
              <a:rPr lang="ru-RU" dirty="0" smtClean="0">
                <a:latin typeface="Times New Roman" pitchFamily="18" charset="0"/>
                <a:cs typeface="Times New Roman" pitchFamily="18" charset="0"/>
              </a:rPr>
              <a:t> распределяют по интервалам. Число точек </a:t>
            </a:r>
            <a:r>
              <a:rPr lang="en-US" dirty="0" err="1" smtClean="0">
                <a:latin typeface="Times New Roman" pitchFamily="18" charset="0"/>
                <a:cs typeface="Times New Roman" pitchFamily="18" charset="0"/>
              </a:rPr>
              <a:t>N</a:t>
            </a:r>
            <a:r>
              <a:rPr lang="en-US" baseline="-25000" dirty="0" err="1" smtClean="0">
                <a:latin typeface="Times New Roman" pitchFamily="18" charset="0"/>
                <a:cs typeface="Times New Roman" pitchFamily="18" charset="0"/>
              </a:rPr>
              <a:t>k</a:t>
            </a:r>
            <a:r>
              <a:rPr lang="ru-RU" dirty="0" smtClean="0">
                <a:latin typeface="Times New Roman" pitchFamily="18" charset="0"/>
                <a:cs typeface="Times New Roman" pitchFamily="18" charset="0"/>
              </a:rPr>
              <a:t>, оказавшихся внутри </a:t>
            </a:r>
            <a:r>
              <a:rPr lang="en-US" dirty="0" smtClean="0">
                <a:latin typeface="Times New Roman" pitchFamily="18" charset="0"/>
                <a:cs typeface="Times New Roman" pitchFamily="18" charset="0"/>
              </a:rPr>
              <a:t>k</a:t>
            </a:r>
            <a:r>
              <a:rPr lang="ru-RU" dirty="0" smtClean="0">
                <a:latin typeface="Times New Roman" pitchFamily="18" charset="0"/>
                <a:cs typeface="Times New Roman" pitchFamily="18" charset="0"/>
              </a:rPr>
              <a:t>-го интервала, дает число попаданий значений указанной случайной величины в этот интервал. Общее число точек, оказавшихся внутри всех интервалов, равно полному числу наблюдений </a:t>
            </a:r>
            <a:r>
              <a:rPr lang="en-US" dirty="0" smtClean="0">
                <a:latin typeface="Times New Roman" pitchFamily="18" charset="0"/>
                <a:cs typeface="Times New Roman" pitchFamily="18" charset="0"/>
              </a:rPr>
              <a:t>N </a:t>
            </a:r>
            <a:r>
              <a:rPr lang="ru-RU" dirty="0" smtClean="0">
                <a:latin typeface="Times New Roman" pitchFamily="18" charset="0"/>
                <a:cs typeface="Times New Roman" pitchFamily="18" charset="0"/>
              </a:rPr>
              <a:t>в выборке</a:t>
            </a:r>
            <a:r>
              <a:rPr lang="en-US"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т.е.                ).</a:t>
            </a:r>
          </a:p>
          <a:p>
            <a:pPr indent="450000" algn="just">
              <a:spcBef>
                <a:spcPts val="600"/>
              </a:spcBef>
            </a:pPr>
            <a:endParaRPr lang="ru-RU" dirty="0" smtClean="0">
              <a:latin typeface="Times New Roman" pitchFamily="18" charset="0"/>
              <a:cs typeface="Times New Roman" pitchFamily="18" charset="0"/>
            </a:endParaRPr>
          </a:p>
          <a:p>
            <a:pPr indent="450000" algn="just">
              <a:spcBef>
                <a:spcPts val="600"/>
              </a:spcBef>
            </a:pPr>
            <a:endParaRPr lang="ru-RU" dirty="0" smtClean="0">
              <a:latin typeface="Times New Roman" pitchFamily="18" charset="0"/>
              <a:cs typeface="Times New Roman" pitchFamily="18" charset="0"/>
            </a:endParaRPr>
          </a:p>
        </p:txBody>
      </p:sp>
      <p:sp>
        <p:nvSpPr>
          <p:cNvPr id="6" name="TextBox 5"/>
          <p:cNvSpPr txBox="1"/>
          <p:nvPr/>
        </p:nvSpPr>
        <p:spPr>
          <a:xfrm>
            <a:off x="8587394" y="4774168"/>
            <a:ext cx="537754" cy="369332"/>
          </a:xfrm>
          <a:prstGeom prst="rect">
            <a:avLst/>
          </a:prstGeom>
          <a:noFill/>
        </p:spPr>
        <p:txBody>
          <a:bodyPr wrap="square" rtlCol="0">
            <a:spAutoFit/>
          </a:bodyPr>
          <a:lstStyle/>
          <a:p>
            <a:r>
              <a:rPr lang="ru-RU" dirty="0" smtClean="0"/>
              <a:t>33</a:t>
            </a:r>
            <a:endParaRPr lang="ru-RU" dirty="0"/>
          </a:p>
        </p:txBody>
      </p:sp>
      <p:graphicFrame>
        <p:nvGraphicFramePr>
          <p:cNvPr id="32771" name="Object 3"/>
          <p:cNvGraphicFramePr>
            <a:graphicFrameLocks noChangeAspect="1"/>
          </p:cNvGraphicFramePr>
          <p:nvPr/>
        </p:nvGraphicFramePr>
        <p:xfrm>
          <a:off x="4010253" y="3536769"/>
          <a:ext cx="685800" cy="342900"/>
        </p:xfrm>
        <a:graphic>
          <a:graphicData uri="http://schemas.openxmlformats.org/presentationml/2006/ole">
            <mc:AlternateContent xmlns:mc="http://schemas.openxmlformats.org/markup-compatibility/2006">
              <mc:Choice xmlns:v="urn:schemas-microsoft-com:vml" Requires="v">
                <p:oleObj spid="_x0000_s32790" name="Equation" r:id="rId3" imgW="685800" imgH="342720" progId="Equation.DSMT4">
                  <p:embed/>
                </p:oleObj>
              </mc:Choice>
              <mc:Fallback>
                <p:oleObj name="Equation" r:id="rId3" imgW="685800" imgH="34272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0253" y="3536769"/>
                        <a:ext cx="6858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2"/>
          <p:cNvSpPr>
            <a:spLocks noGrp="1"/>
          </p:cNvSpPr>
          <p:nvPr>
            <p:ph type="body" sz="quarter" idx="10"/>
          </p:nvPr>
        </p:nvSpPr>
        <p:spPr>
          <a:xfrm>
            <a:off x="4734838" y="904875"/>
            <a:ext cx="4203284" cy="3601081"/>
          </a:xfrm>
          <a:solidFill>
            <a:schemeClr val="bg1"/>
          </a:solidFill>
        </p:spPr>
        <p:txBody>
          <a:bodyPr>
            <a:normAutofit/>
          </a:bodyPr>
          <a:lstStyle/>
          <a:p>
            <a:pPr indent="450000" algn="just">
              <a:spcBef>
                <a:spcPts val="600"/>
              </a:spcBef>
            </a:pPr>
            <a:r>
              <a:rPr lang="ru-RU" sz="1700" dirty="0" smtClean="0">
                <a:latin typeface="Times New Roman" pitchFamily="18" charset="0"/>
                <a:cs typeface="Times New Roman" pitchFamily="18" charset="0"/>
              </a:rPr>
              <a:t>Над каждым интервалом строится прямоугольник высотой </a:t>
            </a:r>
            <a:r>
              <a:rPr lang="en-US" sz="1700" dirty="0" err="1" smtClean="0">
                <a:latin typeface="Times New Roman" pitchFamily="18" charset="0"/>
                <a:cs typeface="Times New Roman" pitchFamily="18" charset="0"/>
              </a:rPr>
              <a:t>f</a:t>
            </a:r>
            <a:r>
              <a:rPr lang="en-US" sz="1700" baseline="-25000" dirty="0" err="1" smtClean="0">
                <a:latin typeface="Times New Roman" pitchFamily="18" charset="0"/>
                <a:cs typeface="Times New Roman" pitchFamily="18" charset="0"/>
              </a:rPr>
              <a:t>k</a:t>
            </a:r>
            <a:r>
              <a:rPr lang="en-US" sz="1700" dirty="0" smtClean="0">
                <a:latin typeface="Times New Roman" pitchFamily="18" charset="0"/>
                <a:cs typeface="Times New Roman" pitchFamily="18" charset="0"/>
              </a:rPr>
              <a:t>=</a:t>
            </a:r>
            <a:r>
              <a:rPr lang="en-US" sz="1700" dirty="0" err="1" smtClean="0">
                <a:latin typeface="Times New Roman" pitchFamily="18" charset="0"/>
                <a:cs typeface="Times New Roman" pitchFamily="18" charset="0"/>
              </a:rPr>
              <a:t>N</a:t>
            </a:r>
            <a:r>
              <a:rPr lang="en-US" sz="1700" baseline="-25000" dirty="0" err="1" smtClean="0">
                <a:latin typeface="Times New Roman" pitchFamily="18" charset="0"/>
                <a:cs typeface="Times New Roman" pitchFamily="18" charset="0"/>
              </a:rPr>
              <a:t>k</a:t>
            </a:r>
            <a:r>
              <a:rPr lang="en-US" sz="1700" dirty="0" smtClean="0">
                <a:latin typeface="Times New Roman" pitchFamily="18" charset="0"/>
                <a:cs typeface="Times New Roman" pitchFamily="18" charset="0"/>
              </a:rPr>
              <a:t>/</a:t>
            </a:r>
            <a:r>
              <a:rPr lang="ru-RU" sz="1700" dirty="0" smtClean="0">
                <a:latin typeface="Times New Roman" pitchFamily="18" charset="0"/>
                <a:cs typeface="Times New Roman" pitchFamily="18" charset="0"/>
              </a:rPr>
              <a:t>(</a:t>
            </a:r>
            <a:r>
              <a:rPr lang="en-US" sz="1700" dirty="0" smtClean="0">
                <a:latin typeface="Times New Roman" pitchFamily="18" charset="0"/>
                <a:cs typeface="Times New Roman" pitchFamily="18" charset="0"/>
              </a:rPr>
              <a:t>N</a:t>
            </a:r>
            <a:r>
              <a:rPr lang="el-GR" sz="1700" dirty="0" smtClean="0">
                <a:latin typeface="Times New Roman" pitchFamily="18" charset="0"/>
                <a:cs typeface="Times New Roman" pitchFamily="18" charset="0"/>
              </a:rPr>
              <a:t>Δ</a:t>
            </a:r>
            <a:r>
              <a:rPr lang="ru-RU" sz="1700" dirty="0" smtClean="0">
                <a:latin typeface="Times New Roman" pitchFamily="18" charset="0"/>
                <a:cs typeface="Times New Roman" pitchFamily="18" charset="0"/>
              </a:rPr>
              <a:t>)</a:t>
            </a:r>
            <a:r>
              <a:rPr lang="ru-RU" sz="1700" dirty="0" smtClean="0">
                <a:latin typeface="Times New Roman"/>
                <a:cs typeface="Times New Roman"/>
              </a:rPr>
              <a:t>. </a:t>
            </a:r>
            <a:r>
              <a:rPr lang="en-US" sz="1700" dirty="0" err="1" smtClean="0">
                <a:latin typeface="Times New Roman" pitchFamily="18" charset="0"/>
                <a:cs typeface="Times New Roman" pitchFamily="18" charset="0"/>
              </a:rPr>
              <a:t>F</a:t>
            </a:r>
            <a:r>
              <a:rPr lang="en-US" sz="1700" baseline="-25000" dirty="0" err="1" smtClean="0">
                <a:latin typeface="Times New Roman" pitchFamily="18" charset="0"/>
                <a:cs typeface="Times New Roman" pitchFamily="18" charset="0"/>
              </a:rPr>
              <a:t>k</a:t>
            </a:r>
            <a:r>
              <a:rPr lang="ru-RU" sz="1700" dirty="0" smtClean="0">
                <a:latin typeface="Times New Roman" pitchFamily="18" charset="0"/>
                <a:cs typeface="Times New Roman" pitchFamily="18" charset="0"/>
              </a:rPr>
              <a:t> - частота попаданий в интервал в расчете на единицу измерений.</a:t>
            </a:r>
          </a:p>
          <a:p>
            <a:pPr indent="450000" algn="just">
              <a:spcBef>
                <a:spcPts val="600"/>
              </a:spcBef>
            </a:pPr>
            <a:r>
              <a:rPr lang="ru-RU" sz="1700" dirty="0" smtClean="0">
                <a:latin typeface="Times New Roman"/>
                <a:cs typeface="Times New Roman"/>
              </a:rPr>
              <a:t>Совокупность таких прямоугольников называется </a:t>
            </a:r>
            <a:r>
              <a:rPr lang="ru-RU" sz="1700" dirty="0" smtClean="0">
                <a:solidFill>
                  <a:schemeClr val="accent1"/>
                </a:solidFill>
                <a:latin typeface="Times New Roman"/>
                <a:cs typeface="Times New Roman"/>
              </a:rPr>
              <a:t>гистограммой</a:t>
            </a:r>
            <a:r>
              <a:rPr lang="ru-RU" sz="1700" dirty="0" smtClean="0">
                <a:latin typeface="Times New Roman"/>
                <a:cs typeface="Times New Roman"/>
              </a:rPr>
              <a:t>.</a:t>
            </a:r>
            <a:endParaRPr lang="ru-RU" sz="1700" dirty="0" smtClean="0"/>
          </a:p>
          <a:p>
            <a:pPr indent="450000" algn="just">
              <a:spcBef>
                <a:spcPts val="600"/>
              </a:spcBef>
            </a:pPr>
            <a:endParaRPr lang="ru-RU" dirty="0" smtClean="0"/>
          </a:p>
          <a:p>
            <a:pPr indent="450000" algn="just">
              <a:spcBef>
                <a:spcPts val="600"/>
              </a:spcBef>
            </a:pPr>
            <a:endParaRPr lang="ru-RU" dirty="0" smtClean="0"/>
          </a:p>
        </p:txBody>
      </p:sp>
      <p:sp>
        <p:nvSpPr>
          <p:cNvPr id="6" name="TextBox 5"/>
          <p:cNvSpPr txBox="1"/>
          <p:nvPr/>
        </p:nvSpPr>
        <p:spPr>
          <a:xfrm>
            <a:off x="8587394" y="4774168"/>
            <a:ext cx="537754" cy="369332"/>
          </a:xfrm>
          <a:prstGeom prst="rect">
            <a:avLst/>
          </a:prstGeom>
          <a:noFill/>
        </p:spPr>
        <p:txBody>
          <a:bodyPr wrap="square" rtlCol="0">
            <a:spAutoFit/>
          </a:bodyPr>
          <a:lstStyle/>
          <a:p>
            <a:r>
              <a:rPr lang="ru-RU" dirty="0" smtClean="0"/>
              <a:t>34</a:t>
            </a:r>
            <a:endParaRPr lang="ru-RU" dirty="0"/>
          </a:p>
        </p:txBody>
      </p:sp>
      <p:pic>
        <p:nvPicPr>
          <p:cNvPr id="111617" name="Picture 1"/>
          <p:cNvPicPr>
            <a:picLocks noChangeAspect="1" noChangeArrowheads="1"/>
          </p:cNvPicPr>
          <p:nvPr/>
        </p:nvPicPr>
        <p:blipFill>
          <a:blip r:embed="rId2"/>
          <a:srcRect/>
          <a:stretch>
            <a:fillRect/>
          </a:stretch>
        </p:blipFill>
        <p:spPr bwMode="auto">
          <a:xfrm>
            <a:off x="583309" y="904875"/>
            <a:ext cx="4219575" cy="333375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7"/>
          <p:cNvSpPr>
            <a:spLocks noGrp="1"/>
          </p:cNvSpPr>
          <p:nvPr>
            <p:ph type="body" sz="quarter" idx="10"/>
          </p:nvPr>
        </p:nvSpPr>
        <p:spPr>
          <a:xfrm>
            <a:off x="404949" y="757647"/>
            <a:ext cx="8464731" cy="4068774"/>
          </a:xfrm>
        </p:spPr>
        <p:txBody>
          <a:bodyPr>
            <a:noAutofit/>
          </a:bodyPr>
          <a:lstStyle/>
          <a:p>
            <a:pPr indent="457200"/>
            <a:r>
              <a:rPr lang="ru-RU" dirty="0" smtClean="0">
                <a:latin typeface="Times New Roman" pitchFamily="18" charset="0"/>
                <a:cs typeface="Times New Roman" pitchFamily="18" charset="0"/>
              </a:rPr>
              <a:t>Ширина интервала группировки</a:t>
            </a:r>
          </a:p>
          <a:p>
            <a:pPr algn="ctr"/>
            <a:r>
              <a:rPr lang="el-GR" dirty="0" smtClean="0">
                <a:latin typeface="Times New Roman"/>
                <a:cs typeface="Times New Roman"/>
              </a:rPr>
              <a:t>Δ</a:t>
            </a:r>
            <a:r>
              <a:rPr lang="ru-RU" dirty="0" smtClean="0">
                <a:latin typeface="Times New Roman"/>
                <a:cs typeface="Times New Roman"/>
              </a:rPr>
              <a:t>=(</a:t>
            </a:r>
            <a:r>
              <a:rPr lang="en-US" dirty="0" err="1" smtClean="0">
                <a:latin typeface="Times New Roman"/>
                <a:cs typeface="Times New Roman"/>
              </a:rPr>
              <a:t>x</a:t>
            </a:r>
            <a:r>
              <a:rPr lang="en-US" baseline="-25000" dirty="0" err="1" smtClean="0">
                <a:latin typeface="Times New Roman"/>
                <a:cs typeface="Times New Roman"/>
              </a:rPr>
              <a:t>min</a:t>
            </a:r>
            <a:r>
              <a:rPr lang="en-US" dirty="0" err="1" smtClean="0">
                <a:latin typeface="Times New Roman"/>
                <a:cs typeface="Times New Roman"/>
              </a:rPr>
              <a:t>-x</a:t>
            </a:r>
            <a:r>
              <a:rPr lang="en-US" baseline="-25000" dirty="0" err="1" smtClean="0">
                <a:latin typeface="Times New Roman"/>
                <a:cs typeface="Times New Roman"/>
              </a:rPr>
              <a:t>max</a:t>
            </a:r>
            <a:r>
              <a:rPr lang="en-US" dirty="0" smtClean="0">
                <a:latin typeface="Times New Roman"/>
                <a:cs typeface="Times New Roman"/>
              </a:rPr>
              <a:t>)/K</a:t>
            </a:r>
            <a:r>
              <a:rPr lang="ru-RU" dirty="0" smtClean="0">
                <a:latin typeface="Times New Roman"/>
                <a:cs typeface="Times New Roman"/>
              </a:rPr>
              <a:t>,</a:t>
            </a:r>
          </a:p>
          <a:p>
            <a:pPr algn="just"/>
            <a:r>
              <a:rPr lang="ru-RU" dirty="0" smtClean="0">
                <a:latin typeface="Times New Roman"/>
                <a:cs typeface="Times New Roman"/>
              </a:rPr>
              <a:t>или число интервалов </a:t>
            </a:r>
            <a:r>
              <a:rPr lang="en-US" dirty="0" smtClean="0">
                <a:latin typeface="Times New Roman"/>
                <a:cs typeface="Times New Roman"/>
              </a:rPr>
              <a:t>K </a:t>
            </a:r>
            <a:r>
              <a:rPr lang="ru-RU" dirty="0" smtClean="0">
                <a:latin typeface="Times New Roman"/>
                <a:cs typeface="Times New Roman"/>
              </a:rPr>
              <a:t> выбирают таким образом, чтобы в каждый интервал попадало не менее 3-5 значений </a:t>
            </a:r>
            <a:r>
              <a:rPr lang="en-US" dirty="0" smtClean="0">
                <a:latin typeface="Times New Roman"/>
                <a:cs typeface="Times New Roman"/>
              </a:rPr>
              <a:t>x</a:t>
            </a:r>
            <a:r>
              <a:rPr lang="en-US" baseline="-25000" dirty="0" smtClean="0">
                <a:latin typeface="Times New Roman"/>
                <a:cs typeface="Times New Roman"/>
              </a:rPr>
              <a:t>i</a:t>
            </a:r>
            <a:r>
              <a:rPr lang="en-US" dirty="0" smtClean="0">
                <a:latin typeface="Times New Roman"/>
                <a:cs typeface="Times New Roman"/>
              </a:rPr>
              <a:t>.</a:t>
            </a:r>
            <a:endParaRPr lang="ru-RU" dirty="0" smtClean="0">
              <a:latin typeface="Times New Roman"/>
              <a:cs typeface="Times New Roman"/>
            </a:endParaRPr>
          </a:p>
          <a:p>
            <a:pPr indent="457200" algn="just"/>
            <a:r>
              <a:rPr lang="ru-RU" dirty="0" smtClean="0">
                <a:latin typeface="Times New Roman" pitchFamily="18" charset="0"/>
                <a:cs typeface="Times New Roman" pitchFamily="18" charset="0"/>
              </a:rPr>
              <a:t>Площадь </a:t>
            </a:r>
            <a:r>
              <a:rPr lang="en-US" dirty="0" smtClean="0">
                <a:latin typeface="Times New Roman" pitchFamily="18" charset="0"/>
                <a:cs typeface="Times New Roman" pitchFamily="18" charset="0"/>
              </a:rPr>
              <a:t>k-</a:t>
            </a:r>
            <a:r>
              <a:rPr lang="ru-RU" dirty="0" smtClean="0">
                <a:latin typeface="Times New Roman" pitchFamily="18" charset="0"/>
                <a:cs typeface="Times New Roman" pitchFamily="18" charset="0"/>
              </a:rPr>
              <a:t>го прямоугольника </a:t>
            </a:r>
            <a:r>
              <a:rPr lang="en-US" dirty="0" err="1" smtClean="0"/>
              <a:t>fk</a:t>
            </a:r>
            <a:r>
              <a:rPr lang="en-US" baseline="0" dirty="0" smtClean="0">
                <a:latin typeface="Times New Roman"/>
                <a:cs typeface="Times New Roman"/>
              </a:rPr>
              <a:t>∙</a:t>
            </a:r>
            <a:r>
              <a:rPr lang="el-GR" dirty="0" smtClean="0">
                <a:latin typeface="Times New Roman"/>
                <a:cs typeface="Times New Roman"/>
              </a:rPr>
              <a:t> Δ </a:t>
            </a:r>
            <a:r>
              <a:rPr lang="en-US" dirty="0" smtClean="0"/>
              <a:t>=</a:t>
            </a:r>
            <a:r>
              <a:rPr lang="en-US" dirty="0" err="1" smtClean="0"/>
              <a:t>Nk</a:t>
            </a:r>
            <a:r>
              <a:rPr lang="en-US" dirty="0" smtClean="0"/>
              <a:t>/N</a:t>
            </a:r>
            <a:r>
              <a:rPr lang="ru-RU" dirty="0" smtClean="0"/>
              <a:t> </a:t>
            </a:r>
            <a:r>
              <a:rPr lang="ru-RU" dirty="0" smtClean="0">
                <a:latin typeface="Times New Roman" pitchFamily="18" charset="0"/>
                <a:cs typeface="Times New Roman" pitchFamily="18" charset="0"/>
              </a:rPr>
              <a:t>есть ни что иное, как относительное число наблюдений, результаты которых попали в </a:t>
            </a:r>
            <a:r>
              <a:rPr lang="en-US" dirty="0" smtClean="0">
                <a:latin typeface="Times New Roman" pitchFamily="18" charset="0"/>
                <a:cs typeface="Times New Roman" pitchFamily="18" charset="0"/>
              </a:rPr>
              <a:t>k</a:t>
            </a:r>
            <a:r>
              <a:rPr lang="ru-RU" dirty="0" smtClean="0">
                <a:latin typeface="Times New Roman" pitchFamily="18" charset="0"/>
                <a:cs typeface="Times New Roman" pitchFamily="18" charset="0"/>
              </a:rPr>
              <a:t>-</a:t>
            </a:r>
            <a:r>
              <a:rPr lang="ru-RU" dirty="0" err="1" smtClean="0">
                <a:latin typeface="Times New Roman" pitchFamily="18" charset="0"/>
                <a:cs typeface="Times New Roman" pitchFamily="18" charset="0"/>
              </a:rPr>
              <a:t>тый</a:t>
            </a:r>
            <a:r>
              <a:rPr lang="ru-RU" dirty="0" smtClean="0">
                <a:latin typeface="Times New Roman" pitchFamily="18" charset="0"/>
                <a:cs typeface="Times New Roman" pitchFamily="18" charset="0"/>
              </a:rPr>
              <a:t> интервал. Величина </a:t>
            </a:r>
            <a:r>
              <a:rPr lang="en-US" dirty="0" err="1" smtClean="0"/>
              <a:t>Nk</a:t>
            </a:r>
            <a:r>
              <a:rPr lang="en-US" dirty="0" smtClean="0"/>
              <a:t>/N</a:t>
            </a:r>
            <a:r>
              <a:rPr lang="ru-RU" dirty="0" smtClean="0"/>
              <a:t> </a:t>
            </a:r>
            <a:r>
              <a:rPr lang="ru-RU" dirty="0" smtClean="0">
                <a:latin typeface="Times New Roman" pitchFamily="18" charset="0"/>
                <a:cs typeface="Times New Roman" pitchFamily="18" charset="0"/>
              </a:rPr>
              <a:t>называется </a:t>
            </a:r>
            <a:r>
              <a:rPr lang="ru-RU" dirty="0" smtClean="0">
                <a:solidFill>
                  <a:schemeClr val="accent1"/>
                </a:solidFill>
                <a:latin typeface="Times New Roman" pitchFamily="18" charset="0"/>
                <a:cs typeface="Times New Roman" pitchFamily="18" charset="0"/>
              </a:rPr>
              <a:t>относительной частотой </a:t>
            </a:r>
            <a:r>
              <a:rPr lang="ru-RU" dirty="0" smtClean="0">
                <a:latin typeface="Times New Roman" pitchFamily="18" charset="0"/>
                <a:cs typeface="Times New Roman" pitchFamily="18" charset="0"/>
              </a:rPr>
              <a:t>или просто </a:t>
            </a:r>
            <a:r>
              <a:rPr lang="ru-RU" dirty="0" smtClean="0">
                <a:solidFill>
                  <a:schemeClr val="accent1"/>
                </a:solidFill>
                <a:latin typeface="Times New Roman" pitchFamily="18" charset="0"/>
                <a:cs typeface="Times New Roman" pitchFamily="18" charset="0"/>
              </a:rPr>
              <a:t>частотой </a:t>
            </a:r>
            <a:r>
              <a:rPr lang="ru-RU" dirty="0" smtClean="0">
                <a:latin typeface="Times New Roman" pitchFamily="18" charset="0"/>
                <a:cs typeface="Times New Roman" pitchFamily="18" charset="0"/>
              </a:rPr>
              <a:t>попадания результатов наблюдений в </a:t>
            </a:r>
            <a:r>
              <a:rPr lang="en-US" dirty="0" smtClean="0">
                <a:latin typeface="Times New Roman" pitchFamily="18" charset="0"/>
                <a:cs typeface="Times New Roman" pitchFamily="18" charset="0"/>
              </a:rPr>
              <a:t>k</a:t>
            </a:r>
            <a:r>
              <a:rPr lang="ru-RU" dirty="0" smtClean="0">
                <a:latin typeface="Times New Roman" pitchFamily="18" charset="0"/>
                <a:cs typeface="Times New Roman" pitchFamily="18" charset="0"/>
              </a:rPr>
              <a:t>-</a:t>
            </a:r>
            <a:r>
              <a:rPr lang="ru-RU" dirty="0" err="1" smtClean="0">
                <a:latin typeface="Times New Roman" pitchFamily="18" charset="0"/>
                <a:cs typeface="Times New Roman" pitchFamily="18" charset="0"/>
              </a:rPr>
              <a:t>тый</a:t>
            </a:r>
            <a:r>
              <a:rPr lang="ru-RU" dirty="0" smtClean="0">
                <a:latin typeface="Times New Roman" pitchFamily="18" charset="0"/>
                <a:cs typeface="Times New Roman" pitchFamily="18" charset="0"/>
              </a:rPr>
              <a:t> интервал. Согласно сказанному в разделе 8.1 эта частота приближенно равна </a:t>
            </a:r>
            <a:r>
              <a:rPr lang="ru-RU" dirty="0" smtClean="0">
                <a:solidFill>
                  <a:schemeClr val="accent1"/>
                </a:solidFill>
                <a:latin typeface="Times New Roman" pitchFamily="18" charset="0"/>
                <a:cs typeface="Times New Roman" pitchFamily="18" charset="0"/>
              </a:rPr>
              <a:t>вероятности </a:t>
            </a:r>
            <a:r>
              <a:rPr lang="en-US" dirty="0" err="1" smtClean="0">
                <a:solidFill>
                  <a:schemeClr val="accent1"/>
                </a:solidFill>
                <a:latin typeface="Times New Roman" pitchFamily="18" charset="0"/>
                <a:cs typeface="Times New Roman" pitchFamily="18" charset="0"/>
              </a:rPr>
              <a:t>P</a:t>
            </a:r>
            <a:r>
              <a:rPr lang="en-US" baseline="-25000" dirty="0" err="1" smtClean="0">
                <a:solidFill>
                  <a:schemeClr val="accent1"/>
                </a:solidFill>
                <a:latin typeface="Times New Roman" pitchFamily="18" charset="0"/>
                <a:cs typeface="Times New Roman" pitchFamily="18" charset="0"/>
              </a:rPr>
              <a:t>k</a:t>
            </a:r>
            <a:r>
              <a:rPr lang="ru-RU" dirty="0" smtClean="0">
                <a:solidFill>
                  <a:schemeClr val="accent1"/>
                </a:solidFill>
                <a:latin typeface="Times New Roman" pitchFamily="18" charset="0"/>
                <a:cs typeface="Times New Roman" pitchFamily="18" charset="0"/>
              </a:rPr>
              <a:t> для любого, взятого наугад результата наблюдения попасть в </a:t>
            </a:r>
            <a:r>
              <a:rPr lang="en-US" dirty="0" smtClean="0">
                <a:solidFill>
                  <a:schemeClr val="accent1"/>
                </a:solidFill>
                <a:latin typeface="Times New Roman" pitchFamily="18" charset="0"/>
                <a:cs typeface="Times New Roman" pitchFamily="18" charset="0"/>
              </a:rPr>
              <a:t>k</a:t>
            </a:r>
            <a:r>
              <a:rPr lang="ru-RU" dirty="0" smtClean="0">
                <a:solidFill>
                  <a:schemeClr val="accent1"/>
                </a:solidFill>
                <a:latin typeface="Times New Roman" pitchFamily="18" charset="0"/>
                <a:cs typeface="Times New Roman" pitchFamily="18" charset="0"/>
              </a:rPr>
              <a:t>-</a:t>
            </a:r>
            <a:r>
              <a:rPr lang="ru-RU" dirty="0" err="1" smtClean="0">
                <a:solidFill>
                  <a:schemeClr val="accent1"/>
                </a:solidFill>
                <a:latin typeface="Times New Roman" pitchFamily="18" charset="0"/>
                <a:cs typeface="Times New Roman" pitchFamily="18" charset="0"/>
              </a:rPr>
              <a:t>тый</a:t>
            </a:r>
            <a:r>
              <a:rPr lang="ru-RU" dirty="0" smtClean="0">
                <a:solidFill>
                  <a:schemeClr val="accent1"/>
                </a:solidFill>
                <a:latin typeface="Times New Roman" pitchFamily="18" charset="0"/>
                <a:cs typeface="Times New Roman" pitchFamily="18" charset="0"/>
              </a:rPr>
              <a:t> интервал</a:t>
            </a:r>
            <a:r>
              <a:rPr lang="ru-RU" dirty="0" smtClean="0">
                <a:latin typeface="Times New Roman" pitchFamily="18" charset="0"/>
                <a:cs typeface="Times New Roman" pitchFamily="18" charset="0"/>
              </a:rPr>
              <a:t>. Мы будем считать, что </a:t>
            </a:r>
          </a:p>
          <a:p>
            <a:pPr indent="457200" algn="ctr"/>
            <a:r>
              <a:rPr lang="en-US" dirty="0" err="1" smtClean="0">
                <a:latin typeface="Times New Roman" pitchFamily="18" charset="0"/>
                <a:cs typeface="Times New Roman" pitchFamily="18" charset="0"/>
              </a:rPr>
              <a:t>P</a:t>
            </a:r>
            <a:r>
              <a:rPr lang="en-US" baseline="-25000" dirty="0" err="1" smtClean="0">
                <a:latin typeface="Times New Roman" pitchFamily="18" charset="0"/>
                <a:cs typeface="Times New Roman" pitchFamily="18" charset="0"/>
              </a:rPr>
              <a:t>k</a:t>
            </a:r>
            <a:r>
              <a:rPr lang="ru-RU" dirty="0" smtClean="0">
                <a:latin typeface="Times New Roman" pitchFamily="18" charset="0"/>
                <a:cs typeface="Times New Roman" pitchFamily="18" charset="0"/>
              </a:rPr>
              <a:t>=</a:t>
            </a:r>
            <a:r>
              <a:rPr lang="en-US" dirty="0" smtClean="0"/>
              <a:t> </a:t>
            </a:r>
            <a:r>
              <a:rPr lang="en-US" dirty="0" err="1" smtClean="0"/>
              <a:t>Nk</a:t>
            </a:r>
            <a:r>
              <a:rPr lang="en-US" dirty="0" smtClean="0"/>
              <a:t>/N</a:t>
            </a:r>
            <a:endParaRPr lang="ru-RU" dirty="0" smtClean="0"/>
          </a:p>
          <a:p>
            <a:pPr indent="457200" algn="just"/>
            <a:r>
              <a:rPr lang="ru-RU" dirty="0" smtClean="0">
                <a:latin typeface="Times New Roman" pitchFamily="18" charset="0"/>
                <a:cs typeface="Times New Roman" pitchFamily="18" charset="0"/>
              </a:rPr>
              <a:t>Гистограмма показывает, что для разных интервалов одинаковой ширины </a:t>
            </a:r>
            <a:r>
              <a:rPr lang="el-GR" dirty="0" smtClean="0">
                <a:latin typeface="Times New Roman"/>
                <a:cs typeface="Times New Roman"/>
              </a:rPr>
              <a:t>Δ</a:t>
            </a:r>
            <a:r>
              <a:rPr lang="ru-RU" dirty="0" smtClean="0">
                <a:latin typeface="Times New Roman"/>
                <a:cs typeface="Times New Roman"/>
              </a:rPr>
              <a:t> вероятности </a:t>
            </a:r>
            <a:r>
              <a:rPr lang="en-US" dirty="0" err="1" smtClean="0">
                <a:latin typeface="Times New Roman" pitchFamily="18" charset="0"/>
                <a:cs typeface="Times New Roman" pitchFamily="18" charset="0"/>
              </a:rPr>
              <a:t>P</a:t>
            </a:r>
            <a:r>
              <a:rPr lang="en-US" baseline="-25000" dirty="0" err="1" smtClean="0">
                <a:latin typeface="Times New Roman" pitchFamily="18" charset="0"/>
                <a:cs typeface="Times New Roman" pitchFamily="18" charset="0"/>
              </a:rPr>
              <a:t>k</a:t>
            </a:r>
            <a:r>
              <a:rPr lang="ru-RU" baseline="-25000"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различные.</a:t>
            </a:r>
          </a:p>
        </p:txBody>
      </p:sp>
      <p:sp>
        <p:nvSpPr>
          <p:cNvPr id="5" name="TextBox 4"/>
          <p:cNvSpPr txBox="1"/>
          <p:nvPr/>
        </p:nvSpPr>
        <p:spPr>
          <a:xfrm>
            <a:off x="8587394" y="4774168"/>
            <a:ext cx="537754" cy="369332"/>
          </a:xfrm>
          <a:prstGeom prst="rect">
            <a:avLst/>
          </a:prstGeom>
          <a:noFill/>
        </p:spPr>
        <p:txBody>
          <a:bodyPr wrap="square" rtlCol="0">
            <a:spAutoFit/>
          </a:bodyPr>
          <a:lstStyle/>
          <a:p>
            <a:r>
              <a:rPr lang="ru-RU" dirty="0" smtClean="0"/>
              <a:t>35</a:t>
            </a:r>
            <a:endParaRPr lang="ru-RU"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75284" y="4774168"/>
            <a:ext cx="537754" cy="369332"/>
          </a:xfrm>
          <a:prstGeom prst="rect">
            <a:avLst/>
          </a:prstGeom>
          <a:noFill/>
        </p:spPr>
        <p:txBody>
          <a:bodyPr wrap="square" rtlCol="0">
            <a:spAutoFit/>
          </a:bodyPr>
          <a:lstStyle/>
          <a:p>
            <a:r>
              <a:rPr lang="ru-RU" dirty="0" smtClean="0"/>
              <a:t>36</a:t>
            </a:r>
            <a:endParaRPr lang="ru-RU" dirty="0"/>
          </a:p>
        </p:txBody>
      </p:sp>
      <p:sp>
        <p:nvSpPr>
          <p:cNvPr id="5" name="Текст 7"/>
          <p:cNvSpPr>
            <a:spLocks noGrp="1"/>
          </p:cNvSpPr>
          <p:nvPr>
            <p:ph type="body" sz="quarter" idx="10"/>
          </p:nvPr>
        </p:nvSpPr>
        <p:spPr>
          <a:xfrm>
            <a:off x="130628" y="509450"/>
            <a:ext cx="8725989" cy="4454435"/>
          </a:xfrm>
          <a:solidFill>
            <a:schemeClr val="bg1"/>
          </a:solidFill>
        </p:spPr>
        <p:txBody>
          <a:bodyPr>
            <a:noAutofit/>
          </a:bodyPr>
          <a:lstStyle/>
          <a:p>
            <a:pPr indent="457200" algn="just"/>
            <a:r>
              <a:rPr lang="ru-RU" dirty="0" smtClean="0">
                <a:latin typeface="Times New Roman" pitchFamily="18" charset="0"/>
                <a:cs typeface="Times New Roman" pitchFamily="18" charset="0"/>
              </a:rPr>
              <a:t>Вероятность случайного события, состоящего в том, что взятый наугад результат </a:t>
            </a:r>
            <a:r>
              <a:rPr lang="en-US" dirty="0" smtClean="0">
                <a:latin typeface="Times New Roman" pitchFamily="18" charset="0"/>
                <a:cs typeface="Times New Roman" pitchFamily="18" charset="0"/>
              </a:rPr>
              <a:t>x</a:t>
            </a:r>
            <a:r>
              <a:rPr lang="en-US" baseline="-25000" dirty="0" smtClean="0">
                <a:latin typeface="Times New Roman" pitchFamily="18" charset="0"/>
                <a:cs typeface="Times New Roman" pitchFamily="18" charset="0"/>
              </a:rPr>
              <a:t>i</a:t>
            </a:r>
            <a:r>
              <a:rPr lang="ru-RU" dirty="0" smtClean="0">
                <a:latin typeface="Times New Roman" pitchFamily="18" charset="0"/>
                <a:cs typeface="Times New Roman" pitchFamily="18" charset="0"/>
              </a:rPr>
              <a:t> попадет в интервал (х</a:t>
            </a:r>
            <a:r>
              <a:rPr lang="ru-RU" baseline="-25000" dirty="0" smtClean="0">
                <a:latin typeface="Times New Roman" pitchFamily="18" charset="0"/>
                <a:cs typeface="Times New Roman" pitchFamily="18" charset="0"/>
              </a:rPr>
              <a:t>1</a:t>
            </a:r>
            <a:r>
              <a:rPr lang="ru-RU"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х</a:t>
            </a:r>
            <a:r>
              <a:rPr lang="ru-RU" baseline="-25000" dirty="0" smtClean="0">
                <a:latin typeface="Times New Roman" pitchFamily="18" charset="0"/>
                <a:cs typeface="Times New Roman" pitchFamily="18" charset="0"/>
              </a:rPr>
              <a:t>2</a:t>
            </a:r>
            <a:r>
              <a:rPr lang="ru-RU" dirty="0" smtClean="0">
                <a:latin typeface="Times New Roman" pitchFamily="18" charset="0"/>
                <a:cs typeface="Times New Roman" pitchFamily="18" charset="0"/>
              </a:rPr>
              <a:t>) равна, очевидно, сумме площадей прямоугольников, основания которых заполняют интервал (х</a:t>
            </a:r>
            <a:r>
              <a:rPr lang="ru-RU" baseline="-25000" dirty="0" smtClean="0">
                <a:latin typeface="Times New Roman" pitchFamily="18" charset="0"/>
                <a:cs typeface="Times New Roman" pitchFamily="18" charset="0"/>
              </a:rPr>
              <a:t>1</a:t>
            </a:r>
            <a:r>
              <a:rPr lang="ru-RU"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х</a:t>
            </a:r>
            <a:r>
              <a:rPr lang="ru-RU" baseline="-25000" dirty="0" smtClean="0">
                <a:latin typeface="Times New Roman" pitchFamily="18" charset="0"/>
                <a:cs typeface="Times New Roman" pitchFamily="18" charset="0"/>
              </a:rPr>
              <a:t>2</a:t>
            </a:r>
            <a:r>
              <a:rPr lang="ru-RU" dirty="0" smtClean="0">
                <a:latin typeface="Times New Roman" pitchFamily="18" charset="0"/>
                <a:cs typeface="Times New Roman" pitchFamily="18" charset="0"/>
              </a:rPr>
              <a:t>).</a:t>
            </a:r>
            <a:endParaRPr lang="ru-RU" dirty="0" smtClean="0">
              <a:latin typeface="Times New Roman"/>
              <a:cs typeface="Times New Roman"/>
            </a:endParaRPr>
          </a:p>
          <a:p>
            <a:pPr indent="457200" algn="just"/>
            <a:r>
              <a:rPr lang="ru-RU" dirty="0" smtClean="0">
                <a:latin typeface="Times New Roman" pitchFamily="18" charset="0"/>
                <a:cs typeface="Times New Roman" pitchFamily="18" charset="0"/>
              </a:rPr>
              <a:t>Вероятность случайного события, состоящего в попадании результата </a:t>
            </a:r>
            <a:r>
              <a:rPr lang="en-US" dirty="0" smtClean="0">
                <a:latin typeface="Times New Roman" pitchFamily="18" charset="0"/>
                <a:cs typeface="Times New Roman" pitchFamily="18" charset="0"/>
              </a:rPr>
              <a:t>x</a:t>
            </a:r>
            <a:r>
              <a:rPr lang="en-US" baseline="-25000" dirty="0" smtClean="0">
                <a:latin typeface="Times New Roman" pitchFamily="18" charset="0"/>
                <a:cs typeface="Times New Roman" pitchFamily="18" charset="0"/>
              </a:rPr>
              <a:t>i</a:t>
            </a:r>
            <a:r>
              <a:rPr lang="ru-RU" dirty="0" smtClean="0">
                <a:latin typeface="Times New Roman" pitchFamily="18" charset="0"/>
                <a:cs typeface="Times New Roman" pitchFamily="18" charset="0"/>
              </a:rPr>
              <a:t> в любой интервал данной гистограммы, т.е. в область (</a:t>
            </a:r>
            <a:r>
              <a:rPr lang="ru-RU" dirty="0" err="1" smtClean="0">
                <a:latin typeface="Times New Roman" pitchFamily="18" charset="0"/>
                <a:cs typeface="Times New Roman" pitchFamily="18" charset="0"/>
              </a:rPr>
              <a:t>х</a:t>
            </a:r>
            <a:r>
              <a:rPr lang="en-US" baseline="-25000" dirty="0" smtClean="0">
                <a:latin typeface="Times New Roman" pitchFamily="18" charset="0"/>
                <a:cs typeface="Times New Roman" pitchFamily="18" charset="0"/>
              </a:rPr>
              <a:t>min</a:t>
            </a:r>
            <a:r>
              <a:rPr lang="ru-RU"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ru-RU" dirty="0" err="1" smtClean="0">
                <a:latin typeface="Times New Roman" pitchFamily="18" charset="0"/>
                <a:cs typeface="Times New Roman" pitchFamily="18" charset="0"/>
              </a:rPr>
              <a:t>х</a:t>
            </a:r>
            <a:r>
              <a:rPr lang="en-US" baseline="-25000" dirty="0" smtClean="0">
                <a:latin typeface="Times New Roman" pitchFamily="18" charset="0"/>
                <a:cs typeface="Times New Roman" pitchFamily="18" charset="0"/>
              </a:rPr>
              <a:t>max</a:t>
            </a:r>
            <a:r>
              <a:rPr lang="ru-RU" dirty="0" smtClean="0">
                <a:latin typeface="Times New Roman" pitchFamily="18" charset="0"/>
                <a:cs typeface="Times New Roman" pitchFamily="18" charset="0"/>
              </a:rPr>
              <a:t>), равна площади всей гистограммы. С другой стороны, эта вероятность равна</a:t>
            </a:r>
          </a:p>
          <a:p>
            <a:pPr indent="457200" algn="just"/>
            <a:endParaRPr lang="ru-RU" dirty="0" smtClean="0"/>
          </a:p>
          <a:p>
            <a:pPr indent="457200" algn="just"/>
            <a:endParaRPr lang="ru-RU" dirty="0" smtClean="0"/>
          </a:p>
          <a:p>
            <a:pPr algn="just"/>
            <a:r>
              <a:rPr lang="ru-RU" dirty="0" smtClean="0">
                <a:latin typeface="Times New Roman" pitchFamily="18" charset="0"/>
                <a:cs typeface="Times New Roman" pitchFamily="18" charset="0"/>
              </a:rPr>
              <a:t>т.е. указанное событие есть событие достоверное.</a:t>
            </a:r>
          </a:p>
          <a:p>
            <a:pPr indent="457200" algn="just"/>
            <a:r>
              <a:rPr lang="ru-RU" dirty="0" smtClean="0">
                <a:latin typeface="Times New Roman" pitchFamily="18" charset="0"/>
                <a:cs typeface="Times New Roman" pitchFamily="18" charset="0"/>
              </a:rPr>
              <a:t>Таким образом, </a:t>
            </a:r>
            <a:r>
              <a:rPr lang="ru-RU" dirty="0" smtClean="0">
                <a:solidFill>
                  <a:schemeClr val="accent1"/>
                </a:solidFill>
                <a:latin typeface="Times New Roman" pitchFamily="18" charset="0"/>
                <a:cs typeface="Times New Roman" pitchFamily="18" charset="0"/>
              </a:rPr>
              <a:t>площадь гистограммы всегда равна единице</a:t>
            </a:r>
            <a:r>
              <a:rPr lang="ru-RU" dirty="0" smtClean="0">
                <a:latin typeface="Times New Roman" pitchFamily="18" charset="0"/>
                <a:cs typeface="Times New Roman" pitchFamily="18" charset="0"/>
              </a:rPr>
              <a:t>. </a:t>
            </a:r>
          </a:p>
          <a:p>
            <a:pPr indent="457200" algn="just"/>
            <a:r>
              <a:rPr lang="ru-RU" dirty="0" smtClean="0">
                <a:latin typeface="Times New Roman" pitchFamily="18" charset="0"/>
                <a:cs typeface="Times New Roman" pitchFamily="18" charset="0"/>
              </a:rPr>
              <a:t>Ломанная линия, включающая в себя верхние стороны прямоугольников на рис. (а) дает представление о распределении вероятностей по значениям указанной выше случайной величины в данной выборке. Эту линию можно сгладить, соединив плавной кривой середины ее горизонтальных участков. Как ломанные, так и сглаженные линии, построенные для разных выборок, взятых из одной и той же генеральной совокупности, в следствие случайности </a:t>
            </a:r>
            <a:r>
              <a:rPr lang="en-US" dirty="0" smtClean="0">
                <a:latin typeface="Times New Roman" pitchFamily="18" charset="0"/>
                <a:cs typeface="Times New Roman" pitchFamily="18" charset="0"/>
              </a:rPr>
              <a:t>x</a:t>
            </a:r>
            <a:r>
              <a:rPr lang="en-US" baseline="-2500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будут отличаться  друг от друга. При малых объемах выборок эти отличия могут быть значительными.</a:t>
            </a:r>
          </a:p>
          <a:p>
            <a:pPr indent="457200" algn="just"/>
            <a:endParaRPr lang="ru-RU" dirty="0" smtClean="0">
              <a:latin typeface="Times New Roman" pitchFamily="18" charset="0"/>
              <a:cs typeface="Times New Roman" pitchFamily="18" charset="0"/>
            </a:endParaRPr>
          </a:p>
        </p:txBody>
      </p:sp>
      <p:graphicFrame>
        <p:nvGraphicFramePr>
          <p:cNvPr id="33794" name="Object 2"/>
          <p:cNvGraphicFramePr>
            <a:graphicFrameLocks noChangeAspect="1"/>
          </p:cNvGraphicFramePr>
          <p:nvPr/>
        </p:nvGraphicFramePr>
        <p:xfrm>
          <a:off x="2574470" y="2019028"/>
          <a:ext cx="3997505" cy="648244"/>
        </p:xfrm>
        <a:graphic>
          <a:graphicData uri="http://schemas.openxmlformats.org/presentationml/2006/ole">
            <mc:AlternateContent xmlns:mc="http://schemas.openxmlformats.org/markup-compatibility/2006">
              <mc:Choice xmlns:v="urn:schemas-microsoft-com:vml" Requires="v">
                <p:oleObj spid="_x0000_s33813" name="Equation" r:id="rId3" imgW="2819160" imgH="457200" progId="Equation.DSMT4">
                  <p:embed/>
                </p:oleObj>
              </mc:Choice>
              <mc:Fallback>
                <p:oleObj name="Equation" r:id="rId3" imgW="2819160" imgH="4572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4470" y="2019028"/>
                        <a:ext cx="3997505" cy="648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75284" y="4774168"/>
            <a:ext cx="537754" cy="369332"/>
          </a:xfrm>
          <a:prstGeom prst="rect">
            <a:avLst/>
          </a:prstGeom>
          <a:noFill/>
        </p:spPr>
        <p:txBody>
          <a:bodyPr wrap="square" rtlCol="0">
            <a:spAutoFit/>
          </a:bodyPr>
          <a:lstStyle/>
          <a:p>
            <a:r>
              <a:rPr lang="ru-RU" dirty="0" smtClean="0"/>
              <a:t>37</a:t>
            </a:r>
            <a:endParaRPr lang="ru-RU" dirty="0"/>
          </a:p>
        </p:txBody>
      </p:sp>
      <p:sp>
        <p:nvSpPr>
          <p:cNvPr id="7" name="Текст 7"/>
          <p:cNvSpPr>
            <a:spLocks noGrp="1"/>
          </p:cNvSpPr>
          <p:nvPr>
            <p:ph type="body" sz="quarter" idx="10"/>
          </p:nvPr>
        </p:nvSpPr>
        <p:spPr>
          <a:xfrm>
            <a:off x="4434213" y="710404"/>
            <a:ext cx="4360311" cy="2796884"/>
          </a:xfrm>
          <a:solidFill>
            <a:schemeClr val="bg1"/>
          </a:solidFill>
        </p:spPr>
        <p:txBody>
          <a:bodyPr>
            <a:noAutofit/>
          </a:bodyPr>
          <a:lstStyle/>
          <a:p>
            <a:pPr indent="457200" algn="just"/>
            <a:r>
              <a:rPr lang="ru-RU" dirty="0" smtClean="0">
                <a:latin typeface="Times New Roman" pitchFamily="18" charset="0"/>
                <a:cs typeface="Times New Roman" pitchFamily="18" charset="0"/>
              </a:rPr>
              <a:t>Распределение вероятностей  (набор </a:t>
            </a:r>
            <a:r>
              <a:rPr lang="en-US" dirty="0" err="1" smtClean="0"/>
              <a:t>f</a:t>
            </a:r>
            <a:r>
              <a:rPr lang="en-US" baseline="-25000" dirty="0" err="1" smtClean="0"/>
              <a:t>k</a:t>
            </a:r>
            <a:r>
              <a:rPr lang="ru-RU" dirty="0" smtClean="0">
                <a:latin typeface="Times New Roman" pitchFamily="18" charset="0"/>
                <a:cs typeface="Times New Roman" pitchFamily="18" charset="0"/>
              </a:rPr>
              <a:t> или набор </a:t>
            </a:r>
            <a:r>
              <a:rPr lang="en-US" dirty="0" err="1" smtClean="0">
                <a:latin typeface="Times New Roman" pitchFamily="18" charset="0"/>
                <a:cs typeface="Times New Roman" pitchFamily="18" charset="0"/>
              </a:rPr>
              <a:t>P</a:t>
            </a:r>
            <a:r>
              <a:rPr lang="en-US" baseline="-25000" dirty="0" err="1" smtClean="0">
                <a:latin typeface="Times New Roman" pitchFamily="18" charset="0"/>
                <a:cs typeface="Times New Roman" pitchFamily="18" charset="0"/>
              </a:rPr>
              <a:t>k</a:t>
            </a:r>
            <a:r>
              <a:rPr lang="ru-RU" dirty="0" smtClean="0">
                <a:latin typeface="Times New Roman" pitchFamily="18" charset="0"/>
                <a:cs typeface="Times New Roman" pitchFamily="18" charset="0"/>
              </a:rPr>
              <a:t>) для одной выборки несет мало информации о распределениях для других таких же выборок, взятых из этой же генеральной совокупности, в силу чего особого интереса не представляет. Гораздо больший интерес представляет распределение вероятностей для генеральной совокупности, которое характеризует статистические свойства всех возможных результатов наблюдений, попадающих во все возможные выборки. </a:t>
            </a:r>
            <a:endParaRPr lang="ru-RU" dirty="0" smtClean="0">
              <a:latin typeface="Times New Roman"/>
              <a:cs typeface="Times New Roman"/>
            </a:endParaRPr>
          </a:p>
        </p:txBody>
      </p:sp>
      <p:pic>
        <p:nvPicPr>
          <p:cNvPr id="104449" name="Picture 1"/>
          <p:cNvPicPr>
            <a:picLocks noChangeAspect="1" noChangeArrowheads="1"/>
          </p:cNvPicPr>
          <p:nvPr/>
        </p:nvPicPr>
        <p:blipFill>
          <a:blip r:embed="rId2"/>
          <a:srcRect/>
          <a:stretch>
            <a:fillRect/>
          </a:stretch>
        </p:blipFill>
        <p:spPr bwMode="auto">
          <a:xfrm>
            <a:off x="0" y="585144"/>
            <a:ext cx="4419600" cy="3352800"/>
          </a:xfrm>
          <a:prstGeom prst="rect">
            <a:avLst/>
          </a:prstGeom>
          <a:noFill/>
          <a:ln w="9525">
            <a:noFill/>
            <a:miter lim="800000"/>
            <a:headEnd/>
            <a:tailEnd/>
          </a:ln>
        </p:spPr>
      </p:pic>
      <p:sp>
        <p:nvSpPr>
          <p:cNvPr id="5" name="TextBox 4"/>
          <p:cNvSpPr txBox="1"/>
          <p:nvPr/>
        </p:nvSpPr>
        <p:spPr>
          <a:xfrm>
            <a:off x="275573" y="3519814"/>
            <a:ext cx="8499711" cy="1569660"/>
          </a:xfrm>
          <a:prstGeom prst="rect">
            <a:avLst/>
          </a:prstGeom>
          <a:solidFill>
            <a:schemeClr val="bg1"/>
          </a:solidFill>
        </p:spPr>
        <p:txBody>
          <a:bodyPr wrap="square" rtlCol="0">
            <a:spAutoFit/>
          </a:bodyPr>
          <a:lstStyle/>
          <a:p>
            <a:pPr algn="just"/>
            <a:r>
              <a:rPr lang="ru-RU" sz="1600" dirty="0" smtClean="0">
                <a:latin typeface="Times New Roman" pitchFamily="18" charset="0"/>
                <a:cs typeface="Times New Roman" pitchFamily="18" charset="0"/>
              </a:rPr>
              <a:t>Такое распределение можно получить, построив на одном поле указанные выше ломанные линии  для большого числа выборок не очень малого объема (</a:t>
            </a:r>
            <a:r>
              <a:rPr lang="en-US" sz="1600" dirty="0" smtClean="0">
                <a:latin typeface="Times New Roman" pitchFamily="18" charset="0"/>
                <a:cs typeface="Times New Roman" pitchFamily="18" charset="0"/>
              </a:rPr>
              <a:t>N</a:t>
            </a:r>
            <a:r>
              <a:rPr lang="en-US" sz="1600" dirty="0" smtClean="0">
                <a:latin typeface="Times New Roman"/>
                <a:cs typeface="Times New Roman"/>
              </a:rPr>
              <a:t>≥50-100).</a:t>
            </a:r>
            <a:r>
              <a:rPr lang="ru-RU" sz="1600" dirty="0" smtClean="0">
                <a:latin typeface="Times New Roman"/>
                <a:cs typeface="Times New Roman"/>
              </a:rPr>
              <a:t> Ординаты этих линий следует усреднить в большом числе точек оси </a:t>
            </a:r>
            <a:r>
              <a:rPr lang="ru-RU" sz="1600" dirty="0" err="1" smtClean="0">
                <a:latin typeface="Times New Roman"/>
                <a:cs typeface="Times New Roman"/>
              </a:rPr>
              <a:t>х</a:t>
            </a:r>
            <a:r>
              <a:rPr lang="ru-RU" sz="1600" dirty="0" smtClean="0">
                <a:latin typeface="Times New Roman"/>
                <a:cs typeface="Times New Roman"/>
              </a:rPr>
              <a:t> и соединить полученные средние значения ординат плавной кривой. Эта операция иллюстрируется на рис. (б), где такая плавная кривая проведена пунктиром.</a:t>
            </a:r>
          </a:p>
          <a:p>
            <a:pPr algn="just"/>
            <a:endParaRPr lang="ru-RU" sz="16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75284" y="4774168"/>
            <a:ext cx="537754" cy="369332"/>
          </a:xfrm>
          <a:prstGeom prst="rect">
            <a:avLst/>
          </a:prstGeom>
          <a:noFill/>
        </p:spPr>
        <p:txBody>
          <a:bodyPr wrap="square" rtlCol="0">
            <a:spAutoFit/>
          </a:bodyPr>
          <a:lstStyle/>
          <a:p>
            <a:r>
              <a:rPr lang="ru-RU" dirty="0" smtClean="0"/>
              <a:t>38</a:t>
            </a:r>
            <a:endParaRPr lang="ru-RU" dirty="0"/>
          </a:p>
        </p:txBody>
      </p:sp>
      <p:sp>
        <p:nvSpPr>
          <p:cNvPr id="7" name="Текст 7"/>
          <p:cNvSpPr>
            <a:spLocks noGrp="1"/>
          </p:cNvSpPr>
          <p:nvPr>
            <p:ph type="body" sz="quarter" idx="10"/>
          </p:nvPr>
        </p:nvSpPr>
        <p:spPr>
          <a:xfrm>
            <a:off x="173039" y="710404"/>
            <a:ext cx="8621486" cy="4251654"/>
          </a:xfrm>
          <a:solidFill>
            <a:schemeClr val="bg1"/>
          </a:solidFill>
        </p:spPr>
        <p:txBody>
          <a:bodyPr>
            <a:noAutofit/>
          </a:bodyPr>
          <a:lstStyle/>
          <a:p>
            <a:pPr indent="457200" algn="just"/>
            <a:r>
              <a:rPr lang="ru-RU" dirty="0" smtClean="0">
                <a:latin typeface="Times New Roman"/>
                <a:cs typeface="Times New Roman"/>
              </a:rPr>
              <a:t>Полученная кривая, которую обозначим </a:t>
            </a:r>
            <a:r>
              <a:rPr lang="en-US" dirty="0" smtClean="0">
                <a:latin typeface="Times New Roman"/>
                <a:cs typeface="Times New Roman"/>
              </a:rPr>
              <a:t>f(x)</a:t>
            </a:r>
            <a:r>
              <a:rPr lang="ru-RU" dirty="0" smtClean="0">
                <a:latin typeface="Times New Roman"/>
                <a:cs typeface="Times New Roman"/>
              </a:rPr>
              <a:t> называется </a:t>
            </a:r>
            <a:r>
              <a:rPr lang="ru-RU" dirty="0" smtClean="0">
                <a:solidFill>
                  <a:schemeClr val="accent1"/>
                </a:solidFill>
                <a:latin typeface="Times New Roman"/>
                <a:cs typeface="Times New Roman"/>
              </a:rPr>
              <a:t>плотностью распределения вероятности</a:t>
            </a:r>
            <a:r>
              <a:rPr lang="ru-RU" dirty="0" smtClean="0">
                <a:latin typeface="Times New Roman"/>
                <a:cs typeface="Times New Roman"/>
              </a:rPr>
              <a:t> или </a:t>
            </a:r>
            <a:r>
              <a:rPr lang="ru-RU" dirty="0" smtClean="0">
                <a:solidFill>
                  <a:schemeClr val="accent1"/>
                </a:solidFill>
                <a:latin typeface="Times New Roman"/>
                <a:cs typeface="Times New Roman"/>
              </a:rPr>
              <a:t>плотностью распределения</a:t>
            </a:r>
            <a:r>
              <a:rPr lang="ru-RU" dirty="0" smtClean="0">
                <a:latin typeface="Times New Roman"/>
                <a:cs typeface="Times New Roman"/>
              </a:rPr>
              <a:t> для величины Х и относится к генеральной совокупности. На практике получить </a:t>
            </a:r>
            <a:r>
              <a:rPr lang="en-US" dirty="0" smtClean="0">
                <a:latin typeface="Times New Roman"/>
                <a:cs typeface="Times New Roman"/>
              </a:rPr>
              <a:t>f(x)</a:t>
            </a:r>
            <a:r>
              <a:rPr lang="ru-RU" dirty="0" smtClean="0">
                <a:latin typeface="Times New Roman"/>
                <a:cs typeface="Times New Roman"/>
              </a:rPr>
              <a:t> описанным выше способом очень трудно, т.к. для этого необходимо сделать огромное число наблюдений. Обычно эту кривую получают либо собирая известные опубликованные данные по измерениям физической величины Х, либо устанавливая вид этой кривой на основе анализа механизмов, ответственных за разброс значений Х. </a:t>
            </a:r>
            <a:endParaRPr lang="ru-RU" dirty="0" smtClean="0">
              <a:latin typeface="Times New Roman"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7394" y="4774168"/>
            <a:ext cx="537754" cy="369332"/>
          </a:xfrm>
          <a:prstGeom prst="rect">
            <a:avLst/>
          </a:prstGeom>
          <a:noFill/>
        </p:spPr>
        <p:txBody>
          <a:bodyPr wrap="square" rtlCol="0">
            <a:spAutoFit/>
          </a:bodyPr>
          <a:lstStyle/>
          <a:p>
            <a:r>
              <a:rPr lang="ru-RU" dirty="0" smtClean="0"/>
              <a:t>39</a:t>
            </a:r>
            <a:endParaRPr lang="ru-RU" dirty="0"/>
          </a:p>
        </p:txBody>
      </p:sp>
      <p:sp>
        <p:nvSpPr>
          <p:cNvPr id="7" name="Текст 7"/>
          <p:cNvSpPr>
            <a:spLocks noGrp="1"/>
          </p:cNvSpPr>
          <p:nvPr>
            <p:ph type="body" sz="quarter" idx="10"/>
          </p:nvPr>
        </p:nvSpPr>
        <p:spPr>
          <a:xfrm>
            <a:off x="248195" y="731520"/>
            <a:ext cx="8621486" cy="4042648"/>
          </a:xfrm>
        </p:spPr>
        <p:txBody>
          <a:bodyPr>
            <a:noAutofit/>
          </a:bodyPr>
          <a:lstStyle/>
          <a:p>
            <a:pPr indent="457200" algn="just"/>
            <a:r>
              <a:rPr lang="ru-RU" dirty="0" smtClean="0">
                <a:latin typeface="Times New Roman" pitchFamily="18" charset="0"/>
                <a:cs typeface="Times New Roman" pitchFamily="18" charset="0"/>
              </a:rPr>
              <a:t>Возможно, что в некоторых случаях, приближенную кривую </a:t>
            </a:r>
            <a:r>
              <a:rPr lang="en-US" dirty="0" smtClean="0">
                <a:latin typeface="Times New Roman" pitchFamily="18" charset="0"/>
                <a:cs typeface="Times New Roman" pitchFamily="18" charset="0"/>
              </a:rPr>
              <a:t>f(x) </a:t>
            </a:r>
            <a:r>
              <a:rPr lang="ru-RU" dirty="0" smtClean="0">
                <a:latin typeface="Times New Roman" pitchFamily="18" charset="0"/>
                <a:cs typeface="Times New Roman" pitchFamily="18" charset="0"/>
              </a:rPr>
              <a:t>можно получить, построив гистограмму для выборки очень большого объема (теоретически </a:t>
            </a:r>
            <a:r>
              <a:rPr lang="en-US" dirty="0" smtClean="0">
                <a:latin typeface="Times New Roman" pitchFamily="18" charset="0"/>
                <a:cs typeface="Times New Roman" pitchFamily="18" charset="0"/>
              </a:rPr>
              <a:t>N</a:t>
            </a:r>
            <a:r>
              <a:rPr lang="en-US" dirty="0" smtClean="0">
                <a:latin typeface="Times New Roman"/>
                <a:cs typeface="Times New Roman"/>
              </a:rPr>
              <a:t>→∞)</a:t>
            </a:r>
            <a:r>
              <a:rPr lang="ru-RU" dirty="0" smtClean="0">
                <a:latin typeface="Times New Roman" pitchFamily="18" charset="0"/>
                <a:cs typeface="Times New Roman" pitchFamily="18" charset="0"/>
              </a:rPr>
              <a:t>. Для такой выборки ширину интервалов группировки можно взять очень малой, а число</a:t>
            </a:r>
            <a:r>
              <a:rPr lang="en-US"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этих интервалов очень большим (теоретически </a:t>
            </a:r>
            <a:r>
              <a:rPr lang="el-GR" dirty="0" smtClean="0">
                <a:latin typeface="Times New Roman"/>
                <a:cs typeface="Times New Roman"/>
              </a:rPr>
              <a:t>Δ</a:t>
            </a:r>
            <a:r>
              <a:rPr lang="en-US" dirty="0" smtClean="0">
                <a:latin typeface="Times New Roman"/>
                <a:cs typeface="Times New Roman"/>
              </a:rPr>
              <a:t>→</a:t>
            </a:r>
            <a:r>
              <a:rPr lang="ru-RU" dirty="0" smtClean="0">
                <a:latin typeface="Times New Roman"/>
                <a:cs typeface="Times New Roman"/>
              </a:rPr>
              <a:t>0, </a:t>
            </a:r>
            <a:r>
              <a:rPr lang="en-US" dirty="0" smtClean="0">
                <a:latin typeface="Times New Roman"/>
                <a:cs typeface="Times New Roman"/>
              </a:rPr>
              <a:t>K →∞)</a:t>
            </a:r>
            <a:r>
              <a:rPr lang="ru-RU" dirty="0" smtClean="0">
                <a:latin typeface="Times New Roman" pitchFamily="18" charset="0"/>
                <a:cs typeface="Times New Roman" pitchFamily="18" charset="0"/>
              </a:rPr>
              <a:t>. </a:t>
            </a:r>
          </a:p>
          <a:p>
            <a:pPr indent="457200" algn="just"/>
            <a:r>
              <a:rPr lang="ru-RU" dirty="0" smtClean="0">
                <a:latin typeface="Times New Roman" pitchFamily="18" charset="0"/>
                <a:cs typeface="Times New Roman" pitchFamily="18" charset="0"/>
              </a:rPr>
              <a:t>Кривая </a:t>
            </a:r>
            <a:r>
              <a:rPr lang="en-US" dirty="0" smtClean="0">
                <a:latin typeface="Times New Roman" pitchFamily="18" charset="0"/>
                <a:cs typeface="Times New Roman" pitchFamily="18" charset="0"/>
              </a:rPr>
              <a:t>f(x)</a:t>
            </a:r>
            <a:r>
              <a:rPr lang="ru-RU" dirty="0" smtClean="0">
                <a:latin typeface="Times New Roman" pitchFamily="18" charset="0"/>
                <a:cs typeface="Times New Roman" pitchFamily="18" charset="0"/>
              </a:rPr>
              <a:t> имеет тот же смысл, что и ломанные линии, ограничивающие сверху гистограммы. Вероятность попадания взятого наугад значения </a:t>
            </a:r>
            <a:r>
              <a:rPr lang="ru-RU" dirty="0" err="1" smtClean="0">
                <a:latin typeface="Times New Roman" pitchFamily="18" charset="0"/>
                <a:cs typeface="Times New Roman" pitchFamily="18" charset="0"/>
              </a:rPr>
              <a:t>х</a:t>
            </a:r>
            <a:r>
              <a:rPr lang="ru-RU" dirty="0" smtClean="0">
                <a:latin typeface="Times New Roman" pitchFamily="18" charset="0"/>
                <a:cs typeface="Times New Roman" pitchFamily="18" charset="0"/>
              </a:rPr>
              <a:t> в интервал </a:t>
            </a:r>
            <a:r>
              <a:rPr lang="el-GR" dirty="0" smtClean="0">
                <a:latin typeface="Times New Roman"/>
                <a:cs typeface="Times New Roman"/>
              </a:rPr>
              <a:t>Δ</a:t>
            </a:r>
            <a:r>
              <a:rPr lang="ru-RU" dirty="0" err="1" smtClean="0">
                <a:latin typeface="Times New Roman"/>
                <a:cs typeface="Times New Roman"/>
              </a:rPr>
              <a:t>х</a:t>
            </a:r>
            <a:r>
              <a:rPr lang="ru-RU" dirty="0" smtClean="0">
                <a:latin typeface="Times New Roman"/>
                <a:cs typeface="Times New Roman"/>
              </a:rPr>
              <a:t> равна площади столбика с основанием </a:t>
            </a:r>
            <a:r>
              <a:rPr lang="el-GR" dirty="0" smtClean="0">
                <a:latin typeface="Times New Roman"/>
                <a:cs typeface="Times New Roman"/>
              </a:rPr>
              <a:t>Δ</a:t>
            </a:r>
            <a:r>
              <a:rPr lang="ru-RU" dirty="0" err="1" smtClean="0">
                <a:latin typeface="Times New Roman"/>
                <a:cs typeface="Times New Roman"/>
              </a:rPr>
              <a:t>х</a:t>
            </a:r>
            <a:r>
              <a:rPr lang="ru-RU" dirty="0" smtClean="0">
                <a:latin typeface="Times New Roman"/>
                <a:cs typeface="Times New Roman"/>
              </a:rPr>
              <a:t>, ограниченного сверху кривой </a:t>
            </a:r>
            <a:r>
              <a:rPr lang="en-US" dirty="0" smtClean="0">
                <a:latin typeface="Times New Roman" pitchFamily="18" charset="0"/>
                <a:cs typeface="Times New Roman" pitchFamily="18" charset="0"/>
              </a:rPr>
              <a:t>f(x)</a:t>
            </a:r>
            <a:r>
              <a:rPr lang="ru-RU" dirty="0" smtClean="0">
                <a:latin typeface="Times New Roman" pitchFamily="18" charset="0"/>
                <a:cs typeface="Times New Roman" pitchFamily="18" charset="0"/>
              </a:rPr>
              <a:t>. Интервал </a:t>
            </a:r>
            <a:r>
              <a:rPr lang="el-GR" dirty="0" smtClean="0">
                <a:latin typeface="Times New Roman"/>
                <a:cs typeface="Times New Roman"/>
              </a:rPr>
              <a:t>Δ</a:t>
            </a:r>
            <a:r>
              <a:rPr lang="ru-RU" dirty="0" err="1" smtClean="0">
                <a:latin typeface="Times New Roman"/>
                <a:cs typeface="Times New Roman"/>
              </a:rPr>
              <a:t>х</a:t>
            </a:r>
            <a:r>
              <a:rPr lang="ru-RU" dirty="0" smtClean="0">
                <a:latin typeface="Times New Roman"/>
                <a:cs typeface="Times New Roman"/>
              </a:rPr>
              <a:t> может быть как конечным, так и бесконечно малым. </a:t>
            </a:r>
          </a:p>
          <a:p>
            <a:pPr indent="457200" algn="just"/>
            <a:r>
              <a:rPr lang="ru-RU" dirty="0" smtClean="0">
                <a:latin typeface="Times New Roman"/>
                <a:cs typeface="Times New Roman"/>
              </a:rPr>
              <a:t>Также, как и в случае гистограммы, площадь под всей кривой должна быть равна единице. Это записывается в виде соотношения</a:t>
            </a:r>
          </a:p>
          <a:p>
            <a:pPr indent="457200" algn="just">
              <a:spcBef>
                <a:spcPts val="0"/>
              </a:spcBef>
            </a:pPr>
            <a:endParaRPr lang="ru-RU" dirty="0" smtClean="0">
              <a:latin typeface="Times New Roman"/>
              <a:cs typeface="Times New Roman"/>
            </a:endParaRPr>
          </a:p>
          <a:p>
            <a:pPr indent="457200" algn="just">
              <a:spcBef>
                <a:spcPts val="0"/>
              </a:spcBef>
            </a:pPr>
            <a:endParaRPr lang="ru-RU" dirty="0" smtClean="0">
              <a:latin typeface="Times New Roman"/>
              <a:cs typeface="Times New Roman"/>
            </a:endParaRPr>
          </a:p>
          <a:p>
            <a:pPr algn="just">
              <a:spcBef>
                <a:spcPts val="0"/>
              </a:spcBef>
            </a:pPr>
            <a:endParaRPr lang="ru-RU" dirty="0" smtClean="0">
              <a:latin typeface="Times New Roman"/>
              <a:cs typeface="Times New Roman"/>
            </a:endParaRPr>
          </a:p>
          <a:p>
            <a:pPr algn="just">
              <a:spcBef>
                <a:spcPts val="0"/>
              </a:spcBef>
            </a:pPr>
            <a:r>
              <a:rPr lang="ru-RU" dirty="0" smtClean="0">
                <a:latin typeface="Times New Roman"/>
                <a:cs typeface="Times New Roman"/>
              </a:rPr>
              <a:t>которое получило название </a:t>
            </a:r>
            <a:r>
              <a:rPr lang="ru-RU" dirty="0" smtClean="0">
                <a:solidFill>
                  <a:schemeClr val="accent1"/>
                </a:solidFill>
                <a:latin typeface="Times New Roman"/>
                <a:cs typeface="Times New Roman"/>
              </a:rPr>
              <a:t>условия нормировки</a:t>
            </a:r>
            <a:r>
              <a:rPr lang="ru-RU" dirty="0" smtClean="0">
                <a:latin typeface="Times New Roman"/>
                <a:cs typeface="Times New Roman"/>
              </a:rPr>
              <a:t>.</a:t>
            </a:r>
            <a:endParaRPr lang="ru-RU" dirty="0" smtClean="0">
              <a:latin typeface="Times New Roman" pitchFamily="18" charset="0"/>
              <a:cs typeface="Times New Roman" pitchFamily="18" charset="0"/>
            </a:endParaRPr>
          </a:p>
        </p:txBody>
      </p:sp>
      <p:graphicFrame>
        <p:nvGraphicFramePr>
          <p:cNvPr id="35842" name="Object 2"/>
          <p:cNvGraphicFramePr>
            <a:graphicFrameLocks noChangeAspect="1"/>
          </p:cNvGraphicFramePr>
          <p:nvPr/>
        </p:nvGraphicFramePr>
        <p:xfrm>
          <a:off x="3340099" y="3270436"/>
          <a:ext cx="2198552" cy="883954"/>
        </p:xfrm>
        <a:graphic>
          <a:graphicData uri="http://schemas.openxmlformats.org/presentationml/2006/ole">
            <mc:AlternateContent xmlns:mc="http://schemas.openxmlformats.org/markup-compatibility/2006">
              <mc:Choice xmlns:v="urn:schemas-microsoft-com:vml" Requires="v">
                <p:oleObj spid="_x0000_s35861" name="Equation" r:id="rId3" imgW="1231560" imgH="495000" progId="Equation.DSMT4">
                  <p:embed/>
                </p:oleObj>
              </mc:Choice>
              <mc:Fallback>
                <p:oleObj name="Equation" r:id="rId3" imgW="1231560" imgH="4950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0099" y="3270436"/>
                        <a:ext cx="2198552" cy="88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7394" y="4774168"/>
            <a:ext cx="537754" cy="369332"/>
          </a:xfrm>
          <a:prstGeom prst="rect">
            <a:avLst/>
          </a:prstGeom>
          <a:noFill/>
        </p:spPr>
        <p:txBody>
          <a:bodyPr wrap="square" rtlCol="0">
            <a:spAutoFit/>
          </a:bodyPr>
          <a:lstStyle/>
          <a:p>
            <a:r>
              <a:rPr lang="ru-RU" dirty="0" smtClean="0"/>
              <a:t>40</a:t>
            </a:r>
            <a:endParaRPr lang="ru-RU" dirty="0"/>
          </a:p>
        </p:txBody>
      </p:sp>
      <p:sp>
        <p:nvSpPr>
          <p:cNvPr id="7" name="Текст 7"/>
          <p:cNvSpPr>
            <a:spLocks noGrp="1"/>
          </p:cNvSpPr>
          <p:nvPr>
            <p:ph type="body" sz="quarter" idx="10"/>
          </p:nvPr>
        </p:nvSpPr>
        <p:spPr>
          <a:xfrm>
            <a:off x="248195" y="731520"/>
            <a:ext cx="4307930" cy="4042648"/>
          </a:xfrm>
        </p:spPr>
        <p:txBody>
          <a:bodyPr>
            <a:noAutofit/>
          </a:bodyPr>
          <a:lstStyle/>
          <a:p>
            <a:pPr indent="457200" algn="just"/>
            <a:r>
              <a:rPr lang="ru-RU" b="1" dirty="0" smtClean="0">
                <a:solidFill>
                  <a:schemeClr val="accent1"/>
                </a:solidFill>
                <a:latin typeface="Times New Roman" pitchFamily="18" charset="0"/>
                <a:cs typeface="Times New Roman" pitchFamily="18" charset="0"/>
              </a:rPr>
              <a:t>8.4. Нормальное распределение</a:t>
            </a:r>
          </a:p>
          <a:p>
            <a:pPr indent="457200" algn="just"/>
            <a:r>
              <a:rPr lang="ru-RU" dirty="0" smtClean="0">
                <a:latin typeface="Times New Roman"/>
                <a:cs typeface="Times New Roman"/>
              </a:rPr>
              <a:t>Одним из наиболее часто встречающимся на практике является нормальное или Гауссово распределение, для которого </a:t>
            </a:r>
          </a:p>
          <a:p>
            <a:pPr indent="457200" algn="just"/>
            <a:endParaRPr lang="ru-RU" dirty="0" smtClean="0">
              <a:latin typeface="Times New Roman"/>
              <a:cs typeface="Times New Roman"/>
            </a:endParaRPr>
          </a:p>
          <a:p>
            <a:pPr indent="457200" algn="just"/>
            <a:endParaRPr lang="ru-RU" dirty="0" smtClean="0">
              <a:latin typeface="Times New Roman"/>
              <a:cs typeface="Times New Roman"/>
            </a:endParaRPr>
          </a:p>
          <a:p>
            <a:pPr indent="457200" algn="just"/>
            <a:endParaRPr lang="ru-RU" dirty="0" smtClean="0">
              <a:latin typeface="Times New Roman"/>
              <a:cs typeface="Times New Roman"/>
            </a:endParaRPr>
          </a:p>
          <a:p>
            <a:pPr indent="457200" algn="just"/>
            <a:endParaRPr lang="ru-RU" dirty="0" smtClean="0">
              <a:latin typeface="Times New Roman"/>
              <a:cs typeface="Times New Roman"/>
            </a:endParaRPr>
          </a:p>
          <a:p>
            <a:pPr algn="just"/>
            <a:r>
              <a:rPr lang="ru-RU" dirty="0" smtClean="0">
                <a:latin typeface="Times New Roman"/>
                <a:cs typeface="Times New Roman"/>
              </a:rPr>
              <a:t>где х</a:t>
            </a:r>
            <a:r>
              <a:rPr lang="ru-RU" baseline="-25000" dirty="0" smtClean="0">
                <a:latin typeface="Times New Roman"/>
                <a:cs typeface="Times New Roman"/>
              </a:rPr>
              <a:t>0</a:t>
            </a:r>
            <a:r>
              <a:rPr lang="ru-RU" dirty="0" smtClean="0">
                <a:latin typeface="Times New Roman"/>
                <a:cs typeface="Times New Roman"/>
              </a:rPr>
              <a:t> и </a:t>
            </a:r>
            <a:r>
              <a:rPr lang="el-GR" dirty="0" smtClean="0">
                <a:latin typeface="Times New Roman"/>
                <a:cs typeface="Times New Roman"/>
              </a:rPr>
              <a:t>σ</a:t>
            </a:r>
            <a:r>
              <a:rPr lang="ru-RU" baseline="-25000" dirty="0" err="1" smtClean="0">
                <a:latin typeface="Times New Roman"/>
                <a:cs typeface="Times New Roman"/>
              </a:rPr>
              <a:t>х</a:t>
            </a:r>
            <a:r>
              <a:rPr lang="ru-RU" baseline="-25000" dirty="0" smtClean="0">
                <a:latin typeface="Times New Roman"/>
                <a:cs typeface="Times New Roman"/>
              </a:rPr>
              <a:t> </a:t>
            </a:r>
            <a:r>
              <a:rPr lang="ru-RU" dirty="0" smtClean="0">
                <a:latin typeface="Times New Roman"/>
                <a:cs typeface="Times New Roman"/>
              </a:rPr>
              <a:t>– параметры кривой.</a:t>
            </a:r>
          </a:p>
          <a:p>
            <a:pPr algn="just"/>
            <a:endParaRPr lang="ru-RU" dirty="0" smtClean="0">
              <a:latin typeface="Times New Roman" pitchFamily="18" charset="0"/>
              <a:cs typeface="Times New Roman" pitchFamily="18" charset="0"/>
            </a:endParaRPr>
          </a:p>
        </p:txBody>
      </p:sp>
      <p:graphicFrame>
        <p:nvGraphicFramePr>
          <p:cNvPr id="35842" name="Object 2"/>
          <p:cNvGraphicFramePr>
            <a:graphicFrameLocks noChangeAspect="1"/>
          </p:cNvGraphicFramePr>
          <p:nvPr/>
        </p:nvGraphicFramePr>
        <p:xfrm>
          <a:off x="691742" y="1920195"/>
          <a:ext cx="3106737" cy="974725"/>
        </p:xfrm>
        <a:graphic>
          <a:graphicData uri="http://schemas.openxmlformats.org/presentationml/2006/ole">
            <mc:AlternateContent xmlns:mc="http://schemas.openxmlformats.org/markup-compatibility/2006">
              <mc:Choice xmlns:v="urn:schemas-microsoft-com:vml" Requires="v">
                <p:oleObj spid="_x0000_s36885" name="Equation" r:id="rId3" imgW="1739880" imgH="545760" progId="Equation.DSMT4">
                  <p:embed/>
                </p:oleObj>
              </mc:Choice>
              <mc:Fallback>
                <p:oleObj name="Equation" r:id="rId3" imgW="1739880" imgH="54576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742" y="1920195"/>
                        <a:ext cx="3106737" cy="97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 name="Рисунок 4" descr="2.png"/>
          <p:cNvPicPr>
            <a:picLocks noChangeAspect="1"/>
          </p:cNvPicPr>
          <p:nvPr/>
        </p:nvPicPr>
        <p:blipFill>
          <a:blip r:embed="rId5"/>
          <a:stretch>
            <a:fillRect/>
          </a:stretch>
        </p:blipFill>
        <p:spPr>
          <a:xfrm>
            <a:off x="5305209" y="1025230"/>
            <a:ext cx="3105584" cy="2286319"/>
          </a:xfrm>
          <a:prstGeom prst="rect">
            <a:avLst/>
          </a:prstGeom>
        </p:spPr>
      </p:pic>
      <p:sp>
        <p:nvSpPr>
          <p:cNvPr id="6" name="TextBox 5"/>
          <p:cNvSpPr txBox="1"/>
          <p:nvPr/>
        </p:nvSpPr>
        <p:spPr>
          <a:xfrm>
            <a:off x="248195" y="3487783"/>
            <a:ext cx="8339199" cy="1569660"/>
          </a:xfrm>
          <a:prstGeom prst="rect">
            <a:avLst/>
          </a:prstGeom>
          <a:solidFill>
            <a:schemeClr val="bg1"/>
          </a:solidFill>
        </p:spPr>
        <p:txBody>
          <a:bodyPr wrap="square" rtlCol="0">
            <a:spAutoFit/>
          </a:bodyPr>
          <a:lstStyle/>
          <a:p>
            <a:pPr indent="457200" algn="just"/>
            <a:r>
              <a:rPr lang="ru-RU" sz="1600" dirty="0" smtClean="0">
                <a:latin typeface="Times New Roman" pitchFamily="18" charset="0"/>
                <a:cs typeface="Times New Roman" pitchFamily="18" charset="0"/>
              </a:rPr>
              <a:t>Это распределение представляет собой симметричную колоколообразную кривую (рис), центр которой имеет координату </a:t>
            </a:r>
            <a:r>
              <a:rPr lang="en-US" sz="1600" dirty="0" smtClean="0">
                <a:latin typeface="Times New Roman" pitchFamily="18" charset="0"/>
                <a:cs typeface="Times New Roman" pitchFamily="18" charset="0"/>
              </a:rPr>
              <a:t>x</a:t>
            </a:r>
            <a:r>
              <a:rPr lang="en-US" sz="1600" baseline="-25000" dirty="0" smtClean="0">
                <a:latin typeface="Times New Roman" pitchFamily="18" charset="0"/>
                <a:cs typeface="Times New Roman" pitchFamily="18" charset="0"/>
              </a:rPr>
              <a:t>0</a:t>
            </a:r>
            <a:r>
              <a:rPr lang="ru-RU" sz="1600" dirty="0" smtClean="0">
                <a:latin typeface="Times New Roman" pitchFamily="18" charset="0"/>
                <a:cs typeface="Times New Roman" pitchFamily="18" charset="0"/>
              </a:rPr>
              <a:t>. Параметр </a:t>
            </a:r>
            <a:r>
              <a:rPr lang="el-GR" sz="1600" dirty="0" smtClean="0">
                <a:latin typeface="Times New Roman"/>
                <a:cs typeface="Times New Roman"/>
              </a:rPr>
              <a:t>σ</a:t>
            </a:r>
            <a:r>
              <a:rPr lang="ru-RU" sz="1600" baseline="-25000" dirty="0" err="1" smtClean="0">
                <a:latin typeface="Times New Roman"/>
                <a:cs typeface="Times New Roman"/>
              </a:rPr>
              <a:t>х</a:t>
            </a:r>
            <a:r>
              <a:rPr lang="ru-RU" sz="1600" baseline="-25000" dirty="0" smtClean="0">
                <a:latin typeface="Times New Roman"/>
                <a:cs typeface="Times New Roman"/>
              </a:rPr>
              <a:t> </a:t>
            </a:r>
            <a:r>
              <a:rPr lang="ru-RU" sz="1600" dirty="0" smtClean="0">
                <a:latin typeface="Times New Roman"/>
                <a:cs typeface="Times New Roman"/>
              </a:rPr>
              <a:t>определяет ширину кривой. С увеличением </a:t>
            </a:r>
            <a:r>
              <a:rPr lang="el-GR" sz="1600" dirty="0" smtClean="0">
                <a:latin typeface="Times New Roman"/>
                <a:cs typeface="Times New Roman"/>
              </a:rPr>
              <a:t>σ</a:t>
            </a:r>
            <a:r>
              <a:rPr lang="ru-RU" sz="1600" baseline="-25000" dirty="0" err="1" smtClean="0">
                <a:latin typeface="Times New Roman"/>
                <a:cs typeface="Times New Roman"/>
              </a:rPr>
              <a:t>х</a:t>
            </a:r>
            <a:r>
              <a:rPr lang="ru-RU" sz="1600" baseline="-25000" dirty="0" smtClean="0">
                <a:latin typeface="Times New Roman"/>
                <a:cs typeface="Times New Roman"/>
              </a:rPr>
              <a:t> </a:t>
            </a:r>
            <a:r>
              <a:rPr lang="ru-RU" sz="1600" dirty="0" smtClean="0">
                <a:latin typeface="Times New Roman"/>
                <a:cs typeface="Times New Roman"/>
              </a:rPr>
              <a:t>ширина кривой увеличивается, а высота ее в максимуме уменьшается, т.к. площадь под кривой</a:t>
            </a:r>
            <a:r>
              <a:rPr lang="ru-RU" sz="1600" dirty="0" smtClean="0">
                <a:latin typeface="Times New Roman" pitchFamily="18" charset="0"/>
                <a:cs typeface="Times New Roman" pitchFamily="18" charset="0"/>
              </a:rPr>
              <a:t> должна оставаться равной единице. </a:t>
            </a:r>
            <a:r>
              <a:rPr lang="en-US" sz="1600" dirty="0" smtClean="0">
                <a:latin typeface="Times New Roman" pitchFamily="18" charset="0"/>
                <a:cs typeface="Times New Roman" pitchFamily="18" charset="0"/>
              </a:rPr>
              <a:t>x</a:t>
            </a:r>
            <a:r>
              <a:rPr lang="en-US" sz="1600" baseline="-25000" dirty="0" smtClean="0">
                <a:latin typeface="Times New Roman" pitchFamily="18" charset="0"/>
                <a:cs typeface="Times New Roman" pitchFamily="18" charset="0"/>
              </a:rPr>
              <a:t>0</a:t>
            </a:r>
            <a:r>
              <a:rPr lang="ru-RU" sz="1600" baseline="-25000" dirty="0" smtClean="0">
                <a:latin typeface="Times New Roman" pitchFamily="18" charset="0"/>
                <a:cs typeface="Times New Roman" pitchFamily="18" charset="0"/>
              </a:rPr>
              <a:t> </a:t>
            </a:r>
            <a:r>
              <a:rPr lang="ru-RU" sz="1600" dirty="0" smtClean="0">
                <a:latin typeface="Times New Roman" pitchFamily="18" charset="0"/>
                <a:cs typeface="Times New Roman" pitchFamily="18" charset="0"/>
              </a:rPr>
              <a:t> является средним значением величины Х, распределенной по нормальному закону.</a:t>
            </a:r>
          </a:p>
          <a:p>
            <a:pPr indent="457200" algn="just"/>
            <a:endParaRPr lang="ru-RU" sz="1600" dirty="0">
              <a:latin typeface="Times New Roman" pitchFamily="18" charset="0"/>
              <a:cs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7394" y="4774168"/>
            <a:ext cx="537754" cy="369332"/>
          </a:xfrm>
          <a:prstGeom prst="rect">
            <a:avLst/>
          </a:prstGeom>
          <a:noFill/>
        </p:spPr>
        <p:txBody>
          <a:bodyPr wrap="square" rtlCol="0">
            <a:spAutoFit/>
          </a:bodyPr>
          <a:lstStyle/>
          <a:p>
            <a:r>
              <a:rPr lang="ru-RU" dirty="0" smtClean="0"/>
              <a:t>41</a:t>
            </a:r>
            <a:endParaRPr lang="ru-RU" dirty="0"/>
          </a:p>
        </p:txBody>
      </p:sp>
      <p:sp>
        <p:nvSpPr>
          <p:cNvPr id="5" name="Текст 7"/>
          <p:cNvSpPr>
            <a:spLocks noGrp="1"/>
          </p:cNvSpPr>
          <p:nvPr>
            <p:ph type="body" sz="quarter" idx="10"/>
          </p:nvPr>
        </p:nvSpPr>
        <p:spPr>
          <a:xfrm>
            <a:off x="313509" y="653143"/>
            <a:ext cx="8273885" cy="4068774"/>
          </a:xfrm>
        </p:spPr>
        <p:txBody>
          <a:bodyPr>
            <a:noAutofit/>
          </a:bodyPr>
          <a:lstStyle/>
          <a:p>
            <a:pPr indent="457200" algn="just">
              <a:spcBef>
                <a:spcPts val="0"/>
              </a:spcBef>
            </a:pPr>
            <a:r>
              <a:rPr lang="ru-RU" dirty="0" smtClean="0">
                <a:latin typeface="Times New Roman" pitchFamily="18" charset="0"/>
                <a:cs typeface="Times New Roman" pitchFamily="18" charset="0"/>
              </a:rPr>
              <a:t>Если под Х понимать все множество значений результатов наблюдений, образующих генеральную совокупность, то эти значения отклоняются от Х</a:t>
            </a:r>
            <a:r>
              <a:rPr lang="ru-RU" baseline="-25000" dirty="0" smtClean="0">
                <a:latin typeface="Times New Roman" pitchFamily="18" charset="0"/>
                <a:cs typeface="Times New Roman" pitchFamily="18" charset="0"/>
              </a:rPr>
              <a:t>0</a:t>
            </a:r>
            <a:r>
              <a:rPr lang="ru-RU" dirty="0" smtClean="0">
                <a:latin typeface="Times New Roman" pitchFamily="18" charset="0"/>
                <a:cs typeface="Times New Roman" pitchFamily="18" charset="0"/>
              </a:rPr>
              <a:t> как в большую, так и в меньшую стороны, причем в обе стороны одинаково часто. Точно так же результаты наблюдений, включающие в себя только случайные погрешности, отклоняются от истинного значения измеряемой величины. Это обстоятельство позволяет считать Х</a:t>
            </a:r>
            <a:r>
              <a:rPr lang="ru-RU" baseline="-25000" dirty="0" smtClean="0">
                <a:latin typeface="Times New Roman" pitchFamily="18" charset="0"/>
                <a:cs typeface="Times New Roman" pitchFamily="18" charset="0"/>
              </a:rPr>
              <a:t>0</a:t>
            </a:r>
            <a:r>
              <a:rPr lang="ru-RU" dirty="0" smtClean="0">
                <a:latin typeface="Times New Roman" pitchFamily="18" charset="0"/>
                <a:cs typeface="Times New Roman" pitchFamily="18" charset="0"/>
              </a:rPr>
              <a:t> истинным значением измеряемой величины. </a:t>
            </a:r>
          </a:p>
          <a:p>
            <a:pPr indent="457200" algn="just">
              <a:spcBef>
                <a:spcPts val="0"/>
              </a:spcBef>
            </a:pPr>
            <a:r>
              <a:rPr lang="ru-RU" dirty="0" smtClean="0">
                <a:latin typeface="Times New Roman" pitchFamily="18" charset="0"/>
                <a:cs typeface="Times New Roman" pitchFamily="18" charset="0"/>
              </a:rPr>
              <a:t>      называется </a:t>
            </a:r>
            <a:r>
              <a:rPr lang="ru-RU" b="1" u="sng" dirty="0" smtClean="0">
                <a:latin typeface="Times New Roman" pitchFamily="18" charset="0"/>
                <a:cs typeface="Times New Roman" pitchFamily="18" charset="0"/>
              </a:rPr>
              <a:t>дисперсией</a:t>
            </a:r>
            <a:r>
              <a:rPr lang="ru-RU" dirty="0" smtClean="0">
                <a:latin typeface="Times New Roman" pitchFamily="18" charset="0"/>
                <a:cs typeface="Times New Roman" pitchFamily="18" charset="0"/>
              </a:rPr>
              <a:t> измеряемой величины Х и характеризует разброс непрерывного множества значений Х вокруг истинного значения Х</a:t>
            </a:r>
            <a:r>
              <a:rPr lang="ru-RU" baseline="-25000" dirty="0" smtClean="0">
                <a:latin typeface="Times New Roman" pitchFamily="18" charset="0"/>
                <a:cs typeface="Times New Roman" pitchFamily="18" charset="0"/>
              </a:rPr>
              <a:t>0</a:t>
            </a:r>
            <a:r>
              <a:rPr lang="ru-RU" dirty="0" smtClean="0">
                <a:latin typeface="Times New Roman" pitchFamily="18" charset="0"/>
                <a:cs typeface="Times New Roman" pitchFamily="18" charset="0"/>
              </a:rPr>
              <a:t>.</a:t>
            </a:r>
          </a:p>
          <a:p>
            <a:pPr indent="457200" algn="just">
              <a:spcBef>
                <a:spcPts val="0"/>
              </a:spcBef>
            </a:pPr>
            <a:r>
              <a:rPr lang="ru-RU" dirty="0" smtClean="0">
                <a:latin typeface="Times New Roman" pitchFamily="18" charset="0"/>
                <a:cs typeface="Times New Roman" pitchFamily="18" charset="0"/>
              </a:rPr>
              <a:t>Установлено, что нормальный закон распределения имеет место тогда, когда принятие величиной Х того или иного значения зависит от большого числа факторов, ни один из которых по степени влияния на величину Х не превосходит остальные. Такая ситуация имеет место в случае измерений, искажаемых случайными погрешностями.</a:t>
            </a:r>
          </a:p>
          <a:p>
            <a:pPr indent="457200" algn="just">
              <a:spcBef>
                <a:spcPts val="0"/>
              </a:spcBef>
            </a:pPr>
            <a:r>
              <a:rPr lang="ru-RU" dirty="0" smtClean="0">
                <a:latin typeface="Times New Roman" pitchFamily="18" charset="0"/>
                <a:cs typeface="Times New Roman" pitchFamily="18" charset="0"/>
              </a:rPr>
              <a:t>В случае нормального распределения (2) величины Х отклонение этой величины от истинного значения </a:t>
            </a:r>
            <a:r>
              <a:rPr lang="en-US" dirty="0" smtClean="0">
                <a:latin typeface="Times New Roman" pitchFamily="18" charset="0"/>
                <a:cs typeface="Times New Roman" pitchFamily="18" charset="0"/>
              </a:rPr>
              <a:t>y=X-X</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также распределены по нормальному закону со средним значением </a:t>
            </a:r>
            <a:r>
              <a:rPr lang="en-US" dirty="0" smtClean="0">
                <a:latin typeface="Times New Roman" pitchFamily="18" charset="0"/>
                <a:cs typeface="Times New Roman" pitchFamily="18" charset="0"/>
              </a:rPr>
              <a:t>y</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=0</a:t>
            </a:r>
            <a:r>
              <a:rPr lang="ru-RU" dirty="0" smtClean="0">
                <a:latin typeface="Times New Roman" pitchFamily="18" charset="0"/>
                <a:cs typeface="Times New Roman" pitchFamily="18" charset="0"/>
              </a:rPr>
              <a:t> и дисперсией </a:t>
            </a:r>
          </a:p>
          <a:p>
            <a:pPr indent="457200" algn="just">
              <a:spcBef>
                <a:spcPts val="0"/>
              </a:spcBef>
            </a:pPr>
            <a:endParaRPr lang="ru-RU" dirty="0">
              <a:latin typeface="Times New Roman" pitchFamily="18" charset="0"/>
              <a:cs typeface="Times New Roman" pitchFamily="18" charset="0"/>
            </a:endParaRPr>
          </a:p>
        </p:txBody>
      </p:sp>
      <p:graphicFrame>
        <p:nvGraphicFramePr>
          <p:cNvPr id="37890" name="Object 2"/>
          <p:cNvGraphicFramePr>
            <a:graphicFrameLocks noChangeAspect="1"/>
          </p:cNvGraphicFramePr>
          <p:nvPr/>
        </p:nvGraphicFramePr>
        <p:xfrm>
          <a:off x="757646" y="2090327"/>
          <a:ext cx="350520" cy="379730"/>
        </p:xfrm>
        <a:graphic>
          <a:graphicData uri="http://schemas.openxmlformats.org/presentationml/2006/ole">
            <mc:AlternateContent xmlns:mc="http://schemas.openxmlformats.org/markup-compatibility/2006">
              <mc:Choice xmlns:v="urn:schemas-microsoft-com:vml" Requires="v">
                <p:oleObj spid="_x0000_s37947" name="Equation" r:id="rId3" imgW="152280" imgH="164880" progId="Equation.DSMT4">
                  <p:embed/>
                </p:oleObj>
              </mc:Choice>
              <mc:Fallback>
                <p:oleObj name="Equation" r:id="rId3" imgW="152280" imgH="16488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646" y="2090327"/>
                        <a:ext cx="350520" cy="379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1" name="Object 3"/>
          <p:cNvGraphicFramePr>
            <a:graphicFrameLocks noChangeAspect="1"/>
          </p:cNvGraphicFramePr>
          <p:nvPr/>
        </p:nvGraphicFramePr>
        <p:xfrm>
          <a:off x="3166745" y="3995510"/>
          <a:ext cx="906463" cy="554038"/>
        </p:xfrm>
        <a:graphic>
          <a:graphicData uri="http://schemas.openxmlformats.org/presentationml/2006/ole">
            <mc:AlternateContent xmlns:mc="http://schemas.openxmlformats.org/markup-compatibility/2006">
              <mc:Choice xmlns:v="urn:schemas-microsoft-com:vml" Requires="v">
                <p:oleObj spid="_x0000_s37948" name="Equation" r:id="rId5" imgW="393480" imgH="241200" progId="Equation.DSMT4">
                  <p:embed/>
                </p:oleObj>
              </mc:Choice>
              <mc:Fallback>
                <p:oleObj name="Equation" r:id="rId5" imgW="393480" imgH="2412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6745" y="3995510"/>
                        <a:ext cx="906463"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2" name="Object 2"/>
          <p:cNvGraphicFramePr>
            <a:graphicFrameLocks noChangeAspect="1"/>
          </p:cNvGraphicFramePr>
          <p:nvPr/>
        </p:nvGraphicFramePr>
        <p:xfrm>
          <a:off x="4250373" y="4060869"/>
          <a:ext cx="2555875" cy="912812"/>
        </p:xfrm>
        <a:graphic>
          <a:graphicData uri="http://schemas.openxmlformats.org/presentationml/2006/ole">
            <mc:AlternateContent xmlns:mc="http://schemas.openxmlformats.org/markup-compatibility/2006">
              <mc:Choice xmlns:v="urn:schemas-microsoft-com:vml" Requires="v">
                <p:oleObj spid="_x0000_s37949" name="Equation" r:id="rId7" imgW="1600200" imgH="571320" progId="Equation.DSMT4">
                  <p:embed/>
                </p:oleObj>
              </mc:Choice>
              <mc:Fallback>
                <p:oleObj name="Equation" r:id="rId7" imgW="1600200" imgH="571320" progId="Equation.DSMT4">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50373" y="4060869"/>
                        <a:ext cx="2555875" cy="91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Текст 7"/>
          <p:cNvSpPr>
            <a:spLocks noGrp="1"/>
          </p:cNvSpPr>
          <p:nvPr>
            <p:ph type="body" sz="quarter" idx="10"/>
          </p:nvPr>
        </p:nvSpPr>
        <p:spPr>
          <a:xfrm>
            <a:off x="313509" y="757647"/>
            <a:ext cx="8530045" cy="4068774"/>
          </a:xfrm>
        </p:spPr>
        <p:txBody>
          <a:bodyPr>
            <a:noAutofit/>
          </a:bodyPr>
          <a:lstStyle/>
          <a:p>
            <a:pPr indent="457200" algn="just">
              <a:spcBef>
                <a:spcPts val="0"/>
              </a:spcBef>
            </a:pPr>
            <a:r>
              <a:rPr lang="ru-RU" dirty="0" smtClean="0">
                <a:latin typeface="Times New Roman" pitchFamily="18" charset="0"/>
                <a:cs typeface="Times New Roman" pitchFamily="18" charset="0"/>
              </a:rPr>
              <a:t>Если  из одной и той же генеральной совокупности взять несколько выборок одинакового объема </a:t>
            </a:r>
            <a:r>
              <a:rPr lang="en-US" dirty="0" smtClean="0">
                <a:latin typeface="Times New Roman" pitchFamily="18" charset="0"/>
                <a:cs typeface="Times New Roman" pitchFamily="18" charset="0"/>
              </a:rPr>
              <a:t>N</a:t>
            </a:r>
            <a:r>
              <a:rPr lang="ru-RU" dirty="0" smtClean="0">
                <a:latin typeface="Times New Roman" pitchFamily="18" charset="0"/>
                <a:cs typeface="Times New Roman" pitchFamily="18" charset="0"/>
              </a:rPr>
              <a:t>, то при наличие только случайных погрешностей средние значения этих выборок</a:t>
            </a:r>
          </a:p>
          <a:p>
            <a:pPr indent="457200" algn="just">
              <a:spcBef>
                <a:spcPts val="0"/>
              </a:spcBef>
            </a:pPr>
            <a:endParaRPr lang="ru-RU" dirty="0" smtClean="0">
              <a:latin typeface="Times New Roman" pitchFamily="18" charset="0"/>
              <a:cs typeface="Times New Roman" pitchFamily="18" charset="0"/>
            </a:endParaRPr>
          </a:p>
          <a:p>
            <a:pPr indent="457200" algn="just">
              <a:spcBef>
                <a:spcPts val="0"/>
              </a:spcBef>
            </a:pPr>
            <a:endParaRPr lang="ru-RU" dirty="0" smtClean="0">
              <a:latin typeface="Times New Roman" pitchFamily="18" charset="0"/>
              <a:cs typeface="Times New Roman" pitchFamily="18" charset="0"/>
            </a:endParaRPr>
          </a:p>
          <a:p>
            <a:pPr indent="457200" algn="just">
              <a:spcBef>
                <a:spcPts val="0"/>
              </a:spcBef>
            </a:pPr>
            <a:endParaRPr lang="ru-RU" dirty="0" smtClean="0">
              <a:latin typeface="Times New Roman" pitchFamily="18" charset="0"/>
              <a:cs typeface="Times New Roman" pitchFamily="18" charset="0"/>
            </a:endParaRPr>
          </a:p>
          <a:p>
            <a:pPr algn="just">
              <a:spcBef>
                <a:spcPts val="0"/>
              </a:spcBef>
            </a:pPr>
            <a:r>
              <a:rPr lang="ru-RU" dirty="0" smtClean="0">
                <a:latin typeface="Times New Roman" pitchFamily="18" charset="0"/>
                <a:cs typeface="Times New Roman" pitchFamily="18" charset="0"/>
              </a:rPr>
              <a:t>будут отличаться друг от друга случайным образом. Опыт показывает, что разброс этих средних значений заметно меньше разброса результатов наблюдений в выборках.</a:t>
            </a:r>
          </a:p>
          <a:p>
            <a:pPr indent="457200" algn="just">
              <a:spcBef>
                <a:spcPts val="0"/>
              </a:spcBef>
            </a:pPr>
            <a:r>
              <a:rPr lang="ru-RU" dirty="0" smtClean="0">
                <a:latin typeface="Times New Roman" pitchFamily="18" charset="0"/>
                <a:cs typeface="Times New Roman" pitchFamily="18" charset="0"/>
              </a:rPr>
              <a:t>Из бесконечной генеральной совокупности значений Х можно получить сколь угодно большое число выборок объема </a:t>
            </a:r>
            <a:r>
              <a:rPr lang="en-US" dirty="0" smtClean="0">
                <a:latin typeface="Times New Roman" pitchFamily="18" charset="0"/>
                <a:cs typeface="Times New Roman" pitchFamily="18" charset="0"/>
              </a:rPr>
              <a:t>N</a:t>
            </a:r>
            <a:r>
              <a:rPr lang="ru-RU" dirty="0" smtClean="0">
                <a:latin typeface="Times New Roman" pitchFamily="18" charset="0"/>
                <a:cs typeface="Times New Roman" pitchFamily="18" charset="0"/>
              </a:rPr>
              <a:t>. Средние значения этих выборок, в свою очередь, образуют </a:t>
            </a:r>
            <a:r>
              <a:rPr lang="ru-RU" dirty="0" smtClean="0">
                <a:solidFill>
                  <a:schemeClr val="accent1"/>
                </a:solidFill>
                <a:latin typeface="Times New Roman" pitchFamily="18" charset="0"/>
                <a:cs typeface="Times New Roman" pitchFamily="18" charset="0"/>
              </a:rPr>
              <a:t>генеральную совокупность средних значений</a:t>
            </a:r>
            <a:r>
              <a:rPr lang="ru-RU" dirty="0" smtClean="0">
                <a:latin typeface="Times New Roman" pitchFamily="18" charset="0"/>
                <a:cs typeface="Times New Roman" pitchFamily="18" charset="0"/>
              </a:rPr>
              <a:t>. В математической статистике доказывается, что средние значения          для выборок объема </a:t>
            </a:r>
            <a:r>
              <a:rPr lang="en-US" dirty="0" smtClean="0">
                <a:latin typeface="Times New Roman" pitchFamily="18" charset="0"/>
                <a:cs typeface="Times New Roman" pitchFamily="18" charset="0"/>
              </a:rPr>
              <a:t>N</a:t>
            </a:r>
            <a:r>
              <a:rPr lang="ru-RU" dirty="0" smtClean="0">
                <a:latin typeface="Times New Roman" pitchFamily="18" charset="0"/>
                <a:cs typeface="Times New Roman" pitchFamily="18" charset="0"/>
              </a:rPr>
              <a:t> будут иметь нормальное распределение</a:t>
            </a:r>
          </a:p>
          <a:p>
            <a:pPr indent="457200" algn="just">
              <a:spcBef>
                <a:spcPts val="0"/>
              </a:spcBef>
            </a:pPr>
            <a:endParaRPr lang="ru-RU" dirty="0" smtClean="0">
              <a:latin typeface="Times New Roman" pitchFamily="18" charset="0"/>
              <a:cs typeface="Times New Roman" pitchFamily="18" charset="0"/>
            </a:endParaRPr>
          </a:p>
          <a:p>
            <a:pPr indent="457200" algn="just">
              <a:spcBef>
                <a:spcPts val="0"/>
              </a:spcBef>
            </a:pPr>
            <a:endParaRPr lang="ru-RU" dirty="0" smtClean="0">
              <a:latin typeface="Times New Roman" pitchFamily="18" charset="0"/>
              <a:cs typeface="Times New Roman" pitchFamily="18" charset="0"/>
            </a:endParaRPr>
          </a:p>
          <a:p>
            <a:pPr indent="457200" algn="just">
              <a:spcBef>
                <a:spcPts val="0"/>
              </a:spcBef>
            </a:pPr>
            <a:endParaRPr lang="ru-RU" dirty="0" smtClean="0">
              <a:latin typeface="Times New Roman" pitchFamily="18" charset="0"/>
              <a:cs typeface="Times New Roman" pitchFamily="18" charset="0"/>
            </a:endParaRPr>
          </a:p>
          <a:p>
            <a:pPr indent="457200" algn="just">
              <a:spcBef>
                <a:spcPts val="0"/>
              </a:spcBef>
            </a:pPr>
            <a:endParaRPr lang="ru-RU" dirty="0" smtClean="0">
              <a:latin typeface="Times New Roman" pitchFamily="18" charset="0"/>
              <a:cs typeface="Times New Roman" pitchFamily="18" charset="0"/>
            </a:endParaRPr>
          </a:p>
          <a:p>
            <a:pPr indent="457200" algn="just">
              <a:spcBef>
                <a:spcPts val="0"/>
              </a:spcBef>
            </a:pPr>
            <a:r>
              <a:rPr lang="ru-RU" dirty="0" smtClean="0">
                <a:latin typeface="Times New Roman" pitchFamily="18" charset="0"/>
                <a:cs typeface="Times New Roman" pitchFamily="18" charset="0"/>
              </a:rPr>
              <a:t>                     С центром в Х</a:t>
            </a:r>
            <a:r>
              <a:rPr lang="ru-RU"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и дисперсией        , причем</a:t>
            </a:r>
          </a:p>
          <a:p>
            <a:pPr indent="457200" algn="just">
              <a:spcBef>
                <a:spcPts val="0"/>
              </a:spcBef>
            </a:pPr>
            <a:endParaRPr lang="ru-RU" dirty="0">
              <a:latin typeface="Times New Roman" pitchFamily="18" charset="0"/>
              <a:cs typeface="Times New Roman" pitchFamily="18" charset="0"/>
            </a:endParaRPr>
          </a:p>
        </p:txBody>
      </p:sp>
      <p:sp>
        <p:nvSpPr>
          <p:cNvPr id="9" name="TextBox 8"/>
          <p:cNvSpPr txBox="1"/>
          <p:nvPr/>
        </p:nvSpPr>
        <p:spPr>
          <a:xfrm>
            <a:off x="8587394" y="4774168"/>
            <a:ext cx="537754" cy="369332"/>
          </a:xfrm>
          <a:prstGeom prst="rect">
            <a:avLst/>
          </a:prstGeom>
          <a:noFill/>
        </p:spPr>
        <p:txBody>
          <a:bodyPr wrap="square" rtlCol="0">
            <a:spAutoFit/>
          </a:bodyPr>
          <a:lstStyle/>
          <a:p>
            <a:r>
              <a:rPr lang="ru-RU" dirty="0" smtClean="0"/>
              <a:t>42</a:t>
            </a:r>
            <a:endParaRPr lang="ru-RU" dirty="0"/>
          </a:p>
        </p:txBody>
      </p:sp>
      <p:graphicFrame>
        <p:nvGraphicFramePr>
          <p:cNvPr id="38914" name="Object 2"/>
          <p:cNvGraphicFramePr>
            <a:graphicFrameLocks noChangeAspect="1"/>
          </p:cNvGraphicFramePr>
          <p:nvPr/>
        </p:nvGraphicFramePr>
        <p:xfrm>
          <a:off x="3765368" y="1358536"/>
          <a:ext cx="1238432" cy="619216"/>
        </p:xfrm>
        <a:graphic>
          <a:graphicData uri="http://schemas.openxmlformats.org/presentationml/2006/ole">
            <mc:AlternateContent xmlns:mc="http://schemas.openxmlformats.org/markup-compatibility/2006">
              <mc:Choice xmlns:v="urn:schemas-microsoft-com:vml" Requires="v">
                <p:oleObj spid="_x0000_s39009" name="Equation" r:id="rId3" imgW="863280" imgH="431640" progId="Equation.DSMT4">
                  <p:embed/>
                </p:oleObj>
              </mc:Choice>
              <mc:Fallback>
                <p:oleObj name="Equation" r:id="rId3" imgW="863280" imgH="4316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5368" y="1358536"/>
                        <a:ext cx="1238432" cy="619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15" name="Object 3"/>
          <p:cNvGraphicFramePr>
            <a:graphicFrameLocks noChangeAspect="1"/>
          </p:cNvGraphicFramePr>
          <p:nvPr/>
        </p:nvGraphicFramePr>
        <p:xfrm>
          <a:off x="2055949" y="3174272"/>
          <a:ext cx="334554" cy="358451"/>
        </p:xfrm>
        <a:graphic>
          <a:graphicData uri="http://schemas.openxmlformats.org/presentationml/2006/ole">
            <mc:AlternateContent xmlns:mc="http://schemas.openxmlformats.org/markup-compatibility/2006">
              <mc:Choice xmlns:v="urn:schemas-microsoft-com:vml" Requires="v">
                <p:oleObj spid="_x0000_s39010" name="Equation" r:id="rId5" imgW="177480" imgH="190440" progId="Equation.DSMT4">
                  <p:embed/>
                </p:oleObj>
              </mc:Choice>
              <mc:Fallback>
                <p:oleObj name="Equation" r:id="rId5" imgW="177480" imgH="19044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5949" y="3174272"/>
                        <a:ext cx="334554" cy="358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16" name="Object 2"/>
          <p:cNvGraphicFramePr>
            <a:graphicFrameLocks noChangeAspect="1"/>
          </p:cNvGraphicFramePr>
          <p:nvPr/>
        </p:nvGraphicFramePr>
        <p:xfrm>
          <a:off x="3503613" y="3532188"/>
          <a:ext cx="2749550" cy="855662"/>
        </p:xfrm>
        <a:graphic>
          <a:graphicData uri="http://schemas.openxmlformats.org/presentationml/2006/ole">
            <mc:AlternateContent xmlns:mc="http://schemas.openxmlformats.org/markup-compatibility/2006">
              <mc:Choice xmlns:v="urn:schemas-microsoft-com:vml" Requires="v">
                <p:oleObj spid="_x0000_s39011" name="Equation" r:id="rId7" imgW="1752480" imgH="545760" progId="Equation.DSMT4">
                  <p:embed/>
                </p:oleObj>
              </mc:Choice>
              <mc:Fallback>
                <p:oleObj name="Equation" r:id="rId7" imgW="1752480" imgH="545760" progId="Equation.DSMT4">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3613" y="3532188"/>
                        <a:ext cx="2749550" cy="85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17" name="Object 5"/>
          <p:cNvGraphicFramePr>
            <a:graphicFrameLocks noChangeAspect="1"/>
          </p:cNvGraphicFramePr>
          <p:nvPr/>
        </p:nvGraphicFramePr>
        <p:xfrm>
          <a:off x="4574178" y="4421144"/>
          <a:ext cx="324394" cy="351427"/>
        </p:xfrm>
        <a:graphic>
          <a:graphicData uri="http://schemas.openxmlformats.org/presentationml/2006/ole">
            <mc:AlternateContent xmlns:mc="http://schemas.openxmlformats.org/markup-compatibility/2006">
              <mc:Choice xmlns:v="urn:schemas-microsoft-com:vml" Requires="v">
                <p:oleObj spid="_x0000_s39012" name="Equation" r:id="rId9" imgW="152280" imgH="164880" progId="Equation.DSMT4">
                  <p:embed/>
                </p:oleObj>
              </mc:Choice>
              <mc:Fallback>
                <p:oleObj name="Equation" r:id="rId9" imgW="152280" imgH="16488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4178" y="4421144"/>
                        <a:ext cx="324394" cy="351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18" name="Object 6"/>
          <p:cNvGraphicFramePr>
            <a:graphicFrameLocks noChangeAspect="1"/>
          </p:cNvGraphicFramePr>
          <p:nvPr/>
        </p:nvGraphicFramePr>
        <p:xfrm>
          <a:off x="5699125" y="4270375"/>
          <a:ext cx="1108075" cy="738188"/>
        </p:xfrm>
        <a:graphic>
          <a:graphicData uri="http://schemas.openxmlformats.org/presentationml/2006/ole">
            <mc:AlternateContent xmlns:mc="http://schemas.openxmlformats.org/markup-compatibility/2006">
              <mc:Choice xmlns:v="urn:schemas-microsoft-com:vml" Requires="v">
                <p:oleObj spid="_x0000_s39013" name="Equation" r:id="rId11" imgW="419040" imgH="279360" progId="Equation.DSMT4">
                  <p:embed/>
                </p:oleObj>
              </mc:Choice>
              <mc:Fallback>
                <p:oleObj name="Equation" r:id="rId11" imgW="419040" imgH="27936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99125" y="4270375"/>
                        <a:ext cx="1108075"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p:cNvSpPr txBox="1"/>
          <p:nvPr/>
        </p:nvSpPr>
        <p:spPr>
          <a:xfrm>
            <a:off x="2" y="13262"/>
            <a:ext cx="8984973" cy="5047536"/>
          </a:xfrm>
          <a:prstGeom prst="rect">
            <a:avLst/>
          </a:prstGeom>
          <a:solidFill>
            <a:schemeClr val="bg1"/>
          </a:solidFill>
        </p:spPr>
        <p:txBody>
          <a:bodyPr wrap="square" rtlCol="0">
            <a:spAutoFit/>
          </a:bodyPr>
          <a:lstStyle/>
          <a:p>
            <a:pPr algn="just"/>
            <a:r>
              <a:rPr lang="ru-RU" sz="1400" b="1" dirty="0" smtClean="0">
                <a:latin typeface="Times New Roman" pitchFamily="18" charset="0"/>
                <a:cs typeface="Times New Roman" pitchFamily="18" charset="0"/>
              </a:rPr>
              <a:t>Прямые измерения</a:t>
            </a:r>
            <a:r>
              <a:rPr lang="ru-RU" sz="1400" dirty="0" smtClean="0">
                <a:latin typeface="Times New Roman" pitchFamily="18" charset="0"/>
                <a:cs typeface="Times New Roman" pitchFamily="18" charset="0"/>
              </a:rPr>
              <a:t> – это измерения, при которых искомое значение физической величины находят непосредственно из опытных данных.</a:t>
            </a:r>
          </a:p>
          <a:p>
            <a:pPr algn="just"/>
            <a:r>
              <a:rPr lang="ru-RU" sz="1400" b="1" dirty="0" smtClean="0">
                <a:latin typeface="Times New Roman" pitchFamily="18" charset="0"/>
                <a:cs typeface="Times New Roman" pitchFamily="18" charset="0"/>
              </a:rPr>
              <a:t>Косвенные измерения</a:t>
            </a:r>
            <a:r>
              <a:rPr lang="ru-RU" sz="1400" dirty="0" smtClean="0"/>
              <a:t> </a:t>
            </a:r>
            <a:r>
              <a:rPr lang="ru-RU" sz="1400" dirty="0" smtClean="0">
                <a:latin typeface="Times New Roman" pitchFamily="18" charset="0"/>
                <a:cs typeface="Times New Roman" pitchFamily="18" charset="0"/>
              </a:rPr>
              <a:t>– это измерения, при которых искомую величину определяют на основании результатов прямых измерений, функционально с ней связанных</a:t>
            </a:r>
            <a:r>
              <a:rPr lang="ru-RU" sz="1400" dirty="0" smtClean="0"/>
              <a:t>.</a:t>
            </a:r>
          </a:p>
          <a:p>
            <a:pPr algn="just"/>
            <a:r>
              <a:rPr lang="ru-RU" sz="1400" b="1" dirty="0" smtClean="0">
                <a:latin typeface="Times New Roman" pitchFamily="18" charset="0"/>
                <a:cs typeface="Times New Roman" pitchFamily="18" charset="0"/>
              </a:rPr>
              <a:t>Совместные измерения</a:t>
            </a:r>
            <a:r>
              <a:rPr lang="ru-RU" sz="1400" dirty="0" smtClean="0">
                <a:latin typeface="Times New Roman" pitchFamily="18" charset="0"/>
                <a:cs typeface="Times New Roman" pitchFamily="18" charset="0"/>
              </a:rPr>
              <a:t>  – проводимые одновременно измерения двух или нескольких не одноимённых величин для определения зависимости между ними.</a:t>
            </a:r>
          </a:p>
          <a:p>
            <a:pPr algn="just"/>
            <a:r>
              <a:rPr lang="ru-RU" sz="1400" b="1" dirty="0" smtClean="0">
                <a:latin typeface="Times New Roman" pitchFamily="18" charset="0"/>
                <a:cs typeface="Times New Roman" pitchFamily="18" charset="0"/>
              </a:rPr>
              <a:t>Совокупные измерения</a:t>
            </a:r>
            <a:r>
              <a:rPr lang="ru-RU" sz="1400" dirty="0" smtClean="0">
                <a:latin typeface="Times New Roman" pitchFamily="18" charset="0"/>
                <a:cs typeface="Times New Roman" pitchFamily="18" charset="0"/>
              </a:rPr>
              <a:t>  – проводимые одновременно измерения нескольких одноимённых величин, при которых искомые значения величин определяют путём решения системы уравнений, получаемых при измерениях этих величин в различных сочетаниях.</a:t>
            </a:r>
          </a:p>
          <a:p>
            <a:pPr algn="just"/>
            <a:r>
              <a:rPr lang="ru-RU" sz="1400" b="1" dirty="0" smtClean="0">
                <a:latin typeface="Times New Roman" pitchFamily="18" charset="0"/>
                <a:cs typeface="Times New Roman" pitchFamily="18" charset="0"/>
              </a:rPr>
              <a:t>Технические измерения </a:t>
            </a:r>
            <a:r>
              <a:rPr lang="ru-RU" sz="1400" dirty="0" smtClean="0">
                <a:latin typeface="Times New Roman" pitchFamily="18" charset="0"/>
                <a:cs typeface="Times New Roman" pitchFamily="18" charset="0"/>
              </a:rPr>
              <a:t>проводятся рабочими средствами измерения с целью определения значения измеряемой величины, а также при ее контроле.</a:t>
            </a:r>
          </a:p>
          <a:p>
            <a:pPr algn="just"/>
            <a:r>
              <a:rPr lang="ru-RU" sz="1400" b="1" dirty="0" smtClean="0">
                <a:latin typeface="Times New Roman" pitchFamily="18" charset="0"/>
                <a:cs typeface="Times New Roman" pitchFamily="18" charset="0"/>
              </a:rPr>
              <a:t>Метрологические измерения </a:t>
            </a:r>
            <a:r>
              <a:rPr lang="ru-RU" sz="1400" dirty="0" smtClean="0">
                <a:latin typeface="Times New Roman" pitchFamily="18" charset="0"/>
                <a:cs typeface="Times New Roman" pitchFamily="18" charset="0"/>
              </a:rPr>
              <a:t>выполняют при помощи эталонов с целью воспроизведения единиц физических величин и для передачи их размера рабочим средствам измерений (при поверочных и калибровочных работах, осуществляемых метрологическими службами).</a:t>
            </a:r>
          </a:p>
          <a:p>
            <a:pPr algn="just"/>
            <a:r>
              <a:rPr lang="ru-RU" sz="1400" b="1" dirty="0" smtClean="0">
                <a:latin typeface="Times New Roman" pitchFamily="18" charset="0"/>
                <a:cs typeface="Times New Roman" pitchFamily="18" charset="0"/>
              </a:rPr>
              <a:t>Однократным </a:t>
            </a:r>
            <a:r>
              <a:rPr lang="ru-RU" sz="1400" dirty="0" smtClean="0">
                <a:latin typeface="Times New Roman" pitchFamily="18" charset="0"/>
                <a:cs typeface="Times New Roman" pitchFamily="18" charset="0"/>
              </a:rPr>
              <a:t>называют измерение, выполненное один раз. Для </a:t>
            </a:r>
            <a:r>
              <a:rPr lang="ru-RU" sz="1400" b="1" dirty="0" smtClean="0">
                <a:latin typeface="Times New Roman" pitchFamily="18" charset="0"/>
                <a:cs typeface="Times New Roman" pitchFamily="18" charset="0"/>
              </a:rPr>
              <a:t>многократных</a:t>
            </a:r>
            <a:r>
              <a:rPr lang="ru-RU" sz="1400" dirty="0" smtClean="0">
                <a:latin typeface="Times New Roman" pitchFamily="18" charset="0"/>
                <a:cs typeface="Times New Roman" pitchFamily="18" charset="0"/>
              </a:rPr>
              <a:t> измерений число измерений чаще всего выбирают равным 3-м.</a:t>
            </a:r>
          </a:p>
          <a:p>
            <a:pPr algn="just"/>
            <a:r>
              <a:rPr lang="ru-RU" sz="1400" dirty="0" smtClean="0">
                <a:latin typeface="Times New Roman" pitchFamily="18" charset="0"/>
                <a:cs typeface="Times New Roman" pitchFamily="18" charset="0"/>
              </a:rPr>
              <a:t>При </a:t>
            </a:r>
            <a:r>
              <a:rPr lang="ru-RU" sz="1400" b="1" dirty="0" smtClean="0">
                <a:latin typeface="Times New Roman" pitchFamily="18" charset="0"/>
                <a:cs typeface="Times New Roman" pitchFamily="18" charset="0"/>
              </a:rPr>
              <a:t>статических</a:t>
            </a:r>
            <a:r>
              <a:rPr lang="ru-RU" sz="1400" dirty="0" smtClean="0">
                <a:latin typeface="Times New Roman" pitchFamily="18" charset="0"/>
                <a:cs typeface="Times New Roman" pitchFamily="18" charset="0"/>
              </a:rPr>
              <a:t> измерениях физическая величина принимается за неизменную на протяжении времени измерения (например, измерение длины детали при нормальной температуре). Если размер физической величины изменяется с течением времени, то такие измерения называют </a:t>
            </a:r>
            <a:r>
              <a:rPr lang="ru-RU" sz="1400" b="1" dirty="0" smtClean="0">
                <a:latin typeface="Times New Roman" pitchFamily="18" charset="0"/>
                <a:cs typeface="Times New Roman" pitchFamily="18" charset="0"/>
              </a:rPr>
              <a:t>динамическими</a:t>
            </a:r>
            <a:r>
              <a:rPr lang="ru-RU" sz="1400" dirty="0" smtClean="0">
                <a:latin typeface="Times New Roman" pitchFamily="18" charset="0"/>
                <a:cs typeface="Times New Roman" pitchFamily="18" charset="0"/>
              </a:rPr>
              <a:t> (например, измерение расстояния до поверхности земли со снижающегося самолета).</a:t>
            </a:r>
          </a:p>
          <a:p>
            <a:pPr algn="just"/>
            <a:r>
              <a:rPr lang="ru-RU" sz="1400" b="1" dirty="0" smtClean="0">
                <a:latin typeface="Times New Roman" pitchFamily="18" charset="0"/>
                <a:cs typeface="Times New Roman" pitchFamily="18" charset="0"/>
              </a:rPr>
              <a:t>Равноточными </a:t>
            </a:r>
            <a:r>
              <a:rPr lang="ru-RU" sz="1400" dirty="0" smtClean="0">
                <a:latin typeface="Times New Roman" pitchFamily="18" charset="0"/>
                <a:cs typeface="Times New Roman" pitchFamily="18" charset="0"/>
              </a:rPr>
              <a:t>называют измерения величины, выполненные одинаковыми по точности средствами измерений в одних и тех же условиях с одинаковой тщательностью. Если измерения были выполнены различающимися по точности средствами измерений и (или) в разных условиях, то их называют </a:t>
            </a:r>
            <a:r>
              <a:rPr lang="ru-RU" sz="1400" b="1" dirty="0" smtClean="0">
                <a:latin typeface="Times New Roman" pitchFamily="18" charset="0"/>
                <a:cs typeface="Times New Roman" pitchFamily="18" charset="0"/>
              </a:rPr>
              <a:t>неравноточными</a:t>
            </a:r>
            <a:r>
              <a:rPr lang="ru-RU" sz="1400" dirty="0" smtClean="0">
                <a:latin typeface="Times New Roman" pitchFamily="18" charset="0"/>
                <a:cs typeface="Times New Roman" pitchFamily="18" charset="0"/>
              </a:rPr>
              <a:t>.</a:t>
            </a:r>
            <a:endParaRPr lang="ru-RU" sz="1400" dirty="0">
              <a:latin typeface="Times New Roman" pitchFamily="18" charset="0"/>
              <a:cs typeface="Times New Roman" pitchFamily="18" charset="0"/>
            </a:endParaRPr>
          </a:p>
        </p:txBody>
      </p:sp>
      <p:sp>
        <p:nvSpPr>
          <p:cNvPr id="6" name="TextBox 5"/>
          <p:cNvSpPr txBox="1"/>
          <p:nvPr/>
        </p:nvSpPr>
        <p:spPr>
          <a:xfrm>
            <a:off x="8733183" y="4731026"/>
            <a:ext cx="410817" cy="369528"/>
          </a:xfrm>
          <a:prstGeom prst="rect">
            <a:avLst/>
          </a:prstGeom>
          <a:noFill/>
        </p:spPr>
        <p:txBody>
          <a:bodyPr wrap="square" rtlCol="0">
            <a:spAutoFit/>
          </a:bodyPr>
          <a:lstStyle/>
          <a:p>
            <a:r>
              <a:rPr lang="ru-RU" dirty="0" smtClean="0"/>
              <a:t>5</a:t>
            </a:r>
            <a:endParaRPr lang="ru-RU"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7394" y="4774168"/>
            <a:ext cx="537754" cy="369332"/>
          </a:xfrm>
          <a:prstGeom prst="rect">
            <a:avLst/>
          </a:prstGeom>
          <a:noFill/>
        </p:spPr>
        <p:txBody>
          <a:bodyPr wrap="square" rtlCol="0">
            <a:spAutoFit/>
          </a:bodyPr>
          <a:lstStyle/>
          <a:p>
            <a:r>
              <a:rPr lang="ru-RU" dirty="0" smtClean="0"/>
              <a:t>43</a:t>
            </a:r>
            <a:endParaRPr lang="ru-RU" dirty="0"/>
          </a:p>
        </p:txBody>
      </p:sp>
      <p:sp>
        <p:nvSpPr>
          <p:cNvPr id="5" name="Текст 7"/>
          <p:cNvSpPr>
            <a:spLocks noGrp="1"/>
          </p:cNvSpPr>
          <p:nvPr>
            <p:ph type="body" sz="quarter" idx="10"/>
          </p:nvPr>
        </p:nvSpPr>
        <p:spPr>
          <a:xfrm>
            <a:off x="248195" y="731520"/>
            <a:ext cx="8621486" cy="4042648"/>
          </a:xfrm>
        </p:spPr>
        <p:txBody>
          <a:bodyPr>
            <a:noAutofit/>
          </a:bodyPr>
          <a:lstStyle/>
          <a:p>
            <a:pPr indent="457200" algn="just"/>
            <a:r>
              <a:rPr lang="ru-RU" dirty="0" smtClean="0">
                <a:latin typeface="Times New Roman" pitchFamily="18" charset="0"/>
                <a:cs typeface="Times New Roman" pitchFamily="18" charset="0"/>
              </a:rPr>
              <a:t>Таким образом вытянутость в максимуме и ширина кривой            будут зависеть от </a:t>
            </a:r>
            <a:r>
              <a:rPr lang="en-US" dirty="0" smtClean="0">
                <a:latin typeface="Times New Roman" pitchFamily="18" charset="0"/>
                <a:cs typeface="Times New Roman" pitchFamily="18" charset="0"/>
              </a:rPr>
              <a:t> N. </a:t>
            </a:r>
            <a:r>
              <a:rPr lang="ru-RU" dirty="0" smtClean="0">
                <a:latin typeface="Times New Roman" pitchFamily="18" charset="0"/>
                <a:cs typeface="Times New Roman" pitchFamily="18" charset="0"/>
              </a:rPr>
              <a:t> Чем больше </a:t>
            </a:r>
            <a:r>
              <a:rPr lang="en-US" dirty="0" smtClean="0">
                <a:latin typeface="Times New Roman" pitchFamily="18" charset="0"/>
                <a:cs typeface="Times New Roman" pitchFamily="18" charset="0"/>
              </a:rPr>
              <a:t>N</a:t>
            </a:r>
            <a:r>
              <a:rPr lang="ru-RU" dirty="0" smtClean="0">
                <a:latin typeface="Times New Roman" pitchFamily="18" charset="0"/>
                <a:cs typeface="Times New Roman" pitchFamily="18" charset="0"/>
              </a:rPr>
              <a:t>, тем кривая будет более узкой и будет обладать более высоким максимумом. При </a:t>
            </a:r>
            <a:r>
              <a:rPr lang="en-US" dirty="0" smtClean="0">
                <a:latin typeface="Times New Roman" pitchFamily="18" charset="0"/>
                <a:cs typeface="Times New Roman" pitchFamily="18" charset="0"/>
              </a:rPr>
              <a:t>N </a:t>
            </a:r>
            <a:r>
              <a:rPr lang="en-US" dirty="0" smtClean="0">
                <a:latin typeface="Times New Roman"/>
                <a:cs typeface="Times New Roman"/>
              </a:rPr>
              <a:t>→ ∞</a:t>
            </a:r>
            <a:r>
              <a:rPr lang="ru-RU" dirty="0" smtClean="0">
                <a:latin typeface="Times New Roman"/>
                <a:cs typeface="Times New Roman"/>
              </a:rPr>
              <a:t>,                 и для таких выборок </a:t>
            </a:r>
          </a:p>
          <a:p>
            <a:pPr indent="457200" algn="just"/>
            <a:r>
              <a:rPr lang="ru-RU" dirty="0" smtClean="0">
                <a:latin typeface="Times New Roman"/>
                <a:cs typeface="Times New Roman"/>
              </a:rPr>
              <a:t>В общем случае распределение может отличаться от нормального. Кривая </a:t>
            </a:r>
            <a:r>
              <a:rPr lang="en-US" dirty="0" smtClean="0">
                <a:latin typeface="Times New Roman"/>
                <a:cs typeface="Times New Roman"/>
              </a:rPr>
              <a:t>f(x) </a:t>
            </a:r>
            <a:r>
              <a:rPr lang="ru-RU" dirty="0" smtClean="0">
                <a:latin typeface="Times New Roman"/>
                <a:cs typeface="Times New Roman"/>
              </a:rPr>
              <a:t> может быть не симметричной, иметь несколько максимумов или не иметь ни одного. В практике измерений, однако, нормальное распределение встречается в подавляющем большинстве случаем.</a:t>
            </a:r>
            <a:endParaRPr lang="ru-RU" dirty="0" smtClean="0">
              <a:latin typeface="Times New Roman" pitchFamily="18" charset="0"/>
              <a:cs typeface="Times New Roman" pitchFamily="18" charset="0"/>
            </a:endParaRPr>
          </a:p>
        </p:txBody>
      </p:sp>
      <p:graphicFrame>
        <p:nvGraphicFramePr>
          <p:cNvPr id="39938" name="Object 2"/>
          <p:cNvGraphicFramePr>
            <a:graphicFrameLocks noChangeAspect="1"/>
          </p:cNvGraphicFramePr>
          <p:nvPr/>
        </p:nvGraphicFramePr>
        <p:xfrm>
          <a:off x="6210867" y="731520"/>
          <a:ext cx="655002" cy="374287"/>
        </p:xfrm>
        <a:graphic>
          <a:graphicData uri="http://schemas.openxmlformats.org/presentationml/2006/ole">
            <mc:AlternateContent xmlns:mc="http://schemas.openxmlformats.org/markup-compatibility/2006">
              <mc:Choice xmlns:v="urn:schemas-microsoft-com:vml" Requires="v">
                <p:oleObj spid="_x0000_s39995" name="Equation" r:id="rId3" imgW="355320" imgH="203040" progId="Equation.DSMT4">
                  <p:embed/>
                </p:oleObj>
              </mc:Choice>
              <mc:Fallback>
                <p:oleObj name="Equation" r:id="rId3" imgW="355320" imgH="2030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0867" y="731520"/>
                        <a:ext cx="655002" cy="37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939" name="Object 3"/>
          <p:cNvGraphicFramePr>
            <a:graphicFrameLocks noChangeAspect="1"/>
          </p:cNvGraphicFramePr>
          <p:nvPr/>
        </p:nvGraphicFramePr>
        <p:xfrm>
          <a:off x="1051243" y="1155911"/>
          <a:ext cx="787400" cy="485775"/>
        </p:xfrm>
        <a:graphic>
          <a:graphicData uri="http://schemas.openxmlformats.org/presentationml/2006/ole">
            <mc:AlternateContent xmlns:mc="http://schemas.openxmlformats.org/markup-compatibility/2006">
              <mc:Choice xmlns:v="urn:schemas-microsoft-com:vml" Requires="v">
                <p:oleObj spid="_x0000_s39996" name="Equation" r:id="rId5" imgW="368280" imgH="228600" progId="Equation.DSMT4">
                  <p:embed/>
                </p:oleObj>
              </mc:Choice>
              <mc:Fallback>
                <p:oleObj name="Equation" r:id="rId5" imgW="368280" imgH="2286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1243" y="1155911"/>
                        <a:ext cx="7874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940" name="Object 4"/>
          <p:cNvGraphicFramePr>
            <a:graphicFrameLocks noChangeAspect="1"/>
          </p:cNvGraphicFramePr>
          <p:nvPr/>
        </p:nvGraphicFramePr>
        <p:xfrm>
          <a:off x="3718107" y="1208494"/>
          <a:ext cx="893082" cy="383088"/>
        </p:xfrm>
        <a:graphic>
          <a:graphicData uri="http://schemas.openxmlformats.org/presentationml/2006/ole">
            <mc:AlternateContent xmlns:mc="http://schemas.openxmlformats.org/markup-compatibility/2006">
              <mc:Choice xmlns:v="urn:schemas-microsoft-com:vml" Requires="v">
                <p:oleObj spid="_x0000_s39997" name="Equation" r:id="rId7" imgW="558720" imgH="241200" progId="Equation.DSMT4">
                  <p:embed/>
                </p:oleObj>
              </mc:Choice>
              <mc:Fallback>
                <p:oleObj name="Equation" r:id="rId7" imgW="558720" imgH="2412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18107" y="1208494"/>
                        <a:ext cx="893082" cy="38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7394" y="4774168"/>
            <a:ext cx="537754" cy="369332"/>
          </a:xfrm>
          <a:prstGeom prst="rect">
            <a:avLst/>
          </a:prstGeom>
          <a:noFill/>
        </p:spPr>
        <p:txBody>
          <a:bodyPr wrap="square" rtlCol="0">
            <a:spAutoFit/>
          </a:bodyPr>
          <a:lstStyle/>
          <a:p>
            <a:r>
              <a:rPr lang="ru-RU" dirty="0" smtClean="0"/>
              <a:t>44</a:t>
            </a:r>
            <a:endParaRPr lang="ru-RU" dirty="0"/>
          </a:p>
        </p:txBody>
      </p:sp>
      <p:sp>
        <p:nvSpPr>
          <p:cNvPr id="5" name="Текст 7"/>
          <p:cNvSpPr>
            <a:spLocks noGrp="1"/>
          </p:cNvSpPr>
          <p:nvPr>
            <p:ph type="body" sz="quarter" idx="10"/>
          </p:nvPr>
        </p:nvSpPr>
        <p:spPr>
          <a:xfrm>
            <a:off x="248195" y="731520"/>
            <a:ext cx="5316582" cy="4042648"/>
          </a:xfrm>
        </p:spPr>
        <p:txBody>
          <a:bodyPr>
            <a:noAutofit/>
          </a:bodyPr>
          <a:lstStyle/>
          <a:p>
            <a:pPr indent="457200" algn="just">
              <a:spcBef>
                <a:spcPts val="0"/>
              </a:spcBef>
              <a:spcAft>
                <a:spcPts val="1200"/>
              </a:spcAft>
            </a:pPr>
            <a:r>
              <a:rPr lang="ru-RU" b="1" dirty="0" smtClean="0">
                <a:solidFill>
                  <a:srgbClr val="FF0000"/>
                </a:solidFill>
                <a:latin typeface="Times New Roman" pitchFamily="18" charset="0"/>
                <a:cs typeface="Times New Roman" pitchFamily="18" charset="0"/>
              </a:rPr>
              <a:t>8.5. Доверительный интервал и доверительная вероятность</a:t>
            </a:r>
          </a:p>
          <a:p>
            <a:pPr indent="457200" algn="just"/>
            <a:r>
              <a:rPr lang="ru-RU" dirty="0" smtClean="0">
                <a:latin typeface="Times New Roman" pitchFamily="18" charset="0"/>
                <a:cs typeface="Times New Roman" pitchFamily="18" charset="0"/>
              </a:rPr>
              <a:t>Обратимся к распределению        , изображенному на рис.     Выберем симметричный относительно      интервал значений     , (Х</a:t>
            </a:r>
            <a:r>
              <a:rPr lang="ru-RU" baseline="-25000" dirty="0" smtClean="0">
                <a:latin typeface="Times New Roman" pitchFamily="18" charset="0"/>
                <a:cs typeface="Times New Roman" pitchFamily="18" charset="0"/>
              </a:rPr>
              <a:t>0</a:t>
            </a:r>
            <a:r>
              <a:rPr lang="ru-RU" dirty="0" smtClean="0">
                <a:latin typeface="Times New Roman" pitchFamily="18" charset="0"/>
                <a:cs typeface="Times New Roman" pitchFamily="18" charset="0"/>
              </a:rPr>
              <a:t>-</a:t>
            </a:r>
            <a:r>
              <a:rPr lang="el-GR" dirty="0" smtClean="0">
                <a:latin typeface="Times New Roman"/>
                <a:cs typeface="Times New Roman"/>
              </a:rPr>
              <a:t>Δ</a:t>
            </a:r>
            <a:r>
              <a:rPr lang="ru-RU" dirty="0" smtClean="0">
                <a:latin typeface="Times New Roman"/>
                <a:cs typeface="Times New Roman"/>
              </a:rPr>
              <a:t>Х, </a:t>
            </a:r>
            <a:r>
              <a:rPr lang="ru-RU" dirty="0" smtClean="0">
                <a:latin typeface="Times New Roman" pitchFamily="18" charset="0"/>
                <a:cs typeface="Times New Roman" pitchFamily="18" charset="0"/>
              </a:rPr>
              <a:t>Х</a:t>
            </a:r>
            <a:r>
              <a:rPr lang="ru-RU" baseline="-25000" dirty="0" smtClean="0">
                <a:latin typeface="Times New Roman" pitchFamily="18" charset="0"/>
                <a:cs typeface="Times New Roman" pitchFamily="18" charset="0"/>
              </a:rPr>
              <a:t>0</a:t>
            </a:r>
            <a:r>
              <a:rPr lang="ru-RU" dirty="0" smtClean="0">
                <a:latin typeface="Times New Roman" pitchFamily="18" charset="0"/>
                <a:cs typeface="Times New Roman" pitchFamily="18" charset="0"/>
              </a:rPr>
              <a:t>+</a:t>
            </a:r>
            <a:r>
              <a:rPr lang="el-GR" dirty="0" smtClean="0">
                <a:latin typeface="Times New Roman"/>
                <a:cs typeface="Times New Roman"/>
              </a:rPr>
              <a:t>Δ</a:t>
            </a:r>
            <a:r>
              <a:rPr lang="ru-RU" dirty="0" smtClean="0">
                <a:latin typeface="Times New Roman"/>
                <a:cs typeface="Times New Roman"/>
              </a:rPr>
              <a:t>Х). Площадь под кривой           , лежащая под этим интервалом, численно равна вероятности для любого значения       попасть в этот интервал. </a:t>
            </a:r>
            <a:r>
              <a:rPr lang="ru-RU" dirty="0" smtClean="0">
                <a:latin typeface="Times New Roman" pitchFamily="18" charset="0"/>
                <a:cs typeface="Times New Roman" pitchFamily="18" charset="0"/>
              </a:rPr>
              <a:t>С той же вероятностью в этот интервал попадет и истинное значение      (если        считать одним из возможных      значений      ).</a:t>
            </a:r>
          </a:p>
          <a:p>
            <a:pPr indent="457200" algn="just"/>
            <a:r>
              <a:rPr lang="ru-RU" dirty="0" smtClean="0">
                <a:latin typeface="Times New Roman" pitchFamily="18" charset="0"/>
                <a:cs typeface="Times New Roman" pitchFamily="18" charset="0"/>
              </a:rPr>
              <a:t>Вероятность, с которой истинное значение попадает в выбранный интервал, называется </a:t>
            </a:r>
            <a:r>
              <a:rPr lang="ru-RU" dirty="0" smtClean="0">
                <a:solidFill>
                  <a:srgbClr val="FF0000"/>
                </a:solidFill>
                <a:latin typeface="Times New Roman" pitchFamily="18" charset="0"/>
                <a:cs typeface="Times New Roman" pitchFamily="18" charset="0"/>
              </a:rPr>
              <a:t>доверительной вероятностью</a:t>
            </a:r>
            <a:r>
              <a:rPr lang="ru-RU" dirty="0" smtClean="0">
                <a:latin typeface="Times New Roman" pitchFamily="18" charset="0"/>
                <a:cs typeface="Times New Roman" pitchFamily="18" charset="0"/>
              </a:rPr>
              <a:t>, а сам интервал – </a:t>
            </a:r>
            <a:r>
              <a:rPr lang="ru-RU" dirty="0" smtClean="0">
                <a:solidFill>
                  <a:srgbClr val="FF0000"/>
                </a:solidFill>
                <a:latin typeface="Times New Roman" pitchFamily="18" charset="0"/>
                <a:cs typeface="Times New Roman" pitchFamily="18" charset="0"/>
              </a:rPr>
              <a:t>доверительным интервалом</a:t>
            </a:r>
            <a:r>
              <a:rPr lang="ru-RU" dirty="0" smtClean="0">
                <a:latin typeface="Times New Roman" pitchFamily="18" charset="0"/>
                <a:cs typeface="Times New Roman" pitchFamily="18" charset="0"/>
              </a:rPr>
              <a:t>.</a:t>
            </a:r>
          </a:p>
        </p:txBody>
      </p:sp>
      <p:graphicFrame>
        <p:nvGraphicFramePr>
          <p:cNvPr id="39938" name="Object 2"/>
          <p:cNvGraphicFramePr>
            <a:graphicFrameLocks noChangeAspect="1"/>
          </p:cNvGraphicFramePr>
          <p:nvPr/>
        </p:nvGraphicFramePr>
        <p:xfrm>
          <a:off x="3347540" y="1511030"/>
          <a:ext cx="399758" cy="228433"/>
        </p:xfrm>
        <a:graphic>
          <a:graphicData uri="http://schemas.openxmlformats.org/presentationml/2006/ole">
            <mc:AlternateContent xmlns:mc="http://schemas.openxmlformats.org/markup-compatibility/2006">
              <mc:Choice xmlns:v="urn:schemas-microsoft-com:vml" Requires="v">
                <p:oleObj spid="_x0000_s51356" name="Equation" r:id="rId3" imgW="355320" imgH="203040" progId="Equation.DSMT4">
                  <p:embed/>
                </p:oleObj>
              </mc:Choice>
              <mc:Fallback>
                <p:oleObj name="Equation" r:id="rId3" imgW="355320" imgH="2030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540" y="1511030"/>
                        <a:ext cx="399758" cy="228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5" name="Object 5"/>
          <p:cNvGraphicFramePr>
            <a:graphicFrameLocks noChangeAspect="1"/>
          </p:cNvGraphicFramePr>
          <p:nvPr/>
        </p:nvGraphicFramePr>
        <p:xfrm>
          <a:off x="4395289" y="1739463"/>
          <a:ext cx="215900" cy="228600"/>
        </p:xfrm>
        <a:graphic>
          <a:graphicData uri="http://schemas.openxmlformats.org/presentationml/2006/ole">
            <mc:AlternateContent xmlns:mc="http://schemas.openxmlformats.org/markup-compatibility/2006">
              <mc:Choice xmlns:v="urn:schemas-microsoft-com:vml" Requires="v">
                <p:oleObj spid="_x0000_s51357" name="Equation" r:id="rId5" imgW="215640" imgH="228600" progId="Equation.DSMT4">
                  <p:embed/>
                </p:oleObj>
              </mc:Choice>
              <mc:Fallback>
                <p:oleObj name="Equation" r:id="rId5" imgW="215640" imgH="228600" progId="Equation.DSMT4">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5289" y="1739463"/>
                        <a:ext cx="2159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6" name="Object 6"/>
          <p:cNvGraphicFramePr>
            <a:graphicFrameLocks noChangeAspect="1"/>
          </p:cNvGraphicFramePr>
          <p:nvPr/>
        </p:nvGraphicFramePr>
        <p:xfrm>
          <a:off x="1217385" y="1981126"/>
          <a:ext cx="177800" cy="190500"/>
        </p:xfrm>
        <a:graphic>
          <a:graphicData uri="http://schemas.openxmlformats.org/presentationml/2006/ole">
            <mc:AlternateContent xmlns:mc="http://schemas.openxmlformats.org/markup-compatibility/2006">
              <mc:Choice xmlns:v="urn:schemas-microsoft-com:vml" Requires="v">
                <p:oleObj spid="_x0000_s51358" name="Equation" r:id="rId7" imgW="177480" imgH="190440" progId="Equation.DSMT4">
                  <p:embed/>
                </p:oleObj>
              </mc:Choice>
              <mc:Fallback>
                <p:oleObj name="Equation" r:id="rId7" imgW="177480" imgH="190440" progId="Equation.DSMT4">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7385" y="1981126"/>
                        <a:ext cx="177800"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7" name="Object 2"/>
          <p:cNvGraphicFramePr>
            <a:graphicFrameLocks noChangeAspect="1"/>
          </p:cNvGraphicFramePr>
          <p:nvPr/>
        </p:nvGraphicFramePr>
        <p:xfrm>
          <a:off x="4926624" y="1968063"/>
          <a:ext cx="400050" cy="228600"/>
        </p:xfrm>
        <a:graphic>
          <a:graphicData uri="http://schemas.openxmlformats.org/presentationml/2006/ole">
            <mc:AlternateContent xmlns:mc="http://schemas.openxmlformats.org/markup-compatibility/2006">
              <mc:Choice xmlns:v="urn:schemas-microsoft-com:vml" Requires="v">
                <p:oleObj spid="_x0000_s51359" name="Equation" r:id="rId9" imgW="355320" imgH="203040" progId="Equation.DSMT4">
                  <p:embed/>
                </p:oleObj>
              </mc:Choice>
              <mc:Fallback>
                <p:oleObj name="Equation" r:id="rId9" imgW="355320" imgH="203040" progId="Equation.DSMT4">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6624" y="1968063"/>
                        <a:ext cx="4000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8" name="Object 8"/>
          <p:cNvGraphicFramePr>
            <a:graphicFrameLocks noChangeAspect="1"/>
          </p:cNvGraphicFramePr>
          <p:nvPr/>
        </p:nvGraphicFramePr>
        <p:xfrm>
          <a:off x="3674115" y="2479041"/>
          <a:ext cx="177800" cy="190500"/>
        </p:xfrm>
        <a:graphic>
          <a:graphicData uri="http://schemas.openxmlformats.org/presentationml/2006/ole">
            <mc:AlternateContent xmlns:mc="http://schemas.openxmlformats.org/markup-compatibility/2006">
              <mc:Choice xmlns:v="urn:schemas-microsoft-com:vml" Requires="v">
                <p:oleObj spid="_x0000_s51360" name="Equation" r:id="rId10" imgW="177480" imgH="190440" progId="Equation.DSMT4">
                  <p:embed/>
                </p:oleObj>
              </mc:Choice>
              <mc:Fallback>
                <p:oleObj name="Equation" r:id="rId10" imgW="177480" imgH="190440" progId="Equation.DSMT4">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74115" y="2479041"/>
                        <a:ext cx="177800"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9" name="Object 9"/>
          <p:cNvGraphicFramePr>
            <a:graphicFrameLocks noChangeAspect="1"/>
          </p:cNvGraphicFramePr>
          <p:nvPr/>
        </p:nvGraphicFramePr>
        <p:xfrm>
          <a:off x="2351316" y="2979131"/>
          <a:ext cx="215900" cy="228600"/>
        </p:xfrm>
        <a:graphic>
          <a:graphicData uri="http://schemas.openxmlformats.org/presentationml/2006/ole">
            <mc:AlternateContent xmlns:mc="http://schemas.openxmlformats.org/markup-compatibility/2006">
              <mc:Choice xmlns:v="urn:schemas-microsoft-com:vml" Requires="v">
                <p:oleObj spid="_x0000_s51361" name="Equation" r:id="rId11" imgW="215640" imgH="228600" progId="Equation.DSMT4">
                  <p:embed/>
                </p:oleObj>
              </mc:Choice>
              <mc:Fallback>
                <p:oleObj name="Equation" r:id="rId11" imgW="215640" imgH="228600" progId="Equation.DSMT4">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1316" y="2979131"/>
                        <a:ext cx="2159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0" name="Object 10"/>
          <p:cNvGraphicFramePr>
            <a:graphicFrameLocks noChangeAspect="1"/>
          </p:cNvGraphicFramePr>
          <p:nvPr/>
        </p:nvGraphicFramePr>
        <p:xfrm>
          <a:off x="3448600" y="2975972"/>
          <a:ext cx="215900" cy="228600"/>
        </p:xfrm>
        <a:graphic>
          <a:graphicData uri="http://schemas.openxmlformats.org/presentationml/2006/ole">
            <mc:AlternateContent xmlns:mc="http://schemas.openxmlformats.org/markup-compatibility/2006">
              <mc:Choice xmlns:v="urn:schemas-microsoft-com:vml" Requires="v">
                <p:oleObj spid="_x0000_s51362" name="Equation" r:id="rId12" imgW="215640" imgH="228600" progId="Equation.DSMT4">
                  <p:embed/>
                </p:oleObj>
              </mc:Choice>
              <mc:Fallback>
                <p:oleObj name="Equation" r:id="rId12" imgW="215640" imgH="228600" progId="Equation.DSMT4">
                  <p:embed/>
                  <p:pic>
                    <p:nvPicPr>
                      <p:cNvPr id="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8600" y="2975972"/>
                        <a:ext cx="2159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1" name="Object 11"/>
          <p:cNvGraphicFramePr>
            <a:graphicFrameLocks noChangeAspect="1"/>
          </p:cNvGraphicFramePr>
          <p:nvPr/>
        </p:nvGraphicFramePr>
        <p:xfrm>
          <a:off x="2567216" y="3207731"/>
          <a:ext cx="177800" cy="190500"/>
        </p:xfrm>
        <a:graphic>
          <a:graphicData uri="http://schemas.openxmlformats.org/presentationml/2006/ole">
            <mc:AlternateContent xmlns:mc="http://schemas.openxmlformats.org/markup-compatibility/2006">
              <mc:Choice xmlns:v="urn:schemas-microsoft-com:vml" Requires="v">
                <p:oleObj spid="_x0000_s51363" name="Equation" r:id="rId13" imgW="177480" imgH="190440" progId="Equation.DSMT4">
                  <p:embed/>
                </p:oleObj>
              </mc:Choice>
              <mc:Fallback>
                <p:oleObj name="Equation" r:id="rId13" imgW="177480" imgH="190440" progId="Equation.DSMT4">
                  <p:embed/>
                  <p:pic>
                    <p:nvPicPr>
                      <p:cNvPr id="0"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67216" y="3207731"/>
                        <a:ext cx="177800"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4" name="Рисунок 13" descr="3.png"/>
          <p:cNvPicPr>
            <a:picLocks noChangeAspect="1"/>
          </p:cNvPicPr>
          <p:nvPr/>
        </p:nvPicPr>
        <p:blipFill>
          <a:blip r:embed="rId14"/>
          <a:stretch>
            <a:fillRect/>
          </a:stretch>
        </p:blipFill>
        <p:spPr>
          <a:xfrm>
            <a:off x="5628194" y="1620032"/>
            <a:ext cx="3340198" cy="247674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7394" y="4774168"/>
            <a:ext cx="537754" cy="369332"/>
          </a:xfrm>
          <a:prstGeom prst="rect">
            <a:avLst/>
          </a:prstGeom>
          <a:noFill/>
        </p:spPr>
        <p:txBody>
          <a:bodyPr wrap="square" rtlCol="0">
            <a:spAutoFit/>
          </a:bodyPr>
          <a:lstStyle/>
          <a:p>
            <a:r>
              <a:rPr lang="ru-RU" dirty="0" smtClean="0"/>
              <a:t>45</a:t>
            </a:r>
            <a:endParaRPr lang="ru-RU" dirty="0"/>
          </a:p>
        </p:txBody>
      </p:sp>
      <p:sp>
        <p:nvSpPr>
          <p:cNvPr id="5" name="Текст 7"/>
          <p:cNvSpPr>
            <a:spLocks noGrp="1"/>
          </p:cNvSpPr>
          <p:nvPr>
            <p:ph type="body" sz="quarter" idx="10"/>
          </p:nvPr>
        </p:nvSpPr>
        <p:spPr>
          <a:xfrm>
            <a:off x="248195" y="731520"/>
            <a:ext cx="8621486" cy="4042648"/>
          </a:xfrm>
        </p:spPr>
        <p:txBody>
          <a:bodyPr>
            <a:noAutofit/>
          </a:bodyPr>
          <a:lstStyle/>
          <a:p>
            <a:pPr indent="457200" algn="just"/>
            <a:r>
              <a:rPr lang="ru-RU" dirty="0" smtClean="0">
                <a:latin typeface="Times New Roman" pitchFamily="18" charset="0"/>
                <a:cs typeface="Times New Roman" pitchFamily="18" charset="0"/>
              </a:rPr>
              <a:t>Доверительная вероятность Р характеризует надежность, с которой доверительный интервал «накрывает» истинное значение, нам неизвестное</a:t>
            </a:r>
            <a:r>
              <a:rPr lang="ru-RU" dirty="0" smtClean="0">
                <a:latin typeface="Times New Roman"/>
                <a:cs typeface="Times New Roman"/>
              </a:rPr>
              <a:t>. Доверительный интервал определяет место локализации, в пределах которого истинное значение находится с доверительной вероятностью Р. Длина доверительного интервала может служить мерой погрешности определения </a:t>
            </a:r>
            <a:r>
              <a:rPr lang="en-US" dirty="0" smtClean="0">
                <a:latin typeface="Times New Roman"/>
                <a:cs typeface="Times New Roman"/>
              </a:rPr>
              <a:t>X</a:t>
            </a:r>
            <a:r>
              <a:rPr lang="ru-RU" baseline="-25000" dirty="0" smtClean="0">
                <a:latin typeface="Times New Roman"/>
                <a:cs typeface="Times New Roman"/>
              </a:rPr>
              <a:t>0</a:t>
            </a:r>
            <a:r>
              <a:rPr lang="ru-RU" dirty="0" smtClean="0">
                <a:latin typeface="Times New Roman"/>
                <a:cs typeface="Times New Roman"/>
              </a:rPr>
              <a:t>.</a:t>
            </a:r>
          </a:p>
          <a:p>
            <a:pPr indent="457200" algn="just"/>
            <a:r>
              <a:rPr lang="ru-RU" dirty="0" smtClean="0">
                <a:latin typeface="Times New Roman" pitchFamily="18" charset="0"/>
                <a:cs typeface="Times New Roman" pitchFamily="18" charset="0"/>
              </a:rPr>
              <a:t>Следует отметить, что </a:t>
            </a:r>
            <a:r>
              <a:rPr lang="en-US" dirty="0" smtClean="0">
                <a:latin typeface="Times New Roman"/>
                <a:cs typeface="Times New Roman"/>
              </a:rPr>
              <a:t>X</a:t>
            </a:r>
            <a:r>
              <a:rPr lang="ru-RU" baseline="-25000" dirty="0" smtClean="0">
                <a:latin typeface="Times New Roman"/>
                <a:cs typeface="Times New Roman"/>
              </a:rPr>
              <a:t>0</a:t>
            </a:r>
            <a:r>
              <a:rPr lang="ru-RU" dirty="0" smtClean="0">
                <a:latin typeface="Times New Roman" pitchFamily="18" charset="0"/>
                <a:cs typeface="Times New Roman" pitchFamily="18" charset="0"/>
              </a:rPr>
              <a:t> с вероятностью Р находится внутри выбранного нами доверительного интервала длиной 2</a:t>
            </a:r>
            <a:r>
              <a:rPr lang="el-GR" dirty="0" smtClean="0">
                <a:latin typeface="Times New Roman"/>
                <a:cs typeface="Times New Roman"/>
              </a:rPr>
              <a:t>Δ</a:t>
            </a:r>
            <a:r>
              <a:rPr lang="ru-RU" dirty="0" smtClean="0">
                <a:latin typeface="Times New Roman"/>
                <a:cs typeface="Times New Roman"/>
              </a:rPr>
              <a:t>Х. События «</a:t>
            </a:r>
            <a:r>
              <a:rPr lang="en-US" dirty="0" smtClean="0">
                <a:latin typeface="Times New Roman"/>
                <a:cs typeface="Times New Roman"/>
              </a:rPr>
              <a:t>X</a:t>
            </a:r>
            <a:r>
              <a:rPr lang="ru-RU" baseline="-25000" dirty="0" smtClean="0">
                <a:latin typeface="Times New Roman"/>
                <a:cs typeface="Times New Roman"/>
              </a:rPr>
              <a:t>0</a:t>
            </a:r>
            <a:r>
              <a:rPr lang="ru-RU" dirty="0" smtClean="0">
                <a:latin typeface="Times New Roman"/>
                <a:cs typeface="Times New Roman"/>
              </a:rPr>
              <a:t> находится внутри доверительного интервала» и «</a:t>
            </a:r>
            <a:r>
              <a:rPr lang="en-US" dirty="0" smtClean="0">
                <a:latin typeface="Times New Roman"/>
                <a:cs typeface="Times New Roman"/>
              </a:rPr>
              <a:t>X</a:t>
            </a:r>
            <a:r>
              <a:rPr lang="ru-RU" baseline="-25000" dirty="0" smtClean="0">
                <a:latin typeface="Times New Roman"/>
                <a:cs typeface="Times New Roman"/>
              </a:rPr>
              <a:t>0</a:t>
            </a:r>
            <a:r>
              <a:rPr lang="ru-RU" dirty="0" smtClean="0">
                <a:latin typeface="Times New Roman"/>
                <a:cs typeface="Times New Roman"/>
              </a:rPr>
              <a:t> находится вне доверительного интервала» образуют полную группу несовместимых событий, поэтому с вероятностью 1-Р величина </a:t>
            </a:r>
            <a:r>
              <a:rPr lang="en-US" dirty="0" smtClean="0">
                <a:latin typeface="Times New Roman"/>
                <a:cs typeface="Times New Roman"/>
              </a:rPr>
              <a:t>X</a:t>
            </a:r>
            <a:r>
              <a:rPr lang="ru-RU" baseline="-25000" dirty="0" smtClean="0">
                <a:latin typeface="Times New Roman"/>
                <a:cs typeface="Times New Roman"/>
              </a:rPr>
              <a:t>0</a:t>
            </a:r>
            <a:r>
              <a:rPr lang="ru-RU" dirty="0" smtClean="0">
                <a:latin typeface="Times New Roman"/>
                <a:cs typeface="Times New Roman"/>
              </a:rPr>
              <a:t> находится вне доверительного интервала. Отсюда ясно, что для достаточно надежного определения доверительного интервала, в котором находится </a:t>
            </a:r>
            <a:r>
              <a:rPr lang="en-US" dirty="0" smtClean="0">
                <a:latin typeface="Times New Roman"/>
                <a:cs typeface="Times New Roman"/>
              </a:rPr>
              <a:t>X</a:t>
            </a:r>
            <a:r>
              <a:rPr lang="ru-RU" baseline="-25000" dirty="0" smtClean="0">
                <a:latin typeface="Times New Roman"/>
                <a:cs typeface="Times New Roman"/>
              </a:rPr>
              <a:t>0</a:t>
            </a:r>
            <a:r>
              <a:rPr lang="ru-RU" dirty="0" smtClean="0">
                <a:latin typeface="Times New Roman"/>
                <a:cs typeface="Times New Roman"/>
              </a:rPr>
              <a:t>, вероятность Р должна быть близка к единице. В технике обычно выбирают Р=0,9…0,99.</a:t>
            </a:r>
          </a:p>
          <a:p>
            <a:pPr indent="457200" algn="just"/>
            <a:r>
              <a:rPr lang="ru-RU" dirty="0" smtClean="0">
                <a:latin typeface="Times New Roman"/>
                <a:cs typeface="Times New Roman"/>
              </a:rPr>
              <a:t>Обычно задаются доверительной вероятностью Р, по которой определяют </a:t>
            </a:r>
            <a:r>
              <a:rPr lang="el-GR" dirty="0" smtClean="0">
                <a:latin typeface="Times New Roman"/>
                <a:cs typeface="Times New Roman"/>
              </a:rPr>
              <a:t>Δ</a:t>
            </a:r>
            <a:r>
              <a:rPr lang="ru-RU" dirty="0" smtClean="0">
                <a:latin typeface="Times New Roman"/>
                <a:cs typeface="Times New Roman"/>
              </a:rPr>
              <a:t>Х.</a:t>
            </a:r>
            <a:endParaRPr lang="ru-RU" dirty="0" smtClean="0">
              <a:latin typeface="Times New Roman" pitchFamily="18" charset="0"/>
              <a:cs typeface="Times New Roman"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244257" y="588990"/>
            <a:ext cx="8549013" cy="4554510"/>
          </a:xfrm>
          <a:solidFill>
            <a:schemeClr val="bg1"/>
          </a:solidFill>
        </p:spPr>
        <p:txBody>
          <a:bodyPr>
            <a:noAutofit/>
          </a:bodyPr>
          <a:lstStyle/>
          <a:p>
            <a:pPr algn="just"/>
            <a:endParaRPr lang="en-US" b="1" i="1" dirty="0" smtClean="0">
              <a:solidFill>
                <a:srgbClr val="1A0AF0"/>
              </a:solidFill>
              <a:latin typeface="Times New Roman" pitchFamily="18" charset="0"/>
              <a:cs typeface="Times New Roman" pitchFamily="18" charset="0"/>
            </a:endParaRPr>
          </a:p>
          <a:p>
            <a:r>
              <a:rPr lang="ru-RU" b="1" i="1" dirty="0" smtClean="0">
                <a:solidFill>
                  <a:schemeClr val="tx1"/>
                </a:solidFill>
                <a:latin typeface="Times New Roman" pitchFamily="18" charset="0"/>
                <a:cs typeface="Times New Roman" pitchFamily="18" charset="0"/>
              </a:rPr>
              <a:t>Математическое ожидание</a:t>
            </a:r>
            <a:r>
              <a:rPr lang="en-US" b="1" i="1" dirty="0" smtClean="0">
                <a:solidFill>
                  <a:schemeClr val="tx1"/>
                </a:solidFill>
                <a:latin typeface="Times New Roman" pitchFamily="18" charset="0"/>
                <a:cs typeface="Times New Roman" pitchFamily="18" charset="0"/>
              </a:rPr>
              <a:t> </a:t>
            </a:r>
            <a:r>
              <a:rPr lang="ru-RU" b="1" i="1" dirty="0" smtClean="0">
                <a:solidFill>
                  <a:schemeClr val="tx1"/>
                </a:solidFill>
                <a:latin typeface="Times New Roman" pitchFamily="18" charset="0"/>
                <a:cs typeface="Times New Roman" pitchFamily="18" charset="0"/>
              </a:rPr>
              <a:t>дискретной случайной величины -</a:t>
            </a:r>
            <a:endParaRPr lang="en-US" b="1" i="1" dirty="0" smtClean="0">
              <a:solidFill>
                <a:schemeClr val="tx1"/>
              </a:solidFill>
              <a:latin typeface="Times New Roman" pitchFamily="18" charset="0"/>
              <a:cs typeface="Times New Roman" pitchFamily="18" charset="0"/>
            </a:endParaRPr>
          </a:p>
          <a:p>
            <a:pPr algn="just"/>
            <a:r>
              <a:rPr lang="ru-RU" dirty="0" smtClean="0">
                <a:solidFill>
                  <a:schemeClr val="tx1"/>
                </a:solidFill>
                <a:latin typeface="Times New Roman" pitchFamily="18" charset="0"/>
                <a:cs typeface="Times New Roman" pitchFamily="18" charset="0"/>
              </a:rPr>
              <a:t>это </a:t>
            </a:r>
            <a:r>
              <a:rPr lang="ru-RU" b="1" i="1" dirty="0" smtClean="0">
                <a:solidFill>
                  <a:schemeClr val="tx1"/>
                </a:solidFill>
                <a:latin typeface="Times New Roman" pitchFamily="18" charset="0"/>
                <a:cs typeface="Times New Roman" pitchFamily="18" charset="0"/>
              </a:rPr>
              <a:t>среднеожидаемое значение</a:t>
            </a:r>
            <a:r>
              <a:rPr lang="ru-RU" dirty="0" smtClean="0">
                <a:solidFill>
                  <a:schemeClr val="tx1"/>
                </a:solidFill>
                <a:latin typeface="Times New Roman" pitchFamily="18" charset="0"/>
                <a:cs typeface="Times New Roman" pitchFamily="18" charset="0"/>
              </a:rPr>
              <a:t> при многократном повторении испытаний. Пусть случайная величина</a:t>
            </a:r>
            <a:r>
              <a:rPr lang="en-US" dirty="0" smtClean="0">
                <a:solidFill>
                  <a:schemeClr val="tx1"/>
                </a:solidFill>
                <a:latin typeface="Times New Roman" pitchFamily="18" charset="0"/>
                <a:cs typeface="Times New Roman" pitchFamily="18" charset="0"/>
              </a:rPr>
              <a:t> </a:t>
            </a:r>
            <a:r>
              <a:rPr lang="en-US" i="1" dirty="0" smtClean="0">
                <a:solidFill>
                  <a:schemeClr val="tx1"/>
                </a:solidFill>
                <a:latin typeface="Times New Roman" pitchFamily="18" charset="0"/>
                <a:cs typeface="Times New Roman" pitchFamily="18" charset="0"/>
              </a:rPr>
              <a:t>X</a:t>
            </a:r>
            <a:r>
              <a:rPr lang="en-US" dirty="0" smtClean="0">
                <a:solidFill>
                  <a:schemeClr val="tx1"/>
                </a:solidFill>
                <a:latin typeface="Times New Roman" pitchFamily="18" charset="0"/>
                <a:cs typeface="Times New Roman" pitchFamily="18" charset="0"/>
              </a:rPr>
              <a:t> </a:t>
            </a:r>
            <a:r>
              <a:rPr lang="ru-RU" dirty="0" smtClean="0">
                <a:solidFill>
                  <a:schemeClr val="tx1"/>
                </a:solidFill>
                <a:latin typeface="Times New Roman" pitchFamily="18" charset="0"/>
                <a:cs typeface="Times New Roman" pitchFamily="18" charset="0"/>
              </a:rPr>
              <a:t>принимает значения</a:t>
            </a:r>
            <a:r>
              <a:rPr lang="en-US" i="1" dirty="0" smtClean="0">
                <a:latin typeface="Times New Roman" pitchFamily="18" charset="0"/>
                <a:cs typeface="Times New Roman" pitchFamily="18" charset="0"/>
              </a:rPr>
              <a:t> </a:t>
            </a:r>
            <a:r>
              <a:rPr lang="en-US" i="1" dirty="0" smtClean="0">
                <a:solidFill>
                  <a:schemeClr val="tx1"/>
                </a:solidFill>
                <a:latin typeface="Times New Roman" pitchFamily="18" charset="0"/>
                <a:cs typeface="Times New Roman" pitchFamily="18" charset="0"/>
              </a:rPr>
              <a:t>x</a:t>
            </a:r>
            <a:r>
              <a:rPr lang="en-US" i="1" baseline="-25000" dirty="0" smtClean="0">
                <a:solidFill>
                  <a:schemeClr val="tx1"/>
                </a:solidFill>
                <a:latin typeface="Times New Roman" pitchFamily="18" charset="0"/>
                <a:cs typeface="Times New Roman" pitchFamily="18" charset="0"/>
              </a:rPr>
              <a:t>1</a:t>
            </a:r>
            <a:r>
              <a:rPr lang="en-US" i="1" dirty="0" smtClean="0">
                <a:solidFill>
                  <a:schemeClr val="tx1"/>
                </a:solidFill>
                <a:latin typeface="Times New Roman" pitchFamily="18" charset="0"/>
                <a:cs typeface="Times New Roman" pitchFamily="18" charset="0"/>
              </a:rPr>
              <a:t>, x</a:t>
            </a:r>
            <a:r>
              <a:rPr lang="en-US" i="1" baseline="-25000" dirty="0" smtClean="0">
                <a:solidFill>
                  <a:schemeClr val="tx1"/>
                </a:solidFill>
                <a:latin typeface="Times New Roman" pitchFamily="18" charset="0"/>
                <a:cs typeface="Times New Roman" pitchFamily="18" charset="0"/>
              </a:rPr>
              <a:t>2</a:t>
            </a:r>
            <a:r>
              <a:rPr lang="en-US" i="1" dirty="0" smtClean="0">
                <a:solidFill>
                  <a:schemeClr val="tx1"/>
                </a:solidFill>
                <a:latin typeface="Times New Roman" pitchFamily="18" charset="0"/>
                <a:cs typeface="Times New Roman" pitchFamily="18" charset="0"/>
              </a:rPr>
              <a:t>, x</a:t>
            </a:r>
            <a:r>
              <a:rPr lang="en-US" i="1" baseline="-25000" dirty="0" smtClean="0">
                <a:solidFill>
                  <a:schemeClr val="tx1"/>
                </a:solidFill>
                <a:latin typeface="Times New Roman" pitchFamily="18" charset="0"/>
                <a:cs typeface="Times New Roman" pitchFamily="18" charset="0"/>
              </a:rPr>
              <a:t>3</a:t>
            </a:r>
            <a:r>
              <a:rPr lang="en-US" i="1" dirty="0" smtClean="0">
                <a:solidFill>
                  <a:schemeClr val="tx1"/>
                </a:solidFill>
                <a:latin typeface="Times New Roman" pitchFamily="18" charset="0"/>
                <a:cs typeface="Times New Roman" pitchFamily="18" charset="0"/>
              </a:rPr>
              <a:t>, … , </a:t>
            </a:r>
            <a:r>
              <a:rPr lang="en-US" i="1" dirty="0" err="1" smtClean="0">
                <a:solidFill>
                  <a:schemeClr val="tx1"/>
                </a:solidFill>
                <a:latin typeface="Times New Roman" pitchFamily="18" charset="0"/>
                <a:cs typeface="Times New Roman" pitchFamily="18" charset="0"/>
              </a:rPr>
              <a:t>x</a:t>
            </a:r>
            <a:r>
              <a:rPr lang="en-US" i="1" baseline="-25000" dirty="0" err="1" smtClean="0">
                <a:solidFill>
                  <a:schemeClr val="tx1"/>
                </a:solidFill>
                <a:latin typeface="Times New Roman" pitchFamily="18" charset="0"/>
                <a:cs typeface="Times New Roman" pitchFamily="18" charset="0"/>
              </a:rPr>
              <a:t>n</a:t>
            </a:r>
            <a:r>
              <a:rPr lang="en-US" i="1" baseline="-25000" dirty="0" smtClean="0">
                <a:solidFill>
                  <a:schemeClr val="tx1"/>
                </a:solidFill>
                <a:latin typeface="Times New Roman" pitchFamily="18" charset="0"/>
                <a:cs typeface="Times New Roman" pitchFamily="18" charset="0"/>
              </a:rPr>
              <a:t> </a:t>
            </a:r>
            <a:r>
              <a:rPr lang="ru-RU" dirty="0" smtClean="0">
                <a:solidFill>
                  <a:schemeClr val="tx1"/>
                </a:solidFill>
                <a:latin typeface="Times New Roman" pitchFamily="18" charset="0"/>
                <a:cs typeface="Times New Roman" pitchFamily="18" charset="0"/>
              </a:rPr>
              <a:t>с вероятностями</a:t>
            </a:r>
            <a:r>
              <a:rPr lang="en-US" i="1" dirty="0" smtClean="0">
                <a:solidFill>
                  <a:schemeClr val="tx1"/>
                </a:solidFill>
                <a:latin typeface="Times New Roman" pitchFamily="18" charset="0"/>
                <a:cs typeface="Times New Roman" pitchFamily="18" charset="0"/>
              </a:rPr>
              <a:t> p</a:t>
            </a:r>
            <a:r>
              <a:rPr lang="en-US" i="1" baseline="-25000" dirty="0" smtClean="0">
                <a:solidFill>
                  <a:schemeClr val="tx1"/>
                </a:solidFill>
                <a:latin typeface="Times New Roman" pitchFamily="18" charset="0"/>
                <a:cs typeface="Times New Roman" pitchFamily="18" charset="0"/>
              </a:rPr>
              <a:t>1</a:t>
            </a:r>
            <a:r>
              <a:rPr lang="en-US" i="1" dirty="0" smtClean="0">
                <a:solidFill>
                  <a:schemeClr val="tx1"/>
                </a:solidFill>
                <a:latin typeface="Times New Roman" pitchFamily="18" charset="0"/>
                <a:cs typeface="Times New Roman" pitchFamily="18" charset="0"/>
              </a:rPr>
              <a:t>, p</a:t>
            </a:r>
            <a:r>
              <a:rPr lang="en-US" i="1" baseline="-25000" dirty="0" smtClean="0">
                <a:solidFill>
                  <a:schemeClr val="tx1"/>
                </a:solidFill>
                <a:latin typeface="Times New Roman" pitchFamily="18" charset="0"/>
                <a:cs typeface="Times New Roman" pitchFamily="18" charset="0"/>
              </a:rPr>
              <a:t>2</a:t>
            </a:r>
            <a:r>
              <a:rPr lang="en-US" i="1" dirty="0" smtClean="0">
                <a:solidFill>
                  <a:schemeClr val="tx1"/>
                </a:solidFill>
                <a:latin typeface="Times New Roman" pitchFamily="18" charset="0"/>
                <a:cs typeface="Times New Roman" pitchFamily="18" charset="0"/>
              </a:rPr>
              <a:t>, p</a:t>
            </a:r>
            <a:r>
              <a:rPr lang="en-US" i="1" baseline="-25000" dirty="0" smtClean="0">
                <a:solidFill>
                  <a:schemeClr val="tx1"/>
                </a:solidFill>
                <a:latin typeface="Times New Roman" pitchFamily="18" charset="0"/>
                <a:cs typeface="Times New Roman" pitchFamily="18" charset="0"/>
              </a:rPr>
              <a:t>3</a:t>
            </a:r>
            <a:r>
              <a:rPr lang="en-US" i="1" dirty="0" smtClean="0">
                <a:solidFill>
                  <a:schemeClr val="tx1"/>
                </a:solidFill>
                <a:latin typeface="Times New Roman" pitchFamily="18" charset="0"/>
                <a:cs typeface="Times New Roman" pitchFamily="18" charset="0"/>
              </a:rPr>
              <a:t>, … , p</a:t>
            </a:r>
            <a:r>
              <a:rPr lang="en-US" i="1" baseline="-25000" dirty="0" smtClean="0">
                <a:solidFill>
                  <a:schemeClr val="tx1"/>
                </a:solidFill>
                <a:latin typeface="Times New Roman" pitchFamily="18" charset="0"/>
                <a:cs typeface="Times New Roman" pitchFamily="18" charset="0"/>
              </a:rPr>
              <a:t>n </a:t>
            </a:r>
            <a:r>
              <a:rPr lang="ru-RU" dirty="0" smtClean="0">
                <a:solidFill>
                  <a:schemeClr val="tx1"/>
                </a:solidFill>
                <a:latin typeface="Times New Roman" pitchFamily="18" charset="0"/>
                <a:cs typeface="Times New Roman" pitchFamily="18" charset="0"/>
              </a:rPr>
              <a:t> соответственно. Тогда математическое ожидание  данной случайной величины равно </a:t>
            </a:r>
            <a:r>
              <a:rPr lang="ru-RU" i="1" dirty="0" smtClean="0">
                <a:solidFill>
                  <a:schemeClr val="tx1"/>
                </a:solidFill>
                <a:latin typeface="Times New Roman" pitchFamily="18" charset="0"/>
                <a:cs typeface="Times New Roman" pitchFamily="18" charset="0"/>
              </a:rPr>
              <a:t>сумме произведений</a:t>
            </a:r>
            <a:r>
              <a:rPr lang="ru-RU" dirty="0" smtClean="0">
                <a:solidFill>
                  <a:schemeClr val="tx1"/>
                </a:solidFill>
                <a:latin typeface="Times New Roman" pitchFamily="18" charset="0"/>
                <a:cs typeface="Times New Roman" pitchFamily="18" charset="0"/>
              </a:rPr>
              <a:t> всех её значений на соответствующие вероятности</a:t>
            </a:r>
            <a:r>
              <a:rPr lang="en-US" dirty="0" smtClean="0">
                <a:solidFill>
                  <a:schemeClr val="tx1"/>
                </a:solidFill>
                <a:latin typeface="Times New Roman" pitchFamily="18" charset="0"/>
                <a:cs typeface="Times New Roman" pitchFamily="18" charset="0"/>
              </a:rPr>
              <a:t> </a:t>
            </a:r>
            <a:r>
              <a:rPr lang="ru-RU" dirty="0" smtClean="0">
                <a:solidFill>
                  <a:schemeClr val="tx1"/>
                </a:solidFill>
                <a:latin typeface="Times New Roman" pitchFamily="18" charset="0"/>
                <a:cs typeface="Times New Roman" pitchFamily="18" charset="0"/>
              </a:rPr>
              <a:t>поделенной на сумму вероятностей:</a:t>
            </a:r>
          </a:p>
          <a:p>
            <a:pPr algn="just"/>
            <a:endParaRPr lang="ru-RU" b="1" i="1" dirty="0" smtClean="0">
              <a:solidFill>
                <a:schemeClr val="tx1"/>
              </a:solidFill>
              <a:latin typeface="Times New Roman" pitchFamily="18" charset="0"/>
              <a:cs typeface="Times New Roman" pitchFamily="18" charset="0"/>
            </a:endParaRPr>
          </a:p>
          <a:p>
            <a:pPr algn="just"/>
            <a:endParaRPr lang="ru-RU" b="1" i="1" dirty="0" smtClean="0">
              <a:solidFill>
                <a:schemeClr val="tx1"/>
              </a:solidFill>
              <a:latin typeface="Times New Roman" pitchFamily="18" charset="0"/>
              <a:cs typeface="Times New Roman" pitchFamily="18" charset="0"/>
            </a:endParaRPr>
          </a:p>
          <a:p>
            <a:pPr algn="just"/>
            <a:endParaRPr lang="ru-RU" b="1" i="1" dirty="0" smtClean="0">
              <a:solidFill>
                <a:schemeClr val="tx1"/>
              </a:solidFill>
              <a:latin typeface="Times New Roman" pitchFamily="18" charset="0"/>
              <a:cs typeface="Times New Roman" pitchFamily="18" charset="0"/>
            </a:endParaRPr>
          </a:p>
          <a:p>
            <a:pPr algn="just"/>
            <a:endParaRPr lang="ru-RU" dirty="0" smtClean="0">
              <a:solidFill>
                <a:schemeClr val="tx1">
                  <a:lumMod val="95000"/>
                  <a:lumOff val="5000"/>
                </a:schemeClr>
              </a:solidFill>
              <a:latin typeface="Times New Roman" pitchFamily="18" charset="0"/>
              <a:cs typeface="Times New Roman" pitchFamily="18" charset="0"/>
            </a:endParaRPr>
          </a:p>
          <a:p>
            <a:pPr algn="just"/>
            <a:r>
              <a:rPr lang="ru-RU" dirty="0" smtClean="0">
                <a:solidFill>
                  <a:schemeClr val="tx1">
                    <a:lumMod val="95000"/>
                    <a:lumOff val="5000"/>
                  </a:schemeClr>
                </a:solidFill>
                <a:latin typeface="Times New Roman" pitchFamily="18" charset="0"/>
                <a:cs typeface="Times New Roman" pitchFamily="18" charset="0"/>
              </a:rPr>
              <a:t>Учитывая, что</a:t>
            </a:r>
          </a:p>
          <a:p>
            <a:pPr algn="just"/>
            <a:endParaRPr lang="ru-RU" dirty="0" smtClean="0">
              <a:solidFill>
                <a:schemeClr val="tx1">
                  <a:lumMod val="95000"/>
                  <a:lumOff val="5000"/>
                </a:schemeClr>
              </a:solidFill>
              <a:latin typeface="Times New Roman" pitchFamily="18" charset="0"/>
              <a:cs typeface="Times New Roman" pitchFamily="18" charset="0"/>
            </a:endParaRPr>
          </a:p>
          <a:p>
            <a:pPr algn="just"/>
            <a:endParaRPr lang="ru-RU" sz="1400" b="1" i="1" dirty="0" smtClean="0">
              <a:solidFill>
                <a:schemeClr val="tx1"/>
              </a:solidFill>
            </a:endParaRPr>
          </a:p>
          <a:p>
            <a:pPr algn="just"/>
            <a:endParaRPr lang="ru-RU" sz="1400" dirty="0">
              <a:solidFill>
                <a:schemeClr val="tx1"/>
              </a:solidFill>
            </a:endParaRPr>
          </a:p>
        </p:txBody>
      </p:sp>
      <p:graphicFrame>
        <p:nvGraphicFramePr>
          <p:cNvPr id="5" name="Object 6"/>
          <p:cNvGraphicFramePr>
            <a:graphicFrameLocks noChangeAspect="1"/>
          </p:cNvGraphicFramePr>
          <p:nvPr/>
        </p:nvGraphicFramePr>
        <p:xfrm>
          <a:off x="2165041" y="2387809"/>
          <a:ext cx="3806755" cy="1147152"/>
        </p:xfrm>
        <a:graphic>
          <a:graphicData uri="http://schemas.openxmlformats.org/presentationml/2006/ole">
            <mc:AlternateContent xmlns:mc="http://schemas.openxmlformats.org/markup-compatibility/2006">
              <mc:Choice xmlns:v="urn:schemas-microsoft-com:vml" Requires="v">
                <p:oleObj spid="_x0000_s101435" name="Формула" r:id="rId3" imgW="2781000" imgH="838080" progId="Equation.3">
                  <p:embed/>
                </p:oleObj>
              </mc:Choice>
              <mc:Fallback>
                <p:oleObj name="Формула" r:id="rId3" imgW="2781000" imgH="83808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5041" y="2387809"/>
                        <a:ext cx="3806755" cy="11471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8"/>
          <p:cNvGraphicFramePr>
            <a:graphicFrameLocks noChangeAspect="1"/>
          </p:cNvGraphicFramePr>
          <p:nvPr/>
        </p:nvGraphicFramePr>
        <p:xfrm>
          <a:off x="1752964" y="3459805"/>
          <a:ext cx="824153" cy="607602"/>
        </p:xfrm>
        <a:graphic>
          <a:graphicData uri="http://schemas.openxmlformats.org/presentationml/2006/ole">
            <mc:AlternateContent xmlns:mc="http://schemas.openxmlformats.org/markup-compatibility/2006">
              <mc:Choice xmlns:v="urn:schemas-microsoft-com:vml" Requires="v">
                <p:oleObj spid="_x0000_s101436" name="Формула" r:id="rId5" imgW="583947" imgH="431613" progId="Equation.3">
                  <p:embed/>
                </p:oleObj>
              </mc:Choice>
              <mc:Fallback>
                <p:oleObj name="Формула" r:id="rId5" imgW="583947" imgH="431613"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964" y="3459805"/>
                        <a:ext cx="824153" cy="6076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0"/>
          <p:cNvGraphicFramePr>
            <a:graphicFrameLocks noChangeAspect="1"/>
          </p:cNvGraphicFramePr>
          <p:nvPr/>
        </p:nvGraphicFramePr>
        <p:xfrm>
          <a:off x="2896868" y="3484857"/>
          <a:ext cx="1394334" cy="586823"/>
        </p:xfrm>
        <a:graphic>
          <a:graphicData uri="http://schemas.openxmlformats.org/presentationml/2006/ole">
            <mc:AlternateContent xmlns:mc="http://schemas.openxmlformats.org/markup-compatibility/2006">
              <mc:Choice xmlns:v="urn:schemas-microsoft-com:vml" Requires="v">
                <p:oleObj spid="_x0000_s101437" name="Формула" r:id="rId7" imgW="1016000" imgH="431800" progId="Equation.3">
                  <p:embed/>
                </p:oleObj>
              </mc:Choice>
              <mc:Fallback>
                <p:oleObj name="Формула" r:id="rId7" imgW="1016000" imgH="4318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6868" y="3484857"/>
                        <a:ext cx="1394334" cy="5868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Прямоугольник 7"/>
          <p:cNvSpPr/>
          <p:nvPr/>
        </p:nvSpPr>
        <p:spPr>
          <a:xfrm>
            <a:off x="244257" y="92971"/>
            <a:ext cx="8549013" cy="369332"/>
          </a:xfrm>
          <a:prstGeom prst="rect">
            <a:avLst/>
          </a:prstGeom>
        </p:spPr>
        <p:txBody>
          <a:bodyPr wrap="square">
            <a:spAutoFit/>
          </a:bodyPr>
          <a:lstStyle/>
          <a:p>
            <a:pPr indent="457200" algn="just">
              <a:spcBef>
                <a:spcPts val="0"/>
              </a:spcBef>
              <a:spcAft>
                <a:spcPts val="1200"/>
              </a:spcAft>
            </a:pPr>
            <a:r>
              <a:rPr lang="ru-RU" b="1" dirty="0" smtClean="0">
                <a:solidFill>
                  <a:srgbClr val="FF0000"/>
                </a:solidFill>
                <a:latin typeface="Times New Roman" pitchFamily="18" charset="0"/>
                <a:cs typeface="Times New Roman" pitchFamily="18" charset="0"/>
              </a:rPr>
              <a:t>8.6. Математическое ожидание, стандартное отклонение и дисперсия </a:t>
            </a:r>
          </a:p>
        </p:txBody>
      </p:sp>
      <p:sp>
        <p:nvSpPr>
          <p:cNvPr id="9" name="TextBox 8"/>
          <p:cNvSpPr txBox="1"/>
          <p:nvPr/>
        </p:nvSpPr>
        <p:spPr>
          <a:xfrm>
            <a:off x="8592766" y="4747364"/>
            <a:ext cx="551234" cy="369332"/>
          </a:xfrm>
          <a:prstGeom prst="rect">
            <a:avLst/>
          </a:prstGeom>
          <a:noFill/>
        </p:spPr>
        <p:txBody>
          <a:bodyPr wrap="square" rtlCol="0">
            <a:spAutoFit/>
          </a:bodyPr>
          <a:lstStyle/>
          <a:p>
            <a:r>
              <a:rPr lang="ru-RU" dirty="0" smtClean="0"/>
              <a:t>46</a:t>
            </a:r>
            <a:endParaRPr lang="ru-RU"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531779" y="739302"/>
            <a:ext cx="8060987" cy="3942945"/>
          </a:xfrm>
        </p:spPr>
        <p:txBody>
          <a:bodyPr>
            <a:noAutofit/>
          </a:bodyPr>
          <a:lstStyle/>
          <a:p>
            <a:pPr algn="just"/>
            <a:r>
              <a:rPr lang="ru-RU" b="1" dirty="0" smtClean="0">
                <a:solidFill>
                  <a:schemeClr val="tx1"/>
                </a:solidFill>
                <a:latin typeface="Times New Roman" pitchFamily="18" charset="0"/>
                <a:cs typeface="Times New Roman" pitchFamily="18" charset="0"/>
              </a:rPr>
              <a:t>Механическая интерпретация математического ожидания</a:t>
            </a:r>
            <a:r>
              <a:rPr lang="ru-RU" dirty="0" smtClean="0">
                <a:solidFill>
                  <a:schemeClr val="tx1"/>
                </a:solidFill>
                <a:latin typeface="Times New Roman" pitchFamily="18" charset="0"/>
                <a:cs typeface="Times New Roman" pitchFamily="18" charset="0"/>
              </a:rPr>
              <a:t>:</a:t>
            </a:r>
          </a:p>
          <a:p>
            <a:pPr algn="just"/>
            <a:r>
              <a:rPr lang="ru-RU" b="1" dirty="0" smtClean="0">
                <a:solidFill>
                  <a:schemeClr val="tx1"/>
                </a:solidFill>
                <a:latin typeface="Times New Roman" pitchFamily="18" charset="0"/>
                <a:cs typeface="Times New Roman" pitchFamily="18" charset="0"/>
              </a:rPr>
              <a:t>Математическое ожидание </a:t>
            </a:r>
            <a:r>
              <a:rPr lang="ru-RU" dirty="0" smtClean="0">
                <a:solidFill>
                  <a:schemeClr val="tx1"/>
                </a:solidFill>
                <a:latin typeface="Times New Roman" pitchFamily="18" charset="0"/>
                <a:cs typeface="Times New Roman" pitchFamily="18" charset="0"/>
              </a:rPr>
              <a:t>– это </a:t>
            </a:r>
            <a:r>
              <a:rPr lang="ru-RU" i="1" dirty="0" smtClean="0">
                <a:solidFill>
                  <a:schemeClr val="tx1"/>
                </a:solidFill>
                <a:latin typeface="Times New Roman" pitchFamily="18" charset="0"/>
                <a:cs typeface="Times New Roman" pitchFamily="18" charset="0"/>
              </a:rPr>
              <a:t>абсцисса центра тяжести </a:t>
            </a:r>
            <a:r>
              <a:rPr lang="ru-RU" dirty="0" smtClean="0">
                <a:solidFill>
                  <a:schemeClr val="tx1"/>
                </a:solidFill>
                <a:latin typeface="Times New Roman" pitchFamily="18" charset="0"/>
                <a:cs typeface="Times New Roman" pitchFamily="18" charset="0"/>
              </a:rPr>
              <a:t>системы материальных точек. </a:t>
            </a:r>
          </a:p>
          <a:p>
            <a:endParaRPr lang="ru-RU" dirty="0" smtClean="0">
              <a:solidFill>
                <a:schemeClr val="tx1"/>
              </a:solidFill>
              <a:latin typeface="Times New Roman" pitchFamily="18" charset="0"/>
              <a:cs typeface="Times New Roman" pitchFamily="18" charset="0"/>
            </a:endParaRPr>
          </a:p>
          <a:p>
            <a:pPr algn="just"/>
            <a:r>
              <a:rPr lang="ru-RU" b="1" dirty="0" smtClean="0">
                <a:solidFill>
                  <a:schemeClr val="tx1"/>
                </a:solidFill>
                <a:latin typeface="Times New Roman" pitchFamily="18" charset="0"/>
                <a:cs typeface="Times New Roman" pitchFamily="18" charset="0"/>
              </a:rPr>
              <a:t>Математическое ожидание и среднеарифметическое значение:</a:t>
            </a:r>
          </a:p>
          <a:p>
            <a:pPr algn="just"/>
            <a:r>
              <a:rPr lang="ru-RU" dirty="0" smtClean="0">
                <a:solidFill>
                  <a:schemeClr val="tx1"/>
                </a:solidFill>
                <a:latin typeface="Times New Roman" pitchFamily="18" charset="0"/>
                <a:cs typeface="Times New Roman" pitchFamily="18" charset="0"/>
              </a:rPr>
              <a:t>При большом числе опытов среднеарифметическое значение случайной величины приближается к ее математическому ожиданию.</a:t>
            </a:r>
          </a:p>
          <a:p>
            <a:pPr algn="just"/>
            <a:endParaRPr lang="ru-RU" sz="1400" dirty="0" smtClean="0">
              <a:solidFill>
                <a:schemeClr val="tx1"/>
              </a:solidFill>
            </a:endParaRPr>
          </a:p>
          <a:p>
            <a:pPr algn="just"/>
            <a:endParaRPr lang="ru-RU" sz="1400" dirty="0" smtClean="0">
              <a:solidFill>
                <a:schemeClr val="tx1"/>
              </a:solidFill>
            </a:endParaRPr>
          </a:p>
          <a:p>
            <a:endParaRPr lang="ru-RU" sz="1400" dirty="0"/>
          </a:p>
        </p:txBody>
      </p:sp>
      <p:graphicFrame>
        <p:nvGraphicFramePr>
          <p:cNvPr id="5" name="Object 12"/>
          <p:cNvGraphicFramePr>
            <a:graphicFrameLocks noChangeAspect="1"/>
          </p:cNvGraphicFramePr>
          <p:nvPr/>
        </p:nvGraphicFramePr>
        <p:xfrm>
          <a:off x="3812374" y="2893512"/>
          <a:ext cx="1223089" cy="403893"/>
        </p:xfrm>
        <a:graphic>
          <a:graphicData uri="http://schemas.openxmlformats.org/presentationml/2006/ole">
            <mc:AlternateContent xmlns:mc="http://schemas.openxmlformats.org/markup-compatibility/2006">
              <mc:Choice xmlns:v="urn:schemas-microsoft-com:vml" Requires="v">
                <p:oleObj spid="_x0000_s102421" name="Формула" r:id="rId3" imgW="698500" imgH="228600" progId="Equation.3">
                  <p:embed/>
                </p:oleObj>
              </mc:Choice>
              <mc:Fallback>
                <p:oleObj name="Формула" r:id="rId3" imgW="698500" imgH="2286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2374" y="2893512"/>
                        <a:ext cx="1223089" cy="4038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8592767" y="4682247"/>
            <a:ext cx="551234" cy="369332"/>
          </a:xfrm>
          <a:prstGeom prst="rect">
            <a:avLst/>
          </a:prstGeom>
          <a:noFill/>
        </p:spPr>
        <p:txBody>
          <a:bodyPr wrap="square" rtlCol="0">
            <a:spAutoFit/>
          </a:bodyPr>
          <a:lstStyle/>
          <a:p>
            <a:r>
              <a:rPr lang="ru-RU" dirty="0" smtClean="0"/>
              <a:t>47</a:t>
            </a:r>
            <a:endParaRPr lang="ru-RU"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311285" y="1290536"/>
            <a:ext cx="8482519" cy="3391711"/>
          </a:xfrm>
        </p:spPr>
        <p:txBody>
          <a:bodyPr numCol="2">
            <a:noAutofit/>
          </a:bodyPr>
          <a:lstStyle/>
          <a:p>
            <a:pPr algn="just"/>
            <a:r>
              <a:rPr lang="ru-RU" sz="1400" dirty="0" smtClean="0">
                <a:solidFill>
                  <a:schemeClr val="tx1"/>
                </a:solidFill>
                <a:latin typeface="Times New Roman" pitchFamily="18" charset="0"/>
                <a:cs typeface="Times New Roman" pitchFamily="18" charset="0"/>
              </a:rPr>
              <a:t>Пример:</a:t>
            </a:r>
          </a:p>
          <a:p>
            <a:pPr algn="just"/>
            <a:r>
              <a:rPr lang="ru-RU" sz="1400" dirty="0" smtClean="0">
                <a:solidFill>
                  <a:schemeClr val="tx1"/>
                </a:solidFill>
                <a:latin typeface="Times New Roman" pitchFamily="18" charset="0"/>
                <a:cs typeface="Times New Roman" pitchFamily="18" charset="0"/>
              </a:rPr>
              <a:t>Два стрелка стреляют по мишени. Один стреляет метко и попадает близко к центру, а другой… просто развлекается и даже не целится. Интересно, что его </a:t>
            </a:r>
            <a:r>
              <a:rPr lang="ru-RU" sz="1400" i="1" dirty="0" smtClean="0">
                <a:solidFill>
                  <a:schemeClr val="tx1"/>
                </a:solidFill>
                <a:latin typeface="Times New Roman" pitchFamily="18" charset="0"/>
                <a:cs typeface="Times New Roman" pitchFamily="18" charset="0"/>
              </a:rPr>
              <a:t>средний</a:t>
            </a:r>
            <a:r>
              <a:rPr lang="ru-RU" sz="1400" dirty="0" smtClean="0">
                <a:solidFill>
                  <a:schemeClr val="tx1"/>
                </a:solidFill>
                <a:latin typeface="Times New Roman" pitchFamily="18" charset="0"/>
                <a:cs typeface="Times New Roman" pitchFamily="18" charset="0"/>
              </a:rPr>
              <a:t> результат будет точно таким же, как и у первого стрелка! Эту ситуацию условно иллюстрируют следующие случайные величины:</a:t>
            </a:r>
            <a:endParaRPr lang="en-US" sz="1400" dirty="0" smtClean="0">
              <a:solidFill>
                <a:schemeClr val="tx1"/>
              </a:solidFill>
              <a:latin typeface="Times New Roman" pitchFamily="18" charset="0"/>
              <a:cs typeface="Times New Roman" pitchFamily="18" charset="0"/>
            </a:endParaRPr>
          </a:p>
          <a:p>
            <a:pPr algn="just"/>
            <a:endParaRPr lang="en-US" sz="1400" dirty="0" smtClean="0">
              <a:solidFill>
                <a:schemeClr val="tx1"/>
              </a:solidFill>
              <a:latin typeface="Times New Roman" pitchFamily="18" charset="0"/>
              <a:cs typeface="Times New Roman" pitchFamily="18" charset="0"/>
            </a:endParaRPr>
          </a:p>
          <a:p>
            <a:pPr algn="just"/>
            <a:endParaRPr lang="en-US" sz="1400" dirty="0" smtClean="0">
              <a:solidFill>
                <a:schemeClr val="tx1"/>
              </a:solidFill>
              <a:latin typeface="Times New Roman" pitchFamily="18" charset="0"/>
              <a:cs typeface="Times New Roman" pitchFamily="18" charset="0"/>
            </a:endParaRPr>
          </a:p>
          <a:p>
            <a:pPr algn="just"/>
            <a:r>
              <a:rPr lang="ru-RU" sz="1400" dirty="0" smtClean="0">
                <a:solidFill>
                  <a:schemeClr val="tx1"/>
                </a:solidFill>
                <a:latin typeface="Times New Roman" pitchFamily="18" charset="0"/>
                <a:cs typeface="Times New Roman" pitchFamily="18" charset="0"/>
              </a:rPr>
              <a:t>«Снайперское» математическое ожидание равно:</a:t>
            </a:r>
          </a:p>
          <a:p>
            <a:pPr algn="just"/>
            <a:r>
              <a:rPr lang="ru-RU" sz="1400" i="1" dirty="0" smtClean="0">
                <a:solidFill>
                  <a:schemeClr val="tx1"/>
                </a:solidFill>
                <a:latin typeface="Times New Roman" pitchFamily="18" charset="0"/>
                <a:cs typeface="Times New Roman" pitchFamily="18" charset="0"/>
              </a:rPr>
              <a:t>М(Х)=-1*0,5+1*0,5=0</a:t>
            </a:r>
          </a:p>
          <a:p>
            <a:pPr algn="just"/>
            <a:r>
              <a:rPr lang="ru-RU" sz="1400" dirty="0" smtClean="0">
                <a:solidFill>
                  <a:schemeClr val="tx1"/>
                </a:solidFill>
                <a:latin typeface="Times New Roman" pitchFamily="18" charset="0"/>
                <a:cs typeface="Times New Roman" pitchFamily="18" charset="0"/>
              </a:rPr>
              <a:t>«Не снайперское» математическое ожидание равно: </a:t>
            </a:r>
            <a:r>
              <a:rPr lang="ru-RU" sz="1400" i="1" dirty="0" smtClean="0">
                <a:solidFill>
                  <a:schemeClr val="tx1"/>
                </a:solidFill>
                <a:latin typeface="Times New Roman" pitchFamily="18" charset="0"/>
                <a:cs typeface="Times New Roman" pitchFamily="18" charset="0"/>
              </a:rPr>
              <a:t>М(Х)=-100*0,5+100*0,5=0</a:t>
            </a:r>
          </a:p>
          <a:p>
            <a:pPr algn="just"/>
            <a:endParaRPr lang="ru-RU" sz="1400" i="1" dirty="0" smtClean="0">
              <a:solidFill>
                <a:schemeClr val="tx1"/>
              </a:solidFill>
              <a:latin typeface="Times New Roman" pitchFamily="18" charset="0"/>
              <a:cs typeface="Times New Roman" pitchFamily="18" charset="0"/>
            </a:endParaRPr>
          </a:p>
          <a:p>
            <a:pPr algn="just"/>
            <a:endParaRPr lang="ru-RU" sz="1400" i="1" dirty="0" smtClean="0">
              <a:solidFill>
                <a:schemeClr val="tx1"/>
              </a:solidFill>
            </a:endParaRPr>
          </a:p>
          <a:p>
            <a:pPr algn="just"/>
            <a:endParaRPr lang="ru-RU" sz="1400" i="1" dirty="0" smtClean="0">
              <a:solidFill>
                <a:schemeClr val="tx1"/>
              </a:solidFill>
            </a:endParaRPr>
          </a:p>
          <a:p>
            <a:pPr algn="just"/>
            <a:endParaRPr lang="ru-RU" sz="1400" i="1" dirty="0" smtClean="0">
              <a:solidFill>
                <a:schemeClr val="tx1"/>
              </a:solidFill>
            </a:endParaRPr>
          </a:p>
          <a:p>
            <a:pPr algn="just"/>
            <a:endParaRPr lang="ru-RU" sz="1400" i="1" dirty="0" smtClean="0">
              <a:solidFill>
                <a:schemeClr val="tx1"/>
              </a:solidFill>
            </a:endParaRPr>
          </a:p>
          <a:p>
            <a:pPr algn="just"/>
            <a:endParaRPr lang="ru-RU" sz="1400" i="1" dirty="0" smtClean="0">
              <a:solidFill>
                <a:schemeClr val="tx1"/>
              </a:solidFill>
            </a:endParaRPr>
          </a:p>
          <a:p>
            <a:pPr algn="just"/>
            <a:endParaRPr lang="ru-RU" sz="1400" i="1" dirty="0" smtClean="0">
              <a:solidFill>
                <a:schemeClr val="tx1"/>
              </a:solidFill>
            </a:endParaRPr>
          </a:p>
          <a:p>
            <a:pPr algn="just"/>
            <a:endParaRPr lang="ru-RU" sz="1400" i="1" dirty="0" smtClean="0">
              <a:solidFill>
                <a:schemeClr val="tx1"/>
              </a:solidFill>
            </a:endParaRPr>
          </a:p>
          <a:p>
            <a:pPr algn="just"/>
            <a:endParaRPr lang="ru-RU" sz="1400" i="1" dirty="0" smtClean="0">
              <a:solidFill>
                <a:schemeClr val="tx1"/>
              </a:solidFill>
            </a:endParaRPr>
          </a:p>
          <a:p>
            <a:pPr algn="just"/>
            <a:endParaRPr lang="ru-RU" sz="1400" i="1" dirty="0" smtClean="0">
              <a:solidFill>
                <a:schemeClr val="tx1"/>
              </a:solidFill>
            </a:endParaRPr>
          </a:p>
          <a:p>
            <a:pPr algn="just"/>
            <a:r>
              <a:rPr lang="ru-RU" sz="1400" dirty="0" smtClean="0">
                <a:solidFill>
                  <a:schemeClr val="tx1"/>
                </a:solidFill>
                <a:latin typeface="Times New Roman" pitchFamily="18" charset="0"/>
                <a:cs typeface="Times New Roman" pitchFamily="18" charset="0"/>
              </a:rPr>
              <a:t>Возникает потребность количественно оценить, насколько далеко  </a:t>
            </a:r>
            <a:r>
              <a:rPr lang="ru-RU" sz="1400" i="1" dirty="0" smtClean="0">
                <a:solidFill>
                  <a:schemeClr val="tx1"/>
                </a:solidFill>
                <a:latin typeface="Times New Roman" pitchFamily="18" charset="0"/>
                <a:cs typeface="Times New Roman" pitchFamily="18" charset="0"/>
              </a:rPr>
              <a:t>рассеяны</a:t>
            </a:r>
            <a:r>
              <a:rPr lang="ru-RU" sz="1400" dirty="0" smtClean="0">
                <a:solidFill>
                  <a:schemeClr val="tx1"/>
                </a:solidFill>
                <a:latin typeface="Times New Roman" pitchFamily="18" charset="0"/>
                <a:cs typeface="Times New Roman" pitchFamily="18" charset="0"/>
              </a:rPr>
              <a:t> пули (значения случайной величины) относительно центра мишени (математического ожидания). </a:t>
            </a:r>
            <a:r>
              <a:rPr lang="ru-RU" sz="1400" i="1" dirty="0" smtClean="0">
                <a:solidFill>
                  <a:schemeClr val="tx1"/>
                </a:solidFill>
                <a:latin typeface="Times New Roman" pitchFamily="18" charset="0"/>
                <a:cs typeface="Times New Roman" pitchFamily="18" charset="0"/>
              </a:rPr>
              <a:t>Рассеяние</a:t>
            </a:r>
            <a:r>
              <a:rPr lang="ru-RU" sz="1400" dirty="0" smtClean="0">
                <a:solidFill>
                  <a:schemeClr val="tx1"/>
                </a:solidFill>
                <a:latin typeface="Times New Roman" pitchFamily="18" charset="0"/>
                <a:cs typeface="Times New Roman" pitchFamily="18" charset="0"/>
              </a:rPr>
              <a:t> с латыни переводится как </a:t>
            </a:r>
            <a:r>
              <a:rPr lang="ru-RU" sz="1400" b="1" i="1" dirty="0" smtClean="0">
                <a:solidFill>
                  <a:schemeClr val="tx1"/>
                </a:solidFill>
                <a:latin typeface="Times New Roman" pitchFamily="18" charset="0"/>
                <a:cs typeface="Times New Roman" pitchFamily="18" charset="0"/>
              </a:rPr>
              <a:t>дисперсия.</a:t>
            </a:r>
            <a:endParaRPr lang="ru-RU" sz="1400" i="1" dirty="0" smtClean="0">
              <a:solidFill>
                <a:schemeClr val="tx1"/>
              </a:solidFill>
              <a:latin typeface="Times New Roman" pitchFamily="18" charset="0"/>
              <a:cs typeface="Times New Roman" pitchFamily="18" charset="0"/>
            </a:endParaRPr>
          </a:p>
          <a:p>
            <a:pPr algn="just"/>
            <a:endParaRPr lang="ru-RU" sz="1400" i="1" dirty="0" smtClean="0">
              <a:solidFill>
                <a:schemeClr val="tx1"/>
              </a:solidFill>
            </a:endParaRPr>
          </a:p>
        </p:txBody>
      </p:sp>
      <p:pic>
        <p:nvPicPr>
          <p:cNvPr id="5" name="Picture 2" descr="Картинки по запросу стрелки стреляют по мишени"/>
          <p:cNvPicPr>
            <a:picLocks noChangeAspect="1" noChangeArrowheads="1"/>
          </p:cNvPicPr>
          <p:nvPr/>
        </p:nvPicPr>
        <p:blipFill>
          <a:blip r:embed="rId2"/>
          <a:srcRect/>
          <a:stretch>
            <a:fillRect/>
          </a:stretch>
        </p:blipFill>
        <p:spPr bwMode="auto">
          <a:xfrm>
            <a:off x="5914415" y="1421790"/>
            <a:ext cx="2788597" cy="1950012"/>
          </a:xfrm>
          <a:prstGeom prst="rect">
            <a:avLst/>
          </a:prstGeom>
          <a:noFill/>
        </p:spPr>
      </p:pic>
      <p:sp>
        <p:nvSpPr>
          <p:cNvPr id="6" name="Прямоугольник 5"/>
          <p:cNvSpPr/>
          <p:nvPr/>
        </p:nvSpPr>
        <p:spPr>
          <a:xfrm>
            <a:off x="729573" y="635540"/>
            <a:ext cx="7973439" cy="523220"/>
          </a:xfrm>
          <a:prstGeom prst="rect">
            <a:avLst/>
          </a:prstGeom>
        </p:spPr>
        <p:txBody>
          <a:bodyPr wrap="square">
            <a:spAutoFit/>
          </a:bodyPr>
          <a:lstStyle/>
          <a:p>
            <a:pPr algn="ctr"/>
            <a:r>
              <a:rPr lang="ru-RU" sz="1400" b="1" dirty="0" smtClean="0">
                <a:latin typeface="Times New Roman" pitchFamily="18" charset="0"/>
                <a:cs typeface="Times New Roman" pitchFamily="18" charset="0"/>
              </a:rPr>
              <a:t>Дисперсия дискретной случайной величины.</a:t>
            </a:r>
            <a:br>
              <a:rPr lang="ru-RU" sz="1400" b="1" dirty="0" smtClean="0">
                <a:latin typeface="Times New Roman" pitchFamily="18" charset="0"/>
                <a:cs typeface="Times New Roman" pitchFamily="18" charset="0"/>
              </a:rPr>
            </a:br>
            <a:r>
              <a:rPr lang="ru-RU" sz="1400" b="1" dirty="0" smtClean="0">
                <a:latin typeface="Times New Roman" pitchFamily="18" charset="0"/>
                <a:cs typeface="Times New Roman" pitchFamily="18" charset="0"/>
              </a:rPr>
              <a:t>Среднее квадратическое отклонение</a:t>
            </a:r>
          </a:p>
        </p:txBody>
      </p:sp>
      <p:graphicFrame>
        <p:nvGraphicFramePr>
          <p:cNvPr id="7" name="Таблица 6"/>
          <p:cNvGraphicFramePr>
            <a:graphicFrameLocks noGrp="1"/>
          </p:cNvGraphicFramePr>
          <p:nvPr/>
        </p:nvGraphicFramePr>
        <p:xfrm>
          <a:off x="634704" y="2912188"/>
          <a:ext cx="1566991" cy="490728"/>
        </p:xfrm>
        <a:graphic>
          <a:graphicData uri="http://schemas.openxmlformats.org/drawingml/2006/table">
            <a:tbl>
              <a:tblPr/>
              <a:tblGrid>
                <a:gridCol w="307023">
                  <a:extLst>
                    <a:ext uri="{9D8B030D-6E8A-4147-A177-3AD203B41FA5}">
                      <a16:colId xmlns:a16="http://schemas.microsoft.com/office/drawing/2014/main" val="20000"/>
                    </a:ext>
                  </a:extLst>
                </a:gridCol>
                <a:gridCol w="611458">
                  <a:extLst>
                    <a:ext uri="{9D8B030D-6E8A-4147-A177-3AD203B41FA5}">
                      <a16:colId xmlns:a16="http://schemas.microsoft.com/office/drawing/2014/main" val="20001"/>
                    </a:ext>
                  </a:extLst>
                </a:gridCol>
                <a:gridCol w="648510">
                  <a:extLst>
                    <a:ext uri="{9D8B030D-6E8A-4147-A177-3AD203B41FA5}">
                      <a16:colId xmlns:a16="http://schemas.microsoft.com/office/drawing/2014/main" val="20002"/>
                    </a:ext>
                  </a:extLst>
                </a:gridCol>
              </a:tblGrid>
              <a:tr h="0">
                <a:tc rowSpan="2">
                  <a:txBody>
                    <a:bodyPr/>
                    <a:lstStyle/>
                    <a:p>
                      <a:pPr algn="ctr">
                        <a:lnSpc>
                          <a:spcPct val="115000"/>
                        </a:lnSpc>
                        <a:spcAft>
                          <a:spcPts val="0"/>
                        </a:spcAft>
                      </a:pPr>
                      <a:r>
                        <a:rPr lang="en-US" sz="1400" i="1" dirty="0">
                          <a:latin typeface="Times New Roman"/>
                          <a:ea typeface="Times New Roman"/>
                          <a:cs typeface="Times New Roman"/>
                        </a:rPr>
                        <a:t>X</a:t>
                      </a:r>
                      <a:endParaRPr lang="ru-RU"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a:latin typeface="Times New Roman"/>
                          <a:ea typeface="Times New Roman"/>
                          <a:cs typeface="Times New Roman"/>
                        </a:rPr>
                        <a:t>-1</a:t>
                      </a:r>
                      <a:endParaRPr lang="ru-RU"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a:latin typeface="Times New Roman"/>
                          <a:ea typeface="Times New Roman"/>
                          <a:cs typeface="Times New Roman"/>
                        </a:rPr>
                        <a:t>1</a:t>
                      </a:r>
                      <a:endParaRPr lang="ru-RU"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vMerge="1">
                  <a:txBody>
                    <a:bodyPr/>
                    <a:lstStyle/>
                    <a:p>
                      <a:endParaRPr lang="ru-RU"/>
                    </a:p>
                  </a:txBody>
                  <a:tcPr/>
                </a:tc>
                <a:tc>
                  <a:txBody>
                    <a:bodyPr/>
                    <a:lstStyle/>
                    <a:p>
                      <a:pPr algn="ctr">
                        <a:lnSpc>
                          <a:spcPct val="115000"/>
                        </a:lnSpc>
                        <a:spcAft>
                          <a:spcPts val="0"/>
                        </a:spcAft>
                      </a:pPr>
                      <a:r>
                        <a:rPr lang="en-US" sz="1400">
                          <a:latin typeface="Times New Roman"/>
                          <a:ea typeface="Times New Roman"/>
                          <a:cs typeface="Times New Roman"/>
                        </a:rPr>
                        <a:t>0,5</a:t>
                      </a:r>
                      <a:endParaRPr lang="ru-RU"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a:latin typeface="Times New Roman"/>
                          <a:ea typeface="Times New Roman"/>
                          <a:cs typeface="Times New Roman"/>
                        </a:rPr>
                        <a:t>0,5</a:t>
                      </a:r>
                      <a:endParaRPr lang="ru-RU"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Таблица 7"/>
          <p:cNvGraphicFramePr>
            <a:graphicFrameLocks noGrp="1"/>
          </p:cNvGraphicFramePr>
          <p:nvPr/>
        </p:nvGraphicFramePr>
        <p:xfrm>
          <a:off x="2661299" y="2912188"/>
          <a:ext cx="1502140" cy="490728"/>
        </p:xfrm>
        <a:graphic>
          <a:graphicData uri="http://schemas.openxmlformats.org/drawingml/2006/table">
            <a:tbl>
              <a:tblPr/>
              <a:tblGrid>
                <a:gridCol w="312960">
                  <a:extLst>
                    <a:ext uri="{9D8B030D-6E8A-4147-A177-3AD203B41FA5}">
                      <a16:colId xmlns:a16="http://schemas.microsoft.com/office/drawing/2014/main" val="20000"/>
                    </a:ext>
                  </a:extLst>
                </a:gridCol>
                <a:gridCol w="592550">
                  <a:extLst>
                    <a:ext uri="{9D8B030D-6E8A-4147-A177-3AD203B41FA5}">
                      <a16:colId xmlns:a16="http://schemas.microsoft.com/office/drawing/2014/main" val="20001"/>
                    </a:ext>
                  </a:extLst>
                </a:gridCol>
                <a:gridCol w="596630">
                  <a:extLst>
                    <a:ext uri="{9D8B030D-6E8A-4147-A177-3AD203B41FA5}">
                      <a16:colId xmlns:a16="http://schemas.microsoft.com/office/drawing/2014/main" val="20002"/>
                    </a:ext>
                  </a:extLst>
                </a:gridCol>
              </a:tblGrid>
              <a:tr h="229807">
                <a:tc rowSpan="2">
                  <a:txBody>
                    <a:bodyPr/>
                    <a:lstStyle/>
                    <a:p>
                      <a:pPr algn="ctr">
                        <a:lnSpc>
                          <a:spcPct val="115000"/>
                        </a:lnSpc>
                        <a:spcAft>
                          <a:spcPts val="0"/>
                        </a:spcAft>
                      </a:pPr>
                      <a:r>
                        <a:rPr lang="en-US" sz="1400" i="1" dirty="0" smtClean="0">
                          <a:latin typeface="Times New Roman"/>
                          <a:ea typeface="Times New Roman"/>
                          <a:cs typeface="Times New Roman"/>
                        </a:rPr>
                        <a:t>Y</a:t>
                      </a:r>
                      <a:endParaRPr lang="ru-RU"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Times New Roman"/>
                        </a:rPr>
                        <a:t>-100</a:t>
                      </a:r>
                      <a:endParaRPr lang="ru-RU"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a:latin typeface="Times New Roman"/>
                          <a:ea typeface="Times New Roman"/>
                          <a:cs typeface="Times New Roman"/>
                        </a:rPr>
                        <a:t>100</a:t>
                      </a:r>
                      <a:endParaRPr lang="ru-RU"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29807">
                <a:tc vMerge="1">
                  <a:txBody>
                    <a:bodyPr/>
                    <a:lstStyle/>
                    <a:p>
                      <a:endParaRPr lang="ru-RU"/>
                    </a:p>
                  </a:txBody>
                  <a:tcPr/>
                </a:tc>
                <a:tc>
                  <a:txBody>
                    <a:bodyPr/>
                    <a:lstStyle/>
                    <a:p>
                      <a:pPr algn="ctr">
                        <a:lnSpc>
                          <a:spcPct val="115000"/>
                        </a:lnSpc>
                        <a:spcAft>
                          <a:spcPts val="0"/>
                        </a:spcAft>
                      </a:pPr>
                      <a:r>
                        <a:rPr lang="en-US" sz="1400" dirty="0">
                          <a:latin typeface="Times New Roman"/>
                          <a:ea typeface="Times New Roman"/>
                          <a:cs typeface="Times New Roman"/>
                        </a:rPr>
                        <a:t>0,5</a:t>
                      </a:r>
                      <a:endParaRPr lang="ru-RU"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a:latin typeface="Times New Roman"/>
                          <a:ea typeface="Times New Roman"/>
                          <a:cs typeface="Times New Roman"/>
                        </a:rPr>
                        <a:t>0,5</a:t>
                      </a:r>
                      <a:endParaRPr lang="ru-RU"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TextBox 8"/>
          <p:cNvSpPr txBox="1"/>
          <p:nvPr/>
        </p:nvSpPr>
        <p:spPr>
          <a:xfrm>
            <a:off x="8703012" y="4682247"/>
            <a:ext cx="440988" cy="369332"/>
          </a:xfrm>
          <a:prstGeom prst="rect">
            <a:avLst/>
          </a:prstGeom>
          <a:noFill/>
        </p:spPr>
        <p:txBody>
          <a:bodyPr wrap="square" rtlCol="0">
            <a:spAutoFit/>
          </a:bodyPr>
          <a:lstStyle/>
          <a:p>
            <a:r>
              <a:rPr lang="ru-RU" dirty="0" smtClean="0"/>
              <a:t>48</a:t>
            </a:r>
            <a:endParaRPr lang="ru-RU"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531779" y="739302"/>
            <a:ext cx="8060987" cy="3942945"/>
          </a:xfrm>
        </p:spPr>
        <p:txBody>
          <a:bodyPr>
            <a:noAutofit/>
          </a:bodyPr>
          <a:lstStyle/>
          <a:p>
            <a:pPr algn="just"/>
            <a:r>
              <a:rPr lang="ru-RU" b="1" dirty="0" smtClean="0">
                <a:solidFill>
                  <a:schemeClr val="tx1"/>
                </a:solidFill>
                <a:latin typeface="Times New Roman" pitchFamily="18" charset="0"/>
                <a:cs typeface="Times New Roman" pitchFamily="18" charset="0"/>
              </a:rPr>
              <a:t>Формула для нахождения дисперсии</a:t>
            </a:r>
          </a:p>
          <a:p>
            <a:r>
              <a:rPr lang="en-US" b="1" i="1" dirty="0" smtClean="0">
                <a:solidFill>
                  <a:schemeClr val="tx1"/>
                </a:solidFill>
                <a:latin typeface="Times New Roman" pitchFamily="18" charset="0"/>
                <a:cs typeface="Times New Roman" pitchFamily="18" charset="0"/>
              </a:rPr>
              <a:t>D(X)= M(X</a:t>
            </a:r>
            <a:r>
              <a:rPr lang="en-US" b="1" i="1" baseline="30000" dirty="0" smtClean="0">
                <a:solidFill>
                  <a:schemeClr val="tx1"/>
                </a:solidFill>
                <a:latin typeface="Times New Roman" pitchFamily="18" charset="0"/>
                <a:cs typeface="Times New Roman" pitchFamily="18" charset="0"/>
              </a:rPr>
              <a:t>2</a:t>
            </a:r>
            <a:r>
              <a:rPr lang="en-US" b="1" i="1" dirty="0" smtClean="0">
                <a:solidFill>
                  <a:schemeClr val="tx1"/>
                </a:solidFill>
                <a:latin typeface="Times New Roman" pitchFamily="18" charset="0"/>
                <a:cs typeface="Times New Roman" pitchFamily="18" charset="0"/>
              </a:rPr>
              <a:t>)- (M(X))</a:t>
            </a:r>
            <a:r>
              <a:rPr lang="en-US" b="1" i="1" baseline="30000" dirty="0" smtClean="0">
                <a:solidFill>
                  <a:schemeClr val="tx1"/>
                </a:solidFill>
                <a:latin typeface="Times New Roman" pitchFamily="18" charset="0"/>
                <a:cs typeface="Times New Roman" pitchFamily="18" charset="0"/>
              </a:rPr>
              <a:t>2</a:t>
            </a:r>
            <a:endParaRPr lang="ru-RU" b="1" dirty="0" smtClean="0">
              <a:solidFill>
                <a:schemeClr val="tx1"/>
              </a:solidFill>
              <a:latin typeface="Times New Roman" pitchFamily="18" charset="0"/>
              <a:cs typeface="Times New Roman" pitchFamily="18" charset="0"/>
            </a:endParaRPr>
          </a:p>
          <a:p>
            <a:pPr algn="just"/>
            <a:endParaRPr lang="ru-RU" dirty="0" smtClean="0">
              <a:solidFill>
                <a:schemeClr val="tx1"/>
              </a:solidFill>
              <a:latin typeface="Times New Roman" pitchFamily="18" charset="0"/>
              <a:cs typeface="Times New Roman" pitchFamily="18" charset="0"/>
            </a:endParaRPr>
          </a:p>
          <a:p>
            <a:pPr algn="just"/>
            <a:r>
              <a:rPr lang="ru-RU" dirty="0" smtClean="0">
                <a:solidFill>
                  <a:schemeClr val="tx1"/>
                </a:solidFill>
                <a:latin typeface="Times New Roman" pitchFamily="18" charset="0"/>
                <a:cs typeface="Times New Roman" pitchFamily="18" charset="0"/>
              </a:rPr>
              <a:t>Пример расчета:</a:t>
            </a:r>
          </a:p>
          <a:p>
            <a:pPr algn="just"/>
            <a:endParaRPr lang="ru-RU" dirty="0" smtClean="0">
              <a:solidFill>
                <a:schemeClr val="tx1"/>
              </a:solidFill>
              <a:latin typeface="Times New Roman" pitchFamily="18" charset="0"/>
              <a:cs typeface="Times New Roman" pitchFamily="18" charset="0"/>
            </a:endParaRPr>
          </a:p>
          <a:p>
            <a:pPr algn="just"/>
            <a:r>
              <a:rPr lang="en-US" i="1" dirty="0" smtClean="0">
                <a:solidFill>
                  <a:schemeClr val="tx1"/>
                </a:solidFill>
                <a:latin typeface="Times New Roman" pitchFamily="18" charset="0"/>
                <a:cs typeface="Times New Roman" pitchFamily="18" charset="0"/>
              </a:rPr>
              <a:t>M(X)</a:t>
            </a:r>
            <a:r>
              <a:rPr lang="ru-RU" i="1" dirty="0" smtClean="0">
                <a:solidFill>
                  <a:schemeClr val="tx1"/>
                </a:solidFill>
                <a:latin typeface="Times New Roman" pitchFamily="18" charset="0"/>
                <a:cs typeface="Times New Roman" pitchFamily="18" charset="0"/>
              </a:rPr>
              <a:t>=-0,5</a:t>
            </a:r>
          </a:p>
          <a:p>
            <a:pPr algn="just"/>
            <a:r>
              <a:rPr lang="en-US" i="1" dirty="0" smtClean="0">
                <a:solidFill>
                  <a:schemeClr val="tx1"/>
                </a:solidFill>
                <a:latin typeface="Times New Roman" pitchFamily="18" charset="0"/>
                <a:cs typeface="Times New Roman" pitchFamily="18" charset="0"/>
              </a:rPr>
              <a:t>M(X</a:t>
            </a:r>
            <a:r>
              <a:rPr lang="en-US" i="1" baseline="30000" dirty="0" smtClean="0">
                <a:solidFill>
                  <a:schemeClr val="tx1"/>
                </a:solidFill>
                <a:latin typeface="Times New Roman" pitchFamily="18" charset="0"/>
                <a:cs typeface="Times New Roman" pitchFamily="18" charset="0"/>
              </a:rPr>
              <a:t>2</a:t>
            </a:r>
            <a:r>
              <a:rPr lang="en-US" i="1" dirty="0" smtClean="0">
                <a:solidFill>
                  <a:schemeClr val="tx1"/>
                </a:solidFill>
                <a:latin typeface="Times New Roman" pitchFamily="18" charset="0"/>
                <a:cs typeface="Times New Roman" pitchFamily="18" charset="0"/>
              </a:rPr>
              <a:t>)= x</a:t>
            </a:r>
            <a:r>
              <a:rPr lang="en-US" i="1" baseline="-25000" dirty="0" smtClean="0">
                <a:solidFill>
                  <a:schemeClr val="tx1"/>
                </a:solidFill>
                <a:latin typeface="Times New Roman" pitchFamily="18" charset="0"/>
                <a:cs typeface="Times New Roman" pitchFamily="18" charset="0"/>
              </a:rPr>
              <a:t>1</a:t>
            </a:r>
            <a:r>
              <a:rPr lang="en-US" i="1" baseline="30000" dirty="0" smtClean="0">
                <a:solidFill>
                  <a:schemeClr val="tx1"/>
                </a:solidFill>
                <a:latin typeface="Times New Roman" pitchFamily="18" charset="0"/>
                <a:cs typeface="Times New Roman" pitchFamily="18" charset="0"/>
              </a:rPr>
              <a:t>2</a:t>
            </a:r>
            <a:r>
              <a:rPr lang="en-US" i="1" dirty="0" smtClean="0">
                <a:solidFill>
                  <a:schemeClr val="tx1"/>
                </a:solidFill>
                <a:latin typeface="Times New Roman" pitchFamily="18" charset="0"/>
                <a:cs typeface="Times New Roman" pitchFamily="18" charset="0"/>
              </a:rPr>
              <a:t>∙ p</a:t>
            </a:r>
            <a:r>
              <a:rPr lang="en-US" i="1" baseline="-25000" dirty="0" smtClean="0">
                <a:solidFill>
                  <a:schemeClr val="tx1"/>
                </a:solidFill>
                <a:latin typeface="Times New Roman" pitchFamily="18" charset="0"/>
                <a:cs typeface="Times New Roman" pitchFamily="18" charset="0"/>
              </a:rPr>
              <a:t>1</a:t>
            </a:r>
            <a:r>
              <a:rPr lang="en-US" i="1" dirty="0" smtClean="0">
                <a:solidFill>
                  <a:schemeClr val="tx1"/>
                </a:solidFill>
                <a:latin typeface="Times New Roman" pitchFamily="18" charset="0"/>
                <a:cs typeface="Times New Roman" pitchFamily="18" charset="0"/>
              </a:rPr>
              <a:t>+ x</a:t>
            </a:r>
            <a:r>
              <a:rPr lang="en-US" i="1" baseline="-25000" dirty="0" smtClean="0">
                <a:solidFill>
                  <a:schemeClr val="tx1"/>
                </a:solidFill>
                <a:latin typeface="Times New Roman" pitchFamily="18" charset="0"/>
                <a:cs typeface="Times New Roman" pitchFamily="18" charset="0"/>
              </a:rPr>
              <a:t>2</a:t>
            </a:r>
            <a:r>
              <a:rPr lang="en-US" i="1" baseline="30000" dirty="0" smtClean="0">
                <a:solidFill>
                  <a:schemeClr val="tx1"/>
                </a:solidFill>
                <a:latin typeface="Times New Roman" pitchFamily="18" charset="0"/>
                <a:cs typeface="Times New Roman" pitchFamily="18" charset="0"/>
              </a:rPr>
              <a:t>2</a:t>
            </a:r>
            <a:r>
              <a:rPr lang="en-US" i="1" dirty="0" smtClean="0">
                <a:solidFill>
                  <a:schemeClr val="tx1"/>
                </a:solidFill>
                <a:latin typeface="Times New Roman" pitchFamily="18" charset="0"/>
                <a:cs typeface="Times New Roman" pitchFamily="18" charset="0"/>
              </a:rPr>
              <a:t>∙ p</a:t>
            </a:r>
            <a:r>
              <a:rPr lang="en-US" i="1" baseline="-25000" dirty="0" smtClean="0">
                <a:solidFill>
                  <a:schemeClr val="tx1"/>
                </a:solidFill>
                <a:latin typeface="Times New Roman" pitchFamily="18" charset="0"/>
                <a:cs typeface="Times New Roman" pitchFamily="18" charset="0"/>
              </a:rPr>
              <a:t>2</a:t>
            </a:r>
            <a:r>
              <a:rPr lang="en-US" i="1" dirty="0" smtClean="0">
                <a:solidFill>
                  <a:schemeClr val="tx1"/>
                </a:solidFill>
                <a:latin typeface="Times New Roman" pitchFamily="18" charset="0"/>
                <a:cs typeface="Times New Roman" pitchFamily="18" charset="0"/>
              </a:rPr>
              <a:t>+ x</a:t>
            </a:r>
            <a:r>
              <a:rPr lang="en-US" i="1" baseline="-25000" dirty="0" smtClean="0">
                <a:solidFill>
                  <a:schemeClr val="tx1"/>
                </a:solidFill>
                <a:latin typeface="Times New Roman" pitchFamily="18" charset="0"/>
                <a:cs typeface="Times New Roman" pitchFamily="18" charset="0"/>
              </a:rPr>
              <a:t>3</a:t>
            </a:r>
            <a:r>
              <a:rPr lang="en-US" i="1" baseline="30000" dirty="0" smtClean="0">
                <a:solidFill>
                  <a:schemeClr val="tx1"/>
                </a:solidFill>
                <a:latin typeface="Times New Roman" pitchFamily="18" charset="0"/>
                <a:cs typeface="Times New Roman" pitchFamily="18" charset="0"/>
              </a:rPr>
              <a:t>2</a:t>
            </a:r>
            <a:r>
              <a:rPr lang="en-US" i="1" dirty="0" smtClean="0">
                <a:solidFill>
                  <a:schemeClr val="tx1"/>
                </a:solidFill>
                <a:latin typeface="Times New Roman" pitchFamily="18" charset="0"/>
                <a:cs typeface="Times New Roman" pitchFamily="18" charset="0"/>
              </a:rPr>
              <a:t>∙ p</a:t>
            </a:r>
            <a:r>
              <a:rPr lang="en-US" i="1" baseline="-25000" dirty="0" smtClean="0">
                <a:solidFill>
                  <a:schemeClr val="tx1"/>
                </a:solidFill>
                <a:latin typeface="Times New Roman" pitchFamily="18" charset="0"/>
                <a:cs typeface="Times New Roman" pitchFamily="18" charset="0"/>
              </a:rPr>
              <a:t>3</a:t>
            </a:r>
            <a:r>
              <a:rPr lang="en-US" i="1" dirty="0" smtClean="0">
                <a:solidFill>
                  <a:schemeClr val="tx1"/>
                </a:solidFill>
                <a:latin typeface="Times New Roman" pitchFamily="18" charset="0"/>
                <a:cs typeface="Times New Roman" pitchFamily="18" charset="0"/>
              </a:rPr>
              <a:t>+…+ x</a:t>
            </a:r>
            <a:r>
              <a:rPr lang="en-US" i="1" baseline="-25000" dirty="0" smtClean="0">
                <a:solidFill>
                  <a:schemeClr val="tx1"/>
                </a:solidFill>
                <a:latin typeface="Times New Roman" pitchFamily="18" charset="0"/>
                <a:cs typeface="Times New Roman" pitchFamily="18" charset="0"/>
              </a:rPr>
              <a:t>n</a:t>
            </a:r>
            <a:r>
              <a:rPr lang="en-US" i="1" baseline="30000" dirty="0" smtClean="0">
                <a:solidFill>
                  <a:schemeClr val="tx1"/>
                </a:solidFill>
                <a:latin typeface="Times New Roman" pitchFamily="18" charset="0"/>
                <a:cs typeface="Times New Roman" pitchFamily="18" charset="0"/>
              </a:rPr>
              <a:t>2</a:t>
            </a:r>
            <a:r>
              <a:rPr lang="en-US" i="1" dirty="0" smtClean="0">
                <a:solidFill>
                  <a:schemeClr val="tx1"/>
                </a:solidFill>
                <a:latin typeface="Times New Roman" pitchFamily="18" charset="0"/>
                <a:cs typeface="Times New Roman" pitchFamily="18" charset="0"/>
              </a:rPr>
              <a:t>∙ p</a:t>
            </a:r>
            <a:r>
              <a:rPr lang="en-US" i="1" baseline="-25000" dirty="0" smtClean="0">
                <a:solidFill>
                  <a:schemeClr val="tx1"/>
                </a:solidFill>
                <a:latin typeface="Times New Roman" pitchFamily="18" charset="0"/>
                <a:cs typeface="Times New Roman" pitchFamily="18" charset="0"/>
              </a:rPr>
              <a:t>n</a:t>
            </a:r>
            <a:endParaRPr lang="ru-RU" dirty="0" smtClean="0">
              <a:solidFill>
                <a:schemeClr val="tx1"/>
              </a:solidFill>
              <a:latin typeface="Times New Roman" pitchFamily="18" charset="0"/>
              <a:cs typeface="Times New Roman" pitchFamily="18" charset="0"/>
            </a:endParaRPr>
          </a:p>
          <a:p>
            <a:pPr algn="just"/>
            <a:r>
              <a:rPr lang="en-US" i="1" dirty="0" smtClean="0">
                <a:solidFill>
                  <a:schemeClr val="tx1"/>
                </a:solidFill>
                <a:latin typeface="Times New Roman" pitchFamily="18" charset="0"/>
                <a:cs typeface="Times New Roman" pitchFamily="18" charset="0"/>
              </a:rPr>
              <a:t>M(X</a:t>
            </a:r>
            <a:r>
              <a:rPr lang="en-US" i="1" baseline="30000" dirty="0" smtClean="0">
                <a:solidFill>
                  <a:schemeClr val="tx1"/>
                </a:solidFill>
                <a:latin typeface="Times New Roman" pitchFamily="18" charset="0"/>
                <a:cs typeface="Times New Roman" pitchFamily="18" charset="0"/>
              </a:rPr>
              <a:t>2</a:t>
            </a:r>
            <a:r>
              <a:rPr lang="en-US" i="1" dirty="0" smtClean="0">
                <a:solidFill>
                  <a:schemeClr val="tx1"/>
                </a:solidFill>
                <a:latin typeface="Times New Roman" pitchFamily="18" charset="0"/>
                <a:cs typeface="Times New Roman" pitchFamily="18" charset="0"/>
              </a:rPr>
              <a:t>)= (-5)</a:t>
            </a:r>
            <a:r>
              <a:rPr lang="en-US" i="1" baseline="30000" dirty="0" smtClean="0">
                <a:solidFill>
                  <a:schemeClr val="tx1"/>
                </a:solidFill>
                <a:latin typeface="Times New Roman" pitchFamily="18" charset="0"/>
                <a:cs typeface="Times New Roman" pitchFamily="18" charset="0"/>
              </a:rPr>
              <a:t>2</a:t>
            </a:r>
            <a:r>
              <a:rPr lang="en-US" i="1" dirty="0" smtClean="0">
                <a:solidFill>
                  <a:schemeClr val="tx1"/>
                </a:solidFill>
                <a:latin typeface="Times New Roman" pitchFamily="18" charset="0"/>
                <a:cs typeface="Times New Roman" pitchFamily="18" charset="0"/>
              </a:rPr>
              <a:t>∙ 0,5+ (2,5)</a:t>
            </a:r>
            <a:r>
              <a:rPr lang="en-US" i="1" baseline="30000" dirty="0" smtClean="0">
                <a:solidFill>
                  <a:schemeClr val="tx1"/>
                </a:solidFill>
                <a:latin typeface="Times New Roman" pitchFamily="18" charset="0"/>
                <a:cs typeface="Times New Roman" pitchFamily="18" charset="0"/>
              </a:rPr>
              <a:t>2</a:t>
            </a:r>
            <a:r>
              <a:rPr lang="en-US" i="1" dirty="0" smtClean="0">
                <a:solidFill>
                  <a:schemeClr val="tx1"/>
                </a:solidFill>
                <a:latin typeface="Times New Roman" pitchFamily="18" charset="0"/>
                <a:cs typeface="Times New Roman" pitchFamily="18" charset="0"/>
              </a:rPr>
              <a:t>∙ 0,4+ (10)</a:t>
            </a:r>
            <a:r>
              <a:rPr lang="en-US" i="1" baseline="30000" dirty="0" smtClean="0">
                <a:solidFill>
                  <a:schemeClr val="tx1"/>
                </a:solidFill>
                <a:latin typeface="Times New Roman" pitchFamily="18" charset="0"/>
                <a:cs typeface="Times New Roman" pitchFamily="18" charset="0"/>
              </a:rPr>
              <a:t>2</a:t>
            </a:r>
            <a:r>
              <a:rPr lang="en-US" i="1" dirty="0" smtClean="0">
                <a:solidFill>
                  <a:schemeClr val="tx1"/>
                </a:solidFill>
                <a:latin typeface="Times New Roman" pitchFamily="18" charset="0"/>
                <a:cs typeface="Times New Roman" pitchFamily="18" charset="0"/>
              </a:rPr>
              <a:t>∙ 0,1=12,5+2,5+10=25</a:t>
            </a:r>
            <a:endParaRPr lang="ru-RU" dirty="0" smtClean="0">
              <a:solidFill>
                <a:schemeClr val="tx1"/>
              </a:solidFill>
              <a:latin typeface="Times New Roman" pitchFamily="18" charset="0"/>
              <a:cs typeface="Times New Roman" pitchFamily="18" charset="0"/>
            </a:endParaRPr>
          </a:p>
          <a:p>
            <a:pPr algn="just"/>
            <a:r>
              <a:rPr lang="en-US" i="1" dirty="0" smtClean="0">
                <a:solidFill>
                  <a:schemeClr val="tx1"/>
                </a:solidFill>
                <a:latin typeface="Times New Roman" pitchFamily="18" charset="0"/>
                <a:cs typeface="Times New Roman" pitchFamily="18" charset="0"/>
              </a:rPr>
              <a:t>D(X)= 25- (-0,5)</a:t>
            </a:r>
            <a:r>
              <a:rPr lang="en-US" i="1" baseline="30000" dirty="0" smtClean="0">
                <a:solidFill>
                  <a:schemeClr val="tx1"/>
                </a:solidFill>
                <a:latin typeface="Times New Roman" pitchFamily="18" charset="0"/>
                <a:cs typeface="Times New Roman" pitchFamily="18" charset="0"/>
              </a:rPr>
              <a:t>2</a:t>
            </a:r>
            <a:r>
              <a:rPr lang="en-US" i="1" dirty="0" smtClean="0">
                <a:solidFill>
                  <a:schemeClr val="tx1"/>
                </a:solidFill>
                <a:latin typeface="Times New Roman" pitchFamily="18" charset="0"/>
                <a:cs typeface="Times New Roman" pitchFamily="18" charset="0"/>
              </a:rPr>
              <a:t>=25-0,25=24,75</a:t>
            </a:r>
            <a:endParaRPr lang="ru-RU" dirty="0" smtClean="0">
              <a:solidFill>
                <a:schemeClr val="tx1"/>
              </a:solidFill>
              <a:latin typeface="Times New Roman" pitchFamily="18" charset="0"/>
              <a:cs typeface="Times New Roman" pitchFamily="18" charset="0"/>
            </a:endParaRPr>
          </a:p>
          <a:p>
            <a:pPr algn="just"/>
            <a:r>
              <a:rPr lang="ru-RU" dirty="0">
                <a:latin typeface="Times New Roman" pitchFamily="18" charset="0"/>
                <a:cs typeface="Times New Roman" pitchFamily="18" charset="0"/>
              </a:rPr>
              <a:t>Но дисперсия имеет размерность квадрата случайной величины, поэтому введем понятие </a:t>
            </a:r>
            <a:r>
              <a:rPr lang="ru-RU" b="1" dirty="0">
                <a:latin typeface="Times New Roman" pitchFamily="18" charset="0"/>
                <a:cs typeface="Times New Roman" pitchFamily="18" charset="0"/>
              </a:rPr>
              <a:t>среднего </a:t>
            </a:r>
            <a:r>
              <a:rPr lang="ru-RU" b="1" dirty="0" err="1">
                <a:latin typeface="Times New Roman" pitchFamily="18" charset="0"/>
                <a:cs typeface="Times New Roman" pitchFamily="18" charset="0"/>
              </a:rPr>
              <a:t>квадратического</a:t>
            </a:r>
            <a:r>
              <a:rPr lang="ru-RU" b="1" dirty="0">
                <a:latin typeface="Times New Roman" pitchFamily="18" charset="0"/>
                <a:cs typeface="Times New Roman" pitchFamily="18" charset="0"/>
              </a:rPr>
              <a:t> отклонения</a:t>
            </a:r>
            <a:r>
              <a:rPr lang="ru-RU" dirty="0">
                <a:latin typeface="Times New Roman" pitchFamily="18" charset="0"/>
                <a:cs typeface="Times New Roman" pitchFamily="18" charset="0"/>
              </a:rPr>
              <a:t>, который определим через извлечения корня из дисперсии</a:t>
            </a:r>
            <a:r>
              <a:rPr lang="ru-RU" dirty="0" smtClean="0">
                <a:latin typeface="Times New Roman" pitchFamily="18" charset="0"/>
                <a:cs typeface="Times New Roman" pitchFamily="18" charset="0"/>
              </a:rPr>
              <a:t>:</a:t>
            </a:r>
          </a:p>
          <a:p>
            <a:pPr algn="just"/>
            <a:endParaRPr lang="ru-RU" dirty="0" smtClean="0">
              <a:latin typeface="Times New Roman" pitchFamily="18" charset="0"/>
              <a:cs typeface="Times New Roman" pitchFamily="18" charset="0"/>
            </a:endParaRPr>
          </a:p>
          <a:p>
            <a:pPr algn="just"/>
            <a:r>
              <a:rPr lang="ru-RU" sz="1400" b="1" i="1" dirty="0" smtClean="0"/>
              <a:t>                            </a:t>
            </a:r>
          </a:p>
          <a:p>
            <a:pPr algn="just"/>
            <a:r>
              <a:rPr lang="ru-RU" sz="1400" b="1" i="1" dirty="0" smtClean="0"/>
              <a:t>                              </a:t>
            </a:r>
            <a:r>
              <a:rPr lang="ru-RU" dirty="0" smtClean="0">
                <a:latin typeface="Times New Roman" pitchFamily="18" charset="0"/>
                <a:cs typeface="Times New Roman" pitchFamily="18" charset="0"/>
              </a:rPr>
              <a:t>В данном случае СКО примерно равно 5.</a:t>
            </a:r>
          </a:p>
          <a:p>
            <a:pPr algn="just"/>
            <a:endParaRPr lang="ru-RU" sz="1400" dirty="0" smtClean="0">
              <a:solidFill>
                <a:schemeClr val="tx1"/>
              </a:solidFill>
            </a:endParaRPr>
          </a:p>
        </p:txBody>
      </p:sp>
      <p:graphicFrame>
        <p:nvGraphicFramePr>
          <p:cNvPr id="5" name="Таблица 4"/>
          <p:cNvGraphicFramePr>
            <a:graphicFrameLocks noGrp="1"/>
          </p:cNvGraphicFramePr>
          <p:nvPr/>
        </p:nvGraphicFramePr>
        <p:xfrm>
          <a:off x="2272986" y="1818881"/>
          <a:ext cx="5879904" cy="490728"/>
        </p:xfrm>
        <a:graphic>
          <a:graphicData uri="http://schemas.openxmlformats.org/drawingml/2006/table">
            <a:tbl>
              <a:tblPr/>
              <a:tblGrid>
                <a:gridCol w="1469976">
                  <a:extLst>
                    <a:ext uri="{9D8B030D-6E8A-4147-A177-3AD203B41FA5}">
                      <a16:colId xmlns:a16="http://schemas.microsoft.com/office/drawing/2014/main" val="20000"/>
                    </a:ext>
                  </a:extLst>
                </a:gridCol>
                <a:gridCol w="1469976">
                  <a:extLst>
                    <a:ext uri="{9D8B030D-6E8A-4147-A177-3AD203B41FA5}">
                      <a16:colId xmlns:a16="http://schemas.microsoft.com/office/drawing/2014/main" val="20001"/>
                    </a:ext>
                  </a:extLst>
                </a:gridCol>
                <a:gridCol w="1469976">
                  <a:extLst>
                    <a:ext uri="{9D8B030D-6E8A-4147-A177-3AD203B41FA5}">
                      <a16:colId xmlns:a16="http://schemas.microsoft.com/office/drawing/2014/main" val="20002"/>
                    </a:ext>
                  </a:extLst>
                </a:gridCol>
                <a:gridCol w="1469976">
                  <a:extLst>
                    <a:ext uri="{9D8B030D-6E8A-4147-A177-3AD203B41FA5}">
                      <a16:colId xmlns:a16="http://schemas.microsoft.com/office/drawing/2014/main" val="20003"/>
                    </a:ext>
                  </a:extLst>
                </a:gridCol>
              </a:tblGrid>
              <a:tr h="0">
                <a:tc rowSpan="2">
                  <a:txBody>
                    <a:bodyPr/>
                    <a:lstStyle/>
                    <a:p>
                      <a:pPr algn="ctr">
                        <a:lnSpc>
                          <a:spcPct val="115000"/>
                        </a:lnSpc>
                        <a:spcAft>
                          <a:spcPts val="0"/>
                        </a:spcAft>
                      </a:pPr>
                      <a:r>
                        <a:rPr lang="en-US" sz="1400" dirty="0">
                          <a:latin typeface="Times New Roman"/>
                          <a:ea typeface="Times New Roman"/>
                          <a:cs typeface="Times New Roman"/>
                        </a:rPr>
                        <a:t>U</a:t>
                      </a:r>
                      <a:endParaRPr lang="ru-RU"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Times New Roman"/>
                        </a:rPr>
                        <a:t>-5</a:t>
                      </a:r>
                      <a:endParaRPr lang="ru-RU"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a:latin typeface="Times New Roman"/>
                          <a:ea typeface="Times New Roman"/>
                          <a:cs typeface="Times New Roman"/>
                        </a:rPr>
                        <a:t>2,5</a:t>
                      </a:r>
                      <a:endParaRPr lang="ru-RU"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a:latin typeface="Times New Roman"/>
                          <a:ea typeface="Times New Roman"/>
                          <a:cs typeface="Times New Roman"/>
                        </a:rPr>
                        <a:t>10</a:t>
                      </a:r>
                      <a:endParaRPr lang="ru-RU"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65371">
                <a:tc vMerge="1">
                  <a:txBody>
                    <a:bodyPr/>
                    <a:lstStyle/>
                    <a:p>
                      <a:endParaRPr lang="ru-RU"/>
                    </a:p>
                  </a:txBody>
                  <a:tcPr/>
                </a:tc>
                <a:tc>
                  <a:txBody>
                    <a:bodyPr/>
                    <a:lstStyle/>
                    <a:p>
                      <a:pPr algn="ctr">
                        <a:lnSpc>
                          <a:spcPct val="115000"/>
                        </a:lnSpc>
                        <a:spcAft>
                          <a:spcPts val="0"/>
                        </a:spcAft>
                      </a:pPr>
                      <a:r>
                        <a:rPr lang="en-US" sz="1400" dirty="0">
                          <a:latin typeface="Times New Roman"/>
                          <a:ea typeface="Times New Roman"/>
                          <a:cs typeface="Times New Roman"/>
                        </a:rPr>
                        <a:t>0,5</a:t>
                      </a:r>
                      <a:endParaRPr lang="ru-RU"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1400" i="0" dirty="0" smtClean="0">
                          <a:latin typeface="Times New Roman"/>
                          <a:ea typeface="Times New Roman"/>
                          <a:cs typeface="Times New Roman"/>
                        </a:rPr>
                        <a:t>0,4</a:t>
                      </a:r>
                      <a:endParaRPr lang="ru-RU" sz="1400" i="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a:latin typeface="Times New Roman"/>
                          <a:ea typeface="Times New Roman"/>
                          <a:cs typeface="Times New Roman"/>
                        </a:rPr>
                        <a:t>0,1</a:t>
                      </a:r>
                      <a:endParaRPr lang="ru-RU"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 name="TextBox 5"/>
          <p:cNvSpPr txBox="1"/>
          <p:nvPr/>
        </p:nvSpPr>
        <p:spPr>
          <a:xfrm>
            <a:off x="8592766" y="4682247"/>
            <a:ext cx="551234" cy="369332"/>
          </a:xfrm>
          <a:prstGeom prst="rect">
            <a:avLst/>
          </a:prstGeom>
          <a:noFill/>
        </p:spPr>
        <p:txBody>
          <a:bodyPr wrap="square" rtlCol="0">
            <a:spAutoFit/>
          </a:bodyPr>
          <a:lstStyle/>
          <a:p>
            <a:r>
              <a:rPr lang="ru-RU" dirty="0" smtClean="0"/>
              <a:t>49</a:t>
            </a:r>
            <a:endParaRPr lang="ru-RU" dirty="0"/>
          </a:p>
        </p:txBody>
      </p:sp>
      <p:graphicFrame>
        <p:nvGraphicFramePr>
          <p:cNvPr id="3" name="Объект 2"/>
          <p:cNvGraphicFramePr>
            <a:graphicFrameLocks noChangeAspect="1"/>
          </p:cNvGraphicFramePr>
          <p:nvPr>
            <p:extLst>
              <p:ext uri="{D42A27DB-BD31-4B8C-83A1-F6EECF244321}">
                <p14:modId xmlns:p14="http://schemas.microsoft.com/office/powerpoint/2010/main" val="4090271624"/>
              </p:ext>
            </p:extLst>
          </p:nvPr>
        </p:nvGraphicFramePr>
        <p:xfrm>
          <a:off x="4078882" y="4257442"/>
          <a:ext cx="1483929" cy="406314"/>
        </p:xfrm>
        <a:graphic>
          <a:graphicData uri="http://schemas.openxmlformats.org/presentationml/2006/ole">
            <mc:AlternateContent xmlns:mc="http://schemas.openxmlformats.org/markup-compatibility/2006">
              <mc:Choice xmlns:v="urn:schemas-microsoft-com:vml" Requires="v">
                <p:oleObj spid="_x0000_s114704" name="Equation" r:id="rId4" imgW="1066680" imgH="291960" progId="Equation.DSMT4">
                  <p:embed/>
                </p:oleObj>
              </mc:Choice>
              <mc:Fallback>
                <p:oleObj name="Equation" r:id="rId4" imgW="1066680" imgH="291960" progId="Equation.DSMT4">
                  <p:embed/>
                  <p:pic>
                    <p:nvPicPr>
                      <p:cNvPr id="0" name=""/>
                      <p:cNvPicPr/>
                      <p:nvPr/>
                    </p:nvPicPr>
                    <p:blipFill>
                      <a:blip r:embed="rId5"/>
                      <a:stretch>
                        <a:fillRect/>
                      </a:stretch>
                    </p:blipFill>
                    <p:spPr>
                      <a:xfrm>
                        <a:off x="4078882" y="4257442"/>
                        <a:ext cx="1483929" cy="406314"/>
                      </a:xfrm>
                      <a:prstGeom prst="rect">
                        <a:avLst/>
                      </a:prstGeom>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Текст 3"/>
          <p:cNvSpPr>
            <a:spLocks noGrp="1"/>
          </p:cNvSpPr>
          <p:nvPr>
            <p:ph type="body" sz="quarter" idx="10"/>
          </p:nvPr>
        </p:nvSpPr>
        <p:spPr>
          <a:xfrm>
            <a:off x="531779" y="739302"/>
            <a:ext cx="8060987" cy="3942945"/>
          </a:xfrm>
        </p:spPr>
        <p:txBody>
          <a:bodyPr>
            <a:noAutofit/>
          </a:bodyPr>
          <a:lstStyle/>
          <a:p>
            <a:pPr algn="just"/>
            <a:r>
              <a:rPr lang="ru-RU" sz="1400" dirty="0" smtClean="0">
                <a:solidFill>
                  <a:schemeClr val="tx1"/>
                </a:solidFill>
                <a:latin typeface="Times New Roman" pitchFamily="18" charset="0"/>
                <a:cs typeface="Times New Roman" pitchFamily="18" charset="0"/>
              </a:rPr>
              <a:t>Среднее квадратическое отклонение (СКО) также называют </a:t>
            </a:r>
            <a:r>
              <a:rPr lang="ru-RU" sz="1400" b="1" i="1" dirty="0" smtClean="0">
                <a:solidFill>
                  <a:schemeClr val="tx1"/>
                </a:solidFill>
                <a:latin typeface="Times New Roman" pitchFamily="18" charset="0"/>
                <a:cs typeface="Times New Roman" pitchFamily="18" charset="0"/>
              </a:rPr>
              <a:t>стандартным отклонением</a:t>
            </a:r>
            <a:r>
              <a:rPr lang="ru-RU" sz="1400" b="1" dirty="0" smtClean="0">
                <a:solidFill>
                  <a:schemeClr val="tx1"/>
                </a:solidFill>
                <a:latin typeface="Times New Roman" pitchFamily="18" charset="0"/>
                <a:cs typeface="Times New Roman" pitchFamily="18" charset="0"/>
              </a:rPr>
              <a:t>.</a:t>
            </a:r>
          </a:p>
          <a:p>
            <a:pPr algn="just"/>
            <a:endParaRPr lang="ru-RU" sz="1400" b="1" dirty="0" smtClean="0">
              <a:solidFill>
                <a:schemeClr val="tx1"/>
              </a:solidFill>
              <a:latin typeface="Times New Roman" pitchFamily="18" charset="0"/>
              <a:cs typeface="Times New Roman" pitchFamily="18" charset="0"/>
            </a:endParaRPr>
          </a:p>
          <a:p>
            <a:pPr algn="just"/>
            <a:r>
              <a:rPr lang="ru-RU" sz="1400" b="1" dirty="0" smtClean="0">
                <a:solidFill>
                  <a:schemeClr val="tx1"/>
                </a:solidFill>
                <a:latin typeface="Times New Roman" pitchFamily="18" charset="0"/>
                <a:cs typeface="Times New Roman" pitchFamily="18" charset="0"/>
              </a:rPr>
              <a:t>Смысл СКО:</a:t>
            </a:r>
          </a:p>
          <a:p>
            <a:pPr algn="just"/>
            <a:endParaRPr lang="ru-RU" sz="1400" dirty="0" smtClean="0">
              <a:solidFill>
                <a:schemeClr val="tx1"/>
              </a:solidFill>
              <a:latin typeface="Times New Roman" pitchFamily="18" charset="0"/>
              <a:cs typeface="Times New Roman" pitchFamily="18" charset="0"/>
            </a:endParaRPr>
          </a:p>
          <a:p>
            <a:pPr algn="just"/>
            <a:r>
              <a:rPr lang="ru-RU" sz="1400" dirty="0" smtClean="0">
                <a:solidFill>
                  <a:schemeClr val="tx1"/>
                </a:solidFill>
                <a:latin typeface="Times New Roman" pitchFamily="18" charset="0"/>
                <a:cs typeface="Times New Roman" pitchFamily="18" charset="0"/>
              </a:rPr>
              <a:t>	Если мы отклонимся от математического ожидания </a:t>
            </a:r>
            <a:r>
              <a:rPr lang="ru-RU" sz="1400" i="1" dirty="0" smtClean="0">
                <a:solidFill>
                  <a:schemeClr val="tx1"/>
                </a:solidFill>
                <a:latin typeface="Times New Roman" pitchFamily="18" charset="0"/>
                <a:cs typeface="Times New Roman" pitchFamily="18" charset="0"/>
              </a:rPr>
              <a:t>М(Х)</a:t>
            </a:r>
            <a:r>
              <a:rPr lang="ru-RU" sz="1400" dirty="0" smtClean="0">
                <a:solidFill>
                  <a:schemeClr val="tx1"/>
                </a:solidFill>
                <a:latin typeface="Times New Roman" pitchFamily="18" charset="0"/>
                <a:cs typeface="Times New Roman" pitchFamily="18" charset="0"/>
              </a:rPr>
              <a:t> влево и вправо на среднее квадратическое отклонение:</a:t>
            </a:r>
          </a:p>
          <a:p>
            <a:pPr algn="just"/>
            <a:r>
              <a:rPr lang="ru-RU" sz="1400" dirty="0" smtClean="0">
                <a:solidFill>
                  <a:schemeClr val="tx1"/>
                </a:solidFill>
                <a:latin typeface="Times New Roman" pitchFamily="18" charset="0"/>
                <a:cs typeface="Times New Roman" pitchFamily="18" charset="0"/>
              </a:rPr>
              <a:t/>
            </a:r>
            <a:br>
              <a:rPr lang="ru-RU" sz="1400" dirty="0" smtClean="0">
                <a:solidFill>
                  <a:schemeClr val="tx1"/>
                </a:solidFill>
                <a:latin typeface="Times New Roman" pitchFamily="18" charset="0"/>
                <a:cs typeface="Times New Roman" pitchFamily="18" charset="0"/>
              </a:rPr>
            </a:br>
            <a:r>
              <a:rPr lang="en-US" sz="1400" i="1" dirty="0" smtClean="0">
                <a:solidFill>
                  <a:schemeClr val="tx1"/>
                </a:solidFill>
                <a:latin typeface="Times New Roman" pitchFamily="18" charset="0"/>
                <a:cs typeface="Times New Roman" pitchFamily="18" charset="0"/>
              </a:rPr>
              <a:t> (M(X)-σ(X); M(X)+σ(X))</a:t>
            </a:r>
            <a:endParaRPr lang="ru-RU" sz="1400" dirty="0" smtClean="0">
              <a:solidFill>
                <a:schemeClr val="tx1"/>
              </a:solidFill>
              <a:latin typeface="Times New Roman" pitchFamily="18" charset="0"/>
              <a:cs typeface="Times New Roman" pitchFamily="18" charset="0"/>
            </a:endParaRPr>
          </a:p>
          <a:p>
            <a:pPr algn="just"/>
            <a:r>
              <a:rPr lang="ru-RU" sz="1400" dirty="0" smtClean="0">
                <a:solidFill>
                  <a:schemeClr val="tx1"/>
                </a:solidFill>
                <a:latin typeface="Times New Roman" pitchFamily="18" charset="0"/>
                <a:cs typeface="Times New Roman" pitchFamily="18" charset="0"/>
              </a:rPr>
              <a:t>(-0,5-5; -0,5+5)</a:t>
            </a:r>
          </a:p>
          <a:p>
            <a:pPr algn="just"/>
            <a:r>
              <a:rPr lang="ru-RU" sz="1400" dirty="0" smtClean="0">
                <a:solidFill>
                  <a:schemeClr val="tx1"/>
                </a:solidFill>
                <a:latin typeface="Times New Roman" pitchFamily="18" charset="0"/>
                <a:cs typeface="Times New Roman" pitchFamily="18" charset="0"/>
              </a:rPr>
              <a:t>(-5,5; 4,5)</a:t>
            </a:r>
          </a:p>
          <a:p>
            <a:pPr algn="just"/>
            <a:r>
              <a:rPr lang="ru-RU" sz="1400" dirty="0" smtClean="0">
                <a:solidFill>
                  <a:schemeClr val="tx1"/>
                </a:solidFill>
                <a:latin typeface="Times New Roman" pitchFamily="18" charset="0"/>
                <a:cs typeface="Times New Roman" pitchFamily="18" charset="0"/>
              </a:rPr>
              <a:t/>
            </a:r>
            <a:br>
              <a:rPr lang="ru-RU" sz="1400" dirty="0" smtClean="0">
                <a:solidFill>
                  <a:schemeClr val="tx1"/>
                </a:solidFill>
                <a:latin typeface="Times New Roman" pitchFamily="18" charset="0"/>
                <a:cs typeface="Times New Roman" pitchFamily="18" charset="0"/>
              </a:rPr>
            </a:br>
            <a:r>
              <a:rPr lang="ru-RU" sz="1400" dirty="0" smtClean="0">
                <a:solidFill>
                  <a:schemeClr val="tx1"/>
                </a:solidFill>
                <a:latin typeface="Times New Roman" pitchFamily="18" charset="0"/>
                <a:cs typeface="Times New Roman" pitchFamily="18" charset="0"/>
              </a:rPr>
              <a:t>	– то на этом интервале будут «сконцентрированы» наиболее вероятные значения случайной величины. Что мы, собственно, и наблюдаем:</a:t>
            </a:r>
          </a:p>
          <a:p>
            <a:pPr algn="just"/>
            <a:endParaRPr lang="ru-RU" sz="1400" dirty="0" smtClean="0">
              <a:solidFill>
                <a:schemeClr val="tx1"/>
              </a:solidFill>
              <a:latin typeface="Times New Roman" pitchFamily="18" charset="0"/>
              <a:cs typeface="Times New Roman" pitchFamily="18" charset="0"/>
            </a:endParaRPr>
          </a:p>
          <a:p>
            <a:pPr algn="just"/>
            <a:r>
              <a:rPr lang="ru-RU" sz="1400" dirty="0" smtClean="0">
                <a:solidFill>
                  <a:schemeClr val="tx1"/>
                </a:solidFill>
                <a:latin typeface="Times New Roman" pitchFamily="18" charset="0"/>
                <a:cs typeface="Times New Roman" pitchFamily="18" charset="0"/>
              </a:rPr>
              <a:t> </a:t>
            </a:r>
            <a:r>
              <a:rPr lang="en-US" sz="1400" i="1" dirty="0" smtClean="0">
                <a:solidFill>
                  <a:schemeClr val="tx1"/>
                </a:solidFill>
                <a:latin typeface="Times New Roman" pitchFamily="18" charset="0"/>
                <a:cs typeface="Times New Roman" pitchFamily="18" charset="0"/>
              </a:rPr>
              <a:t>x</a:t>
            </a:r>
            <a:r>
              <a:rPr lang="en-US" sz="1400" i="1" baseline="-25000" dirty="0" smtClean="0">
                <a:solidFill>
                  <a:schemeClr val="tx1"/>
                </a:solidFill>
                <a:latin typeface="Times New Roman" pitchFamily="18" charset="0"/>
                <a:cs typeface="Times New Roman" pitchFamily="18" charset="0"/>
              </a:rPr>
              <a:t>1</a:t>
            </a:r>
            <a:r>
              <a:rPr lang="en-US" sz="1400" i="1" dirty="0" smtClean="0">
                <a:solidFill>
                  <a:schemeClr val="tx1"/>
                </a:solidFill>
                <a:latin typeface="Times New Roman" pitchFamily="18" charset="0"/>
                <a:cs typeface="Times New Roman" pitchFamily="18" charset="0"/>
              </a:rPr>
              <a:t>=-5(p</a:t>
            </a:r>
            <a:r>
              <a:rPr lang="en-US" sz="1400" i="1" baseline="-25000" dirty="0" smtClean="0">
                <a:solidFill>
                  <a:schemeClr val="tx1"/>
                </a:solidFill>
                <a:latin typeface="Times New Roman" pitchFamily="18" charset="0"/>
                <a:cs typeface="Times New Roman" pitchFamily="18" charset="0"/>
              </a:rPr>
              <a:t>1</a:t>
            </a:r>
            <a:r>
              <a:rPr lang="en-US" sz="1400" i="1" dirty="0" smtClean="0">
                <a:solidFill>
                  <a:schemeClr val="tx1"/>
                </a:solidFill>
                <a:latin typeface="Times New Roman" pitchFamily="18" charset="0"/>
                <a:cs typeface="Times New Roman" pitchFamily="18" charset="0"/>
              </a:rPr>
              <a:t>=0,5), x</a:t>
            </a:r>
            <a:r>
              <a:rPr lang="en-US" sz="1400" i="1" baseline="-25000" dirty="0" smtClean="0">
                <a:solidFill>
                  <a:schemeClr val="tx1"/>
                </a:solidFill>
                <a:latin typeface="Times New Roman" pitchFamily="18" charset="0"/>
                <a:cs typeface="Times New Roman" pitchFamily="18" charset="0"/>
              </a:rPr>
              <a:t>2</a:t>
            </a:r>
            <a:r>
              <a:rPr lang="en-US" sz="1400" i="1" dirty="0" smtClean="0">
                <a:solidFill>
                  <a:schemeClr val="tx1"/>
                </a:solidFill>
                <a:latin typeface="Times New Roman" pitchFamily="18" charset="0"/>
                <a:cs typeface="Times New Roman" pitchFamily="18" charset="0"/>
              </a:rPr>
              <a:t>=2,5(p</a:t>
            </a:r>
            <a:r>
              <a:rPr lang="en-US" sz="1400" i="1" baseline="-25000" dirty="0" smtClean="0">
                <a:solidFill>
                  <a:schemeClr val="tx1"/>
                </a:solidFill>
                <a:latin typeface="Times New Roman" pitchFamily="18" charset="0"/>
                <a:cs typeface="Times New Roman" pitchFamily="18" charset="0"/>
              </a:rPr>
              <a:t>2</a:t>
            </a:r>
            <a:r>
              <a:rPr lang="en-US" sz="1400" i="1" dirty="0" smtClean="0">
                <a:solidFill>
                  <a:schemeClr val="tx1"/>
                </a:solidFill>
                <a:latin typeface="Times New Roman" pitchFamily="18" charset="0"/>
                <a:cs typeface="Times New Roman" pitchFamily="18" charset="0"/>
              </a:rPr>
              <a:t>=0,4)</a:t>
            </a:r>
            <a:endParaRPr lang="ru-RU" sz="1400" dirty="0" smtClean="0">
              <a:solidFill>
                <a:schemeClr val="tx1"/>
              </a:solidFill>
              <a:latin typeface="Times New Roman" pitchFamily="18" charset="0"/>
              <a:cs typeface="Times New Roman" pitchFamily="18" charset="0"/>
            </a:endParaRPr>
          </a:p>
          <a:p>
            <a:pPr algn="just"/>
            <a:endParaRPr lang="ru-RU" sz="1400" dirty="0" smtClean="0">
              <a:solidFill>
                <a:schemeClr val="tx1"/>
              </a:solidFill>
            </a:endParaRPr>
          </a:p>
        </p:txBody>
      </p:sp>
      <p:sp>
        <p:nvSpPr>
          <p:cNvPr id="3" name="TextBox 2"/>
          <p:cNvSpPr txBox="1"/>
          <p:nvPr/>
        </p:nvSpPr>
        <p:spPr>
          <a:xfrm>
            <a:off x="8592766" y="4682247"/>
            <a:ext cx="551234" cy="369332"/>
          </a:xfrm>
          <a:prstGeom prst="rect">
            <a:avLst/>
          </a:prstGeom>
          <a:noFill/>
        </p:spPr>
        <p:txBody>
          <a:bodyPr wrap="square" rtlCol="0">
            <a:spAutoFit/>
          </a:bodyPr>
          <a:lstStyle/>
          <a:p>
            <a:r>
              <a:rPr lang="ru-RU" dirty="0" smtClean="0"/>
              <a:t>50</a:t>
            </a:r>
            <a:endParaRPr lang="ru-RU"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531779" y="739302"/>
            <a:ext cx="8060987" cy="3942945"/>
          </a:xfrm>
        </p:spPr>
        <p:txBody>
          <a:bodyPr>
            <a:noAutofit/>
          </a:bodyPr>
          <a:lstStyle/>
          <a:p>
            <a:pPr algn="just"/>
            <a:r>
              <a:rPr lang="ru-RU" sz="1400" dirty="0" smtClean="0">
                <a:solidFill>
                  <a:schemeClr val="tx1"/>
                </a:solidFill>
                <a:latin typeface="Times New Roman" pitchFamily="18" charset="0"/>
                <a:cs typeface="Times New Roman" pitchFamily="18" charset="0"/>
              </a:rPr>
              <a:t>При анализе рассеяния почти всегда оперируют понятием дисперсии, а не среднего квадратического отклонения.</a:t>
            </a:r>
          </a:p>
          <a:p>
            <a:pPr algn="just"/>
            <a:r>
              <a:rPr lang="ru-RU" sz="1400" b="1" dirty="0" smtClean="0">
                <a:solidFill>
                  <a:schemeClr val="tx1"/>
                </a:solidFill>
                <a:latin typeface="Times New Roman" pitchFamily="18" charset="0"/>
                <a:cs typeface="Times New Roman" pitchFamily="18" charset="0"/>
              </a:rPr>
              <a:t>Смысл дисперсии:</a:t>
            </a:r>
          </a:p>
          <a:p>
            <a:pPr marL="342900" indent="-342900" algn="just">
              <a:buAutoNum type="arabicPeriod"/>
            </a:pPr>
            <a:r>
              <a:rPr lang="ru-RU" sz="1400" dirty="0" smtClean="0">
                <a:solidFill>
                  <a:schemeClr val="tx1"/>
                </a:solidFill>
                <a:latin typeface="Times New Roman" pitchFamily="18" charset="0"/>
                <a:cs typeface="Times New Roman" pitchFamily="18" charset="0"/>
              </a:rPr>
              <a:t>Мишень – «кучность» попадания относительно центра мишени.</a:t>
            </a:r>
          </a:p>
          <a:p>
            <a:pPr marL="342900" indent="-342900" algn="just">
              <a:buAutoNum type="arabicPeriod"/>
            </a:pPr>
            <a:r>
              <a:rPr lang="ru-RU" sz="1400" dirty="0" smtClean="0">
                <a:solidFill>
                  <a:schemeClr val="tx1"/>
                </a:solidFill>
                <a:latin typeface="Times New Roman" pitchFamily="18" charset="0"/>
                <a:cs typeface="Times New Roman" pitchFamily="18" charset="0"/>
              </a:rPr>
              <a:t>Игра (задача 1) –</a:t>
            </a:r>
          </a:p>
          <a:p>
            <a:pPr marL="800100" lvl="1" indent="-342900" algn="just">
              <a:buFont typeface="Arial" pitchFamily="34" charset="0"/>
              <a:buChar char="•"/>
            </a:pPr>
            <a:r>
              <a:rPr lang="ru-RU" sz="1400" dirty="0" smtClean="0">
                <a:latin typeface="Times New Roman" pitchFamily="18" charset="0"/>
                <a:cs typeface="Times New Roman" pitchFamily="18" charset="0"/>
              </a:rPr>
              <a:t>при увеличении ставок, дисперсия возрастает. Например,</a:t>
            </a:r>
          </a:p>
          <a:p>
            <a:pPr marL="800100" lvl="1" indent="-342900" algn="just"/>
            <a:r>
              <a:rPr lang="ru-RU" sz="1400" dirty="0" smtClean="0">
                <a:latin typeface="Times New Roman" pitchFamily="18" charset="0"/>
                <a:cs typeface="Times New Roman" pitchFamily="18" charset="0"/>
              </a:rPr>
              <a:t>если мы увеличим  </a:t>
            </a:r>
            <a:r>
              <a:rPr lang="en-US" sz="1400" i="1" dirty="0" smtClean="0">
                <a:latin typeface="Times New Roman" pitchFamily="18" charset="0"/>
                <a:cs typeface="Times New Roman" pitchFamily="18" charset="0"/>
              </a:rPr>
              <a:t>x</a:t>
            </a:r>
            <a:r>
              <a:rPr lang="en-US" sz="1400" i="1" baseline="-25000" dirty="0" smtClean="0">
                <a:latin typeface="Times New Roman" pitchFamily="18" charset="0"/>
                <a:cs typeface="Times New Roman" pitchFamily="18" charset="0"/>
              </a:rPr>
              <a:t>1</a:t>
            </a:r>
            <a:r>
              <a:rPr lang="en-US" sz="1400" i="1" dirty="0" smtClean="0">
                <a:latin typeface="Times New Roman" pitchFamily="18" charset="0"/>
                <a:cs typeface="Times New Roman" pitchFamily="18" charset="0"/>
              </a:rPr>
              <a:t>=-5</a:t>
            </a:r>
            <a:r>
              <a:rPr lang="ru-RU" sz="1400" i="1" dirty="0" smtClean="0">
                <a:latin typeface="Times New Roman" pitchFamily="18" charset="0"/>
                <a:cs typeface="Times New Roman" pitchFamily="18" charset="0"/>
              </a:rPr>
              <a:t>, </a:t>
            </a:r>
            <a:r>
              <a:rPr lang="en-US" sz="1400" i="1" dirty="0" smtClean="0">
                <a:latin typeface="Times New Roman" pitchFamily="18" charset="0"/>
                <a:cs typeface="Times New Roman" pitchFamily="18" charset="0"/>
              </a:rPr>
              <a:t>x</a:t>
            </a:r>
            <a:r>
              <a:rPr lang="ru-RU" sz="1400" i="1" baseline="-25000" dirty="0" smtClean="0">
                <a:latin typeface="Times New Roman" pitchFamily="18" charset="0"/>
                <a:cs typeface="Times New Roman" pitchFamily="18" charset="0"/>
              </a:rPr>
              <a:t>2</a:t>
            </a:r>
            <a:r>
              <a:rPr lang="en-US" sz="1400" i="1" dirty="0" smtClean="0">
                <a:latin typeface="Times New Roman" pitchFamily="18" charset="0"/>
                <a:cs typeface="Times New Roman" pitchFamily="18" charset="0"/>
              </a:rPr>
              <a:t>=</a:t>
            </a:r>
            <a:r>
              <a:rPr lang="ru-RU" sz="1400" i="1" dirty="0" smtClean="0">
                <a:latin typeface="Times New Roman" pitchFamily="18" charset="0"/>
                <a:cs typeface="Times New Roman" pitchFamily="18" charset="0"/>
              </a:rPr>
              <a:t>2,5, </a:t>
            </a:r>
            <a:r>
              <a:rPr lang="en-US" sz="1400" i="1" dirty="0" smtClean="0">
                <a:latin typeface="Times New Roman" pitchFamily="18" charset="0"/>
                <a:cs typeface="Times New Roman" pitchFamily="18" charset="0"/>
              </a:rPr>
              <a:t>x</a:t>
            </a:r>
            <a:r>
              <a:rPr lang="ru-RU" sz="1400" i="1" baseline="-25000" dirty="0" smtClean="0">
                <a:latin typeface="Times New Roman" pitchFamily="18" charset="0"/>
                <a:cs typeface="Times New Roman" pitchFamily="18" charset="0"/>
              </a:rPr>
              <a:t>3</a:t>
            </a:r>
            <a:r>
              <a:rPr lang="en-US" sz="1400" i="1" dirty="0" smtClean="0">
                <a:latin typeface="Times New Roman" pitchFamily="18" charset="0"/>
                <a:cs typeface="Times New Roman" pitchFamily="18" charset="0"/>
              </a:rPr>
              <a:t>=</a:t>
            </a:r>
            <a:r>
              <a:rPr lang="ru-RU" sz="1400" i="1" dirty="0" smtClean="0">
                <a:latin typeface="Times New Roman" pitchFamily="18" charset="0"/>
                <a:cs typeface="Times New Roman" pitchFamily="18" charset="0"/>
              </a:rPr>
              <a:t>10 </a:t>
            </a:r>
            <a:r>
              <a:rPr lang="ru-RU" sz="1400" dirty="0" smtClean="0">
                <a:latin typeface="Times New Roman" pitchFamily="18" charset="0"/>
                <a:cs typeface="Times New Roman" pitchFamily="18" charset="0"/>
              </a:rPr>
              <a:t>в 10 раз, </a:t>
            </a:r>
          </a:p>
          <a:p>
            <a:pPr marL="800100" lvl="1" indent="-342900" algn="just"/>
            <a:r>
              <a:rPr lang="ru-RU" sz="1400" dirty="0" smtClean="0">
                <a:latin typeface="Times New Roman" pitchFamily="18" charset="0"/>
                <a:cs typeface="Times New Roman" pitchFamily="18" charset="0"/>
              </a:rPr>
              <a:t>то математическое ожидание увеличится в 10 раз, </a:t>
            </a:r>
          </a:p>
          <a:p>
            <a:pPr marL="800100" lvl="1" indent="-342900" algn="just"/>
            <a:r>
              <a:rPr lang="ru-RU" sz="1400" dirty="0" smtClean="0">
                <a:latin typeface="Times New Roman" pitchFamily="18" charset="0"/>
                <a:cs typeface="Times New Roman" pitchFamily="18" charset="0"/>
              </a:rPr>
              <a:t>а дисперсия – в 100 раз.  (Правила игры не изменились.</a:t>
            </a:r>
          </a:p>
          <a:p>
            <a:pPr marL="800100" lvl="1" indent="-342900" algn="just"/>
            <a:r>
              <a:rPr lang="ru-RU" sz="1400" dirty="0" smtClean="0">
                <a:latin typeface="Times New Roman" pitchFamily="18" charset="0"/>
                <a:cs typeface="Times New Roman" pitchFamily="18" charset="0"/>
              </a:rPr>
              <a:t>Изменились ставки)</a:t>
            </a:r>
          </a:p>
          <a:p>
            <a:pPr marL="800100" lvl="1" indent="-342900" algn="just">
              <a:buFont typeface="Arial" pitchFamily="34" charset="0"/>
              <a:buChar char="•"/>
            </a:pPr>
            <a:r>
              <a:rPr lang="ru-RU" sz="1400" dirty="0" smtClean="0">
                <a:latin typeface="Times New Roman" pitchFamily="18" charset="0"/>
                <a:cs typeface="Times New Roman" pitchFamily="18" charset="0"/>
              </a:rPr>
              <a:t>дисперсия характеризует стиль игры.</a:t>
            </a:r>
          </a:p>
          <a:p>
            <a:pPr marL="1257300" lvl="2" indent="-342900" algn="just">
              <a:buFont typeface="Arial" pitchFamily="34" charset="0"/>
              <a:buChar char="•"/>
            </a:pPr>
            <a:r>
              <a:rPr lang="ru-RU" sz="1200" dirty="0" smtClean="0">
                <a:latin typeface="Times New Roman" pitchFamily="18" charset="0"/>
                <a:cs typeface="Times New Roman" pitchFamily="18" charset="0"/>
              </a:rPr>
              <a:t>Игра с низкой дисперсией – это осторожная игра. </a:t>
            </a:r>
          </a:p>
          <a:p>
            <a:pPr marL="1257300" lvl="2" indent="-342900" algn="just"/>
            <a:r>
              <a:rPr lang="ru-RU" sz="1200" dirty="0" smtClean="0">
                <a:latin typeface="Times New Roman" pitchFamily="18" charset="0"/>
                <a:cs typeface="Times New Roman" pitchFamily="18" charset="0"/>
              </a:rPr>
              <a:t>Игрок склонен выбирать самые надёжные схемы, где за 1 раз он не проигрывает/выигрывает слишком много. </a:t>
            </a:r>
          </a:p>
          <a:p>
            <a:pPr marL="1257300" lvl="2" indent="-342900" algn="just">
              <a:buFont typeface="Arial" pitchFamily="34" charset="0"/>
              <a:buChar char="•"/>
            </a:pPr>
            <a:r>
              <a:rPr lang="ru-RU" sz="1200" dirty="0" smtClean="0">
                <a:latin typeface="Times New Roman" pitchFamily="18" charset="0"/>
                <a:cs typeface="Times New Roman" pitchFamily="18" charset="0"/>
              </a:rPr>
              <a:t>Игра с высокой дисперсией(</a:t>
            </a:r>
            <a:r>
              <a:rPr lang="ru-RU" sz="1200" i="1" dirty="0" smtClean="0">
                <a:latin typeface="Times New Roman" pitchFamily="18" charset="0"/>
                <a:cs typeface="Times New Roman" pitchFamily="18" charset="0"/>
              </a:rPr>
              <a:t>дисперсионная</a:t>
            </a:r>
            <a:r>
              <a:rPr lang="ru-RU" sz="1200" dirty="0" smtClean="0">
                <a:latin typeface="Times New Roman" pitchFamily="18" charset="0"/>
                <a:cs typeface="Times New Roman" pitchFamily="18" charset="0"/>
              </a:rPr>
              <a:t> игра). Это авантюрный или агрессивный стиль игры, где игрок выбирает «адреналиновые» схемы.</a:t>
            </a:r>
            <a:endParaRPr lang="ru-RU" sz="1200" dirty="0" smtClean="0">
              <a:solidFill>
                <a:schemeClr val="tx1"/>
              </a:solidFill>
              <a:latin typeface="Times New Roman" pitchFamily="18" charset="0"/>
              <a:cs typeface="Times New Roman" pitchFamily="18" charset="0"/>
            </a:endParaRPr>
          </a:p>
          <a:p>
            <a:pPr algn="just">
              <a:lnSpc>
                <a:spcPct val="110000"/>
              </a:lnSpc>
              <a:spcAft>
                <a:spcPts val="600"/>
              </a:spcAft>
            </a:pPr>
            <a:endParaRPr lang="ru-RU" sz="1400" dirty="0" smtClean="0">
              <a:solidFill>
                <a:schemeClr val="tx1"/>
              </a:solidFill>
            </a:endParaRPr>
          </a:p>
        </p:txBody>
      </p:sp>
      <p:pic>
        <p:nvPicPr>
          <p:cNvPr id="5" name="Picture 2" descr="Картинки по запросу попадание в мишень"/>
          <p:cNvPicPr>
            <a:picLocks noChangeAspect="1" noChangeArrowheads="1"/>
          </p:cNvPicPr>
          <p:nvPr/>
        </p:nvPicPr>
        <p:blipFill>
          <a:blip r:embed="rId2"/>
          <a:srcRect/>
          <a:stretch>
            <a:fillRect/>
          </a:stretch>
        </p:blipFill>
        <p:spPr bwMode="auto">
          <a:xfrm>
            <a:off x="6166040" y="1375010"/>
            <a:ext cx="2426726" cy="2353925"/>
          </a:xfrm>
          <a:prstGeom prst="rect">
            <a:avLst/>
          </a:prstGeom>
          <a:noFill/>
        </p:spPr>
      </p:pic>
      <p:sp>
        <p:nvSpPr>
          <p:cNvPr id="6" name="TextBox 5"/>
          <p:cNvSpPr txBox="1"/>
          <p:nvPr/>
        </p:nvSpPr>
        <p:spPr>
          <a:xfrm>
            <a:off x="8592766" y="4682247"/>
            <a:ext cx="551234" cy="369332"/>
          </a:xfrm>
          <a:prstGeom prst="rect">
            <a:avLst/>
          </a:prstGeom>
          <a:noFill/>
        </p:spPr>
        <p:txBody>
          <a:bodyPr wrap="square" rtlCol="0">
            <a:spAutoFit/>
          </a:bodyPr>
          <a:lstStyle/>
          <a:p>
            <a:r>
              <a:rPr lang="ru-RU" dirty="0" smtClean="0"/>
              <a:t>51</a:t>
            </a:r>
            <a:endParaRPr lang="ru-RU"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0" y="1129387"/>
            <a:ext cx="9144000" cy="2431435"/>
          </a:xfrm>
          <a:prstGeom prst="rect">
            <a:avLst/>
          </a:prstGeom>
          <a:solidFill>
            <a:srgbClr val="FFFFFF"/>
          </a:solidFill>
          <a:ln w="9525">
            <a:noFill/>
            <a:miter lim="800000"/>
            <a:headEnd/>
            <a:tailEnd/>
          </a:ln>
          <a:effectLst/>
        </p:spPr>
        <p:txBody>
          <a:bodyPr wrap="square" anchor="ctr">
            <a:spAutoFit/>
          </a:bodyPr>
          <a:lstStyle/>
          <a:p>
            <a:pPr indent="438150" eaLnBrk="0" hangingPunct="0">
              <a:defRPr/>
            </a:pPr>
            <a:r>
              <a:rPr lang="ru-RU" sz="1600" b="1" i="1" dirty="0" smtClean="0">
                <a:latin typeface="Times New Roman" pitchFamily="18" charset="0"/>
                <a:ea typeface="Times New Roman" pitchFamily="18" charset="0"/>
                <a:cs typeface="Times New Roman" pitchFamily="18" charset="0"/>
              </a:rPr>
              <a:t>Среднеквадратичные </a:t>
            </a:r>
            <a:r>
              <a:rPr lang="ru-RU" sz="1600" b="1" i="1" dirty="0">
                <a:latin typeface="Times New Roman" pitchFamily="18" charset="0"/>
                <a:ea typeface="Times New Roman" pitchFamily="18" charset="0"/>
                <a:cs typeface="Times New Roman" pitchFamily="18" charset="0"/>
              </a:rPr>
              <a:t>погрешности</a:t>
            </a:r>
            <a:endParaRPr lang="ru-RU" sz="1600" dirty="0">
              <a:latin typeface="Times New Roman" pitchFamily="18" charset="0"/>
              <a:cs typeface="Times New Roman" pitchFamily="18" charset="0"/>
            </a:endParaRPr>
          </a:p>
          <a:p>
            <a:pPr indent="450850" eaLnBrk="0" hangingPunct="0">
              <a:lnSpc>
                <a:spcPct val="150000"/>
              </a:lnSpc>
              <a:defRPr/>
            </a:pPr>
            <a:r>
              <a:rPr lang="ru-RU" sz="1600" dirty="0">
                <a:latin typeface="Times New Roman" pitchFamily="18" charset="0"/>
                <a:ea typeface="Times New Roman" pitchFamily="18" charset="0"/>
                <a:cs typeface="Times New Roman" pitchFamily="18" charset="0"/>
              </a:rPr>
              <a:t>Средняя квадратичная погрешность отдельного </a:t>
            </a:r>
            <a:r>
              <a:rPr lang="ru-RU" sz="1600" dirty="0" smtClean="0">
                <a:latin typeface="Times New Roman" pitchFamily="18" charset="0"/>
                <a:ea typeface="Times New Roman" pitchFamily="18" charset="0"/>
                <a:cs typeface="Times New Roman" pitchFamily="18" charset="0"/>
              </a:rPr>
              <a:t>измерения:</a:t>
            </a:r>
            <a:endParaRPr lang="ru-RU" sz="1600" dirty="0">
              <a:latin typeface="Times New Roman" pitchFamily="18" charset="0"/>
              <a:ea typeface="Times New Roman" pitchFamily="18" charset="0"/>
              <a:cs typeface="Times New Roman" pitchFamily="18" charset="0"/>
            </a:endParaRPr>
          </a:p>
          <a:p>
            <a:pPr indent="450850" eaLnBrk="0" hangingPunct="0">
              <a:defRPr/>
            </a:pPr>
            <a:endParaRPr lang="ru-RU" sz="1600" dirty="0">
              <a:latin typeface="Times New Roman" pitchFamily="18" charset="0"/>
              <a:ea typeface="Times New Roman" pitchFamily="18" charset="0"/>
              <a:cs typeface="Times New Roman" pitchFamily="18" charset="0"/>
            </a:endParaRPr>
          </a:p>
          <a:p>
            <a:pPr indent="450850" eaLnBrk="0" hangingPunct="0">
              <a:defRPr/>
            </a:pPr>
            <a:r>
              <a:rPr lang="ru-RU" sz="1600" dirty="0" smtClean="0">
                <a:latin typeface="Times New Roman" pitchFamily="18" charset="0"/>
                <a:ea typeface="Times New Roman" pitchFamily="18" charset="0"/>
                <a:cs typeface="Times New Roman" pitchFamily="18" charset="0"/>
              </a:rPr>
              <a:t>                                                                                                     (1)</a:t>
            </a:r>
            <a:endParaRPr lang="ru-RU" sz="1600" dirty="0">
              <a:latin typeface="Times New Roman" pitchFamily="18" charset="0"/>
              <a:ea typeface="Times New Roman" pitchFamily="18" charset="0"/>
              <a:cs typeface="Times New Roman" pitchFamily="18" charset="0"/>
            </a:endParaRPr>
          </a:p>
          <a:p>
            <a:pPr indent="450850" eaLnBrk="0" hangingPunct="0">
              <a:defRPr/>
            </a:pPr>
            <a:endParaRPr lang="ru-RU" sz="1600" dirty="0">
              <a:latin typeface="Times New Roman" pitchFamily="18" charset="0"/>
              <a:ea typeface="Times New Roman" pitchFamily="18" charset="0"/>
              <a:cs typeface="Times New Roman" pitchFamily="18" charset="0"/>
            </a:endParaRPr>
          </a:p>
          <a:p>
            <a:pPr indent="450850" eaLnBrk="0" hangingPunct="0">
              <a:defRPr/>
            </a:pPr>
            <a:r>
              <a:rPr lang="ru-RU" sz="1600" dirty="0" smtClean="0">
                <a:latin typeface="Times New Roman" pitchFamily="18" charset="0"/>
                <a:ea typeface="Times New Roman" pitchFamily="18" charset="0"/>
                <a:cs typeface="Times New Roman" pitchFamily="18" charset="0"/>
              </a:rPr>
              <a:t>Средняя </a:t>
            </a:r>
            <a:r>
              <a:rPr lang="ru-RU" sz="1600" dirty="0">
                <a:latin typeface="Times New Roman" pitchFamily="18" charset="0"/>
                <a:ea typeface="Times New Roman" pitchFamily="18" charset="0"/>
                <a:cs typeface="Times New Roman" pitchFamily="18" charset="0"/>
              </a:rPr>
              <a:t>квадратичная </a:t>
            </a:r>
            <a:r>
              <a:rPr lang="ru-RU" sz="1600" dirty="0" smtClean="0">
                <a:latin typeface="Times New Roman" pitchFamily="18" charset="0"/>
                <a:ea typeface="Times New Roman" pitchFamily="18" charset="0"/>
                <a:cs typeface="Times New Roman" pitchFamily="18" charset="0"/>
              </a:rPr>
              <a:t>погрешность </a:t>
            </a:r>
            <a:r>
              <a:rPr lang="ru-RU" sz="1600" dirty="0">
                <a:latin typeface="Times New Roman" pitchFamily="18" charset="0"/>
                <a:ea typeface="Times New Roman" pitchFamily="18" charset="0"/>
                <a:cs typeface="Times New Roman" pitchFamily="18" charset="0"/>
              </a:rPr>
              <a:t>среднего </a:t>
            </a:r>
            <a:r>
              <a:rPr lang="ru-RU" sz="1600" dirty="0" smtClean="0">
                <a:latin typeface="Times New Roman" pitchFamily="18" charset="0"/>
                <a:ea typeface="Times New Roman" pitchFamily="18" charset="0"/>
                <a:cs typeface="Times New Roman" pitchFamily="18" charset="0"/>
              </a:rPr>
              <a:t>арифметического:</a:t>
            </a:r>
            <a:endParaRPr lang="ru-RU" sz="1600" dirty="0">
              <a:latin typeface="Times New Roman" pitchFamily="18" charset="0"/>
              <a:cs typeface="Times New Roman" pitchFamily="18" charset="0"/>
            </a:endParaRPr>
          </a:p>
          <a:p>
            <a:pPr indent="450850" eaLnBrk="0" hangingPunct="0">
              <a:defRPr/>
            </a:pPr>
            <a:r>
              <a:rPr lang="ru-RU" sz="1600" dirty="0">
                <a:latin typeface="+mn-lt"/>
                <a:ea typeface="Times New Roman" pitchFamily="18" charset="0"/>
                <a:cs typeface="Arial" pitchFamily="34" charset="0"/>
              </a:rPr>
              <a:t> </a:t>
            </a:r>
            <a:endParaRPr lang="ru-RU" sz="1600" dirty="0" smtClean="0">
              <a:latin typeface="+mn-lt"/>
              <a:ea typeface="Times New Roman" pitchFamily="18" charset="0"/>
              <a:cs typeface="Arial" pitchFamily="34" charset="0"/>
            </a:endParaRPr>
          </a:p>
          <a:p>
            <a:pPr indent="450850" eaLnBrk="0" hangingPunct="0">
              <a:defRPr/>
            </a:pPr>
            <a:r>
              <a:rPr lang="ru-RU" sz="1600" dirty="0" smtClean="0">
                <a:latin typeface="+mn-lt"/>
                <a:cs typeface="Arial" pitchFamily="34" charset="0"/>
              </a:rPr>
              <a:t>                                                                                                     (2)</a:t>
            </a:r>
            <a:endParaRPr lang="ru-RU" sz="1600" dirty="0">
              <a:latin typeface="+mn-lt"/>
            </a:endParaRPr>
          </a:p>
          <a:p>
            <a:pPr indent="450850" eaLnBrk="0" hangingPunct="0">
              <a:defRPr/>
            </a:pPr>
            <a:endParaRPr lang="ru-RU" sz="1600" dirty="0">
              <a:latin typeface="+mn-lt"/>
            </a:endParaRPr>
          </a:p>
        </p:txBody>
      </p:sp>
      <p:graphicFrame>
        <p:nvGraphicFramePr>
          <p:cNvPr id="6" name="Object 9"/>
          <p:cNvGraphicFramePr>
            <a:graphicFrameLocks noChangeAspect="1"/>
          </p:cNvGraphicFramePr>
          <p:nvPr/>
        </p:nvGraphicFramePr>
        <p:xfrm>
          <a:off x="6341208" y="1520963"/>
          <a:ext cx="2336067" cy="2401680"/>
        </p:xfrm>
        <a:graphic>
          <a:graphicData uri="http://schemas.openxmlformats.org/presentationml/2006/ole">
            <mc:AlternateContent xmlns:mc="http://schemas.openxmlformats.org/markup-compatibility/2006">
              <mc:Choice xmlns:v="urn:schemas-microsoft-com:vml" Requires="v">
                <p:oleObj spid="_x0000_s99387" name="Visio" r:id="rId3" imgW="2617920" imgH="2697120" progId="">
                  <p:embed/>
                </p:oleObj>
              </mc:Choice>
              <mc:Fallback>
                <p:oleObj name="Visio" r:id="rId3" imgW="2617920" imgH="2697120" progId="">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1208" y="1520963"/>
                        <a:ext cx="2336067" cy="24016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10"/>
          <p:cNvSpPr txBox="1">
            <a:spLocks noChangeArrowheads="1"/>
          </p:cNvSpPr>
          <p:nvPr/>
        </p:nvSpPr>
        <p:spPr bwMode="auto">
          <a:xfrm>
            <a:off x="6155678" y="3574980"/>
            <a:ext cx="2802792" cy="891003"/>
          </a:xfrm>
          <a:prstGeom prst="rect">
            <a:avLst/>
          </a:prstGeom>
          <a:noFill/>
          <a:ln w="9525">
            <a:noFill/>
            <a:miter lim="800000"/>
            <a:headEnd/>
            <a:tailEnd/>
          </a:ln>
        </p:spPr>
        <p:txBody>
          <a:bodyPr/>
          <a:lstStyle/>
          <a:p>
            <a:pPr algn="ctr">
              <a:spcAft>
                <a:spcPts val="1000"/>
              </a:spcAft>
              <a:defRPr/>
            </a:pPr>
            <a:r>
              <a:rPr lang="ru-RU" sz="1600" b="1" dirty="0">
                <a:latin typeface="Times New Roman" pitchFamily="18" charset="0"/>
                <a:cs typeface="Times New Roman" pitchFamily="18" charset="0"/>
              </a:rPr>
              <a:t>Рисунок </a:t>
            </a:r>
            <a:r>
              <a:rPr lang="ru-RU" sz="1600" b="1" dirty="0" smtClean="0">
                <a:latin typeface="Times New Roman" pitchFamily="18" charset="0"/>
                <a:cs typeface="Times New Roman" pitchFamily="18" charset="0"/>
              </a:rPr>
              <a:t>– </a:t>
            </a:r>
            <a:r>
              <a:rPr lang="ru-RU" sz="1600" b="1" dirty="0">
                <a:latin typeface="Times New Roman" pitchFamily="18" charset="0"/>
                <a:cs typeface="Times New Roman" pitchFamily="18" charset="0"/>
              </a:rPr>
              <a:t>Средняя квадратичная погрешность отдельного измерения</a:t>
            </a:r>
          </a:p>
        </p:txBody>
      </p:sp>
      <p:graphicFrame>
        <p:nvGraphicFramePr>
          <p:cNvPr id="99331" name="Object 5"/>
          <p:cNvGraphicFramePr>
            <a:graphicFrameLocks noChangeAspect="1"/>
          </p:cNvGraphicFramePr>
          <p:nvPr/>
        </p:nvGraphicFramePr>
        <p:xfrm>
          <a:off x="1049338" y="1816100"/>
          <a:ext cx="2036762" cy="669925"/>
        </p:xfrm>
        <a:graphic>
          <a:graphicData uri="http://schemas.openxmlformats.org/presentationml/2006/ole">
            <mc:AlternateContent xmlns:mc="http://schemas.openxmlformats.org/markup-compatibility/2006">
              <mc:Choice xmlns:v="urn:schemas-microsoft-com:vml" Requires="v">
                <p:oleObj spid="_x0000_s99388" name="Формула" r:id="rId5" imgW="1473200" imgH="482600" progId="Equation.3">
                  <p:embed/>
                </p:oleObj>
              </mc:Choice>
              <mc:Fallback>
                <p:oleObj name="Формула" r:id="rId5" imgW="1473200" imgH="482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9338" y="1816100"/>
                        <a:ext cx="2036762" cy="669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332" name="Object 4"/>
          <p:cNvGraphicFramePr>
            <a:graphicFrameLocks noChangeAspect="1"/>
          </p:cNvGraphicFramePr>
          <p:nvPr/>
        </p:nvGraphicFramePr>
        <p:xfrm>
          <a:off x="1055688" y="2867025"/>
          <a:ext cx="2030412" cy="693738"/>
        </p:xfrm>
        <a:graphic>
          <a:graphicData uri="http://schemas.openxmlformats.org/presentationml/2006/ole">
            <mc:AlternateContent xmlns:mc="http://schemas.openxmlformats.org/markup-compatibility/2006">
              <mc:Choice xmlns:v="urn:schemas-microsoft-com:vml" Requires="v">
                <p:oleObj spid="_x0000_s99389" name="Формула" r:id="rId7" imgW="1473200" imgH="508000" progId="Equation.3">
                  <p:embed/>
                </p:oleObj>
              </mc:Choice>
              <mc:Fallback>
                <p:oleObj name="Формула" r:id="rId7" imgW="1473200" imgH="5080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5688" y="2867025"/>
                        <a:ext cx="2030412" cy="693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8677275" y="4684734"/>
            <a:ext cx="466725" cy="369332"/>
          </a:xfrm>
          <a:prstGeom prst="rect">
            <a:avLst/>
          </a:prstGeom>
          <a:noFill/>
        </p:spPr>
        <p:txBody>
          <a:bodyPr wrap="square" rtlCol="0">
            <a:spAutoFit/>
          </a:bodyPr>
          <a:lstStyle/>
          <a:p>
            <a:r>
              <a:rPr lang="ru-RU" dirty="0" smtClean="0"/>
              <a:t>52</a:t>
            </a:r>
            <a:endParaRPr lang="ru-R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7394" y="4774168"/>
            <a:ext cx="537754" cy="369332"/>
          </a:xfrm>
          <a:prstGeom prst="rect">
            <a:avLst/>
          </a:prstGeom>
          <a:noFill/>
        </p:spPr>
        <p:txBody>
          <a:bodyPr wrap="square" rtlCol="0">
            <a:spAutoFit/>
          </a:bodyPr>
          <a:lstStyle/>
          <a:p>
            <a:r>
              <a:rPr lang="ru-RU" dirty="0" smtClean="0"/>
              <a:t>5</a:t>
            </a:r>
            <a:endParaRPr lang="ru-RU" dirty="0"/>
          </a:p>
        </p:txBody>
      </p:sp>
      <p:sp>
        <p:nvSpPr>
          <p:cNvPr id="5" name="Текст 7"/>
          <p:cNvSpPr>
            <a:spLocks noGrp="1"/>
          </p:cNvSpPr>
          <p:nvPr>
            <p:ph type="body" sz="quarter" idx="10"/>
          </p:nvPr>
        </p:nvSpPr>
        <p:spPr>
          <a:xfrm>
            <a:off x="261257" y="1515291"/>
            <a:ext cx="8543109" cy="3258877"/>
          </a:xfrm>
        </p:spPr>
        <p:txBody>
          <a:bodyPr>
            <a:noAutofit/>
          </a:bodyPr>
          <a:lstStyle/>
          <a:p>
            <a:pPr fontAlgn="base"/>
            <a:r>
              <a:rPr lang="ru-RU" b="1" dirty="0" smtClean="0">
                <a:latin typeface="Times New Roman" pitchFamily="18" charset="0"/>
                <a:cs typeface="Times New Roman" pitchFamily="18" charset="0"/>
              </a:rPr>
              <a:t>По характеристике точности:</a:t>
            </a:r>
          </a:p>
          <a:p>
            <a:pPr indent="457200" algn="just" fontAlgn="base">
              <a:buFont typeface="Arial" pitchFamily="34" charset="0"/>
              <a:buChar char="•"/>
            </a:pPr>
            <a:r>
              <a:rPr lang="ru-RU" b="1" dirty="0" smtClean="0">
                <a:latin typeface="Times New Roman" pitchFamily="18" charset="0"/>
                <a:cs typeface="Times New Roman" pitchFamily="18" charset="0"/>
              </a:rPr>
              <a:t>Равноточные</a:t>
            </a:r>
            <a:r>
              <a:rPr lang="ru-RU" dirty="0" smtClean="0">
                <a:latin typeface="Times New Roman" pitchFamily="18" charset="0"/>
                <a:cs typeface="Times New Roman" pitchFamily="18" charset="0"/>
              </a:rPr>
              <a:t> – ряд измерений какой-либо величины, выполненных в одинаковых условиях.</a:t>
            </a:r>
          </a:p>
          <a:p>
            <a:pPr indent="457200" algn="just" fontAlgn="base">
              <a:buFont typeface="Arial" pitchFamily="34" charset="0"/>
              <a:buChar char="•"/>
            </a:pPr>
            <a:r>
              <a:rPr lang="ru-RU" b="1" dirty="0" smtClean="0">
                <a:latin typeface="Times New Roman" pitchFamily="18" charset="0"/>
                <a:cs typeface="Times New Roman" pitchFamily="18" charset="0"/>
              </a:rPr>
              <a:t>Неравноточные </a:t>
            </a:r>
            <a:r>
              <a:rPr lang="ru-RU" dirty="0" smtClean="0">
                <a:latin typeface="Times New Roman" pitchFamily="18" charset="0"/>
                <a:cs typeface="Times New Roman" pitchFamily="18" charset="0"/>
              </a:rPr>
              <a:t>– измерения, выполненные в различных условиях, приборами различной точности, различным числом приемов и т.д., когда меняется один или несколько фактов сопровождающих измерения (прибор, объект, внешние условия).</a:t>
            </a:r>
          </a:p>
          <a:p>
            <a:pPr indent="457200" algn="just" fontAlgn="base">
              <a:buFont typeface="Arial" pitchFamily="34" charset="0"/>
              <a:buChar char="•"/>
            </a:pPr>
            <a:endParaRPr lang="ru-RU" dirty="0" smtClean="0">
              <a:latin typeface="Times New Roman" pitchFamily="18" charset="0"/>
              <a:cs typeface="Times New Roman" pitchFamily="18" charset="0"/>
            </a:endParaRPr>
          </a:p>
          <a:p>
            <a:pPr fontAlgn="base"/>
            <a:r>
              <a:rPr lang="ru-RU" b="1" dirty="0" smtClean="0">
                <a:latin typeface="Times New Roman" pitchFamily="18" charset="0"/>
                <a:cs typeface="Times New Roman" pitchFamily="18" charset="0"/>
              </a:rPr>
              <a:t>По  количеству измерений:</a:t>
            </a:r>
          </a:p>
          <a:p>
            <a:pPr indent="457200" algn="just" fontAlgn="base">
              <a:buFont typeface="Arial" pitchFamily="34" charset="0"/>
              <a:buChar char="•"/>
            </a:pPr>
            <a:r>
              <a:rPr lang="ru-RU" b="1" dirty="0" smtClean="0">
                <a:latin typeface="Times New Roman" pitchFamily="18" charset="0"/>
                <a:cs typeface="Times New Roman" pitchFamily="18" charset="0"/>
              </a:rPr>
              <a:t>Однократные измерения </a:t>
            </a:r>
            <a:r>
              <a:rPr lang="ru-RU" dirty="0" smtClean="0">
                <a:latin typeface="Times New Roman" pitchFamily="18" charset="0"/>
                <a:cs typeface="Times New Roman" pitchFamily="18" charset="0"/>
              </a:rPr>
              <a:t>– число измерений равно числу измеряемых величин.</a:t>
            </a:r>
          </a:p>
          <a:p>
            <a:pPr indent="457200" algn="just" fontAlgn="base">
              <a:buFont typeface="Arial" pitchFamily="34" charset="0"/>
              <a:buChar char="•"/>
            </a:pPr>
            <a:r>
              <a:rPr lang="ru-RU" b="1" dirty="0" smtClean="0">
                <a:latin typeface="Times New Roman" pitchFamily="18" charset="0"/>
                <a:cs typeface="Times New Roman" pitchFamily="18" charset="0"/>
              </a:rPr>
              <a:t>Многократные измерения </a:t>
            </a:r>
            <a:r>
              <a:rPr lang="ru-RU" dirty="0" smtClean="0">
                <a:latin typeface="Times New Roman" pitchFamily="18" charset="0"/>
                <a:cs typeface="Times New Roman" pitchFamily="18" charset="0"/>
              </a:rPr>
              <a:t>– минимальное число измерений величины больше трех.</a:t>
            </a:r>
          </a:p>
          <a:p>
            <a:pPr indent="457200" algn="just" fontAlgn="base"/>
            <a:endParaRPr lang="ru-RU" dirty="0">
              <a:latin typeface="Times New Roman" pitchFamily="18" charset="0"/>
              <a:cs typeface="Times New Roman" pitchFamily="18" charset="0"/>
            </a:endParaRPr>
          </a:p>
        </p:txBody>
      </p:sp>
      <p:sp>
        <p:nvSpPr>
          <p:cNvPr id="6" name="Заголовок 5"/>
          <p:cNvSpPr>
            <a:spLocks noGrp="1"/>
          </p:cNvSpPr>
          <p:nvPr>
            <p:ph type="title"/>
          </p:nvPr>
        </p:nvSpPr>
        <p:spPr>
          <a:xfrm>
            <a:off x="764693" y="348182"/>
            <a:ext cx="5965438" cy="727617"/>
          </a:xfrm>
        </p:spPr>
        <p:txBody>
          <a:bodyPr>
            <a:normAutofit/>
          </a:bodyPr>
          <a:lstStyle/>
          <a:p>
            <a:r>
              <a:rPr lang="en-US" sz="1800" b="1" dirty="0" smtClean="0">
                <a:solidFill>
                  <a:srgbClr val="FF0000"/>
                </a:solidFill>
                <a:latin typeface="Times New Roman" pitchFamily="18" charset="0"/>
                <a:cs typeface="Times New Roman" pitchFamily="18" charset="0"/>
              </a:rPr>
              <a:t>3</a:t>
            </a:r>
            <a:r>
              <a:rPr lang="ru-RU" sz="1800" b="1" dirty="0" smtClean="0">
                <a:solidFill>
                  <a:srgbClr val="FF0000"/>
                </a:solidFill>
                <a:latin typeface="Times New Roman" pitchFamily="18" charset="0"/>
                <a:cs typeface="Times New Roman" pitchFamily="18" charset="0"/>
              </a:rPr>
              <a:t>. Классификация измерений</a:t>
            </a:r>
            <a:endParaRPr lang="ru-RU" sz="18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355957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Текст 3"/>
          <p:cNvSpPr>
            <a:spLocks noGrp="1"/>
          </p:cNvSpPr>
          <p:nvPr>
            <p:ph type="body" sz="quarter" idx="10"/>
          </p:nvPr>
        </p:nvSpPr>
        <p:spPr>
          <a:xfrm>
            <a:off x="509588" y="768626"/>
            <a:ext cx="8167687" cy="3679549"/>
          </a:xfrm>
        </p:spPr>
        <p:txBody>
          <a:bodyPr rtlCol="0">
            <a:normAutofit/>
          </a:bodyPr>
          <a:lstStyle/>
          <a:p>
            <a:pPr algn="just" fontAlgn="auto">
              <a:spcAft>
                <a:spcPts val="0"/>
              </a:spcAft>
              <a:defRPr/>
            </a:pPr>
            <a:r>
              <a:rPr lang="ru-RU" dirty="0" smtClean="0">
                <a:solidFill>
                  <a:schemeClr val="tx1"/>
                </a:solidFill>
              </a:rPr>
              <a:t>	</a:t>
            </a:r>
            <a:r>
              <a:rPr lang="ru-RU" b="1" i="1" dirty="0" smtClean="0">
                <a:solidFill>
                  <a:schemeClr val="tx1"/>
                </a:solidFill>
                <a:latin typeface="Times New Roman" pitchFamily="18" charset="0"/>
                <a:cs typeface="Times New Roman" pitchFamily="18" charset="0"/>
              </a:rPr>
              <a:t>Определение доверительной вероятности и доверительного интервала при небольшом числе измерений</a:t>
            </a:r>
          </a:p>
          <a:p>
            <a:pPr algn="just" eaLnBrk="0" hangingPunct="0">
              <a:lnSpc>
                <a:spcPct val="120000"/>
              </a:lnSpc>
              <a:defRPr/>
            </a:pPr>
            <a:r>
              <a:rPr lang="ru-RU" dirty="0" smtClean="0">
                <a:solidFill>
                  <a:schemeClr val="tx1"/>
                </a:solidFill>
                <a:latin typeface="Times New Roman" pitchFamily="18" charset="0"/>
                <a:cs typeface="Times New Roman" pitchFamily="18" charset="0"/>
              </a:rPr>
              <a:t>	Доверительная вероятность попадания случайной величины внутрь доверительного интервала:</a:t>
            </a:r>
          </a:p>
          <a:p>
            <a:pPr algn="just" eaLnBrk="0" hangingPunct="0">
              <a:lnSpc>
                <a:spcPct val="120000"/>
              </a:lnSpc>
              <a:defRPr/>
            </a:pPr>
            <a:endParaRPr lang="ru-RU" dirty="0" smtClean="0">
              <a:solidFill>
                <a:schemeClr val="tx1"/>
              </a:solidFill>
              <a:latin typeface="Times New Roman" pitchFamily="18" charset="0"/>
              <a:cs typeface="Times New Roman" pitchFamily="18" charset="0"/>
            </a:endParaRPr>
          </a:p>
          <a:p>
            <a:pPr algn="just" eaLnBrk="0" hangingPunct="0">
              <a:lnSpc>
                <a:spcPct val="120000"/>
              </a:lnSpc>
              <a:defRPr/>
            </a:pPr>
            <a:endParaRPr lang="ru-RU" dirty="0" smtClean="0">
              <a:solidFill>
                <a:schemeClr val="tx1"/>
              </a:solidFill>
              <a:latin typeface="Times New Roman" pitchFamily="18" charset="0"/>
              <a:cs typeface="Times New Roman" pitchFamily="18" charset="0"/>
            </a:endParaRPr>
          </a:p>
          <a:p>
            <a:pPr algn="just" eaLnBrk="0" hangingPunct="0">
              <a:lnSpc>
                <a:spcPct val="120000"/>
              </a:lnSpc>
              <a:defRPr/>
            </a:pPr>
            <a:r>
              <a:rPr lang="ru-RU" dirty="0" smtClean="0">
                <a:solidFill>
                  <a:schemeClr val="tx1"/>
                </a:solidFill>
                <a:latin typeface="Times New Roman" pitchFamily="18" charset="0"/>
                <a:cs typeface="Times New Roman" pitchFamily="18" charset="0"/>
              </a:rPr>
              <a:t>	Коэффициент Стьюдента показывает, какую долю от среднеквадратичной погрешности среднеарифметического               составляет доверительный интервал        </a:t>
            </a:r>
          </a:p>
          <a:p>
            <a:pPr algn="just" eaLnBrk="0" hangingPunct="0">
              <a:lnSpc>
                <a:spcPct val="120000"/>
              </a:lnSpc>
              <a:defRPr/>
            </a:pPr>
            <a:endParaRPr lang="ru-RU" dirty="0" smtClean="0">
              <a:solidFill>
                <a:schemeClr val="tx1"/>
              </a:solidFill>
              <a:latin typeface="Times New Roman" pitchFamily="18" charset="0"/>
              <a:cs typeface="Times New Roman" pitchFamily="18" charset="0"/>
            </a:endParaRPr>
          </a:p>
          <a:p>
            <a:pPr algn="just" eaLnBrk="0" hangingPunct="0">
              <a:lnSpc>
                <a:spcPct val="120000"/>
              </a:lnSpc>
              <a:defRPr/>
            </a:pPr>
            <a:endParaRPr lang="ru-RU" dirty="0" smtClean="0">
              <a:solidFill>
                <a:schemeClr val="tx1"/>
              </a:solidFill>
              <a:latin typeface="Times New Roman" pitchFamily="18" charset="0"/>
              <a:cs typeface="Times New Roman" pitchFamily="18" charset="0"/>
            </a:endParaRPr>
          </a:p>
          <a:p>
            <a:pPr algn="just" eaLnBrk="0" hangingPunct="0">
              <a:lnSpc>
                <a:spcPct val="120000"/>
              </a:lnSpc>
              <a:defRPr/>
            </a:pPr>
            <a:r>
              <a:rPr lang="ru-RU" dirty="0" smtClean="0">
                <a:solidFill>
                  <a:schemeClr val="tx1"/>
                </a:solidFill>
                <a:latin typeface="Times New Roman" pitchFamily="18" charset="0"/>
                <a:cs typeface="Times New Roman" pitchFamily="18" charset="0"/>
              </a:rPr>
              <a:t>Определение доверительного интервала при заданной надёжности:</a:t>
            </a:r>
          </a:p>
          <a:p>
            <a:pPr algn="just" eaLnBrk="0" hangingPunct="0">
              <a:lnSpc>
                <a:spcPct val="120000"/>
              </a:lnSpc>
              <a:defRPr/>
            </a:pPr>
            <a:endParaRPr lang="ru-RU" dirty="0" smtClean="0">
              <a:solidFill>
                <a:schemeClr val="tx1"/>
              </a:solidFill>
            </a:endParaRPr>
          </a:p>
          <a:p>
            <a:pPr indent="450850" eaLnBrk="0" hangingPunct="0">
              <a:defRPr/>
            </a:pPr>
            <a:endParaRPr lang="ru-RU" b="1" i="1" dirty="0" smtClean="0">
              <a:solidFill>
                <a:schemeClr val="tx1"/>
              </a:solidFill>
            </a:endParaRPr>
          </a:p>
          <a:p>
            <a:pPr indent="457200" algn="just" fontAlgn="auto">
              <a:spcAft>
                <a:spcPts val="0"/>
              </a:spcAft>
              <a:defRPr/>
            </a:pPr>
            <a:endParaRPr lang="ru-RU" b="1" i="1" dirty="0" smtClean="0">
              <a:solidFill>
                <a:schemeClr val="tx1"/>
              </a:solidFill>
            </a:endParaRPr>
          </a:p>
          <a:p>
            <a:pPr algn="just" fontAlgn="auto">
              <a:spcAft>
                <a:spcPts val="0"/>
              </a:spcAft>
              <a:defRPr/>
            </a:pPr>
            <a:endParaRPr lang="ru-RU" dirty="0">
              <a:solidFill>
                <a:schemeClr val="tx1"/>
              </a:solidFill>
            </a:endParaRPr>
          </a:p>
        </p:txBody>
      </p:sp>
      <p:graphicFrame>
        <p:nvGraphicFramePr>
          <p:cNvPr id="9" name="Object 1"/>
          <p:cNvGraphicFramePr>
            <a:graphicFrameLocks noChangeAspect="1"/>
          </p:cNvGraphicFramePr>
          <p:nvPr/>
        </p:nvGraphicFramePr>
        <p:xfrm>
          <a:off x="3644348" y="1704247"/>
          <a:ext cx="2313678" cy="287208"/>
        </p:xfrm>
        <a:graphic>
          <a:graphicData uri="http://schemas.openxmlformats.org/presentationml/2006/ole">
            <mc:AlternateContent xmlns:mc="http://schemas.openxmlformats.org/markup-compatibility/2006">
              <mc:Choice xmlns:v="urn:schemas-microsoft-com:vml" Requires="v">
                <p:oleObj spid="_x0000_s100488" name="Формула" r:id="rId3" imgW="1942920" imgH="241200" progId="Equation.3">
                  <p:embed/>
                </p:oleObj>
              </mc:Choice>
              <mc:Fallback>
                <p:oleObj name="Формула" r:id="rId3" imgW="1942920" imgH="2412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4348" y="1704247"/>
                        <a:ext cx="2313678" cy="287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2"/>
          <p:cNvGraphicFramePr>
            <a:graphicFrameLocks noChangeAspect="1"/>
          </p:cNvGraphicFramePr>
          <p:nvPr/>
        </p:nvGraphicFramePr>
        <p:xfrm>
          <a:off x="3644348" y="1991455"/>
          <a:ext cx="2386844" cy="269864"/>
        </p:xfrm>
        <a:graphic>
          <a:graphicData uri="http://schemas.openxmlformats.org/presentationml/2006/ole">
            <mc:AlternateContent xmlns:mc="http://schemas.openxmlformats.org/markup-compatibility/2006">
              <mc:Choice xmlns:v="urn:schemas-microsoft-com:vml" Requires="v">
                <p:oleObj spid="_x0000_s100489" name="Формула" r:id="rId5" imgW="2133360" imgH="241200" progId="Equation.3">
                  <p:embed/>
                </p:oleObj>
              </mc:Choice>
              <mc:Fallback>
                <p:oleObj name="Формула" r:id="rId5" imgW="2133360" imgH="24120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4348" y="1991455"/>
                        <a:ext cx="2386844" cy="2698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3"/>
          <p:cNvGraphicFramePr>
            <a:graphicFrameLocks noChangeAspect="1"/>
          </p:cNvGraphicFramePr>
          <p:nvPr/>
        </p:nvGraphicFramePr>
        <p:xfrm>
          <a:off x="3644348" y="2261319"/>
          <a:ext cx="2330379" cy="254315"/>
        </p:xfrm>
        <a:graphic>
          <a:graphicData uri="http://schemas.openxmlformats.org/presentationml/2006/ole">
            <mc:AlternateContent xmlns:mc="http://schemas.openxmlformats.org/markup-compatibility/2006">
              <mc:Choice xmlns:v="urn:schemas-microsoft-com:vml" Requires="v">
                <p:oleObj spid="_x0000_s100490" name="Формула" r:id="rId7" imgW="2209680" imgH="241200" progId="Equation.3">
                  <p:embed/>
                </p:oleObj>
              </mc:Choice>
              <mc:Fallback>
                <p:oleObj name="Формула" r:id="rId7" imgW="2209680" imgH="24120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44348" y="2261319"/>
                        <a:ext cx="2330379" cy="2543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3"/>
          <p:cNvGraphicFramePr>
            <a:graphicFrameLocks noChangeAspect="1"/>
          </p:cNvGraphicFramePr>
          <p:nvPr/>
        </p:nvGraphicFramePr>
        <p:xfrm>
          <a:off x="2636838" y="3227823"/>
          <a:ext cx="2266950" cy="691852"/>
        </p:xfrm>
        <a:graphic>
          <a:graphicData uri="http://schemas.openxmlformats.org/presentationml/2006/ole">
            <mc:AlternateContent xmlns:mc="http://schemas.openxmlformats.org/markup-compatibility/2006">
              <mc:Choice xmlns:v="urn:schemas-microsoft-com:vml" Requires="v">
                <p:oleObj spid="_x0000_s100491" name="Формула" r:id="rId9" imgW="1536700" imgH="469900" progId="Equation.3">
                  <p:embed/>
                </p:oleObj>
              </mc:Choice>
              <mc:Fallback>
                <p:oleObj name="Формула" r:id="rId9" imgW="1536700" imgH="469900" progId="Equation.3">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36838" y="3227823"/>
                        <a:ext cx="2266950" cy="6918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5"/>
          <p:cNvGraphicFramePr>
            <a:graphicFrameLocks noChangeAspect="1"/>
          </p:cNvGraphicFramePr>
          <p:nvPr>
            <p:extLst>
              <p:ext uri="{D42A27DB-BD31-4B8C-83A1-F6EECF244321}">
                <p14:modId xmlns:p14="http://schemas.microsoft.com/office/powerpoint/2010/main" val="2247620208"/>
              </p:ext>
            </p:extLst>
          </p:nvPr>
        </p:nvGraphicFramePr>
        <p:xfrm>
          <a:off x="4124842" y="2957959"/>
          <a:ext cx="364229" cy="284823"/>
        </p:xfrm>
        <a:graphic>
          <a:graphicData uri="http://schemas.openxmlformats.org/presentationml/2006/ole">
            <mc:AlternateContent xmlns:mc="http://schemas.openxmlformats.org/markup-compatibility/2006">
              <mc:Choice xmlns:v="urn:schemas-microsoft-com:vml" Requires="v">
                <p:oleObj spid="_x0000_s100492" name="Формула" r:id="rId11" imgW="380880" imgH="228600" progId="Equation.3">
                  <p:embed/>
                </p:oleObj>
              </mc:Choice>
              <mc:Fallback>
                <p:oleObj name="Формула" r:id="rId11" imgW="380880" imgH="228600" progId="Equation.3">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24842" y="2957959"/>
                        <a:ext cx="364229" cy="2848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7"/>
          <p:cNvGraphicFramePr>
            <a:graphicFrameLocks noChangeAspect="1"/>
          </p:cNvGraphicFramePr>
          <p:nvPr>
            <p:extLst>
              <p:ext uri="{D42A27DB-BD31-4B8C-83A1-F6EECF244321}">
                <p14:modId xmlns:p14="http://schemas.microsoft.com/office/powerpoint/2010/main" val="122373948"/>
              </p:ext>
            </p:extLst>
          </p:nvPr>
        </p:nvGraphicFramePr>
        <p:xfrm>
          <a:off x="7879693" y="2957959"/>
          <a:ext cx="449263" cy="292100"/>
        </p:xfrm>
        <a:graphic>
          <a:graphicData uri="http://schemas.openxmlformats.org/presentationml/2006/ole">
            <mc:AlternateContent xmlns:mc="http://schemas.openxmlformats.org/markup-compatibility/2006">
              <mc:Choice xmlns:v="urn:schemas-microsoft-com:vml" Requires="v">
                <p:oleObj spid="_x0000_s100493" name="Формула" r:id="rId13" imgW="253800" imgH="164880" progId="Equation.3">
                  <p:embed/>
                </p:oleObj>
              </mc:Choice>
              <mc:Fallback>
                <p:oleObj name="Формула" r:id="rId13" imgW="253800" imgH="16488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79693" y="2957959"/>
                        <a:ext cx="449263"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8"/>
          <p:cNvGraphicFramePr>
            <a:graphicFrameLocks noChangeAspect="1"/>
          </p:cNvGraphicFramePr>
          <p:nvPr/>
        </p:nvGraphicFramePr>
        <p:xfrm>
          <a:off x="6566245" y="3919675"/>
          <a:ext cx="1458223" cy="668739"/>
        </p:xfrm>
        <a:graphic>
          <a:graphicData uri="http://schemas.openxmlformats.org/presentationml/2006/ole">
            <mc:AlternateContent xmlns:mc="http://schemas.openxmlformats.org/markup-compatibility/2006">
              <mc:Choice xmlns:v="urn:schemas-microsoft-com:vml" Requires="v">
                <p:oleObj spid="_x0000_s100494" name="Формула" r:id="rId15" imgW="1091880" imgH="495000" progId="Equation.3">
                  <p:embed/>
                </p:oleObj>
              </mc:Choice>
              <mc:Fallback>
                <p:oleObj name="Формула" r:id="rId15" imgW="1091880" imgH="495000"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66245" y="3919675"/>
                        <a:ext cx="1458223" cy="6687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Box 15"/>
          <p:cNvSpPr txBox="1"/>
          <p:nvPr/>
        </p:nvSpPr>
        <p:spPr>
          <a:xfrm>
            <a:off x="8677275" y="4588414"/>
            <a:ext cx="466725" cy="369332"/>
          </a:xfrm>
          <a:prstGeom prst="rect">
            <a:avLst/>
          </a:prstGeom>
          <a:noFill/>
        </p:spPr>
        <p:txBody>
          <a:bodyPr wrap="square" rtlCol="0">
            <a:spAutoFit/>
          </a:bodyPr>
          <a:lstStyle/>
          <a:p>
            <a:r>
              <a:rPr lang="ru-RU" dirty="0" smtClean="0"/>
              <a:t>53</a:t>
            </a:r>
            <a:endParaRPr lang="ru-RU"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8099" y="162838"/>
            <a:ext cx="8417490" cy="338554"/>
          </a:xfrm>
          <a:prstGeom prst="rect">
            <a:avLst/>
          </a:prstGeom>
          <a:noFill/>
        </p:spPr>
        <p:txBody>
          <a:bodyPr wrap="square" rtlCol="0">
            <a:spAutoFit/>
          </a:bodyPr>
          <a:lstStyle/>
          <a:p>
            <a:r>
              <a:rPr lang="ru-RU" sz="1600" b="1" dirty="0" smtClean="0">
                <a:solidFill>
                  <a:srgbClr val="FF0000"/>
                </a:solidFill>
                <a:latin typeface="Times New Roman" pitchFamily="18" charset="0"/>
                <a:cs typeface="Times New Roman" pitchFamily="18" charset="0"/>
              </a:rPr>
              <a:t>8.7. Функция плотности распределения случайной погрешности</a:t>
            </a:r>
            <a:endParaRPr lang="ru-RU" sz="1600" b="1" dirty="0">
              <a:solidFill>
                <a:srgbClr val="FF0000"/>
              </a:solidFill>
              <a:latin typeface="Times New Roman" pitchFamily="18" charset="0"/>
              <a:cs typeface="Times New Roman" pitchFamily="18" charset="0"/>
            </a:endParaRPr>
          </a:p>
        </p:txBody>
      </p:sp>
      <p:sp>
        <p:nvSpPr>
          <p:cNvPr id="5" name="TextBox 4"/>
          <p:cNvSpPr txBox="1"/>
          <p:nvPr/>
        </p:nvSpPr>
        <p:spPr>
          <a:xfrm>
            <a:off x="8587394" y="4774168"/>
            <a:ext cx="537754" cy="369332"/>
          </a:xfrm>
          <a:prstGeom prst="rect">
            <a:avLst/>
          </a:prstGeom>
          <a:noFill/>
        </p:spPr>
        <p:txBody>
          <a:bodyPr wrap="square" rtlCol="0">
            <a:spAutoFit/>
          </a:bodyPr>
          <a:lstStyle/>
          <a:p>
            <a:r>
              <a:rPr lang="ru-RU" dirty="0" smtClean="0"/>
              <a:t>54</a:t>
            </a:r>
            <a:endParaRPr lang="ru-RU" dirty="0"/>
          </a:p>
        </p:txBody>
      </p:sp>
      <p:sp>
        <p:nvSpPr>
          <p:cNvPr id="6" name="TextBox 5"/>
          <p:cNvSpPr txBox="1"/>
          <p:nvPr/>
        </p:nvSpPr>
        <p:spPr>
          <a:xfrm>
            <a:off x="288099" y="677904"/>
            <a:ext cx="8417490" cy="830997"/>
          </a:xfrm>
          <a:prstGeom prst="rect">
            <a:avLst/>
          </a:prstGeom>
          <a:noFill/>
        </p:spPr>
        <p:txBody>
          <a:bodyPr wrap="square" rtlCol="0">
            <a:spAutoFit/>
          </a:bodyPr>
          <a:lstStyle/>
          <a:p>
            <a:r>
              <a:rPr lang="ru-RU" sz="1600" dirty="0" smtClean="0">
                <a:latin typeface="Times New Roman" pitchFamily="18" charset="0"/>
                <a:cs typeface="Times New Roman" pitchFamily="18" charset="0"/>
              </a:rPr>
              <a:t>Случайная погрешность:</a:t>
            </a:r>
          </a:p>
          <a:p>
            <a:endParaRPr lang="ru-RU" sz="1600" dirty="0" smtClean="0">
              <a:latin typeface="Times New Roman" pitchFamily="18" charset="0"/>
              <a:cs typeface="Times New Roman" pitchFamily="18" charset="0"/>
            </a:endParaRPr>
          </a:p>
          <a:p>
            <a:r>
              <a:rPr lang="ru-RU" sz="1600" dirty="0" smtClean="0">
                <a:latin typeface="Times New Roman" pitchFamily="18" charset="0"/>
                <a:cs typeface="Times New Roman" pitchFamily="18" charset="0"/>
              </a:rPr>
              <a:t>где      - результат наблюдения;             - оценка истинного значения величины    </a:t>
            </a:r>
            <a:endParaRPr lang="ru-RU" sz="1600" dirty="0">
              <a:latin typeface="Times New Roman" pitchFamily="18" charset="0"/>
              <a:cs typeface="Times New Roman" pitchFamily="18" charset="0"/>
            </a:endParaRPr>
          </a:p>
        </p:txBody>
      </p:sp>
      <p:graphicFrame>
        <p:nvGraphicFramePr>
          <p:cNvPr id="8" name="Object 4"/>
          <p:cNvGraphicFramePr>
            <a:graphicFrameLocks noChangeAspect="1"/>
          </p:cNvGraphicFramePr>
          <p:nvPr/>
        </p:nvGraphicFramePr>
        <p:xfrm>
          <a:off x="2897399" y="677904"/>
          <a:ext cx="1218777" cy="406259"/>
        </p:xfrm>
        <a:graphic>
          <a:graphicData uri="http://schemas.openxmlformats.org/presentationml/2006/ole">
            <mc:AlternateContent xmlns:mc="http://schemas.openxmlformats.org/markup-compatibility/2006">
              <mc:Choice xmlns:v="urn:schemas-microsoft-com:vml" Requires="v">
                <p:oleObj spid="_x0000_s112699" name="Equation" r:id="rId3" imgW="609480" imgH="203040" progId="Equation.DSMT4">
                  <p:embed/>
                </p:oleObj>
              </mc:Choice>
              <mc:Fallback>
                <p:oleObj name="Equation" r:id="rId3" imgW="609480" imgH="2030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7399" y="677904"/>
                        <a:ext cx="1218777" cy="406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43" name="Object 3"/>
          <p:cNvGraphicFramePr>
            <a:graphicFrameLocks noChangeAspect="1"/>
          </p:cNvGraphicFramePr>
          <p:nvPr/>
        </p:nvGraphicFramePr>
        <p:xfrm>
          <a:off x="674411" y="1113450"/>
          <a:ext cx="292007" cy="424738"/>
        </p:xfrm>
        <a:graphic>
          <a:graphicData uri="http://schemas.openxmlformats.org/presentationml/2006/ole">
            <mc:AlternateContent xmlns:mc="http://schemas.openxmlformats.org/markup-compatibility/2006">
              <mc:Choice xmlns:v="urn:schemas-microsoft-com:vml" Requires="v">
                <p:oleObj spid="_x0000_s112700" name="Equation" r:id="rId5" imgW="139680" imgH="203040" progId="Equation.DSMT4">
                  <p:embed/>
                </p:oleObj>
              </mc:Choice>
              <mc:Fallback>
                <p:oleObj name="Equation" r:id="rId5" imgW="139680" imgH="20304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4411" y="1113450"/>
                        <a:ext cx="292007" cy="42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44" name="Object 4"/>
          <p:cNvGraphicFramePr>
            <a:graphicFrameLocks noChangeAspect="1"/>
          </p:cNvGraphicFramePr>
          <p:nvPr/>
        </p:nvGraphicFramePr>
        <p:xfrm>
          <a:off x="3175000" y="1084163"/>
          <a:ext cx="331788" cy="454025"/>
        </p:xfrm>
        <a:graphic>
          <a:graphicData uri="http://schemas.openxmlformats.org/presentationml/2006/ole">
            <mc:AlternateContent xmlns:mc="http://schemas.openxmlformats.org/markup-compatibility/2006">
              <mc:Choice xmlns:v="urn:schemas-microsoft-com:vml" Requires="v">
                <p:oleObj spid="_x0000_s112701" name="Equation" r:id="rId7" imgW="139680" imgH="190440" progId="Equation.DSMT4">
                  <p:embed/>
                </p:oleObj>
              </mc:Choice>
              <mc:Fallback>
                <p:oleObj name="Equation" r:id="rId7" imgW="139680" imgH="19044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75000" y="1084163"/>
                        <a:ext cx="33178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12649" name="Picture 9"/>
          <p:cNvPicPr>
            <a:picLocks noChangeAspect="1" noChangeArrowheads="1"/>
          </p:cNvPicPr>
          <p:nvPr/>
        </p:nvPicPr>
        <p:blipFill>
          <a:blip r:embed="rId9"/>
          <a:srcRect/>
          <a:stretch>
            <a:fillRect/>
          </a:stretch>
        </p:blipFill>
        <p:spPr bwMode="auto">
          <a:xfrm>
            <a:off x="212943" y="1496340"/>
            <a:ext cx="5734050" cy="2895600"/>
          </a:xfrm>
          <a:prstGeom prst="rect">
            <a:avLst/>
          </a:prstGeom>
          <a:noFill/>
          <a:ln w="9525">
            <a:noFill/>
            <a:miter lim="800000"/>
            <a:headEnd/>
            <a:tailEnd/>
          </a:ln>
        </p:spPr>
      </p:pic>
      <p:sp>
        <p:nvSpPr>
          <p:cNvPr id="21" name="TextBox 20"/>
          <p:cNvSpPr txBox="1"/>
          <p:nvPr/>
        </p:nvSpPr>
        <p:spPr>
          <a:xfrm>
            <a:off x="6022149" y="1596548"/>
            <a:ext cx="2946487" cy="2554545"/>
          </a:xfrm>
          <a:prstGeom prst="rect">
            <a:avLst/>
          </a:prstGeom>
          <a:noFill/>
        </p:spPr>
        <p:txBody>
          <a:bodyPr wrap="square" rtlCol="0">
            <a:spAutoFit/>
          </a:bodyPr>
          <a:lstStyle/>
          <a:p>
            <a:pPr algn="just"/>
            <a:r>
              <a:rPr lang="ru-RU" sz="1600" dirty="0" smtClean="0">
                <a:latin typeface="Times New Roman" pitchFamily="18" charset="0"/>
                <a:cs typeface="Times New Roman" pitchFamily="18" charset="0"/>
              </a:rPr>
              <a:t>С помощью функции </a:t>
            </a:r>
            <a:r>
              <a:rPr lang="en-US" sz="1600" i="1" dirty="0" smtClean="0">
                <a:latin typeface="Symbol" pitchFamily="18" charset="2"/>
                <a:cs typeface="Times New Roman" pitchFamily="18" charset="0"/>
              </a:rPr>
              <a:t>j(D)</a:t>
            </a:r>
            <a:r>
              <a:rPr lang="en-US" sz="1600" dirty="0" smtClean="0">
                <a:latin typeface="Times New Roman" pitchFamily="18" charset="0"/>
                <a:cs typeface="Times New Roman" pitchFamily="18" charset="0"/>
              </a:rPr>
              <a:t> </a:t>
            </a:r>
            <a:r>
              <a:rPr lang="ru-RU" sz="1600" dirty="0" smtClean="0">
                <a:latin typeface="Times New Roman" pitchFamily="18" charset="0"/>
                <a:cs typeface="Times New Roman" pitchFamily="18" charset="0"/>
              </a:rPr>
              <a:t>можно определить вероятность того, что случайная погрешность результата наблюдения не превзойдет заданного значения погрешности. Эта вероятность равна площади фигуры, лежащей под кривой функции </a:t>
            </a:r>
            <a:r>
              <a:rPr lang="en-US" sz="1600" i="1" dirty="0" smtClean="0">
                <a:latin typeface="Symbol" pitchFamily="18" charset="2"/>
                <a:cs typeface="Times New Roman" pitchFamily="18" charset="0"/>
              </a:rPr>
              <a:t>j(D)</a:t>
            </a:r>
            <a:r>
              <a:rPr lang="ru-RU" sz="1600" dirty="0" smtClean="0">
                <a:latin typeface="Times New Roman" pitchFamily="18" charset="0"/>
                <a:cs typeface="Times New Roman" pitchFamily="18" charset="0"/>
              </a:rPr>
              <a:t> в интервале от –</a:t>
            </a:r>
            <a:r>
              <a:rPr lang="en-US" sz="1600" i="1" dirty="0" smtClean="0">
                <a:latin typeface="Symbol" pitchFamily="18" charset="2"/>
                <a:cs typeface="Times New Roman" pitchFamily="18" charset="0"/>
              </a:rPr>
              <a:t> D</a:t>
            </a:r>
            <a:r>
              <a:rPr lang="ru-RU" sz="1600" i="1" dirty="0" smtClean="0">
                <a:latin typeface="Symbol" pitchFamily="18" charset="2"/>
                <a:cs typeface="Times New Roman" pitchFamily="18" charset="0"/>
              </a:rPr>
              <a:t> </a:t>
            </a:r>
            <a:r>
              <a:rPr lang="ru-RU" sz="1600" dirty="0" smtClean="0">
                <a:latin typeface="Times New Roman" pitchFamily="18" charset="0"/>
                <a:cs typeface="Times New Roman" pitchFamily="18" charset="0"/>
              </a:rPr>
              <a:t>до</a:t>
            </a:r>
            <a:r>
              <a:rPr lang="ru-RU" sz="1600" i="1" dirty="0" smtClean="0">
                <a:latin typeface="Symbol" pitchFamily="18" charset="2"/>
                <a:cs typeface="Times New Roman" pitchFamily="18" charset="0"/>
              </a:rPr>
              <a:t> +</a:t>
            </a:r>
            <a:r>
              <a:rPr lang="en-US" sz="1600" i="1" dirty="0" smtClean="0">
                <a:latin typeface="Symbol" pitchFamily="18" charset="2"/>
                <a:cs typeface="Times New Roman" pitchFamily="18" charset="0"/>
              </a:rPr>
              <a:t> D</a:t>
            </a:r>
            <a:r>
              <a:rPr lang="ru-RU" sz="1600" dirty="0" smtClean="0">
                <a:latin typeface="Times New Roman" pitchFamily="18" charset="0"/>
                <a:cs typeface="Times New Roman" pitchFamily="18" charset="0"/>
              </a:rPr>
              <a:t>.</a:t>
            </a:r>
            <a:endParaRPr lang="ru-RU" sz="1600" dirty="0">
              <a:latin typeface="Times New Roman" pitchFamily="18" charset="0"/>
              <a:cs typeface="Times New Roman"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8203" y="851770"/>
            <a:ext cx="8179496" cy="1077218"/>
          </a:xfrm>
          <a:prstGeom prst="rect">
            <a:avLst/>
          </a:prstGeom>
          <a:noFill/>
        </p:spPr>
        <p:txBody>
          <a:bodyPr wrap="square" rtlCol="0">
            <a:spAutoFit/>
          </a:bodyPr>
          <a:lstStyle/>
          <a:p>
            <a:pPr indent="457200" algn="just"/>
            <a:r>
              <a:rPr lang="ru-RU" sz="1600" dirty="0" smtClean="0">
                <a:latin typeface="Times New Roman" pitchFamily="18" charset="0"/>
                <a:cs typeface="Times New Roman" pitchFamily="18" charset="0"/>
              </a:rPr>
              <a:t>Функцию плотности распределения вероятности </a:t>
            </a:r>
            <a:r>
              <a:rPr lang="en-US" sz="1600" i="1" dirty="0" smtClean="0">
                <a:latin typeface="Symbol" pitchFamily="18" charset="2"/>
                <a:cs typeface="Times New Roman" pitchFamily="18" charset="0"/>
              </a:rPr>
              <a:t>j(D)</a:t>
            </a:r>
            <a:r>
              <a:rPr lang="ru-RU" sz="1600" dirty="0" smtClean="0">
                <a:latin typeface="Times New Roman" pitchFamily="18" charset="0"/>
                <a:cs typeface="Times New Roman" pitchFamily="18" charset="0"/>
              </a:rPr>
              <a:t> используют для характеристики величины случайной погрешности измерительного эксперимента.</a:t>
            </a:r>
          </a:p>
          <a:p>
            <a:pPr indent="457200" algn="just"/>
            <a:r>
              <a:rPr lang="ru-RU" sz="1600" dirty="0" smtClean="0">
                <a:latin typeface="Times New Roman" pitchFamily="18" charset="0"/>
                <a:cs typeface="Times New Roman" pitchFamily="18" charset="0"/>
              </a:rPr>
              <a:t>Функция плотности распределения дает наиболее полное представление о случайной погрешности.</a:t>
            </a:r>
            <a:endParaRPr lang="ru-RU" sz="1600" dirty="0">
              <a:latin typeface="Times New Roman" pitchFamily="18" charset="0"/>
              <a:cs typeface="Times New Roman" pitchFamily="18" charset="0"/>
            </a:endParaRPr>
          </a:p>
        </p:txBody>
      </p:sp>
      <p:graphicFrame>
        <p:nvGraphicFramePr>
          <p:cNvPr id="113666" name="Object 2"/>
          <p:cNvGraphicFramePr>
            <a:graphicFrameLocks noChangeAspect="1"/>
          </p:cNvGraphicFramePr>
          <p:nvPr/>
        </p:nvGraphicFramePr>
        <p:xfrm>
          <a:off x="2774646" y="1921049"/>
          <a:ext cx="2171700" cy="1847850"/>
        </p:xfrm>
        <a:graphic>
          <a:graphicData uri="http://schemas.openxmlformats.org/presentationml/2006/ole">
            <mc:AlternateContent xmlns:mc="http://schemas.openxmlformats.org/markup-compatibility/2006">
              <mc:Choice xmlns:v="urn:schemas-microsoft-com:vml" Requires="v">
                <p:oleObj spid="_x0000_s113708" name="Equation" r:id="rId3" imgW="1384200" imgH="1180800" progId="Equation.DSMT4">
                  <p:embed/>
                </p:oleObj>
              </mc:Choice>
              <mc:Fallback>
                <p:oleObj name="Equation" r:id="rId3" imgW="1384200" imgH="11808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4646" y="1921049"/>
                        <a:ext cx="2171700"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13670" name="Picture 6"/>
          <p:cNvPicPr>
            <a:picLocks noChangeAspect="1" noChangeArrowheads="1"/>
          </p:cNvPicPr>
          <p:nvPr/>
        </p:nvPicPr>
        <p:blipFill>
          <a:blip r:embed="rId5"/>
          <a:srcRect/>
          <a:stretch>
            <a:fillRect/>
          </a:stretch>
        </p:blipFill>
        <p:spPr bwMode="auto">
          <a:xfrm>
            <a:off x="250521" y="1921049"/>
            <a:ext cx="2524125" cy="3209925"/>
          </a:xfrm>
          <a:prstGeom prst="rect">
            <a:avLst/>
          </a:prstGeom>
          <a:noFill/>
          <a:ln w="9525">
            <a:noFill/>
            <a:miter lim="800000"/>
            <a:headEnd/>
            <a:tailEnd/>
          </a:ln>
        </p:spPr>
      </p:pic>
      <p:sp>
        <p:nvSpPr>
          <p:cNvPr id="10" name="TextBox 9"/>
          <p:cNvSpPr txBox="1"/>
          <p:nvPr/>
        </p:nvSpPr>
        <p:spPr>
          <a:xfrm>
            <a:off x="5441450" y="1753644"/>
            <a:ext cx="3351821" cy="2308324"/>
          </a:xfrm>
          <a:prstGeom prst="rect">
            <a:avLst/>
          </a:prstGeom>
          <a:noFill/>
        </p:spPr>
        <p:txBody>
          <a:bodyPr wrap="square" rtlCol="0">
            <a:spAutoFit/>
          </a:bodyPr>
          <a:lstStyle/>
          <a:p>
            <a:pPr algn="just"/>
            <a:r>
              <a:rPr lang="ru-RU" sz="1600" dirty="0" smtClean="0">
                <a:latin typeface="Times New Roman" pitchFamily="18" charset="0"/>
                <a:cs typeface="Times New Roman" pitchFamily="18" charset="0"/>
              </a:rPr>
              <a:t>К важнейшим числовым характеристикам относятся:</a:t>
            </a:r>
          </a:p>
          <a:p>
            <a:pPr algn="just"/>
            <a:r>
              <a:rPr lang="ru-RU" sz="1600" dirty="0" smtClean="0">
                <a:latin typeface="Times New Roman" pitchFamily="18" charset="0"/>
                <a:cs typeface="Times New Roman" pitchFamily="18" charset="0"/>
              </a:rPr>
              <a:t>Дисперсия – </a:t>
            </a:r>
            <a:r>
              <a:rPr lang="en-US" sz="1600" dirty="0" smtClean="0">
                <a:latin typeface="Times New Roman" pitchFamily="18" charset="0"/>
                <a:cs typeface="Times New Roman" pitchFamily="18" charset="0"/>
              </a:rPr>
              <a:t>D</a:t>
            </a:r>
          </a:p>
          <a:p>
            <a:pPr algn="just"/>
            <a:r>
              <a:rPr lang="ru-RU" sz="1600" dirty="0" smtClean="0">
                <a:latin typeface="Times New Roman" pitchFamily="18" charset="0"/>
                <a:cs typeface="Times New Roman" pitchFamily="18" charset="0"/>
              </a:rPr>
              <a:t>Среднее квадратичное отклонение случайной погрешности</a:t>
            </a:r>
            <a:r>
              <a:rPr lang="en-US" sz="1600" dirty="0" smtClean="0">
                <a:latin typeface="Times New Roman" pitchFamily="18" charset="0"/>
                <a:cs typeface="Times New Roman" pitchFamily="18" charset="0"/>
              </a:rPr>
              <a:t> –</a:t>
            </a:r>
            <a:r>
              <a:rPr lang="ru-RU" sz="1600" dirty="0" smtClean="0">
                <a:latin typeface="Times New Roman" pitchFamily="18" charset="0"/>
                <a:cs typeface="Times New Roman" pitchFamily="18" charset="0"/>
              </a:rPr>
              <a:t> </a:t>
            </a:r>
            <a:r>
              <a:rPr lang="en-US" sz="1600" dirty="0" smtClean="0">
                <a:latin typeface="Symbol" pitchFamily="18" charset="2"/>
                <a:cs typeface="Times New Roman" pitchFamily="18" charset="0"/>
              </a:rPr>
              <a:t>s</a:t>
            </a:r>
          </a:p>
          <a:p>
            <a:pPr algn="just"/>
            <a:endParaRPr lang="en-US" sz="1600" dirty="0" smtClean="0">
              <a:latin typeface="Symbol" pitchFamily="18" charset="2"/>
              <a:cs typeface="Times New Roman" pitchFamily="18" charset="0"/>
            </a:endParaRPr>
          </a:p>
          <a:p>
            <a:pPr algn="just"/>
            <a:endParaRPr lang="en-US" sz="1600" dirty="0" smtClean="0">
              <a:latin typeface="Symbol" pitchFamily="18" charset="2"/>
              <a:cs typeface="Times New Roman" pitchFamily="18" charset="0"/>
            </a:endParaRPr>
          </a:p>
          <a:p>
            <a:pPr algn="just"/>
            <a:endParaRPr lang="en-US" sz="1600" dirty="0" smtClean="0">
              <a:latin typeface="Symbol" pitchFamily="18" charset="2"/>
              <a:cs typeface="Times New Roman" pitchFamily="18" charset="0"/>
            </a:endParaRPr>
          </a:p>
          <a:p>
            <a:pPr algn="just"/>
            <a:endParaRPr lang="en-US" sz="1600" dirty="0" smtClean="0">
              <a:latin typeface="Symbol" pitchFamily="18" charset="2"/>
              <a:cs typeface="Times New Roman" pitchFamily="18" charset="0"/>
            </a:endParaRPr>
          </a:p>
        </p:txBody>
      </p:sp>
      <p:graphicFrame>
        <p:nvGraphicFramePr>
          <p:cNvPr id="113671" name="Object 2"/>
          <p:cNvGraphicFramePr>
            <a:graphicFrameLocks noChangeAspect="1"/>
          </p:cNvGraphicFramePr>
          <p:nvPr/>
        </p:nvGraphicFramePr>
        <p:xfrm>
          <a:off x="5694363" y="3077083"/>
          <a:ext cx="2051050" cy="874713"/>
        </p:xfrm>
        <a:graphic>
          <a:graphicData uri="http://schemas.openxmlformats.org/presentationml/2006/ole">
            <mc:AlternateContent xmlns:mc="http://schemas.openxmlformats.org/markup-compatibility/2006">
              <mc:Choice xmlns:v="urn:schemas-microsoft-com:vml" Requires="v">
                <p:oleObj spid="_x0000_s113709" name="Equation" r:id="rId6" imgW="1307880" imgH="558720" progId="Equation.DSMT4">
                  <p:embed/>
                </p:oleObj>
              </mc:Choice>
              <mc:Fallback>
                <p:oleObj name="Equation" r:id="rId6" imgW="1307880" imgH="558720" progId="Equation.DSMT4">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94363" y="3077083"/>
                        <a:ext cx="2051050" cy="87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TextBox 11"/>
          <p:cNvSpPr txBox="1"/>
          <p:nvPr/>
        </p:nvSpPr>
        <p:spPr>
          <a:xfrm>
            <a:off x="2799697" y="3899868"/>
            <a:ext cx="6193990" cy="1231106"/>
          </a:xfrm>
          <a:prstGeom prst="rect">
            <a:avLst/>
          </a:prstGeom>
          <a:noFill/>
        </p:spPr>
        <p:txBody>
          <a:bodyPr wrap="square" rtlCol="0">
            <a:spAutoFit/>
          </a:bodyPr>
          <a:lstStyle/>
          <a:p>
            <a:pPr algn="just"/>
            <a:r>
              <a:rPr lang="ru-RU" sz="1400" dirty="0" smtClean="0">
                <a:latin typeface="Times New Roman" pitchFamily="18" charset="0"/>
                <a:cs typeface="Times New Roman" pitchFamily="18" charset="0"/>
              </a:rPr>
              <a:t>Дисперсия и СКО характеризуют величину разброса случайной погрешности вокруг нуля. Чем они больше, тем больше разброс. На практике для характеристики величины случайной погрешности обычно используют СКО, т.к. размерность СКО совпадает с размерностью измеряемой величины </a:t>
            </a:r>
            <a:endParaRPr lang="en-US" sz="1400" dirty="0" smtClean="0">
              <a:latin typeface="Times New Roman" pitchFamily="18" charset="0"/>
              <a:cs typeface="Times New Roman" pitchFamily="18" charset="0"/>
            </a:endParaRPr>
          </a:p>
          <a:p>
            <a:endParaRPr lang="ru-RU" dirty="0"/>
          </a:p>
        </p:txBody>
      </p:sp>
      <p:sp>
        <p:nvSpPr>
          <p:cNvPr id="13" name="TextBox 12"/>
          <p:cNvSpPr txBox="1"/>
          <p:nvPr/>
        </p:nvSpPr>
        <p:spPr>
          <a:xfrm>
            <a:off x="8655485" y="4659682"/>
            <a:ext cx="488515" cy="369332"/>
          </a:xfrm>
          <a:prstGeom prst="rect">
            <a:avLst/>
          </a:prstGeom>
          <a:noFill/>
        </p:spPr>
        <p:txBody>
          <a:bodyPr wrap="square" rtlCol="0">
            <a:spAutoFit/>
          </a:bodyPr>
          <a:lstStyle/>
          <a:p>
            <a:r>
              <a:rPr lang="ru-RU" dirty="0" smtClean="0"/>
              <a:t>55</a:t>
            </a:r>
            <a:endParaRPr lang="ru-RU"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7394" y="4774168"/>
            <a:ext cx="537754" cy="369332"/>
          </a:xfrm>
          <a:prstGeom prst="rect">
            <a:avLst/>
          </a:prstGeom>
          <a:noFill/>
        </p:spPr>
        <p:txBody>
          <a:bodyPr wrap="square" rtlCol="0">
            <a:spAutoFit/>
          </a:bodyPr>
          <a:lstStyle/>
          <a:p>
            <a:r>
              <a:rPr lang="ru-RU" dirty="0" smtClean="0"/>
              <a:t>56</a:t>
            </a:r>
            <a:endParaRPr lang="ru-RU" dirty="0"/>
          </a:p>
        </p:txBody>
      </p:sp>
      <p:sp>
        <p:nvSpPr>
          <p:cNvPr id="6" name="TextBox 5"/>
          <p:cNvSpPr txBox="1"/>
          <p:nvPr/>
        </p:nvSpPr>
        <p:spPr>
          <a:xfrm>
            <a:off x="424070" y="914400"/>
            <a:ext cx="8163324" cy="2539157"/>
          </a:xfrm>
          <a:prstGeom prst="rect">
            <a:avLst/>
          </a:prstGeom>
          <a:noFill/>
        </p:spPr>
        <p:txBody>
          <a:bodyPr wrap="square" rtlCol="0">
            <a:spAutoFit/>
          </a:bodyPr>
          <a:lstStyle/>
          <a:p>
            <a:pPr indent="457200" algn="just">
              <a:spcAft>
                <a:spcPts val="600"/>
              </a:spcAft>
            </a:pPr>
            <a:r>
              <a:rPr lang="ru-RU" sz="1600" b="1" dirty="0" smtClean="0">
                <a:solidFill>
                  <a:srgbClr val="FF0000"/>
                </a:solidFill>
                <a:latin typeface="Times New Roman" pitchFamily="18" charset="0"/>
                <a:cs typeface="Times New Roman" pitchFamily="18" charset="0"/>
              </a:rPr>
              <a:t>Неопределенность измерения </a:t>
            </a:r>
            <a:r>
              <a:rPr lang="ru-RU" sz="1600" dirty="0" smtClean="0">
                <a:latin typeface="Times New Roman" pitchFamily="18" charset="0"/>
                <a:cs typeface="Times New Roman" pitchFamily="18" charset="0"/>
              </a:rPr>
              <a:t>определяют как неотрицательный параметр, характеризующий рассеяние значений величины, приписываемых измеряемой величине на основании используемой информации.</a:t>
            </a:r>
          </a:p>
          <a:p>
            <a:pPr indent="457200" algn="just">
              <a:spcAft>
                <a:spcPts val="600"/>
              </a:spcAft>
            </a:pPr>
            <a:r>
              <a:rPr lang="ru-RU" sz="1600" dirty="0" smtClean="0">
                <a:latin typeface="Times New Roman" pitchFamily="18" charset="0"/>
                <a:cs typeface="Times New Roman" pitchFamily="18" charset="0"/>
              </a:rPr>
              <a:t>При вычислении неопределенности используются два представления распределения вероятностей случайной переменной Х:</a:t>
            </a:r>
          </a:p>
          <a:p>
            <a:pPr indent="457200" algn="just">
              <a:spcAft>
                <a:spcPts val="600"/>
              </a:spcAft>
              <a:buFontTx/>
              <a:buChar char="-"/>
            </a:pPr>
            <a:r>
              <a:rPr lang="ru-RU" sz="1600" dirty="0" smtClean="0">
                <a:latin typeface="Times New Roman" pitchFamily="18" charset="0"/>
                <a:cs typeface="Times New Roman" pitchFamily="18" charset="0"/>
              </a:rPr>
              <a:t>через </a:t>
            </a:r>
            <a:r>
              <a:rPr lang="ru-RU" sz="1600" dirty="0" smtClean="0">
                <a:solidFill>
                  <a:srgbClr val="FF0000"/>
                </a:solidFill>
                <a:latin typeface="Times New Roman" pitchFamily="18" charset="0"/>
                <a:cs typeface="Times New Roman" pitchFamily="18" charset="0"/>
              </a:rPr>
              <a:t>функцию распределения</a:t>
            </a:r>
            <a:r>
              <a:rPr lang="ru-RU" sz="1600" dirty="0" smtClean="0">
                <a:latin typeface="Times New Roman" pitchFamily="18" charset="0"/>
                <a:cs typeface="Times New Roman" pitchFamily="18" charset="0"/>
              </a:rPr>
              <a:t>, дающую для любого значения ее аргумента вероятность того, что Х меньше или равна этому значению;</a:t>
            </a:r>
          </a:p>
          <a:p>
            <a:pPr indent="457200" algn="just">
              <a:spcAft>
                <a:spcPts val="600"/>
              </a:spcAft>
              <a:buFontTx/>
              <a:buChar char="-"/>
            </a:pPr>
            <a:r>
              <a:rPr lang="ru-RU" sz="1600" dirty="0" smtClean="0">
                <a:latin typeface="Times New Roman" pitchFamily="18" charset="0"/>
                <a:cs typeface="Times New Roman" pitchFamily="18" charset="0"/>
              </a:rPr>
              <a:t>через функцию плотности вероятностей, являющуюся производной от функции распределения.</a:t>
            </a:r>
            <a:endParaRPr lang="ru-RU" sz="1600" dirty="0">
              <a:latin typeface="Times New Roman" pitchFamily="18" charset="0"/>
              <a:cs typeface="Times New Roman"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Благодарю за внимание!</a:t>
            </a:r>
            <a:endParaRPr lang="ru-RU" dirty="0"/>
          </a:p>
        </p:txBody>
      </p:sp>
      <p:sp>
        <p:nvSpPr>
          <p:cNvPr id="3" name="Текст 2"/>
          <p:cNvSpPr>
            <a:spLocks noGrp="1"/>
          </p:cNvSpPr>
          <p:nvPr>
            <p:ph type="body" sz="quarter" idx="10"/>
          </p:nvPr>
        </p:nvSpPr>
        <p:spPr/>
        <p:txBody>
          <a:bodyPr/>
          <a:lstStyle/>
          <a:p>
            <a:r>
              <a:rPr lang="ru-RU" dirty="0" smtClean="0"/>
              <a:t>Рассадина Анна Александровна</a:t>
            </a:r>
          </a:p>
          <a:p>
            <a:r>
              <a:rPr lang="en-US" dirty="0" smtClean="0"/>
              <a:t>a.a.rassadina@gmail.com</a:t>
            </a:r>
            <a:endParaRPr lang="ru-RU"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700037"/>
            <a:ext cx="8229600" cy="620483"/>
          </a:xfrm>
        </p:spPr>
        <p:txBody>
          <a:bodyPr/>
          <a:lstStyle/>
          <a:p>
            <a:r>
              <a:rPr lang="ru-RU" dirty="0" smtClean="0"/>
              <a:t>Спасибо за внимание</a:t>
            </a:r>
            <a:r>
              <a:rPr lang="en-US" dirty="0" smtClean="0"/>
              <a:t>!</a:t>
            </a:r>
            <a:endParaRPr lang="en-US" dirty="0"/>
          </a:p>
        </p:txBody>
      </p:sp>
      <p:sp>
        <p:nvSpPr>
          <p:cNvPr id="3" name="Text Placeholder 2"/>
          <p:cNvSpPr>
            <a:spLocks noGrp="1"/>
          </p:cNvSpPr>
          <p:nvPr>
            <p:ph type="body" sz="quarter" idx="10"/>
          </p:nvPr>
        </p:nvSpPr>
        <p:spPr>
          <a:xfrm>
            <a:off x="457200" y="2490643"/>
            <a:ext cx="8229600" cy="594122"/>
          </a:xfrm>
        </p:spPr>
        <p:txBody>
          <a:bodyPr/>
          <a:lstStyle/>
          <a:p>
            <a:r>
              <a:rPr lang="en-US" dirty="0" smtClean="0"/>
              <a:t>www.</a:t>
            </a:r>
            <a:r>
              <a:rPr lang="pl-PL" dirty="0" smtClean="0"/>
              <a:t>ifmo.ru</a:t>
            </a:r>
            <a:endParaRPr lang="pl-PL" dirty="0"/>
          </a:p>
        </p:txBody>
      </p:sp>
    </p:spTree>
    <p:extLst>
      <p:ext uri="{BB962C8B-B14F-4D97-AF65-F5344CB8AC3E}">
        <p14:creationId xmlns:p14="http://schemas.microsoft.com/office/powerpoint/2010/main" val="1864942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7394" y="4774168"/>
            <a:ext cx="537754" cy="369332"/>
          </a:xfrm>
          <a:prstGeom prst="rect">
            <a:avLst/>
          </a:prstGeom>
          <a:noFill/>
        </p:spPr>
        <p:txBody>
          <a:bodyPr wrap="square" rtlCol="0">
            <a:spAutoFit/>
          </a:bodyPr>
          <a:lstStyle/>
          <a:p>
            <a:r>
              <a:rPr lang="ru-RU" dirty="0" smtClean="0"/>
              <a:t>6</a:t>
            </a:r>
            <a:endParaRPr lang="ru-RU" dirty="0"/>
          </a:p>
        </p:txBody>
      </p:sp>
      <p:sp>
        <p:nvSpPr>
          <p:cNvPr id="5" name="Текст 7"/>
          <p:cNvSpPr>
            <a:spLocks noGrp="1"/>
          </p:cNvSpPr>
          <p:nvPr>
            <p:ph type="body" sz="quarter" idx="10"/>
          </p:nvPr>
        </p:nvSpPr>
        <p:spPr>
          <a:xfrm>
            <a:off x="261257" y="775505"/>
            <a:ext cx="8543109" cy="3611424"/>
          </a:xfrm>
        </p:spPr>
        <p:txBody>
          <a:bodyPr>
            <a:noAutofit/>
          </a:bodyPr>
          <a:lstStyle/>
          <a:p>
            <a:pPr indent="457200" algn="just"/>
            <a:r>
              <a:rPr lang="ru-RU" b="1" dirty="0" smtClean="0">
                <a:latin typeface="Times New Roman" pitchFamily="18" charset="0"/>
                <a:cs typeface="Times New Roman" pitchFamily="18" charset="0"/>
              </a:rPr>
              <a:t>По выражению результата измерений:</a:t>
            </a:r>
          </a:p>
          <a:p>
            <a:pPr indent="457200" algn="just">
              <a:buFont typeface="Arial" pitchFamily="34" charset="0"/>
              <a:buChar char="•"/>
            </a:pPr>
            <a:r>
              <a:rPr lang="ru-RU" dirty="0" smtClean="0">
                <a:latin typeface="Times New Roman" pitchFamily="18" charset="0"/>
                <a:cs typeface="Times New Roman" pitchFamily="18" charset="0"/>
              </a:rPr>
              <a:t>А</a:t>
            </a:r>
            <a:r>
              <a:rPr lang="ru-RU" b="1" dirty="0" smtClean="0">
                <a:latin typeface="Times New Roman" pitchFamily="18" charset="0"/>
                <a:cs typeface="Times New Roman" pitchFamily="18" charset="0"/>
              </a:rPr>
              <a:t>бсолютные измерения</a:t>
            </a:r>
            <a:r>
              <a:rPr lang="ru-RU" dirty="0" smtClean="0">
                <a:latin typeface="Times New Roman" pitchFamily="18" charset="0"/>
                <a:cs typeface="Times New Roman" pitchFamily="18" charset="0"/>
              </a:rPr>
              <a:t> — такие измерения, при которых используются прямое измерение одной основной величины (или более) и физическая константа. Так, в известной формуле Эйнштейна </a:t>
            </a:r>
            <a:r>
              <a:rPr lang="ru-RU" b="1" i="1" dirty="0" smtClean="0">
                <a:latin typeface="Times New Roman" pitchFamily="18" charset="0"/>
                <a:cs typeface="Times New Roman" pitchFamily="18" charset="0"/>
              </a:rPr>
              <a:t>E =mc</a:t>
            </a:r>
            <a:r>
              <a:rPr lang="ru-RU" i="1" baseline="30000" dirty="0" smtClean="0">
                <a:latin typeface="Times New Roman" pitchFamily="18" charset="0"/>
                <a:cs typeface="Times New Roman" pitchFamily="18" charset="0"/>
              </a:rPr>
              <a:t>2</a:t>
            </a:r>
            <a:r>
              <a:rPr lang="ru-RU" b="1" i="1" dirty="0" smtClean="0">
                <a:latin typeface="Times New Roman" pitchFamily="18" charset="0"/>
                <a:cs typeface="Times New Roman" pitchFamily="18" charset="0"/>
              </a:rPr>
              <a:t> масса (</a:t>
            </a:r>
            <a:r>
              <a:rPr lang="ru-RU" b="1" i="1" dirty="0" err="1" smtClean="0">
                <a:latin typeface="Times New Roman" pitchFamily="18" charset="0"/>
                <a:cs typeface="Times New Roman" pitchFamily="18" charset="0"/>
              </a:rPr>
              <a:t>m</a:t>
            </a:r>
            <a:r>
              <a:rPr lang="ru-RU" b="1" i="1" dirty="0" smtClean="0">
                <a:latin typeface="Times New Roman" pitchFamily="18" charset="0"/>
                <a:cs typeface="Times New Roman" pitchFamily="18" charset="0"/>
              </a:rPr>
              <a:t>)</a:t>
            </a:r>
            <a:r>
              <a:rPr lang="ru-RU" dirty="0" smtClean="0">
                <a:latin typeface="Times New Roman" pitchFamily="18" charset="0"/>
                <a:cs typeface="Times New Roman" pitchFamily="18" charset="0"/>
              </a:rPr>
              <a:t> – основная физическая величина, которая может быть измерена прямым путем (взвешиванием), а скорость света (</a:t>
            </a:r>
            <a:r>
              <a:rPr lang="ru-RU" i="1" dirty="0" smtClean="0">
                <a:latin typeface="Times New Roman" pitchFamily="18" charset="0"/>
                <a:cs typeface="Times New Roman" pitchFamily="18" charset="0"/>
              </a:rPr>
              <a:t>с</a:t>
            </a:r>
            <a:r>
              <a:rPr lang="ru-RU" dirty="0" smtClean="0">
                <a:latin typeface="Times New Roman" pitchFamily="18" charset="0"/>
                <a:cs typeface="Times New Roman" pitchFamily="18" charset="0"/>
              </a:rPr>
              <a:t>) – физическая константа.</a:t>
            </a:r>
          </a:p>
          <a:p>
            <a:pPr indent="457200" algn="just">
              <a:buFont typeface="Arial" pitchFamily="34" charset="0"/>
              <a:buChar char="•"/>
            </a:pPr>
            <a:r>
              <a:rPr lang="ru-RU" b="1" dirty="0" smtClean="0">
                <a:latin typeface="Times New Roman" pitchFamily="18" charset="0"/>
                <a:cs typeface="Times New Roman" pitchFamily="18" charset="0"/>
              </a:rPr>
              <a:t>Относительные измерения</a:t>
            </a:r>
            <a:r>
              <a:rPr lang="ru-RU" dirty="0" smtClean="0">
                <a:latin typeface="Times New Roman" pitchFamily="18" charset="0"/>
                <a:cs typeface="Times New Roman" pitchFamily="18" charset="0"/>
              </a:rPr>
              <a:t> — установление отношения измеряемой величины к однородной, применяемой в качестве единицы.</a:t>
            </a:r>
          </a:p>
          <a:p>
            <a:pPr indent="457200" algn="just">
              <a:buFont typeface="Arial" pitchFamily="34" charset="0"/>
              <a:buChar char="•"/>
            </a:pPr>
            <a:r>
              <a:rPr lang="ru-RU" b="1" dirty="0" smtClean="0">
                <a:latin typeface="Times New Roman" pitchFamily="18" charset="0"/>
                <a:cs typeface="Times New Roman" pitchFamily="18" charset="0"/>
              </a:rPr>
              <a:t>Прямые измерения</a:t>
            </a:r>
            <a:r>
              <a:rPr lang="ru-RU" dirty="0" smtClean="0">
                <a:latin typeface="Times New Roman" pitchFamily="18" charset="0"/>
                <a:cs typeface="Times New Roman" pitchFamily="18" charset="0"/>
              </a:rPr>
              <a:t> – непосредственное сравнение физической величины с ее мерой. Например, при определении длины предмета линейкой происходит сравнение искомой величины (количественного выражения значения длины) с мерой, т.е. линейкой.</a:t>
            </a:r>
          </a:p>
          <a:p>
            <a:pPr indent="457200" algn="just">
              <a:buFont typeface="Arial" pitchFamily="34" charset="0"/>
              <a:buChar char="•"/>
            </a:pPr>
            <a:r>
              <a:rPr lang="ru-RU" b="1" dirty="0" smtClean="0">
                <a:latin typeface="Times New Roman" pitchFamily="18" charset="0"/>
                <a:cs typeface="Times New Roman" pitchFamily="18" charset="0"/>
              </a:rPr>
              <a:t>Косвенные измерения</a:t>
            </a:r>
            <a:r>
              <a:rPr lang="ru-RU" dirty="0" smtClean="0">
                <a:latin typeface="Times New Roman" pitchFamily="18" charset="0"/>
                <a:cs typeface="Times New Roman" pitchFamily="18" charset="0"/>
              </a:rPr>
              <a:t> — искомое значение величины устанавливают по результатам прямых измерений таких величин, которые связаны с искомой определенной зависимостью.</a:t>
            </a:r>
          </a:p>
          <a:p>
            <a:pPr indent="457200" algn="just"/>
            <a:endParaRPr lang="ru-RU"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166420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7394" y="4774168"/>
            <a:ext cx="537754" cy="369332"/>
          </a:xfrm>
          <a:prstGeom prst="rect">
            <a:avLst/>
          </a:prstGeom>
          <a:noFill/>
        </p:spPr>
        <p:txBody>
          <a:bodyPr wrap="square" rtlCol="0">
            <a:spAutoFit/>
          </a:bodyPr>
          <a:lstStyle/>
          <a:p>
            <a:r>
              <a:rPr lang="ru-RU" dirty="0" smtClean="0"/>
              <a:t>7</a:t>
            </a:r>
            <a:endParaRPr lang="ru-RU" dirty="0"/>
          </a:p>
        </p:txBody>
      </p:sp>
      <p:sp>
        <p:nvSpPr>
          <p:cNvPr id="5" name="Текст 7"/>
          <p:cNvSpPr>
            <a:spLocks noGrp="1"/>
          </p:cNvSpPr>
          <p:nvPr>
            <p:ph type="body" sz="quarter" idx="10"/>
          </p:nvPr>
        </p:nvSpPr>
        <p:spPr>
          <a:xfrm>
            <a:off x="261257" y="653143"/>
            <a:ext cx="8543109" cy="4121025"/>
          </a:xfrm>
        </p:spPr>
        <p:txBody>
          <a:bodyPr>
            <a:noAutofit/>
          </a:bodyPr>
          <a:lstStyle/>
          <a:p>
            <a:pPr indent="457200" algn="just">
              <a:spcAft>
                <a:spcPts val="600"/>
              </a:spcAft>
            </a:pPr>
            <a:r>
              <a:rPr lang="ru-RU" b="1" dirty="0" smtClean="0">
                <a:latin typeface="Times New Roman" pitchFamily="18" charset="0"/>
                <a:cs typeface="Times New Roman" pitchFamily="18" charset="0"/>
              </a:rPr>
              <a:t>По способу получения результатов измерений:</a:t>
            </a:r>
          </a:p>
          <a:p>
            <a:pPr indent="457200" algn="just" fontAlgn="base">
              <a:buFont typeface="Arial" pitchFamily="34" charset="0"/>
              <a:buChar char="•"/>
            </a:pPr>
            <a:r>
              <a:rPr lang="ru-RU" b="1" dirty="0" smtClean="0">
                <a:latin typeface="Times New Roman" pitchFamily="18" charset="0"/>
                <a:cs typeface="Times New Roman" pitchFamily="18" charset="0"/>
              </a:rPr>
              <a:t>Совместные измерения</a:t>
            </a:r>
            <a:r>
              <a:rPr lang="ru-RU" dirty="0" smtClean="0">
                <a:latin typeface="Times New Roman" pitchFamily="18" charset="0"/>
                <a:cs typeface="Times New Roman" pitchFamily="18" charset="0"/>
              </a:rPr>
              <a:t>  – проводимые одновременно измерения двух или нескольких не одноименных величин для определения зависимости между </a:t>
            </a:r>
            <a:r>
              <a:rPr lang="ru-RU" smtClean="0">
                <a:latin typeface="Times New Roman" pitchFamily="18" charset="0"/>
                <a:cs typeface="Times New Roman" pitchFamily="18" charset="0"/>
              </a:rPr>
              <a:t>ними.</a:t>
            </a:r>
            <a:endParaRPr lang="ru-RU" dirty="0" smtClean="0">
              <a:latin typeface="Times New Roman" pitchFamily="18" charset="0"/>
              <a:cs typeface="Times New Roman" pitchFamily="18" charset="0"/>
            </a:endParaRPr>
          </a:p>
          <a:p>
            <a:pPr indent="457200" algn="just" fontAlgn="base">
              <a:buFont typeface="Arial" pitchFamily="34" charset="0"/>
              <a:buChar char="•"/>
            </a:pPr>
            <a:r>
              <a:rPr lang="ru-RU" b="1" dirty="0" smtClean="0">
                <a:latin typeface="Times New Roman" pitchFamily="18" charset="0"/>
                <a:cs typeface="Times New Roman" pitchFamily="18" charset="0"/>
              </a:rPr>
              <a:t>Совокупные измерения</a:t>
            </a:r>
            <a:r>
              <a:rPr lang="ru-RU" dirty="0" smtClean="0">
                <a:latin typeface="Times New Roman" pitchFamily="18" charset="0"/>
                <a:cs typeface="Times New Roman" pitchFamily="18" charset="0"/>
              </a:rPr>
              <a:t> – это проводимые одновременно измерения нескольких одноименных величин, при которых искомые значения величин определяют путем решения системы уравнений, получаемых при измерениях этих величин в различных состояниях.</a:t>
            </a:r>
            <a:endParaRPr lang="en-US" dirty="0" smtClean="0">
              <a:latin typeface="Times New Roman" pitchFamily="18" charset="0"/>
              <a:cs typeface="Times New Roman" pitchFamily="18" charset="0"/>
            </a:endParaRPr>
          </a:p>
          <a:p>
            <a:pPr indent="457200" algn="just" fontAlgn="base">
              <a:spcBef>
                <a:spcPts val="1200"/>
              </a:spcBef>
              <a:spcAft>
                <a:spcPts val="600"/>
              </a:spcAft>
            </a:pPr>
            <a:r>
              <a:rPr lang="ru-RU" b="1" dirty="0" smtClean="0">
                <a:latin typeface="Times New Roman" pitchFamily="18" charset="0"/>
                <a:cs typeface="Times New Roman" pitchFamily="18" charset="0"/>
              </a:rPr>
              <a:t>По метрологическому назначению:</a:t>
            </a:r>
          </a:p>
          <a:p>
            <a:pPr indent="457200" algn="just" fontAlgn="base">
              <a:buFont typeface="Arial" pitchFamily="34" charset="0"/>
              <a:buChar char="•"/>
            </a:pPr>
            <a:r>
              <a:rPr lang="ru-RU" b="1" dirty="0" smtClean="0">
                <a:latin typeface="Times New Roman" pitchFamily="18" charset="0"/>
                <a:cs typeface="Times New Roman" pitchFamily="18" charset="0"/>
              </a:rPr>
              <a:t>Технические измерения</a:t>
            </a:r>
            <a:r>
              <a:rPr lang="ru-RU" dirty="0" smtClean="0">
                <a:latin typeface="Times New Roman" pitchFamily="18" charset="0"/>
                <a:cs typeface="Times New Roman" pitchFamily="18" charset="0"/>
              </a:rPr>
              <a:t> – с помощью рабочих средств. Применяются в науке и технике, с целью контроля параметров изделий, процессов и т.д.</a:t>
            </a:r>
          </a:p>
          <a:p>
            <a:pPr indent="457200" algn="just" fontAlgn="base">
              <a:buFont typeface="Arial" pitchFamily="34" charset="0"/>
              <a:buChar char="•"/>
            </a:pPr>
            <a:r>
              <a:rPr lang="ru-RU" b="1" dirty="0" smtClean="0">
                <a:latin typeface="Times New Roman" pitchFamily="18" charset="0"/>
                <a:cs typeface="Times New Roman" pitchFamily="18" charset="0"/>
              </a:rPr>
              <a:t>Метрологические измерения</a:t>
            </a:r>
            <a:r>
              <a:rPr lang="ru-RU" dirty="0" smtClean="0">
                <a:latin typeface="Times New Roman" pitchFamily="18" charset="0"/>
                <a:cs typeface="Times New Roman" pitchFamily="18" charset="0"/>
              </a:rPr>
              <a:t> – при помощи эталонов и образцовых средств измерения, с целью воспроизведения единиц физических величин для передачи их размера рабочим средствам измерений.</a:t>
            </a:r>
          </a:p>
          <a:p>
            <a:pPr indent="457200" algn="just" fontAlgn="base">
              <a:buFont typeface="Arial" pitchFamily="34" charset="0"/>
              <a:buChar char="•"/>
            </a:pPr>
            <a:endParaRPr lang="ru-RU" dirty="0" smtClean="0">
              <a:latin typeface="Times New Roman" pitchFamily="18" charset="0"/>
              <a:cs typeface="Times New Roman" pitchFamily="18" charset="0"/>
            </a:endParaRPr>
          </a:p>
          <a:p>
            <a:pPr indent="457200" algn="just"/>
            <a:endParaRPr lang="ru-RU" dirty="0" smtClean="0">
              <a:latin typeface="Times New Roman" pitchFamily="18" charset="0"/>
              <a:cs typeface="Times New Roman" pitchFamily="18" charset="0"/>
            </a:endParaRPr>
          </a:p>
          <a:p>
            <a:pPr indent="457200" algn="just"/>
            <a:endParaRPr lang="ru-RU"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178757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7394" y="4774168"/>
            <a:ext cx="537754" cy="369332"/>
          </a:xfrm>
          <a:prstGeom prst="rect">
            <a:avLst/>
          </a:prstGeom>
          <a:noFill/>
        </p:spPr>
        <p:txBody>
          <a:bodyPr wrap="square" rtlCol="0">
            <a:spAutoFit/>
          </a:bodyPr>
          <a:lstStyle/>
          <a:p>
            <a:r>
              <a:rPr lang="ru-RU" dirty="0" smtClean="0"/>
              <a:t>8</a:t>
            </a:r>
            <a:endParaRPr lang="ru-RU" dirty="0"/>
          </a:p>
        </p:txBody>
      </p:sp>
      <p:sp>
        <p:nvSpPr>
          <p:cNvPr id="5" name="TextBox 4"/>
          <p:cNvSpPr txBox="1"/>
          <p:nvPr/>
        </p:nvSpPr>
        <p:spPr>
          <a:xfrm>
            <a:off x="379344" y="377060"/>
            <a:ext cx="8666921" cy="3077766"/>
          </a:xfrm>
          <a:prstGeom prst="rect">
            <a:avLst/>
          </a:prstGeom>
          <a:noFill/>
        </p:spPr>
        <p:txBody>
          <a:bodyPr wrap="square" rtlCol="0">
            <a:spAutoFit/>
          </a:bodyPr>
          <a:lstStyle/>
          <a:p>
            <a:pPr indent="457200" algn="just">
              <a:spcAft>
                <a:spcPts val="600"/>
              </a:spcAft>
            </a:pPr>
            <a:endParaRPr lang="ru-RU" b="1" dirty="0" smtClean="0">
              <a:solidFill>
                <a:srgbClr val="FF0000"/>
              </a:solidFill>
              <a:latin typeface="Times New Roman" pitchFamily="18" charset="0"/>
              <a:cs typeface="Times New Roman" pitchFamily="18" charset="0"/>
            </a:endParaRPr>
          </a:p>
          <a:p>
            <a:pPr indent="457200" algn="just" fontAlgn="base">
              <a:spcAft>
                <a:spcPts val="600"/>
              </a:spcAft>
            </a:pPr>
            <a:r>
              <a:rPr lang="ru-RU" sz="1600" b="1" dirty="0" smtClean="0">
                <a:latin typeface="Times New Roman" pitchFamily="18" charset="0"/>
                <a:cs typeface="Times New Roman" pitchFamily="18" charset="0"/>
              </a:rPr>
              <a:t>По характеру измеряемой величины:</a:t>
            </a:r>
          </a:p>
          <a:p>
            <a:pPr indent="457200" algn="just" fontAlgn="base">
              <a:buFont typeface="Arial" pitchFamily="34" charset="0"/>
              <a:buChar char="•"/>
            </a:pPr>
            <a:r>
              <a:rPr lang="ru-RU" sz="1600" b="1" dirty="0" smtClean="0">
                <a:latin typeface="Times New Roman" pitchFamily="18" charset="0"/>
                <a:cs typeface="Times New Roman" pitchFamily="18" charset="0"/>
              </a:rPr>
              <a:t>Статические измерения</a:t>
            </a:r>
            <a:r>
              <a:rPr lang="ru-RU" sz="1600" dirty="0" smtClean="0">
                <a:latin typeface="Times New Roman" pitchFamily="18" charset="0"/>
                <a:cs typeface="Times New Roman" pitchFamily="18" charset="0"/>
              </a:rPr>
              <a:t> — величины практически постоянны.</a:t>
            </a:r>
          </a:p>
          <a:p>
            <a:pPr indent="457200" algn="just" fontAlgn="base">
              <a:buFont typeface="Arial" pitchFamily="34" charset="0"/>
              <a:buChar char="•"/>
            </a:pPr>
            <a:r>
              <a:rPr lang="ru-RU" sz="1600" b="1" dirty="0" smtClean="0">
                <a:latin typeface="Times New Roman" pitchFamily="18" charset="0"/>
                <a:cs typeface="Times New Roman" pitchFamily="18" charset="0"/>
              </a:rPr>
              <a:t>Динамические измерения</a:t>
            </a:r>
            <a:r>
              <a:rPr lang="ru-RU" sz="1600" dirty="0" smtClean="0">
                <a:latin typeface="Times New Roman" pitchFamily="18" charset="0"/>
                <a:cs typeface="Times New Roman" pitchFamily="18" charset="0"/>
              </a:rPr>
              <a:t> — величины, в процессе измерений претерпевают те или иные изменения.</a:t>
            </a:r>
          </a:p>
          <a:p>
            <a:pPr indent="457200" algn="just">
              <a:spcAft>
                <a:spcPts val="600"/>
              </a:spcAft>
            </a:pPr>
            <a:endParaRPr lang="ru-RU" b="1" dirty="0" smtClean="0">
              <a:solidFill>
                <a:srgbClr val="FF0000"/>
              </a:solidFill>
              <a:latin typeface="Times New Roman" pitchFamily="18" charset="0"/>
              <a:cs typeface="Times New Roman" pitchFamily="18" charset="0"/>
            </a:endParaRPr>
          </a:p>
          <a:p>
            <a:pPr indent="457200" algn="just">
              <a:spcAft>
                <a:spcPts val="600"/>
              </a:spcAft>
            </a:pPr>
            <a:endParaRPr lang="ru-RU" sz="1600" dirty="0" smtClean="0">
              <a:latin typeface="Times New Roman" pitchFamily="18" charset="0"/>
              <a:cs typeface="Times New Roman" pitchFamily="18" charset="0"/>
            </a:endParaRPr>
          </a:p>
          <a:p>
            <a:pPr indent="457200" algn="just">
              <a:spcAft>
                <a:spcPts val="600"/>
              </a:spcAft>
            </a:pPr>
            <a:endParaRPr lang="ru-RU" sz="1600" b="1" dirty="0" smtClean="0">
              <a:latin typeface="Times New Roman" pitchFamily="18" charset="0"/>
              <a:cs typeface="Times New Roman" pitchFamily="18" charset="0"/>
            </a:endParaRPr>
          </a:p>
          <a:p>
            <a:pPr indent="457200" algn="just">
              <a:spcAft>
                <a:spcPts val="600"/>
              </a:spcAft>
            </a:pPr>
            <a:endParaRPr lang="ru-RU" sz="1600" dirty="0" smtClean="0">
              <a:latin typeface="Times New Roman" pitchFamily="18" charset="0"/>
              <a:cs typeface="Times New Roman" pitchFamily="18" charset="0"/>
            </a:endParaRPr>
          </a:p>
          <a:p>
            <a:pPr indent="457200" algn="just">
              <a:spcAft>
                <a:spcPts val="600"/>
              </a:spcAft>
            </a:pPr>
            <a:endParaRPr lang="ru-RU" sz="1600" b="1" dirty="0">
              <a:latin typeface="Times New Roman" pitchFamily="18" charset="0"/>
              <a:cs typeface="Times New Roman" pitchFamily="18" charset="0"/>
            </a:endParaRPr>
          </a:p>
        </p:txBody>
      </p:sp>
      <p:sp>
        <p:nvSpPr>
          <p:cNvPr id="6" name="Rectangle 3"/>
          <p:cNvSpPr>
            <a:spLocks noGrp="1" noChangeArrowheads="1"/>
          </p:cNvSpPr>
          <p:nvPr>
            <p:ph type="body" sz="half" idx="4294967295"/>
          </p:nvPr>
        </p:nvSpPr>
        <p:spPr>
          <a:xfrm>
            <a:off x="767157" y="1680603"/>
            <a:ext cx="7481612" cy="3778526"/>
          </a:xfrm>
          <a:prstGeom prst="rect">
            <a:avLst/>
          </a:prstGeom>
        </p:spPr>
        <p:txBody>
          <a:bodyPr/>
          <a:lstStyle/>
          <a:p>
            <a:pPr algn="ctr" eaLnBrk="1" hangingPunct="1">
              <a:buFontTx/>
              <a:buNone/>
            </a:pPr>
            <a:endParaRPr lang="ru-RU" sz="1600" dirty="0" smtClean="0">
              <a:latin typeface="Times New Roman" pitchFamily="18" charset="0"/>
              <a:cs typeface="Times New Roman" pitchFamily="18" charset="0"/>
            </a:endParaRPr>
          </a:p>
          <a:p>
            <a:pPr eaLnBrk="1" hangingPunct="1">
              <a:buFontTx/>
              <a:buNone/>
            </a:pPr>
            <a:r>
              <a:rPr lang="ru-RU" sz="1600" i="1" dirty="0" smtClean="0">
                <a:latin typeface="Times New Roman" pitchFamily="18" charset="0"/>
                <a:cs typeface="Times New Roman" pitchFamily="18" charset="0"/>
              </a:rPr>
              <a:t>                 Статические</a:t>
            </a:r>
            <a:r>
              <a:rPr lang="en-US" sz="1600" i="1" dirty="0" smtClean="0">
                <a:latin typeface="Times New Roman" pitchFamily="18" charset="0"/>
                <a:cs typeface="Times New Roman" pitchFamily="18" charset="0"/>
              </a:rPr>
              <a:t>                    </a:t>
            </a:r>
            <a:r>
              <a:rPr lang="ru-RU" sz="1600" i="1" dirty="0" smtClean="0">
                <a:latin typeface="Times New Roman" pitchFamily="18" charset="0"/>
                <a:cs typeface="Times New Roman" pitchFamily="18" charset="0"/>
              </a:rPr>
              <a:t>                                 Динамические</a:t>
            </a:r>
            <a:endParaRPr lang="ru-RU" sz="1600" dirty="0" smtClean="0">
              <a:latin typeface="Times New Roman" pitchFamily="18" charset="0"/>
              <a:cs typeface="Times New Roman" pitchFamily="18" charset="0"/>
            </a:endParaRPr>
          </a:p>
          <a:p>
            <a:pPr eaLnBrk="1" hangingPunct="1">
              <a:buFontTx/>
              <a:buNone/>
            </a:pPr>
            <a:endParaRPr lang="ru-RU" sz="2800" dirty="0" smtClean="0"/>
          </a:p>
        </p:txBody>
      </p:sp>
      <p:sp>
        <p:nvSpPr>
          <p:cNvPr id="7" name="Line 4"/>
          <p:cNvSpPr>
            <a:spLocks noChangeShapeType="1"/>
          </p:cNvSpPr>
          <p:nvPr/>
        </p:nvSpPr>
        <p:spPr bwMode="auto">
          <a:xfrm>
            <a:off x="840751" y="1950156"/>
            <a:ext cx="0" cy="2223909"/>
          </a:xfrm>
          <a:prstGeom prst="line">
            <a:avLst/>
          </a:prstGeom>
          <a:noFill/>
          <a:ln w="9525">
            <a:solidFill>
              <a:schemeClr val="tx1"/>
            </a:solidFill>
            <a:round/>
            <a:headEnd type="triangle" w="med" len="med"/>
            <a:tailEnd/>
          </a:ln>
        </p:spPr>
        <p:txBody>
          <a:bodyPr/>
          <a:lstStyle/>
          <a:p>
            <a:endParaRPr lang="ru-RU"/>
          </a:p>
        </p:txBody>
      </p:sp>
      <p:sp>
        <p:nvSpPr>
          <p:cNvPr id="8" name="Line 5"/>
          <p:cNvSpPr>
            <a:spLocks noChangeShapeType="1"/>
          </p:cNvSpPr>
          <p:nvPr/>
        </p:nvSpPr>
        <p:spPr bwMode="auto">
          <a:xfrm>
            <a:off x="840751" y="4174065"/>
            <a:ext cx="3465262" cy="0"/>
          </a:xfrm>
          <a:prstGeom prst="line">
            <a:avLst/>
          </a:prstGeom>
          <a:noFill/>
          <a:ln w="9525">
            <a:solidFill>
              <a:schemeClr val="tx1"/>
            </a:solidFill>
            <a:round/>
            <a:headEnd/>
            <a:tailEnd type="triangle" w="med" len="med"/>
          </a:ln>
        </p:spPr>
        <p:txBody>
          <a:bodyPr/>
          <a:lstStyle/>
          <a:p>
            <a:endParaRPr lang="ru-RU"/>
          </a:p>
        </p:txBody>
      </p:sp>
      <p:sp>
        <p:nvSpPr>
          <p:cNvPr id="9" name="Text Box 6"/>
          <p:cNvSpPr txBox="1">
            <a:spLocks noChangeArrowheads="1"/>
          </p:cNvSpPr>
          <p:nvPr/>
        </p:nvSpPr>
        <p:spPr bwMode="auto">
          <a:xfrm>
            <a:off x="4196224" y="3776527"/>
            <a:ext cx="233613" cy="369332"/>
          </a:xfrm>
          <a:prstGeom prst="rect">
            <a:avLst/>
          </a:prstGeom>
          <a:noFill/>
          <a:ln w="9525">
            <a:noFill/>
            <a:miter lim="800000"/>
            <a:headEnd/>
            <a:tailEnd/>
          </a:ln>
        </p:spPr>
        <p:txBody>
          <a:bodyPr wrap="square">
            <a:spAutoFit/>
          </a:bodyPr>
          <a:lstStyle/>
          <a:p>
            <a:r>
              <a:rPr lang="en-US" i="1" dirty="0">
                <a:latin typeface="Times New Roman" pitchFamily="18" charset="0"/>
              </a:rPr>
              <a:t>t</a:t>
            </a:r>
            <a:endParaRPr lang="ru-RU" i="1" dirty="0">
              <a:latin typeface="Times New Roman" pitchFamily="18" charset="0"/>
            </a:endParaRPr>
          </a:p>
        </p:txBody>
      </p:sp>
      <p:sp>
        <p:nvSpPr>
          <p:cNvPr id="10" name="Line 7"/>
          <p:cNvSpPr>
            <a:spLocks noChangeShapeType="1"/>
          </p:cNvSpPr>
          <p:nvPr/>
        </p:nvSpPr>
        <p:spPr bwMode="auto">
          <a:xfrm>
            <a:off x="840751" y="2518303"/>
            <a:ext cx="3056439" cy="0"/>
          </a:xfrm>
          <a:prstGeom prst="line">
            <a:avLst/>
          </a:prstGeom>
          <a:noFill/>
          <a:ln w="9525">
            <a:solidFill>
              <a:schemeClr val="tx1"/>
            </a:solidFill>
            <a:round/>
            <a:headEnd/>
            <a:tailEnd/>
          </a:ln>
        </p:spPr>
        <p:txBody>
          <a:bodyPr/>
          <a:lstStyle/>
          <a:p>
            <a:endParaRPr lang="ru-RU"/>
          </a:p>
        </p:txBody>
      </p:sp>
      <p:sp>
        <p:nvSpPr>
          <p:cNvPr id="11" name="Text Box 8"/>
          <p:cNvSpPr txBox="1">
            <a:spLocks noChangeArrowheads="1"/>
          </p:cNvSpPr>
          <p:nvPr/>
        </p:nvSpPr>
        <p:spPr bwMode="auto">
          <a:xfrm>
            <a:off x="288403" y="1909056"/>
            <a:ext cx="615774" cy="369332"/>
          </a:xfrm>
          <a:prstGeom prst="rect">
            <a:avLst/>
          </a:prstGeom>
          <a:noFill/>
          <a:ln w="9525">
            <a:noFill/>
            <a:miter lim="800000"/>
            <a:headEnd/>
            <a:tailEnd/>
          </a:ln>
        </p:spPr>
        <p:txBody>
          <a:bodyPr wrap="square">
            <a:spAutoFit/>
          </a:bodyPr>
          <a:lstStyle/>
          <a:p>
            <a:r>
              <a:rPr lang="en-US" i="1" dirty="0">
                <a:latin typeface="Times New Roman" pitchFamily="18" charset="0"/>
              </a:rPr>
              <a:t>x(t)</a:t>
            </a:r>
            <a:endParaRPr lang="ru-RU" i="1" dirty="0">
              <a:latin typeface="Times New Roman" pitchFamily="18" charset="0"/>
            </a:endParaRPr>
          </a:p>
        </p:txBody>
      </p:sp>
      <p:pic>
        <p:nvPicPr>
          <p:cNvPr id="12" name="Picture 9" descr="primer"/>
          <p:cNvPicPr>
            <a:picLocks noChangeAspect="1" noChangeArrowheads="1"/>
          </p:cNvPicPr>
          <p:nvPr/>
        </p:nvPicPr>
        <p:blipFill>
          <a:blip r:embed="rId3"/>
          <a:srcRect/>
          <a:stretch>
            <a:fillRect/>
          </a:stretch>
        </p:blipFill>
        <p:spPr>
          <a:xfrm>
            <a:off x="5031088" y="1720359"/>
            <a:ext cx="3809692" cy="2857269"/>
          </a:xfrm>
          <a:prstGeom prst="rect">
            <a:avLst/>
          </a:prstGeom>
          <a:noFill/>
        </p:spPr>
      </p:pic>
      <p:sp>
        <p:nvSpPr>
          <p:cNvPr id="13" name="Text Box 11"/>
          <p:cNvSpPr txBox="1">
            <a:spLocks noChangeArrowheads="1"/>
          </p:cNvSpPr>
          <p:nvPr/>
        </p:nvSpPr>
        <p:spPr bwMode="auto">
          <a:xfrm>
            <a:off x="4472182" y="1835838"/>
            <a:ext cx="681646" cy="369332"/>
          </a:xfrm>
          <a:prstGeom prst="rect">
            <a:avLst/>
          </a:prstGeom>
          <a:noFill/>
          <a:ln w="9525">
            <a:noFill/>
            <a:miter lim="800000"/>
            <a:headEnd/>
            <a:tailEnd/>
          </a:ln>
        </p:spPr>
        <p:txBody>
          <a:bodyPr wrap="square">
            <a:spAutoFit/>
          </a:bodyPr>
          <a:lstStyle/>
          <a:p>
            <a:r>
              <a:rPr lang="en-US" i="1" dirty="0">
                <a:latin typeface="Times New Roman" pitchFamily="18" charset="0"/>
              </a:rPr>
              <a:t>x(t)</a:t>
            </a:r>
            <a:endParaRPr lang="ru-RU" i="1" dirty="0">
              <a:latin typeface="Times New Roman" pitchFamily="18" charset="0"/>
            </a:endParaRPr>
          </a:p>
        </p:txBody>
      </p:sp>
      <p:sp>
        <p:nvSpPr>
          <p:cNvPr id="14" name="Text Box 12"/>
          <p:cNvSpPr txBox="1">
            <a:spLocks noChangeArrowheads="1"/>
          </p:cNvSpPr>
          <p:nvPr/>
        </p:nvSpPr>
        <p:spPr bwMode="auto">
          <a:xfrm>
            <a:off x="8795564" y="3897061"/>
            <a:ext cx="233613" cy="369332"/>
          </a:xfrm>
          <a:prstGeom prst="rect">
            <a:avLst/>
          </a:prstGeom>
          <a:noFill/>
          <a:ln w="9525">
            <a:noFill/>
            <a:miter lim="800000"/>
            <a:headEnd/>
            <a:tailEnd/>
          </a:ln>
        </p:spPr>
        <p:txBody>
          <a:bodyPr wrap="square">
            <a:spAutoFit/>
          </a:bodyPr>
          <a:lstStyle/>
          <a:p>
            <a:r>
              <a:rPr lang="en-US" i="1" dirty="0">
                <a:latin typeface="Times New Roman" pitchFamily="18" charset="0"/>
              </a:rPr>
              <a:t>t</a:t>
            </a:r>
            <a:endParaRPr lang="ru-RU" i="1" dirty="0">
              <a:latin typeface="Times New Roman" pitchFamily="18" charset="0"/>
            </a:endParaRPr>
          </a:p>
        </p:txBody>
      </p:sp>
      <p:sp>
        <p:nvSpPr>
          <p:cNvPr id="15" name="Rectangle 16"/>
          <p:cNvSpPr>
            <a:spLocks noChangeArrowheads="1"/>
          </p:cNvSpPr>
          <p:nvPr/>
        </p:nvSpPr>
        <p:spPr bwMode="auto">
          <a:xfrm>
            <a:off x="248041" y="4308808"/>
            <a:ext cx="4019124" cy="738664"/>
          </a:xfrm>
          <a:prstGeom prst="rect">
            <a:avLst/>
          </a:prstGeom>
          <a:solidFill>
            <a:schemeClr val="bg1"/>
          </a:solidFill>
          <a:ln w="9525">
            <a:noFill/>
            <a:miter lim="800000"/>
            <a:headEnd/>
            <a:tailEnd/>
          </a:ln>
        </p:spPr>
        <p:txBody>
          <a:bodyPr wrap="square" anchor="ctr">
            <a:spAutoFit/>
          </a:bodyPr>
          <a:lstStyle/>
          <a:p>
            <a:pPr algn="ctr">
              <a:tabLst>
                <a:tab pos="457200" algn="l"/>
              </a:tabLst>
            </a:pPr>
            <a:r>
              <a:rPr lang="ru-RU" sz="1400" dirty="0">
                <a:latin typeface="Times New Roman" pitchFamily="18" charset="0"/>
                <a:cs typeface="Times New Roman" pitchFamily="18" charset="0"/>
              </a:rPr>
              <a:t>измеряемая величина </a:t>
            </a:r>
            <a:r>
              <a:rPr lang="ru-RU" sz="1400" dirty="0" smtClean="0">
                <a:latin typeface="Times New Roman" pitchFamily="18" charset="0"/>
                <a:cs typeface="Times New Roman" pitchFamily="18" charset="0"/>
              </a:rPr>
              <a:t>постоянна </a:t>
            </a:r>
            <a:r>
              <a:rPr lang="ru-RU" sz="1400" dirty="0">
                <a:latin typeface="Times New Roman" pitchFamily="18" charset="0"/>
                <a:cs typeface="Times New Roman" pitchFamily="18" charset="0"/>
              </a:rPr>
              <a:t>во </a:t>
            </a:r>
            <a:r>
              <a:rPr lang="ru-RU" sz="1400" dirty="0" smtClean="0">
                <a:latin typeface="Times New Roman" pitchFamily="18" charset="0"/>
                <a:cs typeface="Times New Roman" pitchFamily="18" charset="0"/>
              </a:rPr>
              <a:t>времени</a:t>
            </a:r>
          </a:p>
          <a:p>
            <a:pPr>
              <a:tabLst>
                <a:tab pos="457200" algn="l"/>
              </a:tabLst>
            </a:pPr>
            <a:endParaRPr lang="ru-RU" sz="1400" dirty="0" smtClean="0">
              <a:latin typeface="Times New Roman" pitchFamily="18" charset="0"/>
              <a:cs typeface="Times New Roman" pitchFamily="18" charset="0"/>
            </a:endParaRPr>
          </a:p>
          <a:p>
            <a:pPr>
              <a:tabLst>
                <a:tab pos="457200" algn="l"/>
              </a:tabLst>
            </a:pPr>
            <a:r>
              <a:rPr lang="ru-RU" sz="1400" dirty="0" smtClean="0">
                <a:latin typeface="Times New Roman" pitchFamily="18" charset="0"/>
                <a:cs typeface="Times New Roman" pitchFamily="18" charset="0"/>
              </a:rPr>
              <a:t> </a:t>
            </a:r>
            <a:endParaRPr lang="ru-RU" sz="1400" dirty="0">
              <a:latin typeface="Times New Roman" pitchFamily="18" charset="0"/>
              <a:cs typeface="Times New Roman" pitchFamily="18" charset="0"/>
            </a:endParaRPr>
          </a:p>
        </p:txBody>
      </p:sp>
      <p:sp>
        <p:nvSpPr>
          <p:cNvPr id="16" name="Rectangle 17"/>
          <p:cNvSpPr>
            <a:spLocks noChangeArrowheads="1"/>
          </p:cNvSpPr>
          <p:nvPr/>
        </p:nvSpPr>
        <p:spPr bwMode="auto">
          <a:xfrm>
            <a:off x="4992240" y="4498501"/>
            <a:ext cx="3795465" cy="307777"/>
          </a:xfrm>
          <a:prstGeom prst="rect">
            <a:avLst/>
          </a:prstGeom>
          <a:noFill/>
          <a:ln w="9525">
            <a:noFill/>
            <a:miter lim="800000"/>
            <a:headEnd/>
            <a:tailEnd/>
          </a:ln>
        </p:spPr>
        <p:txBody>
          <a:bodyPr wrap="square" anchor="ctr">
            <a:spAutoFit/>
          </a:bodyPr>
          <a:lstStyle/>
          <a:p>
            <a:pPr>
              <a:tabLst>
                <a:tab pos="457200" algn="l"/>
              </a:tabLst>
            </a:pPr>
            <a:r>
              <a:rPr lang="ru-RU" sz="1400" dirty="0">
                <a:latin typeface="Times New Roman" pitchFamily="18" charset="0"/>
                <a:cs typeface="Times New Roman" pitchFamily="18" charset="0"/>
              </a:rPr>
              <a:t>измеряемая величина изменяется </a:t>
            </a:r>
            <a:r>
              <a:rPr lang="ru-RU" sz="1400" dirty="0" smtClean="0">
                <a:latin typeface="Times New Roman" pitchFamily="18" charset="0"/>
                <a:cs typeface="Times New Roman" pitchFamily="18" charset="0"/>
              </a:rPr>
              <a:t>во времени</a:t>
            </a:r>
            <a:endParaRPr lang="ru-RU" sz="1400" dirty="0">
              <a:latin typeface="Times New Roman" pitchFamily="18" charset="0"/>
              <a:cs typeface="Times New Roman" pitchFamily="18" charset="0"/>
            </a:endParaRPr>
          </a:p>
        </p:txBody>
      </p:sp>
      <p:sp>
        <p:nvSpPr>
          <p:cNvPr id="17" name="Line 14"/>
          <p:cNvSpPr>
            <a:spLocks noChangeShapeType="1"/>
          </p:cNvSpPr>
          <p:nvPr/>
        </p:nvSpPr>
        <p:spPr bwMode="auto">
          <a:xfrm>
            <a:off x="5498131" y="4253295"/>
            <a:ext cx="3475713" cy="0"/>
          </a:xfrm>
          <a:prstGeom prst="line">
            <a:avLst/>
          </a:prstGeom>
          <a:noFill/>
          <a:ln w="9525">
            <a:solidFill>
              <a:schemeClr val="tx1"/>
            </a:solidFill>
            <a:round/>
            <a:headEnd/>
            <a:tailEnd type="triangle" w="med" len="med"/>
          </a:ln>
        </p:spPr>
        <p:txBody>
          <a:bodyPr/>
          <a:lstStyle/>
          <a:p>
            <a:endParaRPr lang="ru-RU"/>
          </a:p>
        </p:txBody>
      </p:sp>
      <p:sp>
        <p:nvSpPr>
          <p:cNvPr id="18" name="Line 15"/>
          <p:cNvSpPr>
            <a:spLocks noChangeShapeType="1"/>
          </p:cNvSpPr>
          <p:nvPr/>
        </p:nvSpPr>
        <p:spPr bwMode="auto">
          <a:xfrm>
            <a:off x="5519045" y="1596096"/>
            <a:ext cx="0" cy="2663825"/>
          </a:xfrm>
          <a:prstGeom prst="line">
            <a:avLst/>
          </a:prstGeom>
          <a:noFill/>
          <a:ln w="9525">
            <a:solidFill>
              <a:schemeClr val="tx1"/>
            </a:solidFill>
            <a:round/>
            <a:headEnd type="triangle" w="med" len="med"/>
            <a:tailEnd/>
          </a:ln>
        </p:spPr>
        <p:txBody>
          <a:bodyPr/>
          <a:lstStyle/>
          <a:p>
            <a:endParaRPr lang="ru-RU"/>
          </a:p>
        </p:txBody>
      </p:sp>
    </p:spTree>
    <p:extLst>
      <p:ext uri="{BB962C8B-B14F-4D97-AF65-F5344CB8AC3E}">
        <p14:creationId xmlns:p14="http://schemas.microsoft.com/office/powerpoint/2010/main" val="162892215"/>
      </p:ext>
    </p:extLst>
  </p:cSld>
  <p:clrMapOvr>
    <a:masterClrMapping/>
  </p:clrMapOvr>
</p:sld>
</file>

<file path=ppt/theme/theme1.xml><?xml version="1.0" encoding="utf-8"?>
<a:theme xmlns:a="http://schemas.openxmlformats.org/drawingml/2006/main" name="Cover">
  <a:themeElements>
    <a:clrScheme name="Custom 1">
      <a:dk1>
        <a:srgbClr val="0230AC"/>
      </a:dk1>
      <a:lt1>
        <a:srgbClr val="FFFFFF"/>
      </a:lt1>
      <a:dk2>
        <a:srgbClr val="0230AC"/>
      </a:dk2>
      <a:lt2>
        <a:srgbClr val="FFFFFF"/>
      </a:lt2>
      <a:accent1>
        <a:srgbClr val="EC0044"/>
      </a:accent1>
      <a:accent2>
        <a:srgbClr val="0230AC"/>
      </a:accent2>
      <a:accent3>
        <a:srgbClr val="8F32AC"/>
      </a:accent3>
      <a:accent4>
        <a:srgbClr val="0057AC"/>
      </a:accent4>
      <a:accent5>
        <a:srgbClr val="EC5A00"/>
      </a:accent5>
      <a:accent6>
        <a:srgbClr val="ECEC00"/>
      </a:accent6>
      <a:hlink>
        <a:srgbClr val="4BBCFF"/>
      </a:hlink>
      <a:folHlink>
        <a:srgbClr val="C000C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over">
  <a:themeElements>
    <a:clrScheme name="Другая 1">
      <a:dk1>
        <a:sysClr val="windowText" lastClr="000000"/>
      </a:dk1>
      <a:lt1>
        <a:sysClr val="window" lastClr="FFFFFF"/>
      </a:lt1>
      <a:dk2>
        <a:srgbClr val="000000"/>
      </a:dk2>
      <a:lt2>
        <a:srgbClr val="F8F8F8"/>
      </a:lt2>
      <a:accent1>
        <a:srgbClr val="EC0B43"/>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7530</TotalTime>
  <Words>5457</Words>
  <Application>Microsoft Office PowerPoint</Application>
  <PresentationFormat>Экран (16:9)</PresentationFormat>
  <Paragraphs>497</Paragraphs>
  <Slides>65</Slides>
  <Notes>2</Notes>
  <HiddenSlides>1</HiddenSlides>
  <MMClips>0</MMClips>
  <ScaleCrop>false</ScaleCrop>
  <HeadingPairs>
    <vt:vector size="8" baseType="variant">
      <vt:variant>
        <vt:lpstr>Использованные шрифты</vt:lpstr>
      </vt:variant>
      <vt:variant>
        <vt:i4>4</vt:i4>
      </vt:variant>
      <vt:variant>
        <vt:lpstr>Тема</vt:lpstr>
      </vt:variant>
      <vt:variant>
        <vt:i4>2</vt:i4>
      </vt:variant>
      <vt:variant>
        <vt:lpstr>Внедренные серверы OLE</vt:lpstr>
      </vt:variant>
      <vt:variant>
        <vt:i4>3</vt:i4>
      </vt:variant>
      <vt:variant>
        <vt:lpstr>Заголовки слайдов</vt:lpstr>
      </vt:variant>
      <vt:variant>
        <vt:i4>65</vt:i4>
      </vt:variant>
    </vt:vector>
  </HeadingPairs>
  <TitlesOfParts>
    <vt:vector size="74" baseType="lpstr">
      <vt:lpstr>Arial</vt:lpstr>
      <vt:lpstr>Calibri</vt:lpstr>
      <vt:lpstr>Symbol</vt:lpstr>
      <vt:lpstr>Times New Roman</vt:lpstr>
      <vt:lpstr>Cover</vt:lpstr>
      <vt:lpstr>1_Cover</vt:lpstr>
      <vt:lpstr>Equation</vt:lpstr>
      <vt:lpstr>Формула</vt:lpstr>
      <vt:lpstr>Visio</vt:lpstr>
      <vt:lpstr>Лекция 2 Общие сведения об измерениях</vt:lpstr>
      <vt:lpstr>1. Основная литература по теме </vt:lpstr>
      <vt:lpstr>2. Измерение</vt:lpstr>
      <vt:lpstr>Презентация PowerPoint</vt:lpstr>
      <vt:lpstr>Презентация PowerPoint</vt:lpstr>
      <vt:lpstr>3. Классификация измерений</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8. Основные понятия и принципы теории вероятности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Благодарю за внимание!</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dc:creator>
  <cp:lastModifiedBy>Iveta</cp:lastModifiedBy>
  <cp:revision>276</cp:revision>
  <dcterms:created xsi:type="dcterms:W3CDTF">2014-06-27T12:30:22Z</dcterms:created>
  <dcterms:modified xsi:type="dcterms:W3CDTF">2024-02-28T15:05:03Z</dcterms:modified>
</cp:coreProperties>
</file>