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8" r:id="rId2"/>
  </p:sldMasterIdLst>
  <p:notesMasterIdLst>
    <p:notesMasterId r:id="rId83"/>
  </p:notesMasterIdLst>
  <p:handoutMasterIdLst>
    <p:handoutMasterId r:id="rId84"/>
  </p:handoutMasterIdLst>
  <p:sldIdLst>
    <p:sldId id="265" r:id="rId3"/>
    <p:sldId id="397" r:id="rId4"/>
    <p:sldId id="398"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396"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9" r:id="rId53"/>
    <p:sldId id="368"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84" r:id="rId69"/>
    <p:sldId id="385" r:id="rId70"/>
    <p:sldId id="386" r:id="rId71"/>
    <p:sldId id="387" r:id="rId72"/>
    <p:sldId id="388" r:id="rId73"/>
    <p:sldId id="389" r:id="rId74"/>
    <p:sldId id="390" r:id="rId75"/>
    <p:sldId id="391" r:id="rId76"/>
    <p:sldId id="392" r:id="rId77"/>
    <p:sldId id="393" r:id="rId78"/>
    <p:sldId id="394" r:id="rId79"/>
    <p:sldId id="395" r:id="rId80"/>
    <p:sldId id="316" r:id="rId81"/>
    <p:sldId id="263" r:id="rId8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1">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0" autoAdjust="0"/>
    <p:restoredTop sz="94672" autoAdjust="0"/>
  </p:normalViewPr>
  <p:slideViewPr>
    <p:cSldViewPr snapToGrid="0" snapToObjects="1" showGuides="1">
      <p:cViewPr varScale="1">
        <p:scale>
          <a:sx n="144" d="100"/>
          <a:sy n="144" d="100"/>
        </p:scale>
        <p:origin x="672" y="120"/>
      </p:cViewPr>
      <p:guideLst>
        <p:guide orient="horz" pos="1611"/>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412975-4CFD-C441-A244-B7FD9A9579C2}" type="datetimeFigureOut">
              <a:rPr lang="en-US" smtClean="0"/>
              <a:pPr/>
              <a:t>4/9/2024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660DC-725D-2A44-9F89-74FE668A9C6B}" type="slidenum">
              <a:rPr lang="en-US" smtClean="0"/>
              <a:pPr/>
              <a:t>‹#›</a:t>
            </a:fld>
            <a:endParaRPr lang="en-US"/>
          </a:p>
        </p:txBody>
      </p:sp>
    </p:spTree>
    <p:extLst>
      <p:ext uri="{BB962C8B-B14F-4D97-AF65-F5344CB8AC3E}">
        <p14:creationId xmlns:p14="http://schemas.microsoft.com/office/powerpoint/2010/main" val="1447125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D1C8-470D-774F-8B40-381C3059BD4A}" type="datetimeFigureOut">
              <a:rPr lang="en-US" smtClean="0"/>
              <a:pPr/>
              <a:t>4/9/2024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9711C-DB87-6342-8123-FE7E39EB0067}" type="slidenum">
              <a:rPr lang="en-US" smtClean="0"/>
              <a:pPr/>
              <a:t>‹#›</a:t>
            </a:fld>
            <a:endParaRPr lang="en-US"/>
          </a:p>
        </p:txBody>
      </p:sp>
    </p:spTree>
    <p:extLst>
      <p:ext uri="{BB962C8B-B14F-4D97-AF65-F5344CB8AC3E}">
        <p14:creationId xmlns:p14="http://schemas.microsoft.com/office/powerpoint/2010/main" val="41200732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2</a:t>
            </a:fld>
            <a:endParaRPr lang="en-US"/>
          </a:p>
        </p:txBody>
      </p:sp>
    </p:spTree>
    <p:extLst>
      <p:ext uri="{BB962C8B-B14F-4D97-AF65-F5344CB8AC3E}">
        <p14:creationId xmlns:p14="http://schemas.microsoft.com/office/powerpoint/2010/main" val="126471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12</a:t>
            </a:fld>
            <a:endParaRPr lang="en-US"/>
          </a:p>
        </p:txBody>
      </p:sp>
    </p:spTree>
    <p:extLst>
      <p:ext uri="{BB962C8B-B14F-4D97-AF65-F5344CB8AC3E}">
        <p14:creationId xmlns:p14="http://schemas.microsoft.com/office/powerpoint/2010/main" val="3129489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13</a:t>
            </a:fld>
            <a:endParaRPr lang="en-US"/>
          </a:p>
        </p:txBody>
      </p:sp>
    </p:spTree>
    <p:extLst>
      <p:ext uri="{BB962C8B-B14F-4D97-AF65-F5344CB8AC3E}">
        <p14:creationId xmlns:p14="http://schemas.microsoft.com/office/powerpoint/2010/main" val="1433358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14</a:t>
            </a:fld>
            <a:endParaRPr lang="en-US"/>
          </a:p>
        </p:txBody>
      </p:sp>
    </p:spTree>
    <p:extLst>
      <p:ext uri="{BB962C8B-B14F-4D97-AF65-F5344CB8AC3E}">
        <p14:creationId xmlns:p14="http://schemas.microsoft.com/office/powerpoint/2010/main" val="137269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15</a:t>
            </a:fld>
            <a:endParaRPr lang="en-US"/>
          </a:p>
        </p:txBody>
      </p:sp>
    </p:spTree>
    <p:extLst>
      <p:ext uri="{BB962C8B-B14F-4D97-AF65-F5344CB8AC3E}">
        <p14:creationId xmlns:p14="http://schemas.microsoft.com/office/powerpoint/2010/main" val="3278661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16</a:t>
            </a:fld>
            <a:endParaRPr lang="en-US"/>
          </a:p>
        </p:txBody>
      </p:sp>
    </p:spTree>
    <p:extLst>
      <p:ext uri="{BB962C8B-B14F-4D97-AF65-F5344CB8AC3E}">
        <p14:creationId xmlns:p14="http://schemas.microsoft.com/office/powerpoint/2010/main" val="2973331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17</a:t>
            </a:fld>
            <a:endParaRPr lang="en-US"/>
          </a:p>
        </p:txBody>
      </p:sp>
    </p:spTree>
    <p:extLst>
      <p:ext uri="{BB962C8B-B14F-4D97-AF65-F5344CB8AC3E}">
        <p14:creationId xmlns:p14="http://schemas.microsoft.com/office/powerpoint/2010/main" val="3000342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18</a:t>
            </a:fld>
            <a:endParaRPr lang="en-US"/>
          </a:p>
        </p:txBody>
      </p:sp>
    </p:spTree>
    <p:extLst>
      <p:ext uri="{BB962C8B-B14F-4D97-AF65-F5344CB8AC3E}">
        <p14:creationId xmlns:p14="http://schemas.microsoft.com/office/powerpoint/2010/main" val="744968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19</a:t>
            </a:fld>
            <a:endParaRPr lang="en-US"/>
          </a:p>
        </p:txBody>
      </p:sp>
    </p:spTree>
    <p:extLst>
      <p:ext uri="{BB962C8B-B14F-4D97-AF65-F5344CB8AC3E}">
        <p14:creationId xmlns:p14="http://schemas.microsoft.com/office/powerpoint/2010/main" val="2042496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20</a:t>
            </a:fld>
            <a:endParaRPr lang="en-US"/>
          </a:p>
        </p:txBody>
      </p:sp>
    </p:spTree>
    <p:extLst>
      <p:ext uri="{BB962C8B-B14F-4D97-AF65-F5344CB8AC3E}">
        <p14:creationId xmlns:p14="http://schemas.microsoft.com/office/powerpoint/2010/main" val="4070486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21</a:t>
            </a:fld>
            <a:endParaRPr lang="en-US"/>
          </a:p>
        </p:txBody>
      </p:sp>
    </p:spTree>
    <p:extLst>
      <p:ext uri="{BB962C8B-B14F-4D97-AF65-F5344CB8AC3E}">
        <p14:creationId xmlns:p14="http://schemas.microsoft.com/office/powerpoint/2010/main" val="215778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3</a:t>
            </a:fld>
            <a:endParaRPr lang="en-US"/>
          </a:p>
        </p:txBody>
      </p:sp>
    </p:spTree>
    <p:extLst>
      <p:ext uri="{BB962C8B-B14F-4D97-AF65-F5344CB8AC3E}">
        <p14:creationId xmlns:p14="http://schemas.microsoft.com/office/powerpoint/2010/main" val="3577139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22</a:t>
            </a:fld>
            <a:endParaRPr lang="en-US"/>
          </a:p>
        </p:txBody>
      </p:sp>
    </p:spTree>
    <p:extLst>
      <p:ext uri="{BB962C8B-B14F-4D97-AF65-F5344CB8AC3E}">
        <p14:creationId xmlns:p14="http://schemas.microsoft.com/office/powerpoint/2010/main" val="532397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23</a:t>
            </a:fld>
            <a:endParaRPr lang="en-US"/>
          </a:p>
        </p:txBody>
      </p:sp>
    </p:spTree>
    <p:extLst>
      <p:ext uri="{BB962C8B-B14F-4D97-AF65-F5344CB8AC3E}">
        <p14:creationId xmlns:p14="http://schemas.microsoft.com/office/powerpoint/2010/main" val="4112625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24</a:t>
            </a:fld>
            <a:endParaRPr lang="en-US"/>
          </a:p>
        </p:txBody>
      </p:sp>
    </p:spTree>
    <p:extLst>
      <p:ext uri="{BB962C8B-B14F-4D97-AF65-F5344CB8AC3E}">
        <p14:creationId xmlns:p14="http://schemas.microsoft.com/office/powerpoint/2010/main" val="1618065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25</a:t>
            </a:fld>
            <a:endParaRPr lang="en-US"/>
          </a:p>
        </p:txBody>
      </p:sp>
    </p:spTree>
    <p:extLst>
      <p:ext uri="{BB962C8B-B14F-4D97-AF65-F5344CB8AC3E}">
        <p14:creationId xmlns:p14="http://schemas.microsoft.com/office/powerpoint/2010/main" val="2098711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37</a:t>
            </a:fld>
            <a:endParaRPr lang="en-US"/>
          </a:p>
        </p:txBody>
      </p:sp>
    </p:spTree>
    <p:extLst>
      <p:ext uri="{BB962C8B-B14F-4D97-AF65-F5344CB8AC3E}">
        <p14:creationId xmlns:p14="http://schemas.microsoft.com/office/powerpoint/2010/main" val="3954245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41</a:t>
            </a:fld>
            <a:endParaRPr lang="en-US"/>
          </a:p>
        </p:txBody>
      </p:sp>
    </p:spTree>
    <p:extLst>
      <p:ext uri="{BB962C8B-B14F-4D97-AF65-F5344CB8AC3E}">
        <p14:creationId xmlns:p14="http://schemas.microsoft.com/office/powerpoint/2010/main" val="889734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62</a:t>
            </a:fld>
            <a:endParaRPr lang="en-US"/>
          </a:p>
        </p:txBody>
      </p:sp>
    </p:spTree>
    <p:extLst>
      <p:ext uri="{BB962C8B-B14F-4D97-AF65-F5344CB8AC3E}">
        <p14:creationId xmlns:p14="http://schemas.microsoft.com/office/powerpoint/2010/main" val="254587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4</a:t>
            </a:fld>
            <a:endParaRPr lang="en-US"/>
          </a:p>
        </p:txBody>
      </p:sp>
    </p:spTree>
    <p:extLst>
      <p:ext uri="{BB962C8B-B14F-4D97-AF65-F5344CB8AC3E}">
        <p14:creationId xmlns:p14="http://schemas.microsoft.com/office/powerpoint/2010/main" val="4222754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5</a:t>
            </a:fld>
            <a:endParaRPr lang="en-US"/>
          </a:p>
        </p:txBody>
      </p:sp>
    </p:spTree>
    <p:extLst>
      <p:ext uri="{BB962C8B-B14F-4D97-AF65-F5344CB8AC3E}">
        <p14:creationId xmlns:p14="http://schemas.microsoft.com/office/powerpoint/2010/main" val="105965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6</a:t>
            </a:fld>
            <a:endParaRPr lang="en-US"/>
          </a:p>
        </p:txBody>
      </p:sp>
    </p:spTree>
    <p:extLst>
      <p:ext uri="{BB962C8B-B14F-4D97-AF65-F5344CB8AC3E}">
        <p14:creationId xmlns:p14="http://schemas.microsoft.com/office/powerpoint/2010/main" val="330992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7</a:t>
            </a:fld>
            <a:endParaRPr lang="en-US"/>
          </a:p>
        </p:txBody>
      </p:sp>
    </p:spTree>
    <p:extLst>
      <p:ext uri="{BB962C8B-B14F-4D97-AF65-F5344CB8AC3E}">
        <p14:creationId xmlns:p14="http://schemas.microsoft.com/office/powerpoint/2010/main" val="91491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9</a:t>
            </a:fld>
            <a:endParaRPr lang="en-US"/>
          </a:p>
        </p:txBody>
      </p:sp>
    </p:spTree>
    <p:extLst>
      <p:ext uri="{BB962C8B-B14F-4D97-AF65-F5344CB8AC3E}">
        <p14:creationId xmlns:p14="http://schemas.microsoft.com/office/powerpoint/2010/main" val="1511822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10</a:t>
            </a:fld>
            <a:endParaRPr lang="en-US"/>
          </a:p>
        </p:txBody>
      </p:sp>
    </p:spTree>
    <p:extLst>
      <p:ext uri="{BB962C8B-B14F-4D97-AF65-F5344CB8AC3E}">
        <p14:creationId xmlns:p14="http://schemas.microsoft.com/office/powerpoint/2010/main" val="88791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11</a:t>
            </a:fld>
            <a:endParaRPr lang="en-US"/>
          </a:p>
        </p:txBody>
      </p:sp>
    </p:spTree>
    <p:extLst>
      <p:ext uri="{BB962C8B-B14F-4D97-AF65-F5344CB8AC3E}">
        <p14:creationId xmlns:p14="http://schemas.microsoft.com/office/powerpoint/2010/main" val="888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Редактируемый элемент</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827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smtClean="0"/>
              <a:t>Заголовок</a:t>
            </a:r>
            <a:endParaRPr lang="en-US" dirty="0"/>
          </a:p>
        </p:txBody>
      </p:sp>
      <p:sp>
        <p:nvSpPr>
          <p:cNvPr id="16"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1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1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20" name="Picture Placeholder 10"/>
          <p:cNvSpPr>
            <a:spLocks noGrp="1"/>
          </p:cNvSpPr>
          <p:nvPr>
            <p:ph type="pic" sz="quarter" idx="17"/>
          </p:nvPr>
        </p:nvSpPr>
        <p:spPr>
          <a:xfrm>
            <a:off x="457201" y="3324086"/>
            <a:ext cx="2588883" cy="1063056"/>
          </a:xfrm>
          <a:prstGeom prst="round1Rect">
            <a:avLst>
              <a:gd name="adj" fmla="val 37649"/>
            </a:avLst>
          </a:prstGeom>
          <a:ln>
            <a:noFill/>
          </a:ln>
        </p:spPr>
        <p:txBody>
          <a:bodyPr/>
          <a:lstStyle/>
          <a:p>
            <a:endParaRPr lang="en-US"/>
          </a:p>
        </p:txBody>
      </p:sp>
      <p:sp>
        <p:nvSpPr>
          <p:cNvPr id="21" name="Picture Placeholder 10"/>
          <p:cNvSpPr>
            <a:spLocks noGrp="1"/>
          </p:cNvSpPr>
          <p:nvPr>
            <p:ph type="pic" sz="quarter" idx="18"/>
          </p:nvPr>
        </p:nvSpPr>
        <p:spPr>
          <a:xfrm>
            <a:off x="3276149" y="3324086"/>
            <a:ext cx="2588883" cy="1063056"/>
          </a:xfrm>
          <a:prstGeom prst="round1Rect">
            <a:avLst>
              <a:gd name="adj" fmla="val 37649"/>
            </a:avLst>
          </a:prstGeom>
          <a:ln>
            <a:noFill/>
          </a:ln>
        </p:spPr>
        <p:txBody>
          <a:bodyPr/>
          <a:lstStyle/>
          <a:p>
            <a:endParaRPr lang="en-US"/>
          </a:p>
        </p:txBody>
      </p:sp>
      <p:sp>
        <p:nvSpPr>
          <p:cNvPr id="22" name="Picture Placeholder 10"/>
          <p:cNvSpPr>
            <a:spLocks noGrp="1"/>
          </p:cNvSpPr>
          <p:nvPr>
            <p:ph type="pic" sz="quarter" idx="19"/>
          </p:nvPr>
        </p:nvSpPr>
        <p:spPr>
          <a:xfrm>
            <a:off x="6097917" y="3324086"/>
            <a:ext cx="2588883" cy="1063056"/>
          </a:xfrm>
          <a:prstGeom prst="round1Rect">
            <a:avLst>
              <a:gd name="adj" fmla="val 37649"/>
            </a:avLst>
          </a:prstGeom>
          <a:ln>
            <a:noFill/>
          </a:ln>
        </p:spPr>
        <p:txBody>
          <a:bodyPr/>
          <a:lstStyle/>
          <a:p>
            <a:endParaRPr lang="en-US"/>
          </a:p>
        </p:txBody>
      </p:sp>
      <p:sp>
        <p:nvSpPr>
          <p:cNvPr id="25"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6"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7"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8" name="Text Placeholder 24"/>
          <p:cNvSpPr>
            <a:spLocks noGrp="1"/>
          </p:cNvSpPr>
          <p:nvPr>
            <p:ph type="body" sz="quarter" idx="23" hasCustomPrompt="1"/>
          </p:nvPr>
        </p:nvSpPr>
        <p:spPr>
          <a:xfrm>
            <a:off x="457201" y="447276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9" name="Text Placeholder 24"/>
          <p:cNvSpPr>
            <a:spLocks noGrp="1"/>
          </p:cNvSpPr>
          <p:nvPr>
            <p:ph type="body" sz="quarter" idx="24" hasCustomPrompt="1"/>
          </p:nvPr>
        </p:nvSpPr>
        <p:spPr>
          <a:xfrm>
            <a:off x="3275819" y="447276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30" name="Text Placeholder 24"/>
          <p:cNvSpPr>
            <a:spLocks noGrp="1"/>
          </p:cNvSpPr>
          <p:nvPr>
            <p:ph type="body" sz="quarter" idx="25" hasCustomPrompt="1"/>
          </p:nvPr>
        </p:nvSpPr>
        <p:spPr>
          <a:xfrm>
            <a:off x="6085706" y="447276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3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smtClean="0"/>
              <a:t>International Students and Scholars Rock</a:t>
            </a:r>
            <a:endParaRPr lang="en-US" dirty="0"/>
          </a:p>
        </p:txBody>
      </p:sp>
    </p:spTree>
    <p:extLst>
      <p:ext uri="{BB962C8B-B14F-4D97-AF65-F5344CB8AC3E}">
        <p14:creationId xmlns:p14="http://schemas.microsoft.com/office/powerpoint/2010/main" val="718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smtClean="0"/>
              <a:t>Заголовок</a:t>
            </a:r>
            <a:endParaRPr lang="en-US" dirty="0"/>
          </a:p>
        </p:txBody>
      </p:sp>
      <p:sp>
        <p:nvSpPr>
          <p:cNvPr id="7"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13"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14"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15"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19" name="Content Placeholder 2"/>
          <p:cNvSpPr>
            <a:spLocks noGrp="1"/>
          </p:cNvSpPr>
          <p:nvPr>
            <p:ph sz="half" idx="1" hasCustomPrompt="1"/>
          </p:nvPr>
        </p:nvSpPr>
        <p:spPr>
          <a:xfrm>
            <a:off x="457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20" name="Content Placeholder 3"/>
          <p:cNvSpPr>
            <a:spLocks noGrp="1"/>
          </p:cNvSpPr>
          <p:nvPr>
            <p:ph sz="half" idx="2" hasCustomPrompt="1"/>
          </p:nvPr>
        </p:nvSpPr>
        <p:spPr>
          <a:xfrm>
            <a:off x="4648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21"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Tree>
    <p:extLst>
      <p:ext uri="{BB962C8B-B14F-4D97-AF65-F5344CB8AC3E}">
        <p14:creationId xmlns:p14="http://schemas.microsoft.com/office/powerpoint/2010/main" val="1963299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smtClean="0"/>
              <a:t>Заголовок</a:t>
            </a:r>
            <a:endParaRPr lang="en-US" dirty="0"/>
          </a:p>
        </p:txBody>
      </p:sp>
      <p:sp>
        <p:nvSpPr>
          <p:cNvPr id="16"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8" name="Picture Placeholder 10"/>
          <p:cNvSpPr>
            <a:spLocks noGrp="1"/>
          </p:cNvSpPr>
          <p:nvPr>
            <p:ph type="pic" sz="quarter" idx="11"/>
          </p:nvPr>
        </p:nvSpPr>
        <p:spPr>
          <a:xfrm>
            <a:off x="5659439" y="1770130"/>
            <a:ext cx="3036565" cy="2919036"/>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a:lstStyle/>
          <a:p>
            <a:endParaRPr lang="en-US"/>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Tree>
    <p:extLst>
      <p:ext uri="{BB962C8B-B14F-4D97-AF65-F5344CB8AC3E}">
        <p14:creationId xmlns:p14="http://schemas.microsoft.com/office/powerpoint/2010/main" val="1955911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Tree>
    <p:extLst>
      <p:ext uri="{BB962C8B-B14F-4D97-AF65-F5344CB8AC3E}">
        <p14:creationId xmlns:p14="http://schemas.microsoft.com/office/powerpoint/2010/main" val="5453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Город и год</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
        <p:nvSpPr>
          <p:cNvPr id="6" name="Title 1"/>
          <p:cNvSpPr>
            <a:spLocks noGrp="1"/>
          </p:cNvSpPr>
          <p:nvPr>
            <p:ph type="title" hasCustomPrompt="1"/>
          </p:nvPr>
        </p:nvSpPr>
        <p:spPr>
          <a:xfrm>
            <a:off x="1371600" y="2926326"/>
            <a:ext cx="6400800" cy="705749"/>
          </a:xfrm>
        </p:spPr>
        <p:txBody>
          <a:bodyPr anchor="b">
            <a:normAutofit/>
          </a:bodyPr>
          <a:lstStyle>
            <a:lvl1pPr algn="ctr">
              <a:defRPr sz="3200" b="0">
                <a:solidFill>
                  <a:schemeClr val="bg1"/>
                </a:solidFill>
              </a:defRPr>
            </a:lvl1pPr>
          </a:lstStyle>
          <a:p>
            <a:r>
              <a:rPr lang="ru-RU" dirty="0" smtClean="0"/>
              <a:t>Название презентации</a:t>
            </a:r>
            <a:endParaRPr lang="en-US" dirty="0"/>
          </a:p>
        </p:txBody>
      </p:sp>
      <p:sp>
        <p:nvSpPr>
          <p:cNvPr id="10" name="Text Placeholder 5"/>
          <p:cNvSpPr>
            <a:spLocks noGrp="1"/>
          </p:cNvSpPr>
          <p:nvPr>
            <p:ph type="body" sz="quarter" idx="10" hasCustomPrompt="1"/>
          </p:nvPr>
        </p:nvSpPr>
        <p:spPr>
          <a:xfrm>
            <a:off x="1371600" y="3637205"/>
            <a:ext cx="6400800" cy="462905"/>
          </a:xfrm>
        </p:spPr>
        <p:txBody>
          <a:bodyPr>
            <a:normAutofit/>
          </a:bodyPr>
          <a:lstStyle>
            <a:lvl1pPr marL="0" indent="0" algn="ctr">
              <a:buFontTx/>
              <a:buNone/>
              <a:defRPr sz="1600" baseline="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smtClean="0"/>
              <a:t>Имя и контактные данные автора</a:t>
            </a:r>
            <a:endParaRPr lang="en-US" dirty="0" smtClean="0"/>
          </a:p>
        </p:txBody>
      </p:sp>
    </p:spTree>
    <p:extLst>
      <p:ext uri="{BB962C8B-B14F-4D97-AF65-F5344CB8AC3E}">
        <p14:creationId xmlns:p14="http://schemas.microsoft.com/office/powerpoint/2010/main" val="41308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4693" y="997421"/>
            <a:ext cx="5965438" cy="1488969"/>
          </a:xfrm>
        </p:spPr>
        <p:txBody>
          <a:bodyPr anchor="b">
            <a:normAutofit/>
          </a:bodyPr>
          <a:lstStyle>
            <a:lvl1pPr>
              <a:defRPr sz="3200" b="0"/>
            </a:lvl1pPr>
          </a:lstStyle>
          <a:p>
            <a:r>
              <a:rPr lang="ru-RU" dirty="0" smtClean="0"/>
              <a:t>Название презентации</a:t>
            </a:r>
            <a:endParaRPr lang="en-US" dirty="0"/>
          </a:p>
        </p:txBody>
      </p:sp>
      <p:sp>
        <p:nvSpPr>
          <p:cNvPr id="6" name="Text Placeholder 5"/>
          <p:cNvSpPr>
            <a:spLocks noGrp="1"/>
          </p:cNvSpPr>
          <p:nvPr>
            <p:ph type="body" sz="quarter" idx="10" hasCustomPrompt="1"/>
          </p:nvPr>
        </p:nvSpPr>
        <p:spPr>
          <a:xfrm>
            <a:off x="765697" y="2571750"/>
            <a:ext cx="5965825" cy="1652588"/>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smtClean="0"/>
              <a:t>Имя и контактные данные автора</a:t>
            </a:r>
            <a:endParaRPr lang="en-US" dirty="0" smtClean="0"/>
          </a:p>
        </p:txBody>
      </p:sp>
    </p:spTree>
    <p:extLst>
      <p:ext uri="{BB962C8B-B14F-4D97-AF65-F5344CB8AC3E}">
        <p14:creationId xmlns:p14="http://schemas.microsoft.com/office/powerpoint/2010/main" val="8214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p:spPr>
        <p:txBody>
          <a:bodyPr anchor="ctr"/>
          <a:lstStyle>
            <a:lvl1pPr algn="ctr">
              <a:defRPr/>
            </a:lvl1pPr>
          </a:lstStyle>
          <a:p>
            <a:endParaRPr lang="en-US" dirty="0"/>
          </a:p>
        </p:txBody>
      </p:sp>
      <p:sp>
        <p:nvSpPr>
          <p:cNvPr id="2" name="Title 1"/>
          <p:cNvSpPr>
            <a:spLocks noGrp="1"/>
          </p:cNvSpPr>
          <p:nvPr>
            <p:ph type="title" hasCustomPrompt="1"/>
          </p:nvPr>
        </p:nvSpPr>
        <p:spPr>
          <a:xfrm>
            <a:off x="743140" y="927382"/>
            <a:ext cx="2713244" cy="1644368"/>
          </a:xfrm>
        </p:spPr>
        <p:txBody>
          <a:bodyPr anchor="t" anchorCtr="0">
            <a:normAutofit/>
          </a:bodyPr>
          <a:lstStyle>
            <a:lvl1pPr>
              <a:defRPr sz="2800" baseline="0">
                <a:solidFill>
                  <a:srgbClr val="FFFFFF"/>
                </a:solidFill>
              </a:defRPr>
            </a:lvl1pPr>
          </a:lstStyle>
          <a:p>
            <a:r>
              <a:rPr lang="ru-RU" dirty="0" smtClean="0"/>
              <a:t>Место для заголовка</a:t>
            </a:r>
            <a:endParaRPr lang="en-US" dirty="0"/>
          </a:p>
        </p:txBody>
      </p:sp>
    </p:spTree>
    <p:extLst>
      <p:ext uri="{BB962C8B-B14F-4D97-AF65-F5344CB8AC3E}">
        <p14:creationId xmlns:p14="http://schemas.microsoft.com/office/powerpoint/2010/main" val="25418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Финал">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10279"/>
            <a:ext cx="8229600" cy="620483"/>
          </a:xfrm>
        </p:spPr>
        <p:txBody>
          <a:bodyPr>
            <a:normAutofit/>
          </a:bodyPr>
          <a:lstStyle>
            <a:lvl1pPr algn="ctr">
              <a:defRPr sz="3200">
                <a:solidFill>
                  <a:schemeClr val="bg1"/>
                </a:solidFill>
              </a:defRPr>
            </a:lvl1pPr>
          </a:lstStyle>
          <a:p>
            <a:r>
              <a:rPr lang="ru-RU" dirty="0" smtClean="0"/>
              <a:t>Спасибо за внимание!</a:t>
            </a:r>
            <a:endParaRPr lang="en-US" dirty="0"/>
          </a:p>
        </p:txBody>
      </p:sp>
      <p:sp>
        <p:nvSpPr>
          <p:cNvPr id="8" name="Text Placeholder 7"/>
          <p:cNvSpPr>
            <a:spLocks noGrp="1"/>
          </p:cNvSpPr>
          <p:nvPr>
            <p:ph type="body" sz="quarter" idx="10" hasCustomPrompt="1"/>
          </p:nvPr>
        </p:nvSpPr>
        <p:spPr>
          <a:xfrm>
            <a:off x="457200" y="2787704"/>
            <a:ext cx="8229600" cy="59412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dirty="0" smtClean="0"/>
              <a:t>Контактные данные</a:t>
            </a:r>
            <a:endParaRPr lang="en-US" dirty="0" smtClean="0"/>
          </a:p>
        </p:txBody>
      </p:sp>
    </p:spTree>
    <p:extLst>
      <p:ext uri="{BB962C8B-B14F-4D97-AF65-F5344CB8AC3E}">
        <p14:creationId xmlns:p14="http://schemas.microsoft.com/office/powerpoint/2010/main" val="23202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457200" y="1746133"/>
            <a:ext cx="6273934" cy="284849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4"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Tree>
    <p:extLst>
      <p:ext uri="{BB962C8B-B14F-4D97-AF65-F5344CB8AC3E}">
        <p14:creationId xmlns:p14="http://schemas.microsoft.com/office/powerpoint/2010/main" val="384875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457200" y="1746133"/>
            <a:ext cx="6273934" cy="284849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4"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Tree>
    <p:extLst>
      <p:ext uri="{BB962C8B-B14F-4D97-AF65-F5344CB8AC3E}">
        <p14:creationId xmlns:p14="http://schemas.microsoft.com/office/powerpoint/2010/main" val="394128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4" name="Content Placeholder 3"/>
          <p:cNvSpPr>
            <a:spLocks noGrp="1"/>
          </p:cNvSpPr>
          <p:nvPr>
            <p:ph sz="half" idx="2" hasCustomPrompt="1"/>
          </p:nvPr>
        </p:nvSpPr>
        <p:spPr>
          <a:xfrm>
            <a:off x="4648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Tree>
    <p:extLst>
      <p:ext uri="{BB962C8B-B14F-4D97-AF65-F5344CB8AC3E}">
        <p14:creationId xmlns:p14="http://schemas.microsoft.com/office/powerpoint/2010/main" val="125159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1" name="Picture Placeholder 10"/>
          <p:cNvSpPr>
            <a:spLocks noGrp="1"/>
          </p:cNvSpPr>
          <p:nvPr>
            <p:ph type="pic" sz="quarter" idx="10"/>
          </p:nvPr>
        </p:nvSpPr>
        <p:spPr>
          <a:xfrm>
            <a:off x="5659438" y="1759744"/>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0" name="Picture Placeholder 10"/>
          <p:cNvSpPr>
            <a:spLocks noGrp="1"/>
          </p:cNvSpPr>
          <p:nvPr>
            <p:ph type="pic" sz="quarter" idx="11"/>
          </p:nvPr>
        </p:nvSpPr>
        <p:spPr>
          <a:xfrm>
            <a:off x="5659438" y="3288506"/>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 name="Title 1"/>
          <p:cNvSpPr>
            <a:spLocks noGrp="1"/>
          </p:cNvSpPr>
          <p:nvPr>
            <p:ph type="title" hasCustomPrompt="1"/>
          </p:nvPr>
        </p:nvSpPr>
        <p:spPr>
          <a:xfrm>
            <a:off x="457200" y="927498"/>
            <a:ext cx="8229600" cy="620315"/>
          </a:xfrm>
        </p:spPr>
        <p:txBody>
          <a:bodyPr/>
          <a:lstStyle/>
          <a:p>
            <a:r>
              <a:rPr lang="ru-RU" dirty="0" smtClean="0"/>
              <a:t>Заголовок</a:t>
            </a:r>
            <a:endParaRPr lang="en-US" dirty="0"/>
          </a:p>
        </p:txBody>
      </p:sp>
      <p:sp>
        <p:nvSpPr>
          <p:cNvPr id="15"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smtClean="0"/>
              <a:t>International Students and Scholars Rock</a:t>
            </a:r>
            <a:endParaRPr lang="en-US" dirty="0"/>
          </a:p>
        </p:txBody>
      </p:sp>
    </p:spTree>
    <p:extLst>
      <p:ext uri="{BB962C8B-B14F-4D97-AF65-F5344CB8AC3E}">
        <p14:creationId xmlns:p14="http://schemas.microsoft.com/office/powerpoint/2010/main" val="3025460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4" name="Footer Placeholder 3"/>
          <p:cNvSpPr>
            <a:spLocks noGrp="1"/>
          </p:cNvSpPr>
          <p:nvPr>
            <p:ph type="ftr" sz="quarter" idx="3"/>
          </p:nvPr>
        </p:nvSpPr>
        <p:spPr>
          <a:xfrm>
            <a:off x="4030768" y="329462"/>
            <a:ext cx="4656032" cy="273844"/>
          </a:xfrm>
          <a:prstGeom prst="rect">
            <a:avLst/>
          </a:prstGeom>
        </p:spPr>
        <p:txBody>
          <a:bodyPr vert="horz" lIns="91440" tIns="45720" rIns="91440" bIns="45720" rtlCol="0" anchor="ctr"/>
          <a:lstStyle>
            <a:lvl1pPr algn="r">
              <a:defRPr sz="1200">
                <a:solidFill>
                  <a:schemeClr val="bg1"/>
                </a:solidFill>
              </a:defRPr>
            </a:lvl1pPr>
          </a:lstStyle>
          <a:p>
            <a:r>
              <a:rPr lang="en-US" smtClean="0"/>
              <a:t>International Students and Scholars Rock</a:t>
            </a:r>
            <a:endParaRPr lang="en-US" dirty="0"/>
          </a:p>
        </p:txBody>
      </p:sp>
    </p:spTree>
    <p:extLst>
      <p:ext uri="{BB962C8B-B14F-4D97-AF65-F5344CB8AC3E}">
        <p14:creationId xmlns:p14="http://schemas.microsoft.com/office/powerpoint/2010/main" val="1055865372"/>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2" r:id="rId3"/>
    <p:sldLayoutId id="2147483686" r:id="rId4"/>
    <p:sldLayoutId id="2147483689" r:id="rId5"/>
    <p:sldLayoutId id="2147483710" r:id="rId6"/>
  </p:sldLayoutIdLst>
  <p:hf sldNum="0" hd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9"/>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4" name="TextBox 3"/>
          <p:cNvSpPr txBox="1"/>
          <p:nvPr userDrawn="1"/>
        </p:nvSpPr>
        <p:spPr>
          <a:xfrm>
            <a:off x="-865051" y="41341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560030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sldNum="0" hdr="0" dt="0"/>
  <p:txStyles>
    <p:titleStyle>
      <a:lvl1pPr algn="l" defTabSz="457200" rtl="0" eaLnBrk="1" latinLnBrk="0" hangingPunct="1">
        <a:spcBef>
          <a:spcPct val="0"/>
        </a:spcBef>
        <a:buNone/>
        <a:defRPr sz="32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0"/>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5.xml"/><Relationship Id="rId7" Type="http://schemas.openxmlformats.org/officeDocument/2006/relationships/image" Target="../media/image8.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 Id="rId9"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1.jpg"/><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3.jpg"/><Relationship Id="rId5" Type="http://schemas.openxmlformats.org/officeDocument/2006/relationships/image" Target="../media/image12.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5.jpg"/><Relationship Id="rId5" Type="http://schemas.openxmlformats.org/officeDocument/2006/relationships/image" Target="../media/image14.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7.w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9.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2.xml"/><Relationship Id="rId7" Type="http://schemas.openxmlformats.org/officeDocument/2006/relationships/image" Target="../media/image22.w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14.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3.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26.jpg"/><Relationship Id="rId5" Type="http://schemas.openxmlformats.org/officeDocument/2006/relationships/image" Target="../media/image25.wmf"/><Relationship Id="rId4" Type="http://schemas.openxmlformats.org/officeDocument/2006/relationships/oleObject" Target="../embeddings/oleObject17.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4.xml"/><Relationship Id="rId7" Type="http://schemas.openxmlformats.org/officeDocument/2006/relationships/oleObject" Target="../embeddings/oleObject19.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18.bin"/><Relationship Id="rId4" Type="http://schemas.openxmlformats.org/officeDocument/2006/relationships/image" Target="../media/image60.png"/><Relationship Id="rId9"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oleObject" Target="../embeddings/oleObject22.bin"/><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oleObject" Target="../embeddings/oleObject24.bin"/><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oleObject" Target="../embeddings/oleObject23.bin"/><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image" Target="../media/image28.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oleObject" Target="../embeddings/oleObject28.bin"/><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image" Target="../media/image28.wmf"/></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oleObject" Target="../embeddings/oleObject32.bin"/><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oleObject" Target="../embeddings/oleObject31.bin"/><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oleObject" Target="../embeddings/oleObject34.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oleObject" Target="../embeddings/oleObject18.bin"/><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oleObject" Target="../embeddings/oleObject36.bin"/><Relationship Id="rId11" Type="http://schemas.openxmlformats.org/officeDocument/2006/relationships/image" Target="../media/image16.png"/><Relationship Id="rId5" Type="http://schemas.openxmlformats.org/officeDocument/2006/relationships/oleObject" Target="../embeddings/oleObject35.bin"/><Relationship Id="rId10" Type="http://schemas.openxmlformats.org/officeDocument/2006/relationships/image" Target="../media/image15.png"/><Relationship Id="rId4" Type="http://schemas.openxmlformats.org/officeDocument/2006/relationships/image" Target="../media/image28.wmf"/><Relationship Id="rId9"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oleObject" Target="../embeddings/oleObject38.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oleObject" Target="../embeddings/oleObject37.bin"/><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4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18.bin"/><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oleObject" Target="../embeddings/oleObject40.bin"/><Relationship Id="rId11" Type="http://schemas.openxmlformats.org/officeDocument/2006/relationships/image" Target="../media/image24.png"/><Relationship Id="rId5" Type="http://schemas.openxmlformats.org/officeDocument/2006/relationships/oleObject" Target="../embeddings/oleObject39.bin"/><Relationship Id="rId10" Type="http://schemas.openxmlformats.org/officeDocument/2006/relationships/image" Target="../media/image23.png"/><Relationship Id="rId4" Type="http://schemas.openxmlformats.org/officeDocument/2006/relationships/image" Target="../media/image28.wmf"/><Relationship Id="rId9"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oleObject" Target="../embeddings/oleObject42.bin"/><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oleObject" Target="../embeddings/oleObject41.bin"/><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49.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oleObject" Target="../embeddings/oleObject44.bin"/><Relationship Id="rId2" Type="http://schemas.openxmlformats.org/officeDocument/2006/relationships/slideLayout" Target="../slideLayouts/slideLayout5.xml"/><Relationship Id="rId1" Type="http://schemas.openxmlformats.org/officeDocument/2006/relationships/vmlDrawing" Target="../drawings/vmlDrawing23.vml"/><Relationship Id="rId6" Type="http://schemas.openxmlformats.org/officeDocument/2006/relationships/oleObject" Target="../embeddings/oleObject43.bin"/><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339633" y="1683657"/>
            <a:ext cx="8112035" cy="1698172"/>
          </a:xfrm>
        </p:spPr>
        <p:txBody>
          <a:bodyPr>
            <a:normAutofit fontScale="90000"/>
          </a:bodyPr>
          <a:lstStyle/>
          <a:p>
            <a:r>
              <a:rPr lang="ru-RU" sz="4000" dirty="0" smtClean="0"/>
              <a:t>Лекция 5</a:t>
            </a:r>
            <a:br>
              <a:rPr lang="ru-RU" sz="4000" dirty="0" smtClean="0"/>
            </a:br>
            <a:r>
              <a:rPr lang="ru-RU" sz="4000" dirty="0" smtClean="0"/>
              <a:t>Обеспечение качества </a:t>
            </a:r>
            <a:r>
              <a:rPr lang="ru-RU" sz="4000" dirty="0" smtClean="0"/>
              <a:t>продукции</a:t>
            </a:r>
            <a:r>
              <a:rPr lang="en-US" sz="4000" dirty="0"/>
              <a:t> </a:t>
            </a:r>
            <a:r>
              <a:rPr lang="ru-RU" sz="4000" dirty="0" smtClean="0"/>
              <a:t>на производстве</a:t>
            </a:r>
            <a:endParaRPr lang="en-US" sz="4000" dirty="0"/>
          </a:p>
        </p:txBody>
      </p:sp>
      <p:sp>
        <p:nvSpPr>
          <p:cNvPr id="7" name="Text Placeholder 6"/>
          <p:cNvSpPr>
            <a:spLocks noGrp="1"/>
          </p:cNvSpPr>
          <p:nvPr>
            <p:ph type="body" sz="quarter" idx="10"/>
          </p:nvPr>
        </p:nvSpPr>
        <p:spPr>
          <a:xfrm>
            <a:off x="1371600" y="3637205"/>
            <a:ext cx="6400800" cy="761613"/>
          </a:xfrm>
        </p:spPr>
        <p:txBody>
          <a:bodyPr>
            <a:normAutofit/>
          </a:bodyPr>
          <a:lstStyle/>
          <a:p>
            <a:r>
              <a:rPr lang="ru-RU" sz="2000" dirty="0" smtClean="0"/>
              <a:t>к.т.н., </a:t>
            </a:r>
            <a:r>
              <a:rPr lang="ru-RU" sz="2000" dirty="0" err="1" smtClean="0"/>
              <a:t>тьютор</a:t>
            </a:r>
            <a:r>
              <a:rPr lang="ru-RU" sz="2000" dirty="0" smtClean="0"/>
              <a:t> </a:t>
            </a:r>
            <a:r>
              <a:rPr lang="ru-RU" sz="2000" dirty="0" err="1" smtClean="0"/>
              <a:t>ФСУиР</a:t>
            </a:r>
            <a:r>
              <a:rPr lang="ru-RU" sz="2000" dirty="0" smtClean="0"/>
              <a:t> – Рассадина Анна Александровна</a:t>
            </a:r>
            <a:endParaRPr lang="nl-NL" sz="2000" dirty="0"/>
          </a:p>
          <a:p>
            <a:r>
              <a:rPr lang="ru-RU" dirty="0" smtClean="0"/>
              <a:t>Контактные данные: 8-950-047-25-58, </a:t>
            </a:r>
            <a:r>
              <a:rPr lang="en-US" dirty="0" smtClean="0"/>
              <a:t>aarassadina@itmo.ru</a:t>
            </a:r>
            <a:endParaRPr lang="en-US" dirty="0"/>
          </a:p>
        </p:txBody>
      </p:sp>
    </p:spTree>
    <p:extLst>
      <p:ext uri="{BB962C8B-B14F-4D97-AF65-F5344CB8AC3E}">
        <p14:creationId xmlns:p14="http://schemas.microsoft.com/office/powerpoint/2010/main" val="8717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40632" y="728792"/>
            <a:ext cx="8697112" cy="4247317"/>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Классификация технологического процесса по степени универсальности и применяемости:</a:t>
            </a:r>
          </a:p>
          <a:p>
            <a:pPr marL="465750" indent="-285750" algn="just">
              <a:lnSpc>
                <a:spcPct val="150000"/>
              </a:lnSpc>
              <a:buFont typeface="Wingdings" panose="05000000000000000000" pitchFamily="2" charset="2"/>
              <a:buChar char="v"/>
            </a:pPr>
            <a:r>
              <a:rPr lang="ru-RU" sz="1600" dirty="0" smtClean="0">
                <a:latin typeface="Times New Roman" pitchFamily="18" charset="0"/>
                <a:cs typeface="Times New Roman" pitchFamily="18" charset="0"/>
              </a:rPr>
              <a:t>Единичные ТП – это процесс изготовления изделия одного наименования, типоразмера и исполнения. </a:t>
            </a:r>
            <a:r>
              <a:rPr lang="ru-RU" sz="1600" dirty="0">
                <a:latin typeface="Times New Roman" pitchFamily="18" charset="0"/>
                <a:cs typeface="Times New Roman" pitchFamily="18" charset="0"/>
              </a:rPr>
              <a:t>ЕТП не универсален, не может быть использован для </a:t>
            </a:r>
            <a:r>
              <a:rPr lang="ru-RU" sz="1600" dirty="0" smtClean="0">
                <a:latin typeface="Times New Roman" pitchFamily="18" charset="0"/>
                <a:cs typeface="Times New Roman" pitchFamily="18" charset="0"/>
              </a:rPr>
              <a:t>других </a:t>
            </a:r>
            <a:r>
              <a:rPr lang="ru-RU" sz="1600" dirty="0">
                <a:latin typeface="Times New Roman" pitchFamily="18" charset="0"/>
                <a:cs typeface="Times New Roman" pitchFamily="18" charset="0"/>
              </a:rPr>
              <a:t>изделий.</a:t>
            </a:r>
            <a:r>
              <a:rPr lang="ru-RU" sz="1600" dirty="0" smtClean="0">
                <a:latin typeface="Times New Roman" pitchFamily="18" charset="0"/>
                <a:cs typeface="Times New Roman" pitchFamily="18" charset="0"/>
              </a:rPr>
              <a:t> </a:t>
            </a:r>
          </a:p>
          <a:p>
            <a:pPr marL="625475" indent="11113" algn="just">
              <a:lnSpc>
                <a:spcPct val="150000"/>
              </a:lnSpc>
            </a:pPr>
            <a:r>
              <a:rPr lang="ru-RU" sz="1400" dirty="0" smtClean="0">
                <a:latin typeface="Times New Roman" pitchFamily="18" charset="0"/>
                <a:cs typeface="Times New Roman" pitchFamily="18" charset="0"/>
              </a:rPr>
              <a:t>«Технологический процесс изготовления лицевой панели имитатора сигналов»)</a:t>
            </a:r>
          </a:p>
          <a:p>
            <a:pPr marL="465750" indent="-285750" algn="just">
              <a:lnSpc>
                <a:spcPct val="150000"/>
              </a:lnSpc>
              <a:buFont typeface="Wingdings" panose="05000000000000000000" pitchFamily="2" charset="2"/>
              <a:buChar char="v"/>
            </a:pPr>
            <a:r>
              <a:rPr lang="ru-RU" sz="1600" dirty="0" smtClean="0">
                <a:latin typeface="Times New Roman" pitchFamily="18" charset="0"/>
                <a:cs typeface="Times New Roman" pitchFamily="18" charset="0"/>
              </a:rPr>
              <a:t>Типовой ТП разрабатывается для группы изделий, обладает высокой степенью универсальности. </a:t>
            </a:r>
          </a:p>
          <a:p>
            <a:pPr marL="179388" indent="446088" algn="just">
              <a:lnSpc>
                <a:spcPct val="150000"/>
              </a:lnSpc>
            </a:pPr>
            <a:r>
              <a:rPr lang="ru-RU" sz="1400" dirty="0">
                <a:latin typeface="Times New Roman" pitchFamily="18" charset="0"/>
                <a:cs typeface="Times New Roman" pitchFamily="18" charset="0"/>
              </a:rPr>
              <a:t>ОСТ ГО.054.076 «Покрытия металлические и неметаллические неорганические. Типовые технологические процессы</a:t>
            </a:r>
            <a:r>
              <a:rPr lang="ru-RU" sz="1400" dirty="0" smtClean="0">
                <a:latin typeface="Times New Roman" pitchFamily="18" charset="0"/>
                <a:cs typeface="Times New Roman" pitchFamily="18" charset="0"/>
              </a:rPr>
              <a:t>» описывает типовые технологические процессы нанесения пленок меди, цинка, никеля, хрома и других материалов на металлические детали, которые могут использоваться в различных областях техники – машиностроении, приборостроении, изготовлении РЭС. В России разработано большое количество типовых ТП, от распаковки покупных элементов до консервации готовых конструкций продукта.</a:t>
            </a:r>
            <a:endParaRPr lang="ru-RU" sz="1400" dirty="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9</a:t>
            </a:r>
            <a:endParaRPr lang="ru-RU" dirty="0"/>
          </a:p>
        </p:txBody>
      </p:sp>
    </p:spTree>
    <p:extLst>
      <p:ext uri="{BB962C8B-B14F-4D97-AF65-F5344CB8AC3E}">
        <p14:creationId xmlns:p14="http://schemas.microsoft.com/office/powerpoint/2010/main" val="372076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40632" y="728792"/>
            <a:ext cx="8697112" cy="3416320"/>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Постоянное обновление конструктивно-технологических решений ведет к частому обновлению продукции и снижению серийности. В этих условиях особую значимость приобретает гибкость технологического процесса – возможность быстрой перестройки производственной системы на выпуск нового образца продукции с измененными конструкторско-технологическими решениями. Для реализации этого создают гибкие автоматизированные производства (ГАП), которые представляют собой комплексно-автоматизированные производственные участки, цехи, заводы, управляемые ЭВМ. В ГАП встраивают транспортно-складские системы и автоматизированные системы управления производством.</a:t>
            </a: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10</a:t>
            </a:r>
            <a:endParaRPr lang="ru-RU" dirty="0"/>
          </a:p>
        </p:txBody>
      </p:sp>
    </p:spTree>
    <p:extLst>
      <p:ext uri="{BB962C8B-B14F-4D97-AF65-F5344CB8AC3E}">
        <p14:creationId xmlns:p14="http://schemas.microsoft.com/office/powerpoint/2010/main" val="260792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29389" y="1168805"/>
            <a:ext cx="7913342" cy="3046988"/>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Основные характеристики технологических процессов – </a:t>
            </a:r>
            <a:r>
              <a:rPr lang="ru-RU" sz="1600" b="1" dirty="0" smtClean="0">
                <a:solidFill>
                  <a:srgbClr val="00B050"/>
                </a:solidFill>
                <a:latin typeface="Times New Roman" pitchFamily="18" charset="0"/>
                <a:cs typeface="Times New Roman" pitchFamily="18" charset="0"/>
              </a:rPr>
              <a:t>точность</a:t>
            </a:r>
            <a:r>
              <a:rPr lang="ru-RU" sz="1600" b="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и</a:t>
            </a:r>
            <a:r>
              <a:rPr lang="ru-RU" sz="1600" b="1" dirty="0" smtClean="0">
                <a:latin typeface="Times New Roman" pitchFamily="18" charset="0"/>
                <a:cs typeface="Times New Roman" pitchFamily="18" charset="0"/>
              </a:rPr>
              <a:t> </a:t>
            </a:r>
            <a:r>
              <a:rPr lang="ru-RU" sz="1600" b="1" dirty="0" smtClean="0">
                <a:solidFill>
                  <a:srgbClr val="00B050"/>
                </a:solidFill>
                <a:latin typeface="Times New Roman" pitchFamily="18" charset="0"/>
                <a:cs typeface="Times New Roman" pitchFamily="18" charset="0"/>
              </a:rPr>
              <a:t>устойчивость</a:t>
            </a:r>
            <a:r>
              <a:rPr lang="ru-RU" sz="1600" dirty="0" smtClean="0">
                <a:latin typeface="Times New Roman" pitchFamily="18" charset="0"/>
                <a:cs typeface="Times New Roman" pitchFamily="18" charset="0"/>
              </a:rPr>
              <a:t>. При изготовлении любых деталей и, соответственно, любых устройств из деталей невозможно получить абсолютную повторяемость параметров деталей и устройств. Вследствие многочисленных причин (износ оборудования, неоднородность свойств материалов, погрешность работы оборудования и др.) любой параметр изделия будет меняться от одного экземпляра к другому. Это приводит к появлению </a:t>
            </a:r>
            <a:r>
              <a:rPr lang="ru-RU" sz="1600" b="1" dirty="0" smtClean="0">
                <a:solidFill>
                  <a:srgbClr val="00B050"/>
                </a:solidFill>
                <a:latin typeface="Times New Roman" pitchFamily="18" charset="0"/>
                <a:cs typeface="Times New Roman" pitchFamily="18" charset="0"/>
              </a:rPr>
              <a:t>производственных погрешностей </a:t>
            </a:r>
            <a:r>
              <a:rPr lang="ru-RU" sz="1600" dirty="0" smtClean="0">
                <a:latin typeface="Times New Roman" pitchFamily="18" charset="0"/>
                <a:cs typeface="Times New Roman" pitchFamily="18" charset="0"/>
              </a:rPr>
              <a:t>– отклонению параметров изделий от номинальных данных, указанных в технической документации на изделие.</a:t>
            </a:r>
          </a:p>
        </p:txBody>
      </p:sp>
      <p:sp>
        <p:nvSpPr>
          <p:cNvPr id="10" name="Заголовок 5"/>
          <p:cNvSpPr>
            <a:spLocks noGrp="1"/>
          </p:cNvSpPr>
          <p:nvPr>
            <p:ph type="title"/>
          </p:nvPr>
        </p:nvSpPr>
        <p:spPr>
          <a:xfrm>
            <a:off x="764692" y="221182"/>
            <a:ext cx="7414107" cy="727617"/>
          </a:xfrm>
        </p:spPr>
        <p:txBody>
          <a:bodyPr>
            <a:normAutofit/>
          </a:bodyPr>
          <a:lstStyle/>
          <a:p>
            <a:r>
              <a:rPr lang="ru-RU" sz="1800" b="1" dirty="0" smtClean="0">
                <a:solidFill>
                  <a:srgbClr val="FF0000"/>
                </a:solidFill>
                <a:latin typeface="Times New Roman" pitchFamily="18" charset="0"/>
                <a:cs typeface="Times New Roman" pitchFamily="18" charset="0"/>
              </a:rPr>
              <a:t>3. Характеристики технологических процессов </a:t>
            </a:r>
            <a:endParaRPr lang="ru-RU" sz="1800" b="1" dirty="0">
              <a:solidFill>
                <a:srgbClr val="FF0000"/>
              </a:solidFill>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11</a:t>
            </a:r>
            <a:endParaRPr lang="ru-RU" dirty="0"/>
          </a:p>
        </p:txBody>
      </p:sp>
    </p:spTree>
    <p:extLst>
      <p:ext uri="{BB962C8B-B14F-4D97-AF65-F5344CB8AC3E}">
        <p14:creationId xmlns:p14="http://schemas.microsoft.com/office/powerpoint/2010/main" val="980929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29389" y="948799"/>
            <a:ext cx="7913342" cy="1569660"/>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В технологической документации производственные погрешности задаются </a:t>
            </a:r>
            <a:r>
              <a:rPr lang="ru-RU" sz="1600" i="1" dirty="0" smtClean="0">
                <a:latin typeface="Times New Roman" pitchFamily="18" charset="0"/>
                <a:cs typeface="Times New Roman" pitchFamily="18" charset="0"/>
              </a:rPr>
              <a:t>абсолютными значениями </a:t>
            </a:r>
            <a:r>
              <a:rPr lang="el-GR" sz="1600" dirty="0" smtClean="0">
                <a:latin typeface="Times New Roman" pitchFamily="18" charset="0"/>
                <a:cs typeface="Times New Roman" pitchFamily="18" charset="0"/>
              </a:rPr>
              <a:t>Δ</a:t>
            </a:r>
            <a:r>
              <a:rPr lang="ru-RU" sz="1600" dirty="0" smtClean="0">
                <a:latin typeface="Times New Roman" pitchFamily="18" charset="0"/>
                <a:cs typeface="Times New Roman" pitchFamily="18" charset="0"/>
              </a:rPr>
              <a:t> и </a:t>
            </a:r>
            <a:r>
              <a:rPr lang="ru-RU" sz="1600" i="1" dirty="0" smtClean="0">
                <a:latin typeface="Times New Roman" pitchFamily="18" charset="0"/>
                <a:cs typeface="Times New Roman" pitchFamily="18" charset="0"/>
              </a:rPr>
              <a:t>относительными значениями </a:t>
            </a:r>
            <a:r>
              <a:rPr lang="el-GR" sz="1600" dirty="0" smtClean="0">
                <a:latin typeface="Times New Roman" pitchFamily="18" charset="0"/>
                <a:cs typeface="Times New Roman" pitchFamily="18" charset="0"/>
              </a:rPr>
              <a:t>δ</a:t>
            </a:r>
            <a:r>
              <a:rPr lang="ru-RU" sz="1600" dirty="0" smtClean="0">
                <a:latin typeface="Times New Roman" pitchFamily="18" charset="0"/>
                <a:cs typeface="Times New Roman" pitchFamily="18" charset="0"/>
              </a:rPr>
              <a:t>. Величина 2</a:t>
            </a:r>
            <a:r>
              <a:rPr lang="el-GR" sz="1600" dirty="0" smtClean="0">
                <a:latin typeface="Times New Roman" pitchFamily="18" charset="0"/>
                <a:cs typeface="Times New Roman" pitchFamily="18" charset="0"/>
              </a:rPr>
              <a:t>Δ</a:t>
            </a:r>
            <a:r>
              <a:rPr lang="ru-RU" sz="1600" dirty="0" smtClean="0">
                <a:latin typeface="Times New Roman" pitchFamily="18" charset="0"/>
                <a:cs typeface="Times New Roman" pitchFamily="18" charset="0"/>
              </a:rPr>
              <a:t> (или, соответственно, 2</a:t>
            </a:r>
            <a:r>
              <a:rPr lang="el-GR" sz="1600" dirty="0" smtClean="0">
                <a:latin typeface="Times New Roman" pitchFamily="18" charset="0"/>
                <a:cs typeface="Times New Roman" pitchFamily="18" charset="0"/>
              </a:rPr>
              <a:t>δ</a:t>
            </a:r>
            <a:r>
              <a:rPr lang="ru-RU" sz="1600" dirty="0" smtClean="0">
                <a:latin typeface="Times New Roman" pitchFamily="18" charset="0"/>
                <a:cs typeface="Times New Roman" pitchFamily="18" charset="0"/>
              </a:rPr>
              <a:t>) – </a:t>
            </a:r>
            <a:r>
              <a:rPr lang="ru-RU" sz="1600" b="1" dirty="0" smtClean="0">
                <a:solidFill>
                  <a:srgbClr val="00B050"/>
                </a:solidFill>
                <a:latin typeface="Times New Roman" pitchFamily="18" charset="0"/>
                <a:cs typeface="Times New Roman" pitchFamily="18" charset="0"/>
              </a:rPr>
              <a:t>поле допуска</a:t>
            </a:r>
            <a:r>
              <a:rPr lang="ru-RU" sz="1600" dirty="0" smtClean="0">
                <a:latin typeface="Times New Roman" pitchFamily="18" charset="0"/>
                <a:cs typeface="Times New Roman" pitchFamily="18" charset="0"/>
              </a:rPr>
              <a:t>, в которое должны укладываться значения параметра всех выпускаемых изделий.</a:t>
            </a: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12</a:t>
            </a:r>
            <a:endParaRPr lang="ru-RU" dirty="0"/>
          </a:p>
        </p:txBody>
      </p:sp>
    </p:spTree>
    <p:extLst>
      <p:ext uri="{BB962C8B-B14F-4D97-AF65-F5344CB8AC3E}">
        <p14:creationId xmlns:p14="http://schemas.microsoft.com/office/powerpoint/2010/main" val="204780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549797" y="777882"/>
            <a:ext cx="3456699" cy="3416320"/>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Например, если выпускается усилитель с коэффициентом усиления </a:t>
            </a:r>
            <a:r>
              <a:rPr lang="ru-RU" sz="1600" i="1" dirty="0" smtClean="0">
                <a:latin typeface="Times New Roman" pitchFamily="18" charset="0"/>
                <a:cs typeface="Times New Roman" pitchFamily="18" charset="0"/>
              </a:rPr>
              <a:t>К</a:t>
            </a:r>
            <a:r>
              <a:rPr lang="ru-RU" sz="1600" dirty="0" smtClean="0">
                <a:latin typeface="Times New Roman" pitchFamily="18" charset="0"/>
                <a:cs typeface="Times New Roman" pitchFamily="18" charset="0"/>
              </a:rPr>
              <a:t> = 1000 и задана абсолютная погрешность </a:t>
            </a:r>
            <a:r>
              <a:rPr lang="el-GR" sz="1600" dirty="0" smtClean="0">
                <a:latin typeface="Times New Roman" pitchFamily="18" charset="0"/>
                <a:cs typeface="Times New Roman" pitchFamily="18" charset="0"/>
              </a:rPr>
              <a:t>Δ</a:t>
            </a:r>
            <a:r>
              <a:rPr lang="ru-RU" sz="1600" i="1" dirty="0" smtClean="0">
                <a:latin typeface="Times New Roman" pitchFamily="18" charset="0"/>
                <a:cs typeface="Times New Roman" pitchFamily="18" charset="0"/>
              </a:rPr>
              <a:t>К</a:t>
            </a:r>
            <a:r>
              <a:rPr lang="ru-RU" sz="1600" dirty="0" smtClean="0">
                <a:latin typeface="Times New Roman" pitchFamily="18" charset="0"/>
                <a:cs typeface="Times New Roman" pitchFamily="18" charset="0"/>
              </a:rPr>
              <a:t> = 100 (относительная погрешность </a:t>
            </a:r>
            <a:r>
              <a:rPr lang="el-GR" sz="1600" dirty="0" smtClean="0">
                <a:latin typeface="Times New Roman" pitchFamily="18" charset="0"/>
                <a:cs typeface="Times New Roman" pitchFamily="18" charset="0"/>
              </a:rPr>
              <a:t>δ</a:t>
            </a:r>
            <a:r>
              <a:rPr lang="ru-RU" sz="1600" i="1" dirty="0" smtClean="0">
                <a:latin typeface="Times New Roman" pitchFamily="18" charset="0"/>
                <a:cs typeface="Times New Roman" pitchFamily="18" charset="0"/>
              </a:rPr>
              <a:t>К</a:t>
            </a:r>
            <a:r>
              <a:rPr lang="ru-RU" sz="1600" dirty="0" smtClean="0">
                <a:latin typeface="Times New Roman" pitchFamily="18" charset="0"/>
                <a:cs typeface="Times New Roman" pitchFamily="18" charset="0"/>
              </a:rPr>
              <a:t>=0,1), то значения коэффициента усилителя всех годных усилителей должны лежать в поле допуска 2</a:t>
            </a:r>
            <a:r>
              <a:rPr lang="el-GR" sz="1600" dirty="0">
                <a:latin typeface="Times New Roman" pitchFamily="18" charset="0"/>
                <a:cs typeface="Times New Roman" pitchFamily="18" charset="0"/>
              </a:rPr>
              <a:t> Δ</a:t>
            </a:r>
            <a:r>
              <a:rPr lang="ru-RU" sz="1600" i="1" dirty="0" smtClean="0">
                <a:latin typeface="Times New Roman" pitchFamily="18" charset="0"/>
                <a:cs typeface="Times New Roman" pitchFamily="18" charset="0"/>
              </a:rPr>
              <a:t>К.</a:t>
            </a:r>
            <a:endParaRPr lang="ru-RU" sz="1600" dirty="0" smtClean="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13</a:t>
            </a:r>
            <a:endParaRPr lang="ru-RU" dirty="0"/>
          </a:p>
        </p:txBody>
      </p:sp>
      <p:pic>
        <p:nvPicPr>
          <p:cNvPr id="4" name="Рисунок 3"/>
          <p:cNvPicPr>
            <a:picLocks noChangeAspect="1"/>
          </p:cNvPicPr>
          <p:nvPr/>
        </p:nvPicPr>
        <p:blipFill>
          <a:blip r:embed="rId3"/>
          <a:stretch>
            <a:fillRect/>
          </a:stretch>
        </p:blipFill>
        <p:spPr>
          <a:xfrm>
            <a:off x="215058" y="777882"/>
            <a:ext cx="5334739" cy="3570046"/>
          </a:xfrm>
          <a:prstGeom prst="rect">
            <a:avLst/>
          </a:prstGeom>
        </p:spPr>
      </p:pic>
    </p:spTree>
    <p:extLst>
      <p:ext uri="{BB962C8B-B14F-4D97-AF65-F5344CB8AC3E}">
        <p14:creationId xmlns:p14="http://schemas.microsoft.com/office/powerpoint/2010/main" val="17546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6826" y="846087"/>
            <a:ext cx="8697113" cy="4154984"/>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Технологическая операция является сложной системой, на ее выходной параметр </a:t>
            </a:r>
            <a:r>
              <a:rPr lang="en-US" sz="1600" i="1" dirty="0" smtClean="0">
                <a:latin typeface="Times New Roman" pitchFamily="18" charset="0"/>
                <a:cs typeface="Times New Roman" pitchFamily="18" charset="0"/>
              </a:rPr>
              <a:t>y</a:t>
            </a:r>
            <a:r>
              <a:rPr lang="ru-RU" sz="1600" dirty="0" smtClean="0">
                <a:latin typeface="Times New Roman" pitchFamily="18" charset="0"/>
                <a:cs typeface="Times New Roman" pitchFamily="18" charset="0"/>
              </a:rPr>
              <a:t> влияет большое количество параметров ТО, каждый из которых вызывает частную погрешность выходного параметра </a:t>
            </a:r>
            <a:r>
              <a:rPr lang="en-US" sz="1600" i="1" dirty="0" smtClean="0">
                <a:latin typeface="Times New Roman" pitchFamily="18" charset="0"/>
                <a:cs typeface="Times New Roman" pitchFamily="18" charset="0"/>
              </a:rPr>
              <a:t>y</a:t>
            </a:r>
            <a:r>
              <a:rPr lang="ru-RU" sz="1600"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Если число независимых входных параметров ТО не меняется во времени, все входные параметры по своему влиянию на общую погрешность являются величинами одного порядка, то выходной параметр ТО подчиняется </a:t>
            </a:r>
            <a:r>
              <a:rPr lang="ru-RU" sz="1600" i="1" dirty="0" smtClean="0">
                <a:latin typeface="Times New Roman" pitchFamily="18" charset="0"/>
                <a:cs typeface="Times New Roman" pitchFamily="18" charset="0"/>
              </a:rPr>
              <a:t>нормальному закону распределения Гаусса</a:t>
            </a:r>
            <a:endParaRPr lang="en-US" sz="1600" i="1" dirty="0" smtClean="0">
              <a:latin typeface="Times New Roman" pitchFamily="18" charset="0"/>
              <a:cs typeface="Times New Roman" pitchFamily="18" charset="0"/>
            </a:endParaRPr>
          </a:p>
          <a:p>
            <a:pPr marL="180000" indent="457200" algn="just">
              <a:lnSpc>
                <a:spcPct val="150000"/>
              </a:lnSpc>
            </a:pPr>
            <a:endParaRPr lang="en-US" sz="1600" i="1" dirty="0">
              <a:latin typeface="Times New Roman" pitchFamily="18" charset="0"/>
              <a:cs typeface="Times New Roman" pitchFamily="18" charset="0"/>
            </a:endParaRPr>
          </a:p>
          <a:p>
            <a:pPr marL="180000" indent="457200" algn="just">
              <a:lnSpc>
                <a:spcPct val="150000"/>
              </a:lnSpc>
            </a:pPr>
            <a:endParaRPr lang="en-US" sz="1600" i="1" dirty="0" smtClean="0">
              <a:latin typeface="Times New Roman" pitchFamily="18" charset="0"/>
              <a:cs typeface="Times New Roman" pitchFamily="18" charset="0"/>
            </a:endParaRPr>
          </a:p>
          <a:p>
            <a:pPr marL="180000" algn="just">
              <a:lnSpc>
                <a:spcPct val="150000"/>
              </a:lnSpc>
            </a:pPr>
            <a:r>
              <a:rPr lang="ru-RU" sz="1600" dirty="0" smtClean="0">
                <a:latin typeface="Times New Roman" pitchFamily="18" charset="0"/>
                <a:cs typeface="Times New Roman" pitchFamily="18" charset="0"/>
              </a:rPr>
              <a:t>где </a:t>
            </a:r>
            <a:r>
              <a:rPr lang="ru-RU" sz="1600" i="1" dirty="0" smtClean="0">
                <a:latin typeface="Times New Roman" pitchFamily="18" charset="0"/>
                <a:cs typeface="Times New Roman" pitchFamily="18" charset="0"/>
              </a:rPr>
              <a:t>Ф</a:t>
            </a:r>
            <a:r>
              <a:rPr lang="ru-RU"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y</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 плотность распределения; </a:t>
            </a:r>
          </a:p>
          <a:p>
            <a:pPr marL="180000" algn="just">
              <a:lnSpc>
                <a:spcPct val="150000"/>
              </a:lnSpc>
            </a:pPr>
            <a:r>
              <a:rPr lang="ru-RU" sz="1600" dirty="0" smtClean="0">
                <a:latin typeface="Times New Roman" pitchFamily="18" charset="0"/>
                <a:cs typeface="Times New Roman" pitchFamily="18" charset="0"/>
              </a:rPr>
              <a:t>М – математическое ожидание этого распределения;</a:t>
            </a:r>
          </a:p>
          <a:p>
            <a:pPr marL="180000" algn="just">
              <a:lnSpc>
                <a:spcPct val="150000"/>
              </a:lnSpc>
            </a:pPr>
            <a:r>
              <a:rPr lang="ru-RU" sz="1600" dirty="0" smtClean="0">
                <a:latin typeface="Times New Roman" pitchFamily="18" charset="0"/>
                <a:cs typeface="Times New Roman" pitchFamily="18" charset="0"/>
              </a:rPr>
              <a:t>Ϭ – среднеквадратическое отклонение.</a:t>
            </a: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14</a:t>
            </a:r>
            <a:endParaRPr lang="ru-RU" dirty="0"/>
          </a:p>
        </p:txBody>
      </p:sp>
      <p:graphicFrame>
        <p:nvGraphicFramePr>
          <p:cNvPr id="2" name="Объект 1"/>
          <p:cNvGraphicFramePr>
            <a:graphicFrameLocks noChangeAspect="1"/>
          </p:cNvGraphicFramePr>
          <p:nvPr>
            <p:extLst/>
          </p:nvPr>
        </p:nvGraphicFramePr>
        <p:xfrm>
          <a:off x="409741" y="3141207"/>
          <a:ext cx="4563365" cy="666559"/>
        </p:xfrm>
        <a:graphic>
          <a:graphicData uri="http://schemas.openxmlformats.org/presentationml/2006/ole">
            <mc:AlternateContent xmlns:mc="http://schemas.openxmlformats.org/markup-compatibility/2006">
              <mc:Choice xmlns:v="urn:schemas-microsoft-com:vml" Requires="v">
                <p:oleObj spid="_x0000_s38917" name="Equation" r:id="rId4" imgW="2260440" imgH="330120" progId="Equation.DSMT4">
                  <p:embed/>
                </p:oleObj>
              </mc:Choice>
              <mc:Fallback>
                <p:oleObj name="Equation" r:id="rId4" imgW="2260440" imgH="330120" progId="Equation.DSMT4">
                  <p:embed/>
                  <p:pic>
                    <p:nvPicPr>
                      <p:cNvPr id="2" name="Объект 1"/>
                      <p:cNvPicPr/>
                      <p:nvPr/>
                    </p:nvPicPr>
                    <p:blipFill>
                      <a:blip r:embed="rId5"/>
                      <a:stretch>
                        <a:fillRect/>
                      </a:stretch>
                    </p:blipFill>
                    <p:spPr>
                      <a:xfrm>
                        <a:off x="409741" y="3141207"/>
                        <a:ext cx="4563365" cy="666559"/>
                      </a:xfrm>
                      <a:prstGeom prst="rect">
                        <a:avLst/>
                      </a:prstGeom>
                    </p:spPr>
                  </p:pic>
                </p:oleObj>
              </mc:Fallback>
            </mc:AlternateContent>
          </a:graphicData>
        </a:graphic>
      </p:graphicFrame>
      <p:pic>
        <p:nvPicPr>
          <p:cNvPr id="5" name="Рисунок 4"/>
          <p:cNvPicPr>
            <a:picLocks noChangeAspect="1"/>
          </p:cNvPicPr>
          <p:nvPr/>
        </p:nvPicPr>
        <p:blipFill>
          <a:blip r:embed="rId6"/>
          <a:stretch>
            <a:fillRect/>
          </a:stretch>
        </p:blipFill>
        <p:spPr>
          <a:xfrm>
            <a:off x="5706406" y="2836621"/>
            <a:ext cx="2961938" cy="2122213"/>
          </a:xfrm>
          <a:prstGeom prst="rect">
            <a:avLst/>
          </a:prstGeom>
        </p:spPr>
      </p:pic>
    </p:spTree>
    <p:extLst>
      <p:ext uri="{BB962C8B-B14F-4D97-AF65-F5344CB8AC3E}">
        <p14:creationId xmlns:p14="http://schemas.microsoft.com/office/powerpoint/2010/main" val="1226001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08146" y="1182971"/>
            <a:ext cx="7652084" cy="2308324"/>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Нормальное распределение обладает важным свойством, которое широко используется в контроле и анализе ТО и ТП. Под всей кривой распределения помещается 100 % всех значений выходного параметра </a:t>
            </a:r>
            <a:r>
              <a:rPr lang="ru-RU" sz="1600" i="1" dirty="0" smtClean="0">
                <a:latin typeface="Times New Roman" pitchFamily="18" charset="0"/>
                <a:cs typeface="Times New Roman" pitchFamily="18" charset="0"/>
              </a:rPr>
              <a:t>у</a:t>
            </a:r>
            <a:r>
              <a:rPr lang="ru-RU" sz="1600" dirty="0" smtClean="0">
                <a:latin typeface="Times New Roman" pitchFamily="18" charset="0"/>
                <a:cs typeface="Times New Roman" pitchFamily="18" charset="0"/>
              </a:rPr>
              <a:t>, а в границах ±3</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Ϭ (в поле рассеяния 6Ϭ) укладывается 99,73% всех значений </a:t>
            </a:r>
            <a:r>
              <a:rPr lang="ru-RU" sz="1600" i="1" dirty="0" smtClean="0">
                <a:latin typeface="Times New Roman" pitchFamily="18" charset="0"/>
                <a:cs typeface="Times New Roman" pitchFamily="18" charset="0"/>
              </a:rPr>
              <a:t>у</a:t>
            </a:r>
            <a:r>
              <a:rPr lang="ru-RU" sz="1600" dirty="0" smtClean="0">
                <a:latin typeface="Times New Roman" pitchFamily="18" charset="0"/>
                <a:cs typeface="Times New Roman" pitchFamily="18" charset="0"/>
              </a:rPr>
              <a:t>.</a:t>
            </a:r>
            <a:endParaRPr lang="en-US" sz="1600" i="1" dirty="0" smtClean="0">
              <a:latin typeface="Times New Roman" pitchFamily="18" charset="0"/>
              <a:cs typeface="Times New Roman" pitchFamily="18" charset="0"/>
            </a:endParaRPr>
          </a:p>
          <a:p>
            <a:pPr marL="180000" indent="457200" algn="just">
              <a:lnSpc>
                <a:spcPct val="150000"/>
              </a:lnSpc>
            </a:pPr>
            <a:r>
              <a:rPr lang="ru-RU" sz="1600" dirty="0" smtClean="0">
                <a:latin typeface="Times New Roman" pitchFamily="18" charset="0"/>
                <a:cs typeface="Times New Roman" pitchFamily="18" charset="0"/>
              </a:rPr>
              <a:t>Анализ производственных погрешностей (анализ точности ТО и ТП) может быть проведен двумя методами – </a:t>
            </a:r>
            <a:r>
              <a:rPr lang="ru-RU" sz="1600" i="1" dirty="0" smtClean="0">
                <a:latin typeface="Times New Roman" pitchFamily="18" charset="0"/>
                <a:cs typeface="Times New Roman" pitchFamily="18" charset="0"/>
              </a:rPr>
              <a:t>статистическим</a:t>
            </a:r>
            <a:r>
              <a:rPr lang="ru-RU" sz="1600" dirty="0" smtClean="0">
                <a:latin typeface="Times New Roman" pitchFamily="18" charset="0"/>
                <a:cs typeface="Times New Roman" pitchFamily="18" charset="0"/>
              </a:rPr>
              <a:t> и </a:t>
            </a:r>
            <a:r>
              <a:rPr lang="ru-RU" sz="1600" i="1" dirty="0" smtClean="0">
                <a:latin typeface="Times New Roman" pitchFamily="18" charset="0"/>
                <a:cs typeface="Times New Roman" pitchFamily="18" charset="0"/>
              </a:rPr>
              <a:t>расчетно-аналитическим</a:t>
            </a:r>
            <a:r>
              <a:rPr lang="ru-RU"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15</a:t>
            </a:r>
            <a:endParaRPr lang="ru-RU" dirty="0"/>
          </a:p>
        </p:txBody>
      </p:sp>
    </p:spTree>
    <p:extLst>
      <p:ext uri="{BB962C8B-B14F-4D97-AF65-F5344CB8AC3E}">
        <p14:creationId xmlns:p14="http://schemas.microsoft.com/office/powerpoint/2010/main" val="242517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06256" y="880463"/>
            <a:ext cx="8577683" cy="3416320"/>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При использовании </a:t>
            </a:r>
            <a:r>
              <a:rPr lang="ru-RU" sz="1600" i="1" dirty="0" smtClean="0">
                <a:latin typeface="Times New Roman" pitchFamily="18" charset="0"/>
                <a:cs typeface="Times New Roman" pitchFamily="18" charset="0"/>
              </a:rPr>
              <a:t>статистического</a:t>
            </a:r>
            <a:r>
              <a:rPr lang="ru-RU" sz="1600" dirty="0" smtClean="0">
                <a:latin typeface="Times New Roman" pitchFamily="18" charset="0"/>
                <a:cs typeface="Times New Roman" pitchFamily="18" charset="0"/>
              </a:rPr>
              <a:t> метода анализа точности измеряется значение выходного параметра ТО (или ТП), находятся статистические характеристики распределения для полученного массива данных:</a:t>
            </a:r>
          </a:p>
          <a:p>
            <a:pPr marL="465750" indent="-285750" algn="just">
              <a:lnSpc>
                <a:spcPct val="150000"/>
              </a:lnSpc>
              <a:buFontTx/>
              <a:buChar char="-"/>
            </a:pPr>
            <a:r>
              <a:rPr lang="ru-RU" sz="1600" dirty="0" smtClean="0">
                <a:latin typeface="Times New Roman" pitchFamily="18" charset="0"/>
                <a:cs typeface="Times New Roman" pitchFamily="18" charset="0"/>
              </a:rPr>
              <a:t>среднее значение                                            , где </a:t>
            </a:r>
            <a:r>
              <a:rPr lang="en-US" sz="1600" i="1" dirty="0" smtClean="0">
                <a:latin typeface="Times New Roman" pitchFamily="18" charset="0"/>
                <a:cs typeface="Times New Roman" pitchFamily="18" charset="0"/>
              </a:rPr>
              <a:t>n</a:t>
            </a:r>
            <a:r>
              <a:rPr lang="ru-RU" sz="1600" dirty="0" smtClean="0">
                <a:latin typeface="Times New Roman" pitchFamily="18" charset="0"/>
                <a:cs typeface="Times New Roman" pitchFamily="18" charset="0"/>
              </a:rPr>
              <a:t> – число измерений;</a:t>
            </a:r>
          </a:p>
          <a:p>
            <a:pPr marL="465750" indent="-285750" algn="just">
              <a:lnSpc>
                <a:spcPct val="150000"/>
              </a:lnSpc>
              <a:buFontTx/>
              <a:buChar char="-"/>
            </a:pPr>
            <a:endParaRPr lang="ru-RU" sz="1600" dirty="0" smtClean="0">
              <a:latin typeface="Times New Roman" pitchFamily="18" charset="0"/>
              <a:cs typeface="Times New Roman" pitchFamily="18" charset="0"/>
            </a:endParaRPr>
          </a:p>
          <a:p>
            <a:pPr marL="465750" indent="-285750" algn="just">
              <a:lnSpc>
                <a:spcPct val="150000"/>
              </a:lnSpc>
              <a:buFontTx/>
              <a:buChar char="-"/>
            </a:pPr>
            <a:r>
              <a:rPr lang="ru-RU" sz="1600" dirty="0" smtClean="0">
                <a:latin typeface="Times New Roman" pitchFamily="18" charset="0"/>
                <a:cs typeface="Times New Roman" pitchFamily="18" charset="0"/>
              </a:rPr>
              <a:t>среднеквадратическое отклонение </a:t>
            </a:r>
          </a:p>
          <a:p>
            <a:pPr marL="465750" indent="-285750" algn="just">
              <a:lnSpc>
                <a:spcPct val="150000"/>
              </a:lnSpc>
              <a:buFontTx/>
              <a:buChar char="-"/>
            </a:pPr>
            <a:endParaRPr lang="ru-RU" sz="1600" dirty="0">
              <a:latin typeface="Times New Roman" pitchFamily="18" charset="0"/>
              <a:cs typeface="Times New Roman" pitchFamily="18" charset="0"/>
            </a:endParaRPr>
          </a:p>
          <a:p>
            <a:pPr marL="180000" indent="457200" algn="just">
              <a:lnSpc>
                <a:spcPct val="150000"/>
              </a:lnSpc>
            </a:pPr>
            <a:r>
              <a:rPr lang="ru-RU" sz="1600" dirty="0" smtClean="0">
                <a:latin typeface="Times New Roman" pitchFamily="18" charset="0"/>
                <a:cs typeface="Times New Roman" pitchFamily="18" charset="0"/>
              </a:rPr>
              <a:t>В соответствии с техническими условиями на выходной параметр задано </a:t>
            </a:r>
            <a:r>
              <a:rPr lang="en-US" sz="1600" i="1" dirty="0" smtClean="0">
                <a:latin typeface="Times New Roman" pitchFamily="18" charset="0"/>
                <a:cs typeface="Times New Roman" pitchFamily="18" charset="0"/>
              </a:rPr>
              <a:t>y</a:t>
            </a:r>
            <a:r>
              <a:rPr lang="ru-RU" sz="1400" dirty="0" smtClean="0">
                <a:latin typeface="Times New Roman" pitchFamily="18" charset="0"/>
                <a:cs typeface="Times New Roman" pitchFamily="18" charset="0"/>
              </a:rPr>
              <a:t>ту</a:t>
            </a:r>
            <a:r>
              <a:rPr lang="ru-RU" sz="1600" dirty="0" smtClean="0">
                <a:latin typeface="Times New Roman" pitchFamily="18" charset="0"/>
                <a:cs typeface="Times New Roman" pitchFamily="18" charset="0"/>
              </a:rPr>
              <a:t> и погрешность выходного параметра </a:t>
            </a:r>
            <a:r>
              <a:rPr lang="el-GR" sz="1600" dirty="0" smtClean="0">
                <a:latin typeface="Times New Roman" pitchFamily="18" charset="0"/>
                <a:cs typeface="Times New Roman" pitchFamily="18" charset="0"/>
              </a:rPr>
              <a:t>Δ</a:t>
            </a:r>
            <a:r>
              <a:rPr lang="en-US" sz="1600" i="1" dirty="0">
                <a:latin typeface="Times New Roman" pitchFamily="18" charset="0"/>
                <a:cs typeface="Times New Roman" pitchFamily="18" charset="0"/>
              </a:rPr>
              <a:t> </a:t>
            </a:r>
            <a:r>
              <a:rPr lang="en-US" sz="1600" i="1" dirty="0" smtClean="0">
                <a:latin typeface="Times New Roman" pitchFamily="18" charset="0"/>
                <a:cs typeface="Times New Roman" pitchFamily="18" charset="0"/>
              </a:rPr>
              <a:t>y</a:t>
            </a:r>
            <a:r>
              <a:rPr lang="ru-RU" sz="1600" dirty="0" smtClean="0">
                <a:latin typeface="Times New Roman" pitchFamily="18" charset="0"/>
                <a:cs typeface="Times New Roman" pitchFamily="18" charset="0"/>
              </a:rPr>
              <a:t>. При анализе точности сопоставляются значения</a:t>
            </a:r>
            <a:endParaRPr lang="en-US" sz="1600" dirty="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16</a:t>
            </a:r>
            <a:endParaRPr lang="ru-RU" dirty="0"/>
          </a:p>
        </p:txBody>
      </p:sp>
      <p:graphicFrame>
        <p:nvGraphicFramePr>
          <p:cNvPr id="4" name="Объект 3"/>
          <p:cNvGraphicFramePr>
            <a:graphicFrameLocks noChangeAspect="1"/>
          </p:cNvGraphicFramePr>
          <p:nvPr>
            <p:extLst/>
          </p:nvPr>
        </p:nvGraphicFramePr>
        <p:xfrm>
          <a:off x="2728579" y="1879232"/>
          <a:ext cx="1348407" cy="752312"/>
        </p:xfrm>
        <a:graphic>
          <a:graphicData uri="http://schemas.openxmlformats.org/presentationml/2006/ole">
            <mc:AlternateContent xmlns:mc="http://schemas.openxmlformats.org/markup-compatibility/2006">
              <mc:Choice xmlns:v="urn:schemas-microsoft-com:vml" Requires="v">
                <p:oleObj spid="_x0000_s39944" name="Equation" r:id="rId4" imgW="774360" imgH="431640" progId="Equation.DSMT4">
                  <p:embed/>
                </p:oleObj>
              </mc:Choice>
              <mc:Fallback>
                <p:oleObj name="Equation" r:id="rId4" imgW="774360" imgH="431640" progId="Equation.DSMT4">
                  <p:embed/>
                  <p:pic>
                    <p:nvPicPr>
                      <p:cNvPr id="4" name="Объект 3"/>
                      <p:cNvPicPr/>
                      <p:nvPr/>
                    </p:nvPicPr>
                    <p:blipFill>
                      <a:blip r:embed="rId5"/>
                      <a:stretch>
                        <a:fillRect/>
                      </a:stretch>
                    </p:blipFill>
                    <p:spPr>
                      <a:xfrm>
                        <a:off x="2728579" y="1879232"/>
                        <a:ext cx="1348407" cy="752312"/>
                      </a:xfrm>
                      <a:prstGeom prst="rect">
                        <a:avLst/>
                      </a:prstGeom>
                    </p:spPr>
                  </p:pic>
                </p:oleObj>
              </mc:Fallback>
            </mc:AlternateContent>
          </a:graphicData>
        </a:graphic>
      </p:graphicFrame>
      <p:graphicFrame>
        <p:nvGraphicFramePr>
          <p:cNvPr id="2" name="Объект 1"/>
          <p:cNvGraphicFramePr>
            <a:graphicFrameLocks noChangeAspect="1"/>
          </p:cNvGraphicFramePr>
          <p:nvPr>
            <p:extLst/>
          </p:nvPr>
        </p:nvGraphicFramePr>
        <p:xfrm>
          <a:off x="3789092" y="2571320"/>
          <a:ext cx="2003577" cy="776897"/>
        </p:xfrm>
        <a:graphic>
          <a:graphicData uri="http://schemas.openxmlformats.org/presentationml/2006/ole">
            <mc:AlternateContent xmlns:mc="http://schemas.openxmlformats.org/markup-compatibility/2006">
              <mc:Choice xmlns:v="urn:schemas-microsoft-com:vml" Requires="v">
                <p:oleObj spid="_x0000_s39945" name="Equation" r:id="rId6" imgW="1244520" imgH="482400" progId="Equation.DSMT4">
                  <p:embed/>
                </p:oleObj>
              </mc:Choice>
              <mc:Fallback>
                <p:oleObj name="Equation" r:id="rId6" imgW="1244520" imgH="482400" progId="Equation.DSMT4">
                  <p:embed/>
                  <p:pic>
                    <p:nvPicPr>
                      <p:cNvPr id="2" name="Объект 1"/>
                      <p:cNvPicPr/>
                      <p:nvPr/>
                    </p:nvPicPr>
                    <p:blipFill>
                      <a:blip r:embed="rId7"/>
                      <a:stretch>
                        <a:fillRect/>
                      </a:stretch>
                    </p:blipFill>
                    <p:spPr>
                      <a:xfrm>
                        <a:off x="3789092" y="2571320"/>
                        <a:ext cx="2003577" cy="776897"/>
                      </a:xfrm>
                      <a:prstGeom prst="rect">
                        <a:avLst/>
                      </a:prstGeom>
                    </p:spPr>
                  </p:pic>
                </p:oleObj>
              </mc:Fallback>
            </mc:AlternateContent>
          </a:graphicData>
        </a:graphic>
      </p:graphicFrame>
      <p:graphicFrame>
        <p:nvGraphicFramePr>
          <p:cNvPr id="3" name="Объект 2"/>
          <p:cNvGraphicFramePr>
            <a:graphicFrameLocks noChangeAspect="1"/>
          </p:cNvGraphicFramePr>
          <p:nvPr>
            <p:extLst/>
          </p:nvPr>
        </p:nvGraphicFramePr>
        <p:xfrm>
          <a:off x="3683000" y="4247030"/>
          <a:ext cx="1225884" cy="711804"/>
        </p:xfrm>
        <a:graphic>
          <a:graphicData uri="http://schemas.openxmlformats.org/presentationml/2006/ole">
            <mc:AlternateContent xmlns:mc="http://schemas.openxmlformats.org/markup-compatibility/2006">
              <mc:Choice xmlns:v="urn:schemas-microsoft-com:vml" Requires="v">
                <p:oleObj spid="_x0000_s39946" name="Equation" r:id="rId8" imgW="787320" imgH="457200" progId="Equation.DSMT4">
                  <p:embed/>
                </p:oleObj>
              </mc:Choice>
              <mc:Fallback>
                <p:oleObj name="Equation" r:id="rId8" imgW="787320" imgH="457200" progId="Equation.DSMT4">
                  <p:embed/>
                  <p:pic>
                    <p:nvPicPr>
                      <p:cNvPr id="3" name="Объект 2"/>
                      <p:cNvPicPr/>
                      <p:nvPr/>
                    </p:nvPicPr>
                    <p:blipFill>
                      <a:blip r:embed="rId9"/>
                      <a:stretch>
                        <a:fillRect/>
                      </a:stretch>
                    </p:blipFill>
                    <p:spPr>
                      <a:xfrm>
                        <a:off x="3683000" y="4247030"/>
                        <a:ext cx="1225884" cy="711804"/>
                      </a:xfrm>
                      <a:prstGeom prst="rect">
                        <a:avLst/>
                      </a:prstGeom>
                    </p:spPr>
                  </p:pic>
                </p:oleObj>
              </mc:Fallback>
            </mc:AlternateContent>
          </a:graphicData>
        </a:graphic>
      </p:graphicFrame>
    </p:spTree>
    <p:extLst>
      <p:ext uri="{BB962C8B-B14F-4D97-AF65-F5344CB8AC3E}">
        <p14:creationId xmlns:p14="http://schemas.microsoft.com/office/powerpoint/2010/main" val="60769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6826" y="1004216"/>
            <a:ext cx="4918311" cy="2677656"/>
          </a:xfrm>
          <a:prstGeom prst="rect">
            <a:avLst/>
          </a:prstGeom>
          <a:solidFill>
            <a:schemeClr val="bg1"/>
          </a:solidFill>
        </p:spPr>
        <p:txBody>
          <a:bodyPr wrap="square" rtlCol="0">
            <a:spAutoFit/>
          </a:bodyPr>
          <a:lstStyle/>
          <a:p>
            <a:pPr marL="180000" algn="just">
              <a:lnSpc>
                <a:spcPct val="150000"/>
              </a:lnSpc>
            </a:pPr>
            <a:r>
              <a:rPr lang="en-US" sz="1600" dirty="0" smtClean="0">
                <a:latin typeface="Times New Roman" pitchFamily="18" charset="0"/>
                <a:cs typeface="Times New Roman" pitchFamily="18" charset="0"/>
              </a:rPr>
              <a:t>1) </a:t>
            </a:r>
          </a:p>
          <a:p>
            <a:pPr marL="180000" algn="just">
              <a:lnSpc>
                <a:spcPct val="150000"/>
              </a:lnSpc>
            </a:pPr>
            <a:r>
              <a:rPr lang="ru-RU" sz="1600" dirty="0" smtClean="0">
                <a:latin typeface="Times New Roman" pitchFamily="18" charset="0"/>
                <a:cs typeface="Times New Roman" pitchFamily="18" charset="0"/>
              </a:rPr>
              <a:t>В этом случае 99,73% изделий будут годными, брак составит 0,27%, однако, при малейших сбоях производства (сдвиг кривой из-за изменения </a:t>
            </a:r>
            <a:r>
              <a:rPr lang="ru-RU" sz="1600" i="1" dirty="0" smtClean="0">
                <a:latin typeface="Times New Roman" pitchFamily="18" charset="0"/>
                <a:cs typeface="Times New Roman" pitchFamily="18" charset="0"/>
              </a:rPr>
              <a:t>у</a:t>
            </a:r>
            <a:r>
              <a:rPr lang="ru-RU" sz="1600" dirty="0" smtClean="0">
                <a:latin typeface="Times New Roman" pitchFamily="18" charset="0"/>
                <a:cs typeface="Times New Roman" pitchFamily="18" charset="0"/>
              </a:rPr>
              <a:t>, расширение распределения из-за увеличения ϭ) возможно увеличение количества бракованной продукции.</a:t>
            </a: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17</a:t>
            </a:r>
            <a:endParaRPr lang="ru-RU" dirty="0"/>
          </a:p>
        </p:txBody>
      </p:sp>
      <p:graphicFrame>
        <p:nvGraphicFramePr>
          <p:cNvPr id="6" name="Объект 5"/>
          <p:cNvGraphicFramePr>
            <a:graphicFrameLocks noChangeAspect="1"/>
          </p:cNvGraphicFramePr>
          <p:nvPr>
            <p:extLst/>
          </p:nvPr>
        </p:nvGraphicFramePr>
        <p:xfrm>
          <a:off x="667657" y="1070942"/>
          <a:ext cx="1798638" cy="355600"/>
        </p:xfrm>
        <a:graphic>
          <a:graphicData uri="http://schemas.openxmlformats.org/presentationml/2006/ole">
            <mc:AlternateContent xmlns:mc="http://schemas.openxmlformats.org/markup-compatibility/2006">
              <mc:Choice xmlns:v="urn:schemas-microsoft-com:vml" Requires="v">
                <p:oleObj spid="_x0000_s40964" name="Equation" r:id="rId4" imgW="1155600" imgH="228600" progId="Equation.DSMT4">
                  <p:embed/>
                </p:oleObj>
              </mc:Choice>
              <mc:Fallback>
                <p:oleObj name="Equation" r:id="rId4" imgW="1155600" imgH="228600" progId="Equation.DSMT4">
                  <p:embed/>
                  <p:pic>
                    <p:nvPicPr>
                      <p:cNvPr id="6" name="Объект 5"/>
                      <p:cNvPicPr/>
                      <p:nvPr/>
                    </p:nvPicPr>
                    <p:blipFill>
                      <a:blip r:embed="rId5"/>
                      <a:stretch>
                        <a:fillRect/>
                      </a:stretch>
                    </p:blipFill>
                    <p:spPr>
                      <a:xfrm>
                        <a:off x="667657" y="1070942"/>
                        <a:ext cx="1798638" cy="355600"/>
                      </a:xfrm>
                      <a:prstGeom prst="rect">
                        <a:avLst/>
                      </a:prstGeom>
                    </p:spPr>
                  </p:pic>
                </p:oleObj>
              </mc:Fallback>
            </mc:AlternateContent>
          </a:graphicData>
        </a:graphic>
      </p:graphicFrame>
      <p:pic>
        <p:nvPicPr>
          <p:cNvPr id="3" name="Рисунок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9664" y="991709"/>
            <a:ext cx="3724275" cy="2981325"/>
          </a:xfrm>
          <a:prstGeom prst="rect">
            <a:avLst/>
          </a:prstGeom>
        </p:spPr>
      </p:pic>
    </p:spTree>
    <p:extLst>
      <p:ext uri="{BB962C8B-B14F-4D97-AF65-F5344CB8AC3E}">
        <p14:creationId xmlns:p14="http://schemas.microsoft.com/office/powerpoint/2010/main" val="2832410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6826" y="1004216"/>
            <a:ext cx="4918311" cy="3046988"/>
          </a:xfrm>
          <a:prstGeom prst="rect">
            <a:avLst/>
          </a:prstGeom>
          <a:solidFill>
            <a:schemeClr val="bg1"/>
          </a:solidFill>
        </p:spPr>
        <p:txBody>
          <a:bodyPr wrap="square" rtlCol="0">
            <a:spAutoFit/>
          </a:bodyPr>
          <a:lstStyle/>
          <a:p>
            <a:pPr marL="180000" algn="just">
              <a:lnSpc>
                <a:spcPct val="150000"/>
              </a:lnSpc>
            </a:pPr>
            <a:r>
              <a:rPr lang="ru-RU" sz="16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a:t>
            </a:r>
          </a:p>
          <a:p>
            <a:pPr marL="180000" algn="just">
              <a:lnSpc>
                <a:spcPct val="150000"/>
              </a:lnSpc>
            </a:pPr>
            <a:r>
              <a:rPr lang="ru-RU" sz="1600" dirty="0" smtClean="0">
                <a:latin typeface="Times New Roman" pitchFamily="18" charset="0"/>
                <a:cs typeface="Times New Roman" pitchFamily="18" charset="0"/>
              </a:rPr>
              <a:t>Этот случай приводит к увеличению количества бракованных изделий по сравнению с первым случаем. Количество брака соответствует заштрихованной области. Нормальное распределение табулировано, количество брака можно определить по площади заштрихованной области (программы </a:t>
            </a:r>
            <a:r>
              <a:rPr lang="en-US" sz="1600" dirty="0" smtClean="0">
                <a:latin typeface="Times New Roman" pitchFamily="18" charset="0"/>
                <a:cs typeface="Times New Roman" pitchFamily="18" charset="0"/>
              </a:rPr>
              <a:t>STATISTICA, </a:t>
            </a:r>
            <a:r>
              <a:rPr lang="en-US" sz="1600" dirty="0" err="1" smtClean="0">
                <a:latin typeface="Times New Roman" pitchFamily="18" charset="0"/>
                <a:cs typeface="Times New Roman" pitchFamily="18" charset="0"/>
              </a:rPr>
              <a:t>MatLab</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и др.)</a:t>
            </a: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18</a:t>
            </a:r>
            <a:endParaRPr lang="ru-RU" dirty="0"/>
          </a:p>
        </p:txBody>
      </p:sp>
      <p:graphicFrame>
        <p:nvGraphicFramePr>
          <p:cNvPr id="6" name="Объект 5"/>
          <p:cNvGraphicFramePr>
            <a:graphicFrameLocks noChangeAspect="1"/>
          </p:cNvGraphicFramePr>
          <p:nvPr>
            <p:extLst/>
          </p:nvPr>
        </p:nvGraphicFramePr>
        <p:xfrm>
          <a:off x="667657" y="1070942"/>
          <a:ext cx="1798638" cy="355600"/>
        </p:xfrm>
        <a:graphic>
          <a:graphicData uri="http://schemas.openxmlformats.org/presentationml/2006/ole">
            <mc:AlternateContent xmlns:mc="http://schemas.openxmlformats.org/markup-compatibility/2006">
              <mc:Choice xmlns:v="urn:schemas-microsoft-com:vml" Requires="v">
                <p:oleObj spid="_x0000_s41988" name="Equation" r:id="rId4" imgW="1155600" imgH="228600" progId="Equation.DSMT4">
                  <p:embed/>
                </p:oleObj>
              </mc:Choice>
              <mc:Fallback>
                <p:oleObj name="Equation" r:id="rId4" imgW="1155600" imgH="228600" progId="Equation.DSMT4">
                  <p:embed/>
                  <p:pic>
                    <p:nvPicPr>
                      <p:cNvPr id="6" name="Объект 5"/>
                      <p:cNvPicPr/>
                      <p:nvPr/>
                    </p:nvPicPr>
                    <p:blipFill>
                      <a:blip r:embed="rId5"/>
                      <a:stretch>
                        <a:fillRect/>
                      </a:stretch>
                    </p:blipFill>
                    <p:spPr>
                      <a:xfrm>
                        <a:off x="667657" y="1070942"/>
                        <a:ext cx="1798638" cy="355600"/>
                      </a:xfrm>
                      <a:prstGeom prst="rect">
                        <a:avLst/>
                      </a:prstGeom>
                    </p:spPr>
                  </p:pic>
                </p:oleObj>
              </mc:Fallback>
            </mc:AlternateContent>
          </a:graphicData>
        </a:graphic>
      </p:graphicFrame>
      <p:pic>
        <p:nvPicPr>
          <p:cNvPr id="2" name="Рисунок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9928" y="1004216"/>
            <a:ext cx="3724275" cy="2981325"/>
          </a:xfrm>
          <a:prstGeom prst="rect">
            <a:avLst/>
          </a:prstGeom>
        </p:spPr>
      </p:pic>
    </p:spTree>
    <p:extLst>
      <p:ext uri="{BB962C8B-B14F-4D97-AF65-F5344CB8AC3E}">
        <p14:creationId xmlns:p14="http://schemas.microsoft.com/office/powerpoint/2010/main" val="232393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29389" y="948799"/>
            <a:ext cx="7913342" cy="2308324"/>
          </a:xfrm>
          <a:prstGeom prst="rect">
            <a:avLst/>
          </a:prstGeom>
          <a:solidFill>
            <a:schemeClr val="bg1"/>
          </a:solidFill>
        </p:spPr>
        <p:txBody>
          <a:bodyPr wrap="square" rtlCol="0">
            <a:spAutoFit/>
          </a:bodyPr>
          <a:lstStyle/>
          <a:p>
            <a:pPr marL="180000" indent="457200" algn="just">
              <a:lnSpc>
                <a:spcPct val="150000"/>
              </a:lnSpc>
            </a:pPr>
            <a:r>
              <a:rPr lang="ru-RU" sz="1600" b="1" dirty="0" smtClean="0">
                <a:solidFill>
                  <a:srgbClr val="00B050"/>
                </a:solidFill>
                <a:latin typeface="Times New Roman" pitchFamily="18" charset="0"/>
                <a:cs typeface="Times New Roman" pitchFamily="18" charset="0"/>
              </a:rPr>
              <a:t>Производственный процесс </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комплекс действий технологического, машиностроительного и др. оборудования и людей по изготовлению предмета производства. Включает в себя действия по технологической подготовке производства и многочисленные действия по изготовлению, сборке контролю качества испытанию выпускаемых изделий, по снабжению и обслуживанию рабочих мест, управлению всеми частями производственного процесса.</a:t>
            </a:r>
          </a:p>
        </p:txBody>
      </p:sp>
      <p:sp>
        <p:nvSpPr>
          <p:cNvPr id="10" name="Заголовок 5"/>
          <p:cNvSpPr>
            <a:spLocks noGrp="1"/>
          </p:cNvSpPr>
          <p:nvPr>
            <p:ph type="title"/>
          </p:nvPr>
        </p:nvSpPr>
        <p:spPr>
          <a:xfrm>
            <a:off x="764692" y="221182"/>
            <a:ext cx="7414107" cy="727617"/>
          </a:xfrm>
        </p:spPr>
        <p:txBody>
          <a:bodyPr>
            <a:normAutofit/>
          </a:bodyPr>
          <a:lstStyle/>
          <a:p>
            <a:r>
              <a:rPr lang="ru-RU" sz="1800" b="1" dirty="0" smtClean="0">
                <a:solidFill>
                  <a:srgbClr val="FF0000"/>
                </a:solidFill>
                <a:latin typeface="Times New Roman" pitchFamily="18" charset="0"/>
                <a:cs typeface="Times New Roman" pitchFamily="18" charset="0"/>
              </a:rPr>
              <a:t>1. </a:t>
            </a:r>
            <a:r>
              <a:rPr lang="ru-RU" sz="1800" b="1" dirty="0" smtClean="0">
                <a:solidFill>
                  <a:srgbClr val="FF0000"/>
                </a:solidFill>
                <a:latin typeface="Times New Roman" pitchFamily="18" charset="0"/>
                <a:cs typeface="Times New Roman" pitchFamily="18" charset="0"/>
              </a:rPr>
              <a:t>Структура производственного процесса </a:t>
            </a:r>
            <a:endParaRPr lang="ru-RU" sz="1800" b="1" dirty="0">
              <a:solidFill>
                <a:srgbClr val="FF0000"/>
              </a:solidFill>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1</a:t>
            </a:r>
            <a:endParaRPr lang="ru-RU" dirty="0"/>
          </a:p>
        </p:txBody>
      </p:sp>
    </p:spTree>
    <p:extLst>
      <p:ext uri="{BB962C8B-B14F-4D97-AF65-F5344CB8AC3E}">
        <p14:creationId xmlns:p14="http://schemas.microsoft.com/office/powerpoint/2010/main" val="282361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6826" y="1004216"/>
            <a:ext cx="4918311" cy="1569660"/>
          </a:xfrm>
          <a:prstGeom prst="rect">
            <a:avLst/>
          </a:prstGeom>
          <a:solidFill>
            <a:schemeClr val="bg1"/>
          </a:solidFill>
        </p:spPr>
        <p:txBody>
          <a:bodyPr wrap="square" rtlCol="0">
            <a:spAutoFit/>
          </a:bodyPr>
          <a:lstStyle/>
          <a:p>
            <a:pPr marL="180000" algn="just">
              <a:lnSpc>
                <a:spcPct val="150000"/>
              </a:lnSpc>
            </a:pPr>
            <a:r>
              <a:rPr lang="ru-RU" sz="1600" dirty="0" smtClean="0">
                <a:latin typeface="Times New Roman" pitchFamily="18" charset="0"/>
                <a:cs typeface="Times New Roman" pitchFamily="18" charset="0"/>
              </a:rPr>
              <a:t>3</a:t>
            </a:r>
            <a:r>
              <a:rPr lang="en-US" sz="1600" dirty="0" smtClean="0">
                <a:latin typeface="Times New Roman" pitchFamily="18" charset="0"/>
                <a:cs typeface="Times New Roman" pitchFamily="18" charset="0"/>
              </a:rPr>
              <a:t>) </a:t>
            </a:r>
          </a:p>
          <a:p>
            <a:pPr marL="180000" algn="just">
              <a:lnSpc>
                <a:spcPct val="150000"/>
              </a:lnSpc>
            </a:pPr>
            <a:r>
              <a:rPr lang="ru-RU" sz="1600" dirty="0" smtClean="0">
                <a:latin typeface="Times New Roman" pitchFamily="18" charset="0"/>
                <a:cs typeface="Times New Roman" pitchFamily="18" charset="0"/>
              </a:rPr>
              <a:t>Этот случай является самым удобным, он позволяет минимизировать затраты на ремонт бракованных изделий.</a:t>
            </a: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19</a:t>
            </a:r>
            <a:endParaRPr lang="ru-RU" dirty="0"/>
          </a:p>
        </p:txBody>
      </p:sp>
      <p:graphicFrame>
        <p:nvGraphicFramePr>
          <p:cNvPr id="6" name="Объект 5"/>
          <p:cNvGraphicFramePr>
            <a:graphicFrameLocks noChangeAspect="1"/>
          </p:cNvGraphicFramePr>
          <p:nvPr>
            <p:extLst/>
          </p:nvPr>
        </p:nvGraphicFramePr>
        <p:xfrm>
          <a:off x="667657" y="1070942"/>
          <a:ext cx="1798638" cy="355600"/>
        </p:xfrm>
        <a:graphic>
          <a:graphicData uri="http://schemas.openxmlformats.org/presentationml/2006/ole">
            <mc:AlternateContent xmlns:mc="http://schemas.openxmlformats.org/markup-compatibility/2006">
              <mc:Choice xmlns:v="urn:schemas-microsoft-com:vml" Requires="v">
                <p:oleObj spid="_x0000_s43012" name="Equation" r:id="rId4" imgW="1155600" imgH="228600" progId="Equation.DSMT4">
                  <p:embed/>
                </p:oleObj>
              </mc:Choice>
              <mc:Fallback>
                <p:oleObj name="Equation" r:id="rId4" imgW="1155600" imgH="228600" progId="Equation.DSMT4">
                  <p:embed/>
                  <p:pic>
                    <p:nvPicPr>
                      <p:cNvPr id="6" name="Объект 5"/>
                      <p:cNvPicPr/>
                      <p:nvPr/>
                    </p:nvPicPr>
                    <p:blipFill>
                      <a:blip r:embed="rId5"/>
                      <a:stretch>
                        <a:fillRect/>
                      </a:stretch>
                    </p:blipFill>
                    <p:spPr>
                      <a:xfrm>
                        <a:off x="667657" y="1070942"/>
                        <a:ext cx="1798638" cy="355600"/>
                      </a:xfrm>
                      <a:prstGeom prst="rect">
                        <a:avLst/>
                      </a:prstGeom>
                    </p:spPr>
                  </p:pic>
                </p:oleObj>
              </mc:Fallback>
            </mc:AlternateContent>
          </a:graphicData>
        </a:graphic>
      </p:graphicFrame>
      <p:pic>
        <p:nvPicPr>
          <p:cNvPr id="3" name="Рисунок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8725" y="1004216"/>
            <a:ext cx="4105275" cy="2981325"/>
          </a:xfrm>
          <a:prstGeom prst="rect">
            <a:avLst/>
          </a:prstGeom>
        </p:spPr>
      </p:pic>
    </p:spTree>
    <p:extLst>
      <p:ext uri="{BB962C8B-B14F-4D97-AF65-F5344CB8AC3E}">
        <p14:creationId xmlns:p14="http://schemas.microsoft.com/office/powerpoint/2010/main" val="2485001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6826" y="887338"/>
            <a:ext cx="8637788" cy="4154984"/>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Настроенность технологического процесса при статистическом методе анализа точности определяют, рассчитывая </a:t>
            </a:r>
            <a:r>
              <a:rPr lang="ru-RU" sz="1600" i="1" dirty="0" smtClean="0">
                <a:latin typeface="Times New Roman" pitchFamily="18" charset="0"/>
                <a:cs typeface="Times New Roman" pitchFamily="18" charset="0"/>
              </a:rPr>
              <a:t>коэффициент технологической точности</a:t>
            </a:r>
          </a:p>
          <a:p>
            <a:pPr marL="180000" algn="just">
              <a:lnSpc>
                <a:spcPct val="150000"/>
              </a:lnSpc>
            </a:pPr>
            <a:r>
              <a:rPr lang="ru-RU" sz="1600" dirty="0" smtClean="0">
                <a:latin typeface="Times New Roman" pitchFamily="18" charset="0"/>
                <a:cs typeface="Times New Roman" pitchFamily="18" charset="0"/>
              </a:rPr>
              <a:t>и</a:t>
            </a:r>
            <a:r>
              <a:rPr lang="ru-RU" sz="1600" i="1" dirty="0" smtClean="0">
                <a:latin typeface="Times New Roman" pitchFamily="18" charset="0"/>
                <a:cs typeface="Times New Roman" pitchFamily="18" charset="0"/>
              </a:rPr>
              <a:t> коэффициент смещения</a:t>
            </a:r>
          </a:p>
          <a:p>
            <a:pPr marL="180000" indent="457200" algn="just">
              <a:lnSpc>
                <a:spcPct val="150000"/>
              </a:lnSpc>
            </a:pPr>
            <a:r>
              <a:rPr lang="ru-RU" sz="1600" dirty="0" smtClean="0">
                <a:latin typeface="Times New Roman" pitchFamily="18" charset="0"/>
                <a:cs typeface="Times New Roman" pitchFamily="18" charset="0"/>
              </a:rPr>
              <a:t>В высокотехнологичных областях техники (например, производство РЭС) наблюдается постоянное увеличение коэффициента технологичности </a:t>
            </a:r>
            <a:r>
              <a:rPr lang="ru-RU" sz="1600" i="1" dirty="0" smtClean="0">
                <a:latin typeface="Times New Roman" pitchFamily="18" charset="0"/>
                <a:cs typeface="Times New Roman" pitchFamily="18" charset="0"/>
              </a:rPr>
              <a:t>Т</a:t>
            </a:r>
            <a:r>
              <a:rPr lang="ru-RU" sz="1600" dirty="0" smtClean="0">
                <a:latin typeface="Times New Roman" pitchFamily="18" charset="0"/>
                <a:cs typeface="Times New Roman" pitchFamily="18" charset="0"/>
              </a:rPr>
              <a:t>, связанное с постоянным совершенствованием производства. Еще в начале 80-х гг. японская промышленность установила в качестве стандарта </a:t>
            </a:r>
            <a:r>
              <a:rPr lang="ru-RU" sz="1600" i="1" dirty="0" smtClean="0">
                <a:latin typeface="Times New Roman" pitchFamily="18" charset="0"/>
                <a:cs typeface="Times New Roman" pitchFamily="18" charset="0"/>
              </a:rPr>
              <a:t>Т</a:t>
            </a:r>
            <a:r>
              <a:rPr lang="ru-RU" sz="1600" dirty="0" smtClean="0">
                <a:latin typeface="Times New Roman" pitchFamily="18" charset="0"/>
                <a:cs typeface="Times New Roman" pitchFamily="18" charset="0"/>
              </a:rPr>
              <a:t>=1,33. В 1988 г. компания </a:t>
            </a:r>
            <a:r>
              <a:rPr lang="en-US" sz="1600" dirty="0">
                <a:latin typeface="Times New Roman" pitchFamily="18" charset="0"/>
                <a:cs typeface="Times New Roman" pitchFamily="18" charset="0"/>
              </a:rPr>
              <a:t>“Minolta” </a:t>
            </a:r>
            <a:r>
              <a:rPr lang="ru-RU" sz="1600" i="1" dirty="0" smtClean="0">
                <a:latin typeface="Times New Roman" pitchFamily="18" charset="0"/>
                <a:cs typeface="Times New Roman" pitchFamily="18" charset="0"/>
              </a:rPr>
              <a:t>Т</a:t>
            </a:r>
            <a:r>
              <a:rPr lang="ru-RU" sz="1600" dirty="0" smtClean="0">
                <a:latin typeface="Times New Roman" pitchFamily="18" charset="0"/>
                <a:cs typeface="Times New Roman" pitchFamily="18" charset="0"/>
              </a:rPr>
              <a:t>=2 как минимальный собственный стандарт и как общий стандарт для своих поставщиков. Комплекс стандартов Международной организации по стандартизации </a:t>
            </a:r>
            <a:r>
              <a:rPr lang="en-US" sz="1600" dirty="0" smtClean="0">
                <a:latin typeface="Times New Roman" pitchFamily="18" charset="0"/>
                <a:cs typeface="Times New Roman" pitchFamily="18" charset="0"/>
              </a:rPr>
              <a:t>ISO 9000 </a:t>
            </a:r>
            <a:r>
              <a:rPr lang="ru-RU" sz="1600" dirty="0" smtClean="0">
                <a:latin typeface="Times New Roman" pitchFamily="18" charset="0"/>
                <a:cs typeface="Times New Roman" pitchFamily="18" charset="0"/>
              </a:rPr>
              <a:t>устанавливает </a:t>
            </a:r>
            <a:r>
              <a:rPr lang="ru-RU" sz="1600" i="1" dirty="0" smtClean="0">
                <a:latin typeface="Times New Roman" pitchFamily="18" charset="0"/>
                <a:cs typeface="Times New Roman" pitchFamily="18" charset="0"/>
              </a:rPr>
              <a:t>Т</a:t>
            </a:r>
            <a:r>
              <a:rPr lang="ru-RU" sz="1600" dirty="0" smtClean="0">
                <a:latin typeface="Times New Roman" pitchFamily="18" charset="0"/>
                <a:cs typeface="Times New Roman" pitchFamily="18" charset="0"/>
              </a:rPr>
              <a:t>=2 для всех видов производств.</a:t>
            </a:r>
          </a:p>
          <a:p>
            <a:pPr marL="180000" indent="457200" algn="just">
              <a:lnSpc>
                <a:spcPct val="150000"/>
              </a:lnSpc>
            </a:pPr>
            <a:r>
              <a:rPr lang="ru-RU" sz="1600" dirty="0" smtClean="0">
                <a:latin typeface="Times New Roman" pitchFamily="18" charset="0"/>
                <a:cs typeface="Times New Roman" pitchFamily="18" charset="0"/>
              </a:rPr>
              <a:t>! Задание – посмотреть значение </a:t>
            </a:r>
            <a:r>
              <a:rPr lang="ru-RU" sz="1600" i="1" dirty="0" smtClean="0">
                <a:latin typeface="Times New Roman" pitchFamily="18" charset="0"/>
                <a:cs typeface="Times New Roman" pitchFamily="18" charset="0"/>
              </a:rPr>
              <a:t>Т</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в новом стандарте </a:t>
            </a:r>
            <a:r>
              <a:rPr lang="en-US" sz="1600" dirty="0">
                <a:latin typeface="Times New Roman" pitchFamily="18" charset="0"/>
                <a:cs typeface="Times New Roman" pitchFamily="18" charset="0"/>
              </a:rPr>
              <a:t>ISO 9000 </a:t>
            </a:r>
            <a:r>
              <a:rPr lang="ru-RU" sz="1600" dirty="0" smtClean="0">
                <a:latin typeface="Times New Roman" pitchFamily="18" charset="0"/>
                <a:cs typeface="Times New Roman" pitchFamily="18" charset="0"/>
              </a:rPr>
              <a:t>- 2015</a:t>
            </a: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20</a:t>
            </a:r>
            <a:endParaRPr lang="ru-RU" dirty="0"/>
          </a:p>
        </p:txBody>
      </p:sp>
      <p:graphicFrame>
        <p:nvGraphicFramePr>
          <p:cNvPr id="6" name="Объект 5"/>
          <p:cNvGraphicFramePr>
            <a:graphicFrameLocks noChangeAspect="1"/>
          </p:cNvGraphicFramePr>
          <p:nvPr>
            <p:extLst/>
          </p:nvPr>
        </p:nvGraphicFramePr>
        <p:xfrm>
          <a:off x="6477644" y="1362063"/>
          <a:ext cx="1285875" cy="315912"/>
        </p:xfrm>
        <a:graphic>
          <a:graphicData uri="http://schemas.openxmlformats.org/presentationml/2006/ole">
            <mc:AlternateContent xmlns:mc="http://schemas.openxmlformats.org/markup-compatibility/2006">
              <mc:Choice xmlns:v="urn:schemas-microsoft-com:vml" Requires="v">
                <p:oleObj spid="_x0000_s44038" name="Equation" r:id="rId4" imgW="825480" imgH="203040" progId="Equation.DSMT4">
                  <p:embed/>
                </p:oleObj>
              </mc:Choice>
              <mc:Fallback>
                <p:oleObj name="Equation" r:id="rId4" imgW="825480" imgH="203040" progId="Equation.DSMT4">
                  <p:embed/>
                  <p:pic>
                    <p:nvPicPr>
                      <p:cNvPr id="6" name="Объект 5"/>
                      <p:cNvPicPr/>
                      <p:nvPr/>
                    </p:nvPicPr>
                    <p:blipFill>
                      <a:blip r:embed="rId5"/>
                      <a:stretch>
                        <a:fillRect/>
                      </a:stretch>
                    </p:blipFill>
                    <p:spPr>
                      <a:xfrm>
                        <a:off x="6477644" y="1362063"/>
                        <a:ext cx="1285875" cy="315912"/>
                      </a:xfrm>
                      <a:prstGeom prst="rect">
                        <a:avLst/>
                      </a:prstGeom>
                    </p:spPr>
                  </p:pic>
                </p:oleObj>
              </mc:Fallback>
            </mc:AlternateContent>
          </a:graphicData>
        </a:graphic>
      </p:graphicFrame>
      <p:graphicFrame>
        <p:nvGraphicFramePr>
          <p:cNvPr id="2" name="Объект 1"/>
          <p:cNvGraphicFramePr>
            <a:graphicFrameLocks noChangeAspect="1"/>
          </p:cNvGraphicFramePr>
          <p:nvPr>
            <p:extLst/>
          </p:nvPr>
        </p:nvGraphicFramePr>
        <p:xfrm>
          <a:off x="2862670" y="1733622"/>
          <a:ext cx="1543050" cy="325438"/>
        </p:xfrm>
        <a:graphic>
          <a:graphicData uri="http://schemas.openxmlformats.org/presentationml/2006/ole">
            <mc:AlternateContent xmlns:mc="http://schemas.openxmlformats.org/markup-compatibility/2006">
              <mc:Choice xmlns:v="urn:schemas-microsoft-com:vml" Requires="v">
                <p:oleObj spid="_x0000_s44039" name="Equation" r:id="rId6" imgW="1206360" imgH="253800" progId="Equation.DSMT4">
                  <p:embed/>
                </p:oleObj>
              </mc:Choice>
              <mc:Fallback>
                <p:oleObj name="Equation" r:id="rId6" imgW="1206360" imgH="253800" progId="Equation.DSMT4">
                  <p:embed/>
                  <p:pic>
                    <p:nvPicPr>
                      <p:cNvPr id="2" name="Объект 1"/>
                      <p:cNvPicPr/>
                      <p:nvPr/>
                    </p:nvPicPr>
                    <p:blipFill>
                      <a:blip r:embed="rId7"/>
                      <a:stretch>
                        <a:fillRect/>
                      </a:stretch>
                    </p:blipFill>
                    <p:spPr>
                      <a:xfrm>
                        <a:off x="2862670" y="1733622"/>
                        <a:ext cx="1543050" cy="325438"/>
                      </a:xfrm>
                      <a:prstGeom prst="rect">
                        <a:avLst/>
                      </a:prstGeom>
                    </p:spPr>
                  </p:pic>
                </p:oleObj>
              </mc:Fallback>
            </mc:AlternateContent>
          </a:graphicData>
        </a:graphic>
      </p:graphicFrame>
    </p:spTree>
    <p:extLst>
      <p:ext uri="{BB962C8B-B14F-4D97-AF65-F5344CB8AC3E}">
        <p14:creationId xmlns:p14="http://schemas.microsoft.com/office/powerpoint/2010/main" val="412123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6826" y="887338"/>
            <a:ext cx="8637788" cy="3416320"/>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Статистический метод анализа точности прост, удобен, однако он не дает возможности выявить причины возникновения производственных погрешностей.</a:t>
            </a:r>
          </a:p>
          <a:p>
            <a:pPr marL="180000" indent="457200" algn="just">
              <a:lnSpc>
                <a:spcPct val="150000"/>
              </a:lnSpc>
            </a:pPr>
            <a:r>
              <a:rPr lang="ru-RU" sz="1600" i="1" dirty="0" smtClean="0">
                <a:latin typeface="Times New Roman" pitchFamily="18" charset="0"/>
                <a:cs typeface="Times New Roman" pitchFamily="18" charset="0"/>
              </a:rPr>
              <a:t>Расчетно-аналитический метод анализа точности </a:t>
            </a:r>
            <a:r>
              <a:rPr lang="ru-RU" sz="1600" dirty="0" smtClean="0">
                <a:latin typeface="Times New Roman" pitchFamily="18" charset="0"/>
                <a:cs typeface="Times New Roman" pitchFamily="18" charset="0"/>
              </a:rPr>
              <a:t>требует наличия математической модели технологической операции (или ТП) </a:t>
            </a:r>
            <a:r>
              <a:rPr lang="en-US" sz="1600" i="1" dirty="0" smtClean="0">
                <a:latin typeface="Times New Roman" pitchFamily="18" charset="0"/>
                <a:cs typeface="Times New Roman" pitchFamily="18" charset="0"/>
              </a:rPr>
              <a:t>y</a:t>
            </a: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r>
              <a:rPr lang="ru-RU" sz="1600"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f</a:t>
            </a:r>
            <a:r>
              <a:rPr lang="en-US"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x</a:t>
            </a:r>
            <a:r>
              <a:rPr lang="en-US" sz="1400" i="1" dirty="0"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a:t>
            </a:r>
            <a:r>
              <a:rPr lang="ru-RU" sz="1600" dirty="0" smtClean="0">
                <a:latin typeface="Times New Roman" pitchFamily="18" charset="0"/>
                <a:cs typeface="Times New Roman" pitchFamily="18" charset="0"/>
              </a:rPr>
              <a:t>, где </a:t>
            </a:r>
            <a:r>
              <a:rPr lang="en-US" sz="1600" i="1" dirty="0">
                <a:latin typeface="Times New Roman" pitchFamily="18" charset="0"/>
                <a:cs typeface="Times New Roman" pitchFamily="18" charset="0"/>
              </a:rPr>
              <a:t>x</a:t>
            </a:r>
            <a:r>
              <a:rPr lang="en-US" sz="1400" i="1" dirty="0">
                <a:latin typeface="Times New Roman" pitchFamily="18" charset="0"/>
                <a:cs typeface="Times New Roman" pitchFamily="18" charset="0"/>
              </a:rPr>
              <a:t>i</a:t>
            </a:r>
            <a:r>
              <a:rPr lang="ru-RU" sz="1600" dirty="0" smtClean="0">
                <a:latin typeface="Times New Roman" pitchFamily="18" charset="0"/>
                <a:cs typeface="Times New Roman" pitchFamily="18" charset="0"/>
              </a:rPr>
              <a:t> – входные параметры ТО. Используя модель, найдем дифференциал выходного параметра</a:t>
            </a:r>
            <a:endParaRPr lang="en-US" sz="1600" dirty="0" smtClean="0">
              <a:latin typeface="Times New Roman" pitchFamily="18" charset="0"/>
              <a:cs typeface="Times New Roman" pitchFamily="18" charset="0"/>
            </a:endParaRPr>
          </a:p>
          <a:p>
            <a:pPr marL="180000" indent="457200" algn="just">
              <a:lnSpc>
                <a:spcPct val="150000"/>
              </a:lnSpc>
            </a:pPr>
            <a:endParaRPr lang="en-US" sz="1600" dirty="0">
              <a:latin typeface="Times New Roman" pitchFamily="18" charset="0"/>
              <a:cs typeface="Times New Roman" pitchFamily="18" charset="0"/>
            </a:endParaRPr>
          </a:p>
          <a:p>
            <a:pPr marL="180000" indent="457200" algn="just">
              <a:lnSpc>
                <a:spcPct val="150000"/>
              </a:lnSpc>
            </a:pPr>
            <a:r>
              <a:rPr lang="ru-RU" sz="1600" dirty="0" smtClean="0">
                <a:latin typeface="Times New Roman" pitchFamily="18" charset="0"/>
                <a:cs typeface="Times New Roman" pitchFamily="18" charset="0"/>
              </a:rPr>
              <a:t>Дифференциалы </a:t>
            </a:r>
            <a:r>
              <a:rPr lang="en-US" sz="1600" dirty="0" err="1" smtClean="0">
                <a:latin typeface="Times New Roman" pitchFamily="18" charset="0"/>
                <a:cs typeface="Times New Roman" pitchFamily="18" charset="0"/>
              </a:rPr>
              <a:t>d</a:t>
            </a:r>
            <a:r>
              <a:rPr lang="en-US" sz="1600" i="1" dirty="0" err="1" smtClean="0">
                <a:latin typeface="Times New Roman" pitchFamily="18" charset="0"/>
                <a:cs typeface="Times New Roman" pitchFamily="18" charset="0"/>
              </a:rPr>
              <a:t>y</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и</a:t>
            </a:r>
            <a:r>
              <a:rPr lang="en-US" sz="1600" dirty="0" smtClean="0">
                <a:latin typeface="Times New Roman" pitchFamily="18" charset="0"/>
                <a:cs typeface="Times New Roman" pitchFamily="18" charset="0"/>
              </a:rPr>
              <a:t> d</a:t>
            </a:r>
            <a:r>
              <a:rPr lang="en-US" sz="1600" i="1" dirty="0" smtClean="0">
                <a:latin typeface="Times New Roman" pitchFamily="18" charset="0"/>
                <a:cs typeface="Times New Roman" pitchFamily="18" charset="0"/>
              </a:rPr>
              <a:t>x</a:t>
            </a:r>
            <a:r>
              <a:rPr lang="en-US" sz="1400" i="1" dirty="0" smtClean="0">
                <a:latin typeface="Times New Roman" pitchFamily="18" charset="0"/>
                <a:cs typeface="Times New Roman" pitchFamily="18" charset="0"/>
              </a:rPr>
              <a:t>i</a:t>
            </a:r>
            <a:r>
              <a:rPr lang="ru-RU" sz="1600" dirty="0" smtClean="0">
                <a:latin typeface="Times New Roman" pitchFamily="18" charset="0"/>
                <a:cs typeface="Times New Roman" pitchFamily="18" charset="0"/>
              </a:rPr>
              <a:t> – это малые приращения </a:t>
            </a:r>
            <a:r>
              <a:rPr lang="en-US" sz="1600" i="1" dirty="0" smtClean="0">
                <a:latin typeface="Times New Roman" pitchFamily="18" charset="0"/>
                <a:cs typeface="Times New Roman" pitchFamily="18" charset="0"/>
              </a:rPr>
              <a:t>y</a:t>
            </a:r>
            <a:r>
              <a:rPr lang="ru-RU" sz="1600" i="1"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и </a:t>
            </a:r>
            <a:r>
              <a:rPr lang="en-US" sz="1600" i="1" dirty="0">
                <a:latin typeface="Times New Roman" pitchFamily="18" charset="0"/>
                <a:cs typeface="Times New Roman" pitchFamily="18" charset="0"/>
              </a:rPr>
              <a:t>x</a:t>
            </a:r>
            <a:r>
              <a:rPr lang="en-US" sz="1400" i="1" dirty="0">
                <a:latin typeface="Times New Roman" pitchFamily="18" charset="0"/>
                <a:cs typeface="Times New Roman" pitchFamily="18" charset="0"/>
              </a:rPr>
              <a:t>i</a:t>
            </a:r>
            <a:r>
              <a:rPr lang="ru-RU" sz="1600" dirty="0" smtClean="0">
                <a:latin typeface="Times New Roman" pitchFamily="18" charset="0"/>
                <a:cs typeface="Times New Roman" pitchFamily="18" charset="0"/>
              </a:rPr>
              <a:t>, поэтому можно от дифференциалов перейти к малым приращениям</a:t>
            </a:r>
          </a:p>
          <a:p>
            <a:pPr marL="180000" indent="457200" algn="just">
              <a:lnSpc>
                <a:spcPct val="150000"/>
              </a:lnSpc>
            </a:pPr>
            <a:endParaRPr lang="ru-RU" sz="1600" dirty="0" smtClean="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21</a:t>
            </a:r>
            <a:endParaRPr lang="ru-RU" dirty="0"/>
          </a:p>
        </p:txBody>
      </p:sp>
      <p:graphicFrame>
        <p:nvGraphicFramePr>
          <p:cNvPr id="7" name="Объект 6"/>
          <p:cNvGraphicFramePr>
            <a:graphicFrameLocks noChangeAspect="1"/>
          </p:cNvGraphicFramePr>
          <p:nvPr>
            <p:extLst/>
          </p:nvPr>
        </p:nvGraphicFramePr>
        <p:xfrm>
          <a:off x="2095738" y="2798202"/>
          <a:ext cx="4698185" cy="388986"/>
        </p:xfrm>
        <a:graphic>
          <a:graphicData uri="http://schemas.openxmlformats.org/presentationml/2006/ole">
            <mc:AlternateContent xmlns:mc="http://schemas.openxmlformats.org/markup-compatibility/2006">
              <mc:Choice xmlns:v="urn:schemas-microsoft-com:vml" Requires="v">
                <p:oleObj spid="_x0000_s45062" name="Equation" r:id="rId4" imgW="3073320" imgH="253800" progId="Equation.DSMT4">
                  <p:embed/>
                </p:oleObj>
              </mc:Choice>
              <mc:Fallback>
                <p:oleObj name="Equation" r:id="rId4" imgW="3073320" imgH="253800" progId="Equation.DSMT4">
                  <p:embed/>
                  <p:pic>
                    <p:nvPicPr>
                      <p:cNvPr id="7" name="Объект 6"/>
                      <p:cNvPicPr/>
                      <p:nvPr/>
                    </p:nvPicPr>
                    <p:blipFill>
                      <a:blip r:embed="rId5"/>
                      <a:stretch>
                        <a:fillRect/>
                      </a:stretch>
                    </p:blipFill>
                    <p:spPr>
                      <a:xfrm>
                        <a:off x="2095738" y="2798202"/>
                        <a:ext cx="4698185" cy="388986"/>
                      </a:xfrm>
                      <a:prstGeom prst="rect">
                        <a:avLst/>
                      </a:prstGeom>
                    </p:spPr>
                  </p:pic>
                </p:oleObj>
              </mc:Fallback>
            </mc:AlternateContent>
          </a:graphicData>
        </a:graphic>
      </p:graphicFrame>
      <p:graphicFrame>
        <p:nvGraphicFramePr>
          <p:cNvPr id="3" name="Объект 2"/>
          <p:cNvGraphicFramePr>
            <a:graphicFrameLocks noChangeAspect="1"/>
          </p:cNvGraphicFramePr>
          <p:nvPr>
            <p:extLst/>
          </p:nvPr>
        </p:nvGraphicFramePr>
        <p:xfrm>
          <a:off x="2089460" y="3881437"/>
          <a:ext cx="4470857" cy="360553"/>
        </p:xfrm>
        <a:graphic>
          <a:graphicData uri="http://schemas.openxmlformats.org/presentationml/2006/ole">
            <mc:AlternateContent xmlns:mc="http://schemas.openxmlformats.org/markup-compatibility/2006">
              <mc:Choice xmlns:v="urn:schemas-microsoft-com:vml" Requires="v">
                <p:oleObj spid="_x0000_s45063" name="Equation" r:id="rId6" imgW="3149280" imgH="253800" progId="Equation.DSMT4">
                  <p:embed/>
                </p:oleObj>
              </mc:Choice>
              <mc:Fallback>
                <p:oleObj name="Equation" r:id="rId6" imgW="3149280" imgH="253800" progId="Equation.DSMT4">
                  <p:embed/>
                  <p:pic>
                    <p:nvPicPr>
                      <p:cNvPr id="3" name="Объект 2"/>
                      <p:cNvPicPr/>
                      <p:nvPr/>
                    </p:nvPicPr>
                    <p:blipFill>
                      <a:blip r:embed="rId7"/>
                      <a:stretch>
                        <a:fillRect/>
                      </a:stretch>
                    </p:blipFill>
                    <p:spPr>
                      <a:xfrm>
                        <a:off x="2089460" y="3881437"/>
                        <a:ext cx="4470857" cy="360553"/>
                      </a:xfrm>
                      <a:prstGeom prst="rect">
                        <a:avLst/>
                      </a:prstGeom>
                    </p:spPr>
                  </p:pic>
                </p:oleObj>
              </mc:Fallback>
            </mc:AlternateContent>
          </a:graphicData>
        </a:graphic>
      </p:graphicFrame>
    </p:spTree>
    <p:extLst>
      <p:ext uri="{BB962C8B-B14F-4D97-AF65-F5344CB8AC3E}">
        <p14:creationId xmlns:p14="http://schemas.microsoft.com/office/powerpoint/2010/main" val="1371703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6826" y="887338"/>
            <a:ext cx="8637788" cy="2677656"/>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Абсолютные погрешности являются небольшими приращениями, поэтому в последней формуле </a:t>
            </a:r>
            <a:r>
              <a:rPr lang="el-GR" sz="1600" dirty="0" smtClean="0">
                <a:latin typeface="Times New Roman" pitchFamily="18" charset="0"/>
                <a:cs typeface="Times New Roman" pitchFamily="18" charset="0"/>
              </a:rPr>
              <a:t>Δ</a:t>
            </a:r>
            <a:r>
              <a:rPr lang="en-US" sz="1600" i="1" dirty="0">
                <a:latin typeface="Times New Roman" pitchFamily="18" charset="0"/>
                <a:cs typeface="Times New Roman" pitchFamily="18" charset="0"/>
              </a:rPr>
              <a:t> x</a:t>
            </a:r>
            <a:r>
              <a:rPr lang="en-US" sz="1400" i="1" dirty="0">
                <a:latin typeface="Times New Roman" pitchFamily="18" charset="0"/>
                <a:cs typeface="Times New Roman" pitchFamily="18" charset="0"/>
              </a:rPr>
              <a:t>i</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 абсолютная погрешность </a:t>
            </a:r>
            <a:r>
              <a:rPr lang="en-US" sz="1600" i="1" dirty="0" err="1" smtClean="0">
                <a:latin typeface="Times New Roman" pitchFamily="18" charset="0"/>
                <a:cs typeface="Times New Roman" pitchFamily="18" charset="0"/>
              </a:rPr>
              <a:t>i</a:t>
            </a:r>
            <a:r>
              <a:rPr lang="ru-RU" sz="1600" dirty="0" smtClean="0">
                <a:latin typeface="Times New Roman" pitchFamily="18" charset="0"/>
                <a:cs typeface="Times New Roman" pitchFamily="18" charset="0"/>
              </a:rPr>
              <a:t>-того входного параметра, а </a:t>
            </a:r>
            <a:r>
              <a:rPr lang="el-GR" sz="1600" dirty="0" smtClean="0">
                <a:latin typeface="Times New Roman" pitchFamily="18" charset="0"/>
                <a:cs typeface="Times New Roman" pitchFamily="18" charset="0"/>
              </a:rPr>
              <a:t>Δ</a:t>
            </a:r>
            <a:r>
              <a:rPr lang="en-US" sz="1600" i="1" dirty="0">
                <a:latin typeface="Times New Roman" pitchFamily="18" charset="0"/>
                <a:cs typeface="Times New Roman" pitchFamily="18" charset="0"/>
              </a:rPr>
              <a:t> y</a:t>
            </a:r>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a:t>
            </a:r>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абсолютная погрешность </a:t>
            </a:r>
            <a:r>
              <a:rPr lang="ru-RU" sz="1600" dirty="0" smtClean="0">
                <a:latin typeface="Times New Roman" pitchFamily="18" charset="0"/>
                <a:cs typeface="Times New Roman" pitchFamily="18" charset="0"/>
              </a:rPr>
              <a:t>выходного параметра ТО. Это позволяет записать зависимость абсолютной погрешности выходного параметра от абсолютных погрешностей входных параметров</a:t>
            </a:r>
          </a:p>
          <a:p>
            <a:pPr marL="180000" indent="457200" algn="just">
              <a:lnSpc>
                <a:spcPct val="150000"/>
              </a:lnSpc>
            </a:pP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                                                                                                                                           </a:t>
            </a:r>
          </a:p>
          <a:p>
            <a:pPr marL="180000" indent="457200" algn="just">
              <a:lnSpc>
                <a:spcPct val="150000"/>
              </a:lnSpc>
            </a:pP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                                                                                                                                                    (1)</a:t>
            </a:r>
          </a:p>
          <a:p>
            <a:pPr marL="180000" indent="457200" algn="just">
              <a:lnSpc>
                <a:spcPct val="150000"/>
              </a:lnSpc>
            </a:pPr>
            <a:endParaRPr lang="ru-RU" sz="1600" dirty="0" smtClean="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22</a:t>
            </a:r>
            <a:endParaRPr lang="ru-RU" dirty="0"/>
          </a:p>
        </p:txBody>
      </p:sp>
      <p:graphicFrame>
        <p:nvGraphicFramePr>
          <p:cNvPr id="3" name="Объект 2"/>
          <p:cNvGraphicFramePr>
            <a:graphicFrameLocks noChangeAspect="1"/>
          </p:cNvGraphicFramePr>
          <p:nvPr>
            <p:extLst/>
          </p:nvPr>
        </p:nvGraphicFramePr>
        <p:xfrm>
          <a:off x="3751263" y="2850899"/>
          <a:ext cx="1820862" cy="360362"/>
        </p:xfrm>
        <a:graphic>
          <a:graphicData uri="http://schemas.openxmlformats.org/presentationml/2006/ole">
            <mc:AlternateContent xmlns:mc="http://schemas.openxmlformats.org/markup-compatibility/2006">
              <mc:Choice xmlns:v="urn:schemas-microsoft-com:vml" Requires="v">
                <p:oleObj spid="_x0000_s46084" name="Equation" r:id="rId4" imgW="1282680" imgH="253800" progId="Equation.DSMT4">
                  <p:embed/>
                </p:oleObj>
              </mc:Choice>
              <mc:Fallback>
                <p:oleObj name="Equation" r:id="rId4" imgW="1282680" imgH="253800" progId="Equation.DSMT4">
                  <p:embed/>
                  <p:pic>
                    <p:nvPicPr>
                      <p:cNvPr id="3" name="Объект 2"/>
                      <p:cNvPicPr/>
                      <p:nvPr/>
                    </p:nvPicPr>
                    <p:blipFill>
                      <a:blip r:embed="rId5"/>
                      <a:stretch>
                        <a:fillRect/>
                      </a:stretch>
                    </p:blipFill>
                    <p:spPr>
                      <a:xfrm>
                        <a:off x="3751263" y="2850899"/>
                        <a:ext cx="1820862" cy="360362"/>
                      </a:xfrm>
                      <a:prstGeom prst="rect">
                        <a:avLst/>
                      </a:prstGeom>
                    </p:spPr>
                  </p:pic>
                </p:oleObj>
              </mc:Fallback>
            </mc:AlternateContent>
          </a:graphicData>
        </a:graphic>
      </p:graphicFrame>
    </p:spTree>
    <p:extLst>
      <p:ext uri="{BB962C8B-B14F-4D97-AF65-F5344CB8AC3E}">
        <p14:creationId xmlns:p14="http://schemas.microsoft.com/office/powerpoint/2010/main" val="3400194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6826" y="887338"/>
            <a:ext cx="8637788" cy="4154984"/>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Разделив все члены этой зависимости на </a:t>
            </a:r>
            <a:r>
              <a:rPr lang="en-US" sz="1600" i="1" dirty="0" smtClean="0">
                <a:latin typeface="Times New Roman" pitchFamily="18" charset="0"/>
                <a:cs typeface="Times New Roman" pitchFamily="18" charset="0"/>
              </a:rPr>
              <a:t>y</a:t>
            </a:r>
            <a:r>
              <a:rPr lang="ru-RU" sz="1600" dirty="0" smtClean="0">
                <a:latin typeface="Times New Roman" pitchFamily="18" charset="0"/>
                <a:cs typeface="Times New Roman" pitchFamily="18" charset="0"/>
              </a:rPr>
              <a:t> и введя значение </a:t>
            </a:r>
            <a:r>
              <a:rPr lang="en-US" sz="1600" i="1" dirty="0">
                <a:latin typeface="Times New Roman" pitchFamily="18" charset="0"/>
                <a:cs typeface="Times New Roman" pitchFamily="18" charset="0"/>
              </a:rPr>
              <a:t>x</a:t>
            </a:r>
            <a:r>
              <a:rPr lang="en-US" sz="1400" i="1" dirty="0">
                <a:latin typeface="Times New Roman" pitchFamily="18" charset="0"/>
                <a:cs typeface="Times New Roman" pitchFamily="18" charset="0"/>
              </a:rPr>
              <a:t>i</a:t>
            </a:r>
            <a:r>
              <a:rPr lang="ru-RU" sz="1600" dirty="0" smtClean="0">
                <a:latin typeface="Times New Roman" pitchFamily="18" charset="0"/>
                <a:cs typeface="Times New Roman" pitchFamily="18" charset="0"/>
              </a:rPr>
              <a:t> в числитель и знаменатель членов уравнения правой части, получим</a:t>
            </a:r>
            <a:endParaRPr lang="en-US" sz="1600" dirty="0" smtClean="0">
              <a:latin typeface="Times New Roman" pitchFamily="18" charset="0"/>
              <a:cs typeface="Times New Roman" pitchFamily="18" charset="0"/>
            </a:endParaRPr>
          </a:p>
          <a:p>
            <a:pPr marL="180000" indent="457200" algn="just">
              <a:lnSpc>
                <a:spcPct val="150000"/>
              </a:lnSpc>
            </a:pPr>
            <a:endParaRPr lang="en-US" sz="1600" dirty="0">
              <a:latin typeface="Times New Roman" pitchFamily="18" charset="0"/>
              <a:cs typeface="Times New Roman" pitchFamily="18" charset="0"/>
            </a:endParaRPr>
          </a:p>
          <a:p>
            <a:pPr marL="180000" indent="457200" algn="just">
              <a:lnSpc>
                <a:spcPct val="150000"/>
              </a:lnSpc>
            </a:pPr>
            <a:endParaRPr lang="ru-RU" sz="1600" dirty="0" smtClean="0">
              <a:latin typeface="Times New Roman" pitchFamily="18" charset="0"/>
              <a:cs typeface="Times New Roman" pitchFamily="18" charset="0"/>
            </a:endParaRPr>
          </a:p>
          <a:p>
            <a:pPr marL="180000" indent="457200" algn="just">
              <a:lnSpc>
                <a:spcPct val="150000"/>
              </a:lnSpc>
            </a:pPr>
            <a:r>
              <a:rPr lang="ru-RU" sz="1600" dirty="0" smtClean="0">
                <a:latin typeface="Times New Roman" pitchFamily="18" charset="0"/>
                <a:cs typeface="Times New Roman" pitchFamily="18" charset="0"/>
              </a:rPr>
              <a:t>Здесь                       - относительная погрешность выходного параметра ТО;</a:t>
            </a:r>
          </a:p>
          <a:p>
            <a:pPr marL="180000" indent="457200" algn="just">
              <a:lnSpc>
                <a:spcPct val="150000"/>
              </a:lnSpc>
            </a:pPr>
            <a:r>
              <a:rPr lang="ru-RU" sz="1600" dirty="0" smtClean="0">
                <a:latin typeface="Times New Roman" pitchFamily="18" charset="0"/>
                <a:cs typeface="Times New Roman" pitchFamily="18" charset="0"/>
              </a:rPr>
              <a:t>                                - относительная погрешность </a:t>
            </a:r>
            <a:r>
              <a:rPr lang="en-US" sz="1600" i="1" dirty="0" err="1" smtClean="0">
                <a:latin typeface="Times New Roman" pitchFamily="18" charset="0"/>
                <a:cs typeface="Times New Roman" pitchFamily="18" charset="0"/>
              </a:rPr>
              <a:t>i</a:t>
            </a:r>
            <a:r>
              <a:rPr lang="ru-RU" sz="1600" dirty="0" smtClean="0">
                <a:latin typeface="Times New Roman" pitchFamily="18" charset="0"/>
                <a:cs typeface="Times New Roman" pitchFamily="18" charset="0"/>
              </a:rPr>
              <a:t>-того входного параметра, поэтому    </a:t>
            </a:r>
          </a:p>
          <a:p>
            <a:pPr marL="180000" indent="457200" algn="just">
              <a:lnSpc>
                <a:spcPct val="150000"/>
              </a:lnSpc>
            </a:pPr>
            <a:endParaRPr lang="ru-RU" sz="1600" dirty="0">
              <a:latin typeface="Times New Roman" pitchFamily="18" charset="0"/>
              <a:cs typeface="Times New Roman" pitchFamily="18" charset="0"/>
            </a:endParaRPr>
          </a:p>
          <a:p>
            <a:pPr marL="180000" indent="457200" algn="just">
              <a:lnSpc>
                <a:spcPct val="150000"/>
              </a:lnSpc>
            </a:pPr>
            <a:r>
              <a:rPr lang="ru-RU" sz="1600" dirty="0" smtClean="0">
                <a:latin typeface="Times New Roman" pitchFamily="18" charset="0"/>
                <a:cs typeface="Times New Roman" pitchFamily="18" charset="0"/>
              </a:rPr>
              <a:t>                                                                                                                                                   (2)</a:t>
            </a:r>
          </a:p>
          <a:p>
            <a:pPr marL="180000" indent="457200" algn="just">
              <a:lnSpc>
                <a:spcPct val="150000"/>
              </a:lnSpc>
            </a:pPr>
            <a:r>
              <a:rPr lang="ru-RU" sz="1600" dirty="0" smtClean="0">
                <a:latin typeface="Times New Roman" pitchFamily="18" charset="0"/>
                <a:cs typeface="Times New Roman" pitchFamily="18" charset="0"/>
              </a:rPr>
              <a:t>Уравнения (1) и (2) позволяют аналитически рассчитать погрешность выходного параметра ТО по известным или заданным погрешностям входных параметров.</a:t>
            </a:r>
          </a:p>
          <a:p>
            <a:pPr marL="180000" indent="457200" algn="just">
              <a:lnSpc>
                <a:spcPct val="150000"/>
              </a:lnSpc>
            </a:pPr>
            <a:endParaRPr lang="ru-RU" sz="1600" dirty="0" smtClean="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23</a:t>
            </a:r>
            <a:endParaRPr lang="ru-RU" dirty="0"/>
          </a:p>
        </p:txBody>
      </p:sp>
      <p:graphicFrame>
        <p:nvGraphicFramePr>
          <p:cNvPr id="2" name="Объект 1"/>
          <p:cNvGraphicFramePr>
            <a:graphicFrameLocks noChangeAspect="1"/>
          </p:cNvGraphicFramePr>
          <p:nvPr>
            <p:extLst/>
          </p:nvPr>
        </p:nvGraphicFramePr>
        <p:xfrm>
          <a:off x="2770116" y="1708053"/>
          <a:ext cx="3412928" cy="666894"/>
        </p:xfrm>
        <a:graphic>
          <a:graphicData uri="http://schemas.openxmlformats.org/presentationml/2006/ole">
            <mc:AlternateContent xmlns:mc="http://schemas.openxmlformats.org/markup-compatibility/2006">
              <mc:Choice xmlns:v="urn:schemas-microsoft-com:vml" Requires="v">
                <p:oleObj spid="_x0000_s47114" name="Equation" r:id="rId4" imgW="2209680" imgH="431640" progId="Equation.DSMT4">
                  <p:embed/>
                </p:oleObj>
              </mc:Choice>
              <mc:Fallback>
                <p:oleObj name="Equation" r:id="rId4" imgW="2209680" imgH="431640" progId="Equation.DSMT4">
                  <p:embed/>
                  <p:pic>
                    <p:nvPicPr>
                      <p:cNvPr id="2" name="Объект 1"/>
                      <p:cNvPicPr/>
                      <p:nvPr/>
                    </p:nvPicPr>
                    <p:blipFill>
                      <a:blip r:embed="rId5"/>
                      <a:stretch>
                        <a:fillRect/>
                      </a:stretch>
                    </p:blipFill>
                    <p:spPr>
                      <a:xfrm>
                        <a:off x="2770116" y="1708053"/>
                        <a:ext cx="3412928" cy="666894"/>
                      </a:xfrm>
                      <a:prstGeom prst="rect">
                        <a:avLst/>
                      </a:prstGeom>
                    </p:spPr>
                  </p:pic>
                </p:oleObj>
              </mc:Fallback>
            </mc:AlternateContent>
          </a:graphicData>
        </a:graphic>
      </p:graphicFrame>
      <p:graphicFrame>
        <p:nvGraphicFramePr>
          <p:cNvPr id="4" name="Объект 3"/>
          <p:cNvGraphicFramePr>
            <a:graphicFrameLocks noChangeAspect="1"/>
          </p:cNvGraphicFramePr>
          <p:nvPr>
            <p:extLst/>
          </p:nvPr>
        </p:nvGraphicFramePr>
        <p:xfrm>
          <a:off x="1403267" y="2469948"/>
          <a:ext cx="992187" cy="273050"/>
        </p:xfrm>
        <a:graphic>
          <a:graphicData uri="http://schemas.openxmlformats.org/presentationml/2006/ole">
            <mc:AlternateContent xmlns:mc="http://schemas.openxmlformats.org/markup-compatibility/2006">
              <mc:Choice xmlns:v="urn:schemas-microsoft-com:vml" Requires="v">
                <p:oleObj spid="_x0000_s47115" name="Equation" r:id="rId6" imgW="736560" imgH="203040" progId="Equation.DSMT4">
                  <p:embed/>
                </p:oleObj>
              </mc:Choice>
              <mc:Fallback>
                <p:oleObj name="Equation" r:id="rId6" imgW="736560" imgH="203040" progId="Equation.DSMT4">
                  <p:embed/>
                  <p:pic>
                    <p:nvPicPr>
                      <p:cNvPr id="4" name="Объект 3"/>
                      <p:cNvPicPr/>
                      <p:nvPr/>
                    </p:nvPicPr>
                    <p:blipFill>
                      <a:blip r:embed="rId7"/>
                      <a:stretch>
                        <a:fillRect/>
                      </a:stretch>
                    </p:blipFill>
                    <p:spPr>
                      <a:xfrm>
                        <a:off x="1403267" y="2469948"/>
                        <a:ext cx="992187" cy="273050"/>
                      </a:xfrm>
                      <a:prstGeom prst="rect">
                        <a:avLst/>
                      </a:prstGeom>
                    </p:spPr>
                  </p:pic>
                </p:oleObj>
              </mc:Fallback>
            </mc:AlternateContent>
          </a:graphicData>
        </a:graphic>
      </p:graphicFrame>
      <p:graphicFrame>
        <p:nvGraphicFramePr>
          <p:cNvPr id="5" name="Объект 4"/>
          <p:cNvGraphicFramePr>
            <a:graphicFrameLocks noChangeAspect="1"/>
          </p:cNvGraphicFramePr>
          <p:nvPr>
            <p:extLst/>
          </p:nvPr>
        </p:nvGraphicFramePr>
        <p:xfrm>
          <a:off x="824682" y="2795754"/>
          <a:ext cx="1157169" cy="330033"/>
        </p:xfrm>
        <a:graphic>
          <a:graphicData uri="http://schemas.openxmlformats.org/presentationml/2006/ole">
            <mc:AlternateContent xmlns:mc="http://schemas.openxmlformats.org/markup-compatibility/2006">
              <mc:Choice xmlns:v="urn:schemas-microsoft-com:vml" Requires="v">
                <p:oleObj spid="_x0000_s47116" name="Equation" r:id="rId8" imgW="799920" imgH="228600" progId="Equation.DSMT4">
                  <p:embed/>
                </p:oleObj>
              </mc:Choice>
              <mc:Fallback>
                <p:oleObj name="Equation" r:id="rId8" imgW="799920" imgH="228600" progId="Equation.DSMT4">
                  <p:embed/>
                  <p:pic>
                    <p:nvPicPr>
                      <p:cNvPr id="5" name="Объект 4"/>
                      <p:cNvPicPr/>
                      <p:nvPr/>
                    </p:nvPicPr>
                    <p:blipFill>
                      <a:blip r:embed="rId9"/>
                      <a:stretch>
                        <a:fillRect/>
                      </a:stretch>
                    </p:blipFill>
                    <p:spPr>
                      <a:xfrm>
                        <a:off x="824682" y="2795754"/>
                        <a:ext cx="1157169" cy="330033"/>
                      </a:xfrm>
                      <a:prstGeom prst="rect">
                        <a:avLst/>
                      </a:prstGeom>
                    </p:spPr>
                  </p:pic>
                </p:oleObj>
              </mc:Fallback>
            </mc:AlternateContent>
          </a:graphicData>
        </a:graphic>
      </p:graphicFrame>
      <p:graphicFrame>
        <p:nvGraphicFramePr>
          <p:cNvPr id="6" name="Объект 5"/>
          <p:cNvGraphicFramePr>
            <a:graphicFrameLocks noChangeAspect="1"/>
          </p:cNvGraphicFramePr>
          <p:nvPr>
            <p:extLst/>
          </p:nvPr>
        </p:nvGraphicFramePr>
        <p:xfrm>
          <a:off x="3097502" y="3251965"/>
          <a:ext cx="2655628" cy="673816"/>
        </p:xfrm>
        <a:graphic>
          <a:graphicData uri="http://schemas.openxmlformats.org/presentationml/2006/ole">
            <mc:AlternateContent xmlns:mc="http://schemas.openxmlformats.org/markup-compatibility/2006">
              <mc:Choice xmlns:v="urn:schemas-microsoft-com:vml" Requires="v">
                <p:oleObj spid="_x0000_s47117" name="Equation" r:id="rId10" imgW="1701720" imgH="431640" progId="Equation.DSMT4">
                  <p:embed/>
                </p:oleObj>
              </mc:Choice>
              <mc:Fallback>
                <p:oleObj name="Equation" r:id="rId10" imgW="1701720" imgH="431640" progId="Equation.DSMT4">
                  <p:embed/>
                  <p:pic>
                    <p:nvPicPr>
                      <p:cNvPr id="6" name="Объект 5"/>
                      <p:cNvPicPr/>
                      <p:nvPr/>
                    </p:nvPicPr>
                    <p:blipFill>
                      <a:blip r:embed="rId11"/>
                      <a:stretch>
                        <a:fillRect/>
                      </a:stretch>
                    </p:blipFill>
                    <p:spPr>
                      <a:xfrm>
                        <a:off x="3097502" y="3251965"/>
                        <a:ext cx="2655628" cy="673816"/>
                      </a:xfrm>
                      <a:prstGeom prst="rect">
                        <a:avLst/>
                      </a:prstGeom>
                    </p:spPr>
                  </p:pic>
                </p:oleObj>
              </mc:Fallback>
            </mc:AlternateContent>
          </a:graphicData>
        </a:graphic>
      </p:graphicFrame>
    </p:spTree>
    <p:extLst>
      <p:ext uri="{BB962C8B-B14F-4D97-AF65-F5344CB8AC3E}">
        <p14:creationId xmlns:p14="http://schemas.microsoft.com/office/powerpoint/2010/main" val="3717871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6825" y="803850"/>
            <a:ext cx="8899045" cy="4154984"/>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Под </a:t>
            </a:r>
            <a:r>
              <a:rPr lang="ru-RU" sz="1600" i="1" dirty="0" smtClean="0">
                <a:latin typeface="Times New Roman" pitchFamily="18" charset="0"/>
                <a:cs typeface="Times New Roman" pitchFamily="18" charset="0"/>
              </a:rPr>
              <a:t>устойчивостью</a:t>
            </a:r>
            <a:r>
              <a:rPr lang="ru-RU" sz="1600" dirty="0" smtClean="0">
                <a:latin typeface="Times New Roman" pitchFamily="18" charset="0"/>
                <a:cs typeface="Times New Roman" pitchFamily="18" charset="0"/>
              </a:rPr>
              <a:t> технологического процесса понимается его способность сохранять во времени постоянство характеристик закона распределения выходного параметра. Для оценки устойчивости ТП в отдельные моменты времени </a:t>
            </a:r>
            <a:r>
              <a:rPr lang="en-US" sz="1600" i="1" dirty="0" smtClean="0">
                <a:latin typeface="Times New Roman" pitchFamily="18" charset="0"/>
                <a:cs typeface="Times New Roman" pitchFamily="18" charset="0"/>
              </a:rPr>
              <a:t>t</a:t>
            </a:r>
            <a:r>
              <a:rPr lang="en-US" sz="1400" i="1"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a:t>
            </a:r>
            <a:r>
              <a:rPr lang="en-US" sz="1600" i="1" dirty="0" smtClean="0">
                <a:latin typeface="Times New Roman" pitchFamily="18" charset="0"/>
                <a:cs typeface="Times New Roman" pitchFamily="18" charset="0"/>
              </a:rPr>
              <a:t>t</a:t>
            </a:r>
            <a:r>
              <a:rPr lang="en-US" sz="1400" i="1"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a:t>
            </a:r>
            <a:r>
              <a:rPr lang="ru-RU" sz="1600" dirty="0" smtClean="0">
                <a:latin typeface="Times New Roman" pitchFamily="18" charset="0"/>
                <a:cs typeface="Times New Roman" pitchFamily="18" charset="0"/>
              </a:rPr>
              <a:t> берутся выборки изделий, измеряются выходные параметры ТП и строятся кривые распределения параметра.</a:t>
            </a:r>
          </a:p>
          <a:p>
            <a:pPr marL="180000" indent="457200" algn="just">
              <a:lnSpc>
                <a:spcPct val="150000"/>
              </a:lnSpc>
            </a:pPr>
            <a:endParaRPr lang="ru-RU" sz="1600" dirty="0" smtClean="0">
              <a:latin typeface="Times New Roman" pitchFamily="18" charset="0"/>
              <a:cs typeface="Times New Roman" pitchFamily="18" charset="0"/>
            </a:endParaRPr>
          </a:p>
          <a:p>
            <a:pPr marL="180000" indent="457200" algn="just">
              <a:lnSpc>
                <a:spcPct val="150000"/>
              </a:lnSpc>
            </a:pPr>
            <a:endParaRPr lang="ru-RU" sz="1600" dirty="0" smtClean="0">
              <a:latin typeface="Times New Roman" pitchFamily="18" charset="0"/>
              <a:cs typeface="Times New Roman" pitchFamily="18" charset="0"/>
            </a:endParaRPr>
          </a:p>
          <a:p>
            <a:pPr marL="180000" indent="457200" algn="just">
              <a:lnSpc>
                <a:spcPct val="150000"/>
              </a:lnSpc>
            </a:pPr>
            <a:endParaRPr lang="ru-RU" sz="1600" dirty="0" smtClean="0">
              <a:latin typeface="Times New Roman" pitchFamily="18" charset="0"/>
              <a:cs typeface="Times New Roman" pitchFamily="18" charset="0"/>
            </a:endParaRPr>
          </a:p>
          <a:p>
            <a:pPr marL="180000" indent="457200" algn="just">
              <a:lnSpc>
                <a:spcPct val="150000"/>
              </a:lnSpc>
            </a:pPr>
            <a:endParaRPr lang="ru-RU" sz="1600" dirty="0" smtClean="0">
              <a:latin typeface="Times New Roman" pitchFamily="18" charset="0"/>
              <a:cs typeface="Times New Roman" pitchFamily="18" charset="0"/>
            </a:endParaRPr>
          </a:p>
          <a:p>
            <a:pPr marL="180000" indent="457200" algn="just">
              <a:lnSpc>
                <a:spcPct val="150000"/>
              </a:lnSpc>
            </a:pPr>
            <a:r>
              <a:rPr lang="ru-RU" sz="1600" dirty="0" smtClean="0">
                <a:latin typeface="Times New Roman" pitchFamily="18" charset="0"/>
                <a:cs typeface="Times New Roman" pitchFamily="18" charset="0"/>
              </a:rPr>
              <a:t>Соединив точки верхних и нижних границ полей рассеяния, получают временные функции изменения параметра изделия. Этот метод позволяет спрогнозировать момент выхода границы поля рассеяния за границы поля допуска     - момент появления бракованных изделий.</a:t>
            </a: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24</a:t>
            </a:r>
            <a:endParaRPr lang="ru-RU" dirty="0"/>
          </a:p>
        </p:txBody>
      </p:sp>
      <p:graphicFrame>
        <p:nvGraphicFramePr>
          <p:cNvPr id="8" name="Объект 7"/>
          <p:cNvGraphicFramePr>
            <a:graphicFrameLocks noChangeAspect="1"/>
          </p:cNvGraphicFramePr>
          <p:nvPr>
            <p:extLst/>
          </p:nvPr>
        </p:nvGraphicFramePr>
        <p:xfrm>
          <a:off x="3988553" y="4528605"/>
          <a:ext cx="184150" cy="293688"/>
        </p:xfrm>
        <a:graphic>
          <a:graphicData uri="http://schemas.openxmlformats.org/presentationml/2006/ole">
            <mc:AlternateContent xmlns:mc="http://schemas.openxmlformats.org/markup-compatibility/2006">
              <mc:Choice xmlns:v="urn:schemas-microsoft-com:vml" Requires="v">
                <p:oleObj spid="_x0000_s48132" name="Equation" r:id="rId4" imgW="126720" imgH="203040" progId="Equation.DSMT4">
                  <p:embed/>
                </p:oleObj>
              </mc:Choice>
              <mc:Fallback>
                <p:oleObj name="Equation" r:id="rId4" imgW="126720" imgH="203040" progId="Equation.DSMT4">
                  <p:embed/>
                  <p:pic>
                    <p:nvPicPr>
                      <p:cNvPr id="8" name="Объект 7"/>
                      <p:cNvPicPr/>
                      <p:nvPr/>
                    </p:nvPicPr>
                    <p:blipFill>
                      <a:blip r:embed="rId5"/>
                      <a:stretch>
                        <a:fillRect/>
                      </a:stretch>
                    </p:blipFill>
                    <p:spPr>
                      <a:xfrm>
                        <a:off x="3988553" y="4528605"/>
                        <a:ext cx="184150" cy="293688"/>
                      </a:xfrm>
                      <a:prstGeom prst="rect">
                        <a:avLst/>
                      </a:prstGeom>
                    </p:spPr>
                  </p:pic>
                </p:oleObj>
              </mc:Fallback>
            </mc:AlternateContent>
          </a:graphicData>
        </a:graphic>
      </p:graphicFrame>
      <p:pic>
        <p:nvPicPr>
          <p:cNvPr id="3" name="Рисунок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5698" y="2283771"/>
            <a:ext cx="3191483" cy="1593458"/>
          </a:xfrm>
          <a:prstGeom prst="rect">
            <a:avLst/>
          </a:prstGeom>
        </p:spPr>
      </p:pic>
    </p:spTree>
    <p:extLst>
      <p:ext uri="{BB962C8B-B14F-4D97-AF65-F5344CB8AC3E}">
        <p14:creationId xmlns:p14="http://schemas.microsoft.com/office/powerpoint/2010/main" val="1257290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241300" y="1316477"/>
            <a:ext cx="8648700" cy="2976663"/>
          </a:xfrm>
          <a:solidFill>
            <a:schemeClr val="bg1"/>
          </a:solidFill>
        </p:spPr>
        <p:txBody>
          <a:bodyPr>
            <a:normAutofit/>
          </a:bodyPr>
          <a:lstStyle/>
          <a:p>
            <a:pPr lvl="1" indent="457200" algn="just">
              <a:spcBef>
                <a:spcPts val="0"/>
              </a:spcBef>
              <a:spcAft>
                <a:spcPts val="600"/>
              </a:spcAft>
            </a:pPr>
            <a:r>
              <a:rPr lang="ru-RU" sz="1600" b="1" dirty="0" smtClean="0">
                <a:solidFill>
                  <a:srgbClr val="00B050"/>
                </a:solidFill>
                <a:latin typeface="Times New Roman" pitchFamily="18" charset="0"/>
                <a:cs typeface="Times New Roman" pitchFamily="18" charset="0"/>
              </a:rPr>
              <a:t>2.1</a:t>
            </a:r>
            <a:r>
              <a:rPr lang="ru-RU" sz="1600" b="1" dirty="0" smtClean="0">
                <a:solidFill>
                  <a:srgbClr val="00B050"/>
                </a:solidFill>
                <a:latin typeface="Times New Roman" pitchFamily="18" charset="0"/>
                <a:cs typeface="Times New Roman" pitchFamily="18" charset="0"/>
              </a:rPr>
              <a:t>. Контроль качества на предприятии</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Качество продукции – это свойство продукции удовлетворять заданным требованиям и ожиданиям потребителя. Задача повышения качества рассматривается производителями всего мира как наиболее важная, т.к. уровень качества определяет престиж фирмы и уровень продаж этой фирмы. Большинство покупателей товара считают качество более важным параметром, чем цена товара.</a:t>
            </a: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25</a:t>
            </a:r>
            <a:endParaRPr lang="ru-RU" dirty="0"/>
          </a:p>
        </p:txBody>
      </p:sp>
      <p:sp>
        <p:nvSpPr>
          <p:cNvPr id="4" name="TextBox 3"/>
          <p:cNvSpPr txBox="1"/>
          <p:nvPr/>
        </p:nvSpPr>
        <p:spPr>
          <a:xfrm>
            <a:off x="788275" y="670146"/>
            <a:ext cx="2674773" cy="646331"/>
          </a:xfrm>
          <a:prstGeom prst="rect">
            <a:avLst/>
          </a:prstGeom>
          <a:noFill/>
        </p:spPr>
        <p:txBody>
          <a:bodyPr wrap="square" rtlCol="0">
            <a:spAutoFit/>
          </a:bodyPr>
          <a:lstStyle/>
          <a:p>
            <a:r>
              <a:rPr lang="ru-RU" b="1" dirty="0" smtClean="0">
                <a:solidFill>
                  <a:srgbClr val="FF0000"/>
                </a:solidFill>
                <a:latin typeface="Times New Roman" pitchFamily="18" charset="0"/>
                <a:cs typeface="Times New Roman" pitchFamily="18" charset="0"/>
              </a:rPr>
              <a:t>2. </a:t>
            </a:r>
            <a:r>
              <a:rPr lang="ru-RU" b="1" dirty="0" smtClean="0">
                <a:solidFill>
                  <a:srgbClr val="FF0000"/>
                </a:solidFill>
                <a:latin typeface="Times New Roman" pitchFamily="18" charset="0"/>
                <a:cs typeface="Times New Roman" pitchFamily="18" charset="0"/>
              </a:rPr>
              <a:t>Качество</a:t>
            </a:r>
          </a:p>
          <a:p>
            <a:endParaRPr lang="ru-RU" dirty="0"/>
          </a:p>
        </p:txBody>
      </p:sp>
    </p:spTree>
    <p:extLst>
      <p:ext uri="{BB962C8B-B14F-4D97-AF65-F5344CB8AC3E}">
        <p14:creationId xmlns:p14="http://schemas.microsoft.com/office/powerpoint/2010/main" val="3483544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235324" y="1102468"/>
            <a:ext cx="8370922" cy="2814536"/>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Уровень качества продукции связан с себестоимостью продукции. При повышении качества продукции (применение более надежных компонентов и комплектующих, дорогих материалов, работников с высокой квалификацией) себестоимость растет. </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Полные затраты на производство продукции кроме себестоимости включает затраты на эксплуатацию продукции (ремонт, сервисное обслуживание,  выпуск запасных частей). Затраты на эксплуатацию уменьшаются при повышении качества.</a:t>
            </a: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26</a:t>
            </a: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156992" y="4030506"/>
            <a:ext cx="8785970" cy="1008422"/>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Из рисунка видно, что существует оптимальный уровень качества, выше и ниже которого производить продукцию экономически не выгодно. </a:t>
            </a: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27</a:t>
            </a:r>
            <a:endParaRPr lang="ru-RU" dirty="0"/>
          </a:p>
        </p:txBody>
      </p:sp>
      <p:pic>
        <p:nvPicPr>
          <p:cNvPr id="57346" name="Picture 2"/>
          <p:cNvPicPr>
            <a:picLocks noChangeAspect="1" noChangeArrowheads="1"/>
          </p:cNvPicPr>
          <p:nvPr/>
        </p:nvPicPr>
        <p:blipFill>
          <a:blip r:embed="rId2"/>
          <a:srcRect/>
          <a:stretch>
            <a:fillRect/>
          </a:stretch>
        </p:blipFill>
        <p:spPr bwMode="auto">
          <a:xfrm>
            <a:off x="741556" y="646091"/>
            <a:ext cx="6320725" cy="338441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156992" y="760385"/>
            <a:ext cx="8785970" cy="3532756"/>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Высокое качество изделий обеспечивается контролем качества в процессе производства. </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Контроль качества – это проверка соответствия показателей качества продукции заданным требованиям. Цель контроля – обеспечение высокого качества выпускаемой продукции.</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Объектом контроля могут быть: материал, полуфабрикат, заготовка, деталь, сборочная единица, модель, блок, готовое изделие, технологический процесс. Количество контролируемых параметров зависит от объекта контроля, требований к параметрам изделия и вида контроля. Например, для простой штампованной детали контроль может сводиться к визуальному осмотру и измерению некоторых размеров.</a:t>
            </a: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28</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40632" y="948799"/>
            <a:ext cx="8697112" cy="4154984"/>
          </a:xfrm>
          <a:prstGeom prst="rect">
            <a:avLst/>
          </a:prstGeom>
          <a:solidFill>
            <a:schemeClr val="bg1"/>
          </a:solidFill>
        </p:spPr>
        <p:txBody>
          <a:bodyPr wrap="square" rtlCol="0">
            <a:spAutoFit/>
          </a:bodyPr>
          <a:lstStyle/>
          <a:p>
            <a:pPr marL="180000" indent="457200" algn="just">
              <a:lnSpc>
                <a:spcPct val="150000"/>
              </a:lnSpc>
            </a:pPr>
            <a:r>
              <a:rPr lang="ru-RU" sz="1600" b="1" dirty="0" smtClean="0">
                <a:solidFill>
                  <a:srgbClr val="00B050"/>
                </a:solidFill>
                <a:latin typeface="Times New Roman" pitchFamily="18" charset="0"/>
                <a:cs typeface="Times New Roman" pitchFamily="18" charset="0"/>
              </a:rPr>
              <a:t>Технологический процесс (ТП) </a:t>
            </a:r>
            <a:r>
              <a:rPr lang="ru-RU" sz="1600" dirty="0" smtClean="0">
                <a:latin typeface="Times New Roman" pitchFamily="18" charset="0"/>
                <a:cs typeface="Times New Roman" pitchFamily="18" charset="0"/>
              </a:rPr>
              <a:t>в соответствии с ГОСТ 3.1109-82 является частью производственного процесса, которая непосредственно связана с изготовлением отдельных деталей, их сборкой, контролем и испытанием продукции. </a:t>
            </a:r>
          </a:p>
          <a:p>
            <a:pPr marL="180000" indent="457200" algn="just">
              <a:lnSpc>
                <a:spcPct val="150000"/>
              </a:lnSpc>
            </a:pPr>
            <a:r>
              <a:rPr lang="ru-RU" sz="1600" dirty="0" smtClean="0">
                <a:latin typeface="Times New Roman" pitchFamily="18" charset="0"/>
                <a:cs typeface="Times New Roman" pitchFamily="18" charset="0"/>
              </a:rPr>
              <a:t>ТП – совокупность операций изменения состояния и операций определения состояния предмета производства. </a:t>
            </a:r>
            <a:endParaRPr lang="ru-RU" sz="1600" dirty="0">
              <a:latin typeface="Times New Roman" pitchFamily="18" charset="0"/>
              <a:cs typeface="Times New Roman" pitchFamily="18" charset="0"/>
            </a:endParaRPr>
          </a:p>
          <a:p>
            <a:pPr marL="180000" indent="457200" algn="just">
              <a:lnSpc>
                <a:spcPct val="150000"/>
              </a:lnSpc>
            </a:pPr>
            <a:r>
              <a:rPr lang="ru-RU" sz="1600" dirty="0" smtClean="0">
                <a:latin typeface="Times New Roman" pitchFamily="18" charset="0"/>
                <a:cs typeface="Times New Roman" pitchFamily="18" charset="0"/>
              </a:rPr>
              <a:t>Операции изменения состояния – это обрабатывающие операции, технологические операции по преобразованию материалов и комплектующих изделий в готовое изделие.</a:t>
            </a:r>
          </a:p>
          <a:p>
            <a:pPr marL="180000" indent="457200" algn="just">
              <a:lnSpc>
                <a:spcPct val="150000"/>
              </a:lnSpc>
            </a:pPr>
            <a:r>
              <a:rPr lang="ru-RU" sz="1600" dirty="0" smtClean="0">
                <a:latin typeface="Times New Roman" pitchFamily="18" charset="0"/>
                <a:cs typeface="Times New Roman" pitchFamily="18" charset="0"/>
              </a:rPr>
              <a:t>Операции определения состояния предмета производства – это контрольные операции, в ходе которых проверяется соответствие параметров полуфабрикатов и готовых изделий предъявляемым требованиям.</a:t>
            </a:r>
          </a:p>
          <a:p>
            <a:pPr marL="180000" indent="457200" algn="just">
              <a:lnSpc>
                <a:spcPct val="150000"/>
              </a:lnSpc>
            </a:pPr>
            <a:endParaRPr lang="ru-RU" sz="1600" dirty="0" smtClean="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2</a:t>
            </a:r>
            <a:endParaRPr lang="ru-RU" dirty="0"/>
          </a:p>
        </p:txBody>
      </p:sp>
    </p:spTree>
    <p:extLst>
      <p:ext uri="{BB962C8B-B14F-4D97-AF65-F5344CB8AC3E}">
        <p14:creationId xmlns:p14="http://schemas.microsoft.com/office/powerpoint/2010/main" val="2808876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156992" y="760385"/>
            <a:ext cx="8785970" cy="3377114"/>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Технический контроль осуществляется на всех этапах жизни продукции – от проектирования до утилизации. </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На этапе проектирования задачей контроля является проверка соответствия проектных решений многочисленным стандартам, современным научно-техническим достижениям. </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На этапе производства контролируются материалы, полуфабрикаты, изделия, параметры технологической операции.</a:t>
            </a: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p:sp>
        <p:nvSpPr>
          <p:cNvPr id="8" name="TextBox 7"/>
          <p:cNvSpPr txBox="1"/>
          <p:nvPr/>
        </p:nvSpPr>
        <p:spPr>
          <a:xfrm>
            <a:off x="8606246" y="4774168"/>
            <a:ext cx="537754" cy="369332"/>
          </a:xfrm>
          <a:prstGeom prst="rect">
            <a:avLst/>
          </a:prstGeom>
          <a:noFill/>
        </p:spPr>
        <p:txBody>
          <a:bodyPr wrap="square" rtlCol="0">
            <a:spAutoFit/>
          </a:bodyPr>
          <a:lstStyle/>
          <a:p>
            <a:r>
              <a:rPr lang="ru-RU" dirty="0" smtClean="0"/>
              <a:t>29</a:t>
            </a:r>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30</a:t>
            </a:r>
            <a:endParaRPr lang="ru-RU" dirty="0"/>
          </a:p>
        </p:txBody>
      </p:sp>
      <p:sp>
        <p:nvSpPr>
          <p:cNvPr id="6" name="Прямоугольник 5"/>
          <p:cNvSpPr/>
          <p:nvPr/>
        </p:nvSpPr>
        <p:spPr>
          <a:xfrm>
            <a:off x="6316491" y="440994"/>
            <a:ext cx="2471335" cy="726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Проектирование схемы конструкции</a:t>
            </a:r>
            <a:endParaRPr lang="ru-RU" dirty="0"/>
          </a:p>
        </p:txBody>
      </p:sp>
      <p:sp>
        <p:nvSpPr>
          <p:cNvPr id="7" name="Прямоугольник 6"/>
          <p:cNvSpPr/>
          <p:nvPr/>
        </p:nvSpPr>
        <p:spPr>
          <a:xfrm>
            <a:off x="6316491" y="1319726"/>
            <a:ext cx="2471335" cy="726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Проектирование технологии производства</a:t>
            </a:r>
            <a:endParaRPr lang="ru-RU" dirty="0"/>
          </a:p>
        </p:txBody>
      </p:sp>
      <p:sp>
        <p:nvSpPr>
          <p:cNvPr id="9" name="Прямоугольник 8"/>
          <p:cNvSpPr/>
          <p:nvPr/>
        </p:nvSpPr>
        <p:spPr>
          <a:xfrm>
            <a:off x="6316491" y="2198458"/>
            <a:ext cx="2471335" cy="726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Производство продукции</a:t>
            </a:r>
            <a:endParaRPr lang="ru-RU" dirty="0"/>
          </a:p>
        </p:txBody>
      </p:sp>
      <p:sp>
        <p:nvSpPr>
          <p:cNvPr id="10" name="Прямоугольник 9"/>
          <p:cNvSpPr/>
          <p:nvPr/>
        </p:nvSpPr>
        <p:spPr>
          <a:xfrm>
            <a:off x="6316491" y="3077190"/>
            <a:ext cx="2471335" cy="726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Эксплуатация продукции</a:t>
            </a:r>
            <a:endParaRPr lang="ru-RU" dirty="0"/>
          </a:p>
        </p:txBody>
      </p:sp>
      <p:sp>
        <p:nvSpPr>
          <p:cNvPr id="11" name="Прямоугольник 10"/>
          <p:cNvSpPr/>
          <p:nvPr/>
        </p:nvSpPr>
        <p:spPr>
          <a:xfrm>
            <a:off x="6316491" y="3955117"/>
            <a:ext cx="2471335" cy="726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Утилизация продукции</a:t>
            </a:r>
            <a:endParaRPr lang="ru-RU" dirty="0"/>
          </a:p>
        </p:txBody>
      </p:sp>
      <p:sp>
        <p:nvSpPr>
          <p:cNvPr id="12" name="Прямоугольник 11"/>
          <p:cNvSpPr/>
          <p:nvPr/>
        </p:nvSpPr>
        <p:spPr>
          <a:xfrm>
            <a:off x="2250331" y="259406"/>
            <a:ext cx="3450077" cy="4150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Управляющее воздействие</a:t>
            </a:r>
            <a:endParaRPr lang="ru-RU" dirty="0"/>
          </a:p>
        </p:txBody>
      </p:sp>
      <p:sp>
        <p:nvSpPr>
          <p:cNvPr id="13" name="Прямоугольник 12"/>
          <p:cNvSpPr/>
          <p:nvPr/>
        </p:nvSpPr>
        <p:spPr>
          <a:xfrm>
            <a:off x="2250331" y="1228936"/>
            <a:ext cx="3450077" cy="4150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Управляющее воздействие</a:t>
            </a:r>
            <a:endParaRPr lang="ru-RU" dirty="0"/>
          </a:p>
        </p:txBody>
      </p:sp>
      <p:sp>
        <p:nvSpPr>
          <p:cNvPr id="14" name="Прямоугольник 13"/>
          <p:cNvSpPr/>
          <p:nvPr/>
        </p:nvSpPr>
        <p:spPr>
          <a:xfrm>
            <a:off x="2250331" y="745787"/>
            <a:ext cx="3450077" cy="4150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Контроль</a:t>
            </a:r>
            <a:endParaRPr lang="ru-RU" dirty="0"/>
          </a:p>
        </p:txBody>
      </p:sp>
      <p:sp>
        <p:nvSpPr>
          <p:cNvPr id="15" name="Прямоугольник 14"/>
          <p:cNvSpPr/>
          <p:nvPr/>
        </p:nvSpPr>
        <p:spPr>
          <a:xfrm>
            <a:off x="2250331" y="1721805"/>
            <a:ext cx="3450077" cy="4150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Контроль</a:t>
            </a:r>
            <a:endParaRPr lang="ru-RU" dirty="0"/>
          </a:p>
        </p:txBody>
      </p:sp>
      <p:sp>
        <p:nvSpPr>
          <p:cNvPr id="16" name="Прямоугольник 15"/>
          <p:cNvSpPr/>
          <p:nvPr/>
        </p:nvSpPr>
        <p:spPr>
          <a:xfrm>
            <a:off x="2250331" y="2204946"/>
            <a:ext cx="3450077" cy="4150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Управляющее воздействие</a:t>
            </a:r>
            <a:endParaRPr lang="ru-RU" dirty="0"/>
          </a:p>
        </p:txBody>
      </p:sp>
      <p:sp>
        <p:nvSpPr>
          <p:cNvPr id="17" name="Прямоугольник 16"/>
          <p:cNvSpPr/>
          <p:nvPr/>
        </p:nvSpPr>
        <p:spPr>
          <a:xfrm>
            <a:off x="2250331" y="3336604"/>
            <a:ext cx="3450077" cy="4150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600" dirty="0" smtClean="0"/>
              <a:t>Сбор статистического материала о качестве продукции</a:t>
            </a:r>
            <a:endParaRPr lang="ru-RU" sz="1600" dirty="0"/>
          </a:p>
        </p:txBody>
      </p:sp>
      <p:sp>
        <p:nvSpPr>
          <p:cNvPr id="18" name="Прямоугольник 17"/>
          <p:cNvSpPr/>
          <p:nvPr/>
        </p:nvSpPr>
        <p:spPr>
          <a:xfrm>
            <a:off x="2250331" y="2691327"/>
            <a:ext cx="3450077" cy="4150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Контроль</a:t>
            </a:r>
            <a:endParaRPr lang="ru-RU" dirty="0"/>
          </a:p>
        </p:txBody>
      </p:sp>
      <p:sp>
        <p:nvSpPr>
          <p:cNvPr id="19" name="Прямоугольник 18"/>
          <p:cNvSpPr/>
          <p:nvPr/>
        </p:nvSpPr>
        <p:spPr>
          <a:xfrm>
            <a:off x="2250331" y="3955117"/>
            <a:ext cx="3450077" cy="7036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600" dirty="0" smtClean="0"/>
              <a:t>Сбор статистического материала о способах утилизации и экологических проблемах</a:t>
            </a:r>
            <a:endParaRPr lang="ru-RU" sz="1600" dirty="0"/>
          </a:p>
        </p:txBody>
      </p:sp>
      <p:sp>
        <p:nvSpPr>
          <p:cNvPr id="20" name="Прямоугольник 19"/>
          <p:cNvSpPr/>
          <p:nvPr/>
        </p:nvSpPr>
        <p:spPr>
          <a:xfrm>
            <a:off x="557717" y="680937"/>
            <a:ext cx="1063558" cy="557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Анализ</a:t>
            </a:r>
            <a:endParaRPr lang="ru-RU" dirty="0"/>
          </a:p>
        </p:txBody>
      </p:sp>
      <p:sp>
        <p:nvSpPr>
          <p:cNvPr id="21" name="Прямоугольник 20"/>
          <p:cNvSpPr/>
          <p:nvPr/>
        </p:nvSpPr>
        <p:spPr>
          <a:xfrm>
            <a:off x="570690" y="1579139"/>
            <a:ext cx="1063558" cy="557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Анализ</a:t>
            </a:r>
            <a:endParaRPr lang="ru-RU" dirty="0"/>
          </a:p>
        </p:txBody>
      </p:sp>
      <p:sp>
        <p:nvSpPr>
          <p:cNvPr id="22" name="Прямоугольник 21"/>
          <p:cNvSpPr/>
          <p:nvPr/>
        </p:nvSpPr>
        <p:spPr>
          <a:xfrm>
            <a:off x="557717" y="2548661"/>
            <a:ext cx="1063558" cy="557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Анализ</a:t>
            </a:r>
            <a:endParaRPr lang="ru-RU" dirty="0"/>
          </a:p>
        </p:txBody>
      </p:sp>
      <p:sp>
        <p:nvSpPr>
          <p:cNvPr id="23" name="Прямоугольник 22"/>
          <p:cNvSpPr/>
          <p:nvPr/>
        </p:nvSpPr>
        <p:spPr>
          <a:xfrm>
            <a:off x="557717" y="3472794"/>
            <a:ext cx="1063558" cy="557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Анализ</a:t>
            </a:r>
            <a:endParaRPr lang="ru-RU" dirty="0"/>
          </a:p>
        </p:txBody>
      </p:sp>
      <p:sp>
        <p:nvSpPr>
          <p:cNvPr id="24" name="Прямоугольник 23"/>
          <p:cNvSpPr/>
          <p:nvPr/>
        </p:nvSpPr>
        <p:spPr>
          <a:xfrm>
            <a:off x="560962" y="4379878"/>
            <a:ext cx="1063558" cy="557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Анализ</a:t>
            </a:r>
            <a:endParaRPr lang="ru-RU" dirty="0"/>
          </a:p>
        </p:txBody>
      </p:sp>
      <p:cxnSp>
        <p:nvCxnSpPr>
          <p:cNvPr id="26" name="Прямая со стрелкой 25"/>
          <p:cNvCxnSpPr/>
          <p:nvPr/>
        </p:nvCxnSpPr>
        <p:spPr>
          <a:xfrm flipV="1">
            <a:off x="5700408" y="557714"/>
            <a:ext cx="616083"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Прямая со стрелкой 28"/>
          <p:cNvCxnSpPr/>
          <p:nvPr/>
        </p:nvCxnSpPr>
        <p:spPr>
          <a:xfrm flipH="1">
            <a:off x="5700408" y="933856"/>
            <a:ext cx="6160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flipH="1">
            <a:off x="1634248" y="959796"/>
            <a:ext cx="6160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Прямая со стрелкой 34"/>
          <p:cNvCxnSpPr/>
          <p:nvPr/>
        </p:nvCxnSpPr>
        <p:spPr>
          <a:xfrm>
            <a:off x="1089496" y="557714"/>
            <a:ext cx="116083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Прямая со стрелкой 36"/>
          <p:cNvCxnSpPr/>
          <p:nvPr/>
        </p:nvCxnSpPr>
        <p:spPr>
          <a:xfrm>
            <a:off x="356681" y="356681"/>
            <a:ext cx="18936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Прямая соединительная линия 38"/>
          <p:cNvCxnSpPr/>
          <p:nvPr/>
        </p:nvCxnSpPr>
        <p:spPr>
          <a:xfrm flipV="1">
            <a:off x="0" y="557714"/>
            <a:ext cx="1089496" cy="1"/>
          </a:xfrm>
          <a:prstGeom prst="line">
            <a:avLst/>
          </a:prstGeom>
          <a:ln>
            <a:solidFill>
              <a:schemeClr val="bg1"/>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41" name="Прямая со стрелкой 40"/>
          <p:cNvCxnSpPr/>
          <p:nvPr/>
        </p:nvCxnSpPr>
        <p:spPr>
          <a:xfrm flipH="1">
            <a:off x="5700408" y="1877438"/>
            <a:ext cx="6160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Прямая со стрелкой 41"/>
          <p:cNvCxnSpPr/>
          <p:nvPr/>
        </p:nvCxnSpPr>
        <p:spPr>
          <a:xfrm flipV="1">
            <a:off x="5700408" y="1446179"/>
            <a:ext cx="616083"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Прямая со стрелкой 42"/>
          <p:cNvCxnSpPr/>
          <p:nvPr/>
        </p:nvCxnSpPr>
        <p:spPr>
          <a:xfrm flipH="1">
            <a:off x="1634248" y="1955258"/>
            <a:ext cx="6160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Прямая соединительная линия 32"/>
          <p:cNvCxnSpPr>
            <a:stCxn id="20" idx="0"/>
          </p:cNvCxnSpPr>
          <p:nvPr/>
        </p:nvCxnSpPr>
        <p:spPr>
          <a:xfrm flipV="1">
            <a:off x="1089496" y="557714"/>
            <a:ext cx="2" cy="123223"/>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Прямая со стрелкой 48"/>
          <p:cNvCxnSpPr/>
          <p:nvPr/>
        </p:nvCxnSpPr>
        <p:spPr>
          <a:xfrm>
            <a:off x="1073286" y="1468859"/>
            <a:ext cx="116083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Прямая соединительная линия 49"/>
          <p:cNvCxnSpPr/>
          <p:nvPr/>
        </p:nvCxnSpPr>
        <p:spPr>
          <a:xfrm flipV="1">
            <a:off x="1073286" y="1468859"/>
            <a:ext cx="2" cy="123223"/>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Прямая со стрелкой 50"/>
          <p:cNvCxnSpPr/>
          <p:nvPr/>
        </p:nvCxnSpPr>
        <p:spPr>
          <a:xfrm>
            <a:off x="340471" y="1319726"/>
            <a:ext cx="18936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Прямая со стрелкой 51"/>
          <p:cNvCxnSpPr/>
          <p:nvPr/>
        </p:nvCxnSpPr>
        <p:spPr>
          <a:xfrm flipH="1">
            <a:off x="5700408" y="2833991"/>
            <a:ext cx="6160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Прямая со стрелкой 52"/>
          <p:cNvCxnSpPr/>
          <p:nvPr/>
        </p:nvCxnSpPr>
        <p:spPr>
          <a:xfrm flipV="1">
            <a:off x="5700408" y="2360578"/>
            <a:ext cx="616083"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Прямая со стрелкой 53"/>
          <p:cNvCxnSpPr/>
          <p:nvPr/>
        </p:nvCxnSpPr>
        <p:spPr>
          <a:xfrm flipH="1">
            <a:off x="1634248" y="2924790"/>
            <a:ext cx="6160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Прямая со стрелкой 54"/>
          <p:cNvCxnSpPr/>
          <p:nvPr/>
        </p:nvCxnSpPr>
        <p:spPr>
          <a:xfrm>
            <a:off x="1070046" y="2405944"/>
            <a:ext cx="116083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Прямая соединительная линия 55"/>
          <p:cNvCxnSpPr/>
          <p:nvPr/>
        </p:nvCxnSpPr>
        <p:spPr>
          <a:xfrm flipV="1">
            <a:off x="1070046" y="2405944"/>
            <a:ext cx="2" cy="123223"/>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Прямая со стрелкой 56"/>
          <p:cNvCxnSpPr/>
          <p:nvPr/>
        </p:nvCxnSpPr>
        <p:spPr>
          <a:xfrm>
            <a:off x="337231" y="2256811"/>
            <a:ext cx="18936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Прямая со стрелкой 60"/>
          <p:cNvCxnSpPr/>
          <p:nvPr/>
        </p:nvCxnSpPr>
        <p:spPr>
          <a:xfrm flipH="1">
            <a:off x="5700408" y="3560323"/>
            <a:ext cx="6160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Прямая со стрелкой 61"/>
          <p:cNvCxnSpPr/>
          <p:nvPr/>
        </p:nvCxnSpPr>
        <p:spPr>
          <a:xfrm flipH="1">
            <a:off x="5700408" y="4299626"/>
            <a:ext cx="6160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Прямая со стрелкой 62"/>
          <p:cNvCxnSpPr/>
          <p:nvPr/>
        </p:nvCxnSpPr>
        <p:spPr>
          <a:xfrm flipH="1">
            <a:off x="1634248" y="3560323"/>
            <a:ext cx="6160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Прямая со стрелкой 63"/>
          <p:cNvCxnSpPr/>
          <p:nvPr/>
        </p:nvCxnSpPr>
        <p:spPr>
          <a:xfrm flipH="1">
            <a:off x="1653705" y="4513634"/>
            <a:ext cx="6160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Прямая соединительная линия 66"/>
          <p:cNvCxnSpPr/>
          <p:nvPr/>
        </p:nvCxnSpPr>
        <p:spPr>
          <a:xfrm>
            <a:off x="350196" y="356681"/>
            <a:ext cx="0" cy="4302053"/>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Прямая соединительная линия 68"/>
          <p:cNvCxnSpPr>
            <a:stCxn id="23" idx="1"/>
          </p:cNvCxnSpPr>
          <p:nvPr/>
        </p:nvCxnSpPr>
        <p:spPr>
          <a:xfrm flipH="1">
            <a:off x="337231" y="3751650"/>
            <a:ext cx="2204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Прямая соединительная линия 70"/>
          <p:cNvCxnSpPr>
            <a:stCxn id="24" idx="1"/>
          </p:cNvCxnSpPr>
          <p:nvPr/>
        </p:nvCxnSpPr>
        <p:spPr>
          <a:xfrm flipH="1">
            <a:off x="337231" y="4658734"/>
            <a:ext cx="223731"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156992" y="1"/>
            <a:ext cx="4466889" cy="505838"/>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Классификация видов контроля</a:t>
            </a: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31</a:t>
            </a:r>
            <a:endParaRPr lang="ru-RU" dirty="0"/>
          </a:p>
        </p:txBody>
      </p:sp>
      <p:graphicFrame>
        <p:nvGraphicFramePr>
          <p:cNvPr id="4" name="Таблица 3"/>
          <p:cNvGraphicFramePr>
            <a:graphicFrameLocks noGrp="1"/>
          </p:cNvGraphicFramePr>
          <p:nvPr/>
        </p:nvGraphicFramePr>
        <p:xfrm>
          <a:off x="719841" y="758757"/>
          <a:ext cx="7614026" cy="3662680"/>
        </p:xfrm>
        <a:graphic>
          <a:graphicData uri="http://schemas.openxmlformats.org/drawingml/2006/table">
            <a:tbl>
              <a:tblPr firstRow="1" bandRow="1">
                <a:tableStyleId>{5C22544A-7EE6-4342-B048-85BDC9FD1C3A}</a:tableStyleId>
              </a:tblPr>
              <a:tblGrid>
                <a:gridCol w="3807013">
                  <a:extLst>
                    <a:ext uri="{9D8B030D-6E8A-4147-A177-3AD203B41FA5}">
                      <a16:colId xmlns:a16="http://schemas.microsoft.com/office/drawing/2014/main" val="20000"/>
                    </a:ext>
                  </a:extLst>
                </a:gridCol>
                <a:gridCol w="3807013">
                  <a:extLst>
                    <a:ext uri="{9D8B030D-6E8A-4147-A177-3AD203B41FA5}">
                      <a16:colId xmlns:a16="http://schemas.microsoft.com/office/drawing/2014/main" val="20001"/>
                    </a:ext>
                  </a:extLst>
                </a:gridCol>
              </a:tblGrid>
              <a:tr h="370840">
                <a:tc>
                  <a:txBody>
                    <a:bodyPr/>
                    <a:lstStyle/>
                    <a:p>
                      <a:pPr algn="ctr"/>
                      <a:r>
                        <a:rPr lang="ru-RU" sz="1600" dirty="0" smtClean="0">
                          <a:latin typeface="Times New Roman" pitchFamily="18" charset="0"/>
                          <a:cs typeface="Times New Roman" pitchFamily="18" charset="0"/>
                        </a:rPr>
                        <a:t>Классификационный признак</a:t>
                      </a:r>
                      <a:endParaRPr lang="ru-RU" sz="1600" dirty="0">
                        <a:latin typeface="Times New Roman" pitchFamily="18" charset="0"/>
                        <a:cs typeface="Times New Roman" pitchFamily="18" charset="0"/>
                      </a:endParaRPr>
                    </a:p>
                  </a:txBody>
                  <a:tcPr/>
                </a:tc>
                <a:tc>
                  <a:txBody>
                    <a:bodyPr/>
                    <a:lstStyle/>
                    <a:p>
                      <a:pPr algn="ctr"/>
                      <a:r>
                        <a:rPr lang="ru-RU" sz="1600" dirty="0" smtClean="0">
                          <a:latin typeface="Times New Roman" pitchFamily="18" charset="0"/>
                          <a:cs typeface="Times New Roman" pitchFamily="18" charset="0"/>
                        </a:rPr>
                        <a:t>Вид контроля</a:t>
                      </a:r>
                      <a:endParaRPr lang="ru-RU" sz="16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ru-RU" sz="1600" dirty="0" smtClean="0">
                          <a:latin typeface="Times New Roman" pitchFamily="18" charset="0"/>
                          <a:cs typeface="Times New Roman" pitchFamily="18" charset="0"/>
                        </a:rPr>
                        <a:t>Место в технологической</a:t>
                      </a:r>
                      <a:r>
                        <a:rPr lang="ru-RU" sz="1600" baseline="0" dirty="0" smtClean="0">
                          <a:latin typeface="Times New Roman" pitchFamily="18" charset="0"/>
                          <a:cs typeface="Times New Roman" pitchFamily="18" charset="0"/>
                        </a:rPr>
                        <a:t> цепочке</a:t>
                      </a:r>
                      <a:endParaRPr lang="ru-RU" sz="1600" dirty="0">
                        <a:latin typeface="Times New Roman" pitchFamily="18" charset="0"/>
                        <a:cs typeface="Times New Roman" pitchFamily="18" charset="0"/>
                      </a:endParaRPr>
                    </a:p>
                  </a:txBody>
                  <a:tcPr/>
                </a:tc>
                <a:tc>
                  <a:txBody>
                    <a:bodyPr/>
                    <a:lstStyle/>
                    <a:p>
                      <a:pPr algn="ctr"/>
                      <a:r>
                        <a:rPr lang="ru-RU" sz="1600" dirty="0" smtClean="0">
                          <a:latin typeface="Times New Roman" pitchFamily="18" charset="0"/>
                          <a:cs typeface="Times New Roman" pitchFamily="18" charset="0"/>
                        </a:rPr>
                        <a:t>Входной</a:t>
                      </a:r>
                    </a:p>
                    <a:p>
                      <a:pPr algn="ctr"/>
                      <a:r>
                        <a:rPr lang="ru-RU" sz="1600" dirty="0" smtClean="0">
                          <a:latin typeface="Times New Roman" pitchFamily="18" charset="0"/>
                          <a:cs typeface="Times New Roman" pitchFamily="18" charset="0"/>
                        </a:rPr>
                        <a:t>Операционный </a:t>
                      </a:r>
                    </a:p>
                    <a:p>
                      <a:pPr algn="ctr"/>
                      <a:r>
                        <a:rPr lang="ru-RU" sz="1600" dirty="0" smtClean="0">
                          <a:latin typeface="Times New Roman" pitchFamily="18" charset="0"/>
                          <a:cs typeface="Times New Roman" pitchFamily="18" charset="0"/>
                        </a:rPr>
                        <a:t>Приемочный</a:t>
                      </a:r>
                      <a:endParaRPr lang="ru-RU"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ru-RU" sz="1600" dirty="0" smtClean="0">
                          <a:latin typeface="Times New Roman" pitchFamily="18" charset="0"/>
                          <a:cs typeface="Times New Roman" pitchFamily="18" charset="0"/>
                        </a:rPr>
                        <a:t>Степень охвата изделий</a:t>
                      </a:r>
                      <a:endParaRPr lang="ru-RU" sz="1600" dirty="0">
                        <a:latin typeface="Times New Roman" pitchFamily="18" charset="0"/>
                        <a:cs typeface="Times New Roman" pitchFamily="18" charset="0"/>
                      </a:endParaRPr>
                    </a:p>
                  </a:txBody>
                  <a:tcPr/>
                </a:tc>
                <a:tc>
                  <a:txBody>
                    <a:bodyPr/>
                    <a:lstStyle/>
                    <a:p>
                      <a:pPr algn="ctr"/>
                      <a:r>
                        <a:rPr lang="ru-RU" sz="1600" dirty="0" smtClean="0">
                          <a:latin typeface="Times New Roman" pitchFamily="18" charset="0"/>
                          <a:cs typeface="Times New Roman" pitchFamily="18" charset="0"/>
                        </a:rPr>
                        <a:t>Сплошной </a:t>
                      </a:r>
                    </a:p>
                    <a:p>
                      <a:pPr algn="ctr"/>
                      <a:r>
                        <a:rPr lang="ru-RU" sz="1600" dirty="0" smtClean="0">
                          <a:latin typeface="Times New Roman" pitchFamily="18" charset="0"/>
                          <a:cs typeface="Times New Roman" pitchFamily="18" charset="0"/>
                        </a:rPr>
                        <a:t>Выборочный</a:t>
                      </a:r>
                      <a:endParaRPr lang="ru-RU"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ru-RU" sz="1600" dirty="0" smtClean="0">
                          <a:latin typeface="Times New Roman" pitchFamily="18" charset="0"/>
                          <a:cs typeface="Times New Roman" pitchFamily="18" charset="0"/>
                        </a:rPr>
                        <a:t>Технический способ контроля</a:t>
                      </a:r>
                      <a:endParaRPr lang="ru-RU" sz="1600" dirty="0">
                        <a:latin typeface="Times New Roman" pitchFamily="18" charset="0"/>
                        <a:cs typeface="Times New Roman" pitchFamily="18" charset="0"/>
                      </a:endParaRPr>
                    </a:p>
                  </a:txBody>
                  <a:tcPr/>
                </a:tc>
                <a:tc>
                  <a:txBody>
                    <a:bodyPr/>
                    <a:lstStyle/>
                    <a:p>
                      <a:pPr algn="ctr"/>
                      <a:r>
                        <a:rPr lang="ru-RU" sz="1600" dirty="0" smtClean="0">
                          <a:latin typeface="Times New Roman" pitchFamily="18" charset="0"/>
                          <a:cs typeface="Times New Roman" pitchFamily="18" charset="0"/>
                        </a:rPr>
                        <a:t>Оптический</a:t>
                      </a:r>
                    </a:p>
                    <a:p>
                      <a:pPr algn="ctr"/>
                      <a:r>
                        <a:rPr lang="ru-RU" sz="1600" dirty="0" smtClean="0">
                          <a:latin typeface="Times New Roman" pitchFamily="18" charset="0"/>
                          <a:cs typeface="Times New Roman" pitchFamily="18" charset="0"/>
                        </a:rPr>
                        <a:t>Геометрический</a:t>
                      </a:r>
                    </a:p>
                    <a:p>
                      <a:pPr algn="ctr"/>
                      <a:r>
                        <a:rPr lang="ru-RU" sz="1600" dirty="0" smtClean="0">
                          <a:latin typeface="Times New Roman" pitchFamily="18" charset="0"/>
                          <a:cs typeface="Times New Roman" pitchFamily="18" charset="0"/>
                        </a:rPr>
                        <a:t>Физико-химический</a:t>
                      </a:r>
                    </a:p>
                    <a:p>
                      <a:pPr algn="ctr"/>
                      <a:r>
                        <a:rPr lang="ru-RU" sz="1600" dirty="0" smtClean="0">
                          <a:latin typeface="Times New Roman" pitchFamily="18" charset="0"/>
                          <a:cs typeface="Times New Roman" pitchFamily="18" charset="0"/>
                        </a:rPr>
                        <a:t>Электрический </a:t>
                      </a:r>
                    </a:p>
                    <a:p>
                      <a:pPr algn="ctr"/>
                      <a:r>
                        <a:rPr lang="ru-RU" sz="1600" dirty="0" smtClean="0">
                          <a:latin typeface="Times New Roman" pitchFamily="18" charset="0"/>
                          <a:cs typeface="Times New Roman" pitchFamily="18" charset="0"/>
                        </a:rPr>
                        <a:t>Рентгеновский</a:t>
                      </a:r>
                      <a:endParaRPr lang="ru-RU" sz="16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ru-RU" sz="1600" dirty="0" smtClean="0">
                          <a:latin typeface="Times New Roman" pitchFamily="18" charset="0"/>
                          <a:cs typeface="Times New Roman" pitchFamily="18" charset="0"/>
                        </a:rPr>
                        <a:t>Степень</a:t>
                      </a:r>
                      <a:r>
                        <a:rPr lang="ru-RU" sz="1600" baseline="0" dirty="0" smtClean="0">
                          <a:latin typeface="Times New Roman" pitchFamily="18" charset="0"/>
                          <a:cs typeface="Times New Roman" pitchFamily="18" charset="0"/>
                        </a:rPr>
                        <a:t> автоматизации</a:t>
                      </a:r>
                      <a:endParaRPr lang="ru-RU" sz="1600" dirty="0">
                        <a:latin typeface="Times New Roman" pitchFamily="18" charset="0"/>
                        <a:cs typeface="Times New Roman" pitchFamily="18" charset="0"/>
                      </a:endParaRPr>
                    </a:p>
                  </a:txBody>
                  <a:tcPr/>
                </a:tc>
                <a:tc>
                  <a:txBody>
                    <a:bodyPr/>
                    <a:lstStyle/>
                    <a:p>
                      <a:pPr algn="ctr"/>
                      <a:r>
                        <a:rPr lang="ru-RU" sz="1600" dirty="0" smtClean="0">
                          <a:latin typeface="Times New Roman" pitchFamily="18" charset="0"/>
                          <a:cs typeface="Times New Roman" pitchFamily="18" charset="0"/>
                        </a:rPr>
                        <a:t>Ручной</a:t>
                      </a:r>
                    </a:p>
                    <a:p>
                      <a:pPr algn="ctr"/>
                      <a:r>
                        <a:rPr lang="ru-RU" sz="1600" dirty="0" smtClean="0">
                          <a:latin typeface="Times New Roman" pitchFamily="18" charset="0"/>
                          <a:cs typeface="Times New Roman" pitchFamily="18" charset="0"/>
                        </a:rPr>
                        <a:t>Автоматический</a:t>
                      </a:r>
                      <a:endParaRPr lang="ru-RU" sz="16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156992" y="760385"/>
            <a:ext cx="8785970" cy="3377114"/>
          </a:xfrm>
          <a:solidFill>
            <a:schemeClr val="bg1"/>
          </a:solidFill>
        </p:spPr>
        <p:txBody>
          <a:bodyPr>
            <a:normAutofit/>
          </a:bodyPr>
          <a:lstStyle/>
          <a:p>
            <a:pPr indent="457200" algn="just">
              <a:lnSpc>
                <a:spcPct val="150000"/>
              </a:lnSpc>
              <a:spcBef>
                <a:spcPts val="0"/>
              </a:spcBef>
            </a:pPr>
            <a:r>
              <a:rPr lang="ru-RU" sz="1600" b="1" i="1" dirty="0" smtClean="0">
                <a:solidFill>
                  <a:schemeClr val="tx1"/>
                </a:solidFill>
                <a:latin typeface="Times New Roman" pitchFamily="18" charset="0"/>
                <a:cs typeface="Times New Roman" pitchFamily="18" charset="0"/>
              </a:rPr>
              <a:t>Входной контроль </a:t>
            </a:r>
            <a:r>
              <a:rPr lang="ru-RU" sz="1600" dirty="0" smtClean="0">
                <a:solidFill>
                  <a:schemeClr val="tx1"/>
                </a:solidFill>
                <a:latin typeface="Times New Roman" pitchFamily="18" charset="0"/>
                <a:cs typeface="Times New Roman" pitchFamily="18" charset="0"/>
              </a:rPr>
              <a:t>– это комплекс контрольных операций проверки материалов, комплектующих деталей и компонентов, которые закупаются у других изготовителей. Входной контроль является частью общей системы обеспечения качества продукции. Необходимость входного контроля определенного компонента (материала, полуфабриката) должна быть тщательно проанализирована. Например, если поставщик компонентов гарантирует (и периодическим аудитом его это подтверждается), что доля бракованных изделий мала, то входной контроль этих компонентов бессмысленен и экономически неоправдан. </a:t>
            </a:r>
          </a:p>
          <a:p>
            <a:pPr indent="457200" algn="just">
              <a:lnSpc>
                <a:spcPct val="150000"/>
              </a:lnSpc>
              <a:spcBef>
                <a:spcPts val="0"/>
              </a:spcBef>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32</a:t>
            </a: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156992" y="760385"/>
            <a:ext cx="8785970" cy="3377114"/>
          </a:xfrm>
          <a:solidFill>
            <a:schemeClr val="bg1"/>
          </a:solidFill>
        </p:spPr>
        <p:txBody>
          <a:bodyPr>
            <a:normAutofit/>
          </a:bodyPr>
          <a:lstStyle/>
          <a:p>
            <a:pPr indent="457200" algn="just">
              <a:lnSpc>
                <a:spcPct val="150000"/>
              </a:lnSpc>
              <a:spcBef>
                <a:spcPts val="0"/>
              </a:spcBef>
            </a:pPr>
            <a:r>
              <a:rPr lang="ru-RU" sz="1600" b="1" i="1" dirty="0" smtClean="0">
                <a:solidFill>
                  <a:schemeClr val="tx1"/>
                </a:solidFill>
                <a:latin typeface="Times New Roman" pitchFamily="18" charset="0"/>
                <a:cs typeface="Times New Roman" pitchFamily="18" charset="0"/>
              </a:rPr>
              <a:t>Операционный контроль </a:t>
            </a:r>
            <a:r>
              <a:rPr lang="ru-RU" sz="1600" dirty="0" smtClean="0">
                <a:solidFill>
                  <a:schemeClr val="tx1"/>
                </a:solidFill>
                <a:latin typeface="Times New Roman" pitchFamily="18" charset="0"/>
                <a:cs typeface="Times New Roman" pitchFamily="18" charset="0"/>
              </a:rPr>
              <a:t>– контроль продукции (или параметров технологической операции) после завершения определенной технологической операции. Операционный контроль выполняется самим работником (обычно это указывается в конце карты технологической операции), сотрудником подразделения или административным работником.</a:t>
            </a:r>
          </a:p>
          <a:p>
            <a:pPr indent="457200" algn="just">
              <a:lnSpc>
                <a:spcPct val="150000"/>
              </a:lnSpc>
              <a:spcBef>
                <a:spcPts val="0"/>
              </a:spcBef>
            </a:pPr>
            <a:r>
              <a:rPr lang="ru-RU" sz="1600" b="1" i="1" dirty="0" smtClean="0">
                <a:solidFill>
                  <a:schemeClr val="tx1"/>
                </a:solidFill>
                <a:latin typeface="Times New Roman" pitchFamily="18" charset="0"/>
                <a:cs typeface="Times New Roman" pitchFamily="18" charset="0"/>
              </a:rPr>
              <a:t>Приемочный контроль </a:t>
            </a:r>
            <a:r>
              <a:rPr lang="ru-RU" sz="1600" dirty="0" smtClean="0">
                <a:solidFill>
                  <a:schemeClr val="tx1"/>
                </a:solidFill>
                <a:latin typeface="Times New Roman" pitchFamily="18" charset="0"/>
                <a:cs typeface="Times New Roman" pitchFamily="18" charset="0"/>
              </a:rPr>
              <a:t>– контроль продукции, после выполнения которого принимается решение о пригодности продукции к поставке заказчику. </a:t>
            </a:r>
          </a:p>
          <a:p>
            <a:pPr indent="457200" algn="just">
              <a:lnSpc>
                <a:spcPct val="150000"/>
              </a:lnSpc>
              <a:spcBef>
                <a:spcPts val="0"/>
              </a:spcBef>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33</a:t>
            </a: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211994" y="946015"/>
            <a:ext cx="8785970" cy="3377114"/>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По степени охвата продукции различают сплошной контроль и выборочный контроль. При </a:t>
            </a:r>
            <a:r>
              <a:rPr lang="ru-RU" sz="1600" b="1" i="1" dirty="0" smtClean="0">
                <a:solidFill>
                  <a:schemeClr val="tx1"/>
                </a:solidFill>
                <a:latin typeface="Times New Roman" pitchFamily="18" charset="0"/>
                <a:cs typeface="Times New Roman" pitchFamily="18" charset="0"/>
              </a:rPr>
              <a:t>сплошном контроле </a:t>
            </a:r>
            <a:r>
              <a:rPr lang="ru-RU" sz="1600" dirty="0" smtClean="0">
                <a:solidFill>
                  <a:schemeClr val="tx1"/>
                </a:solidFill>
                <a:latin typeface="Times New Roman" pitchFamily="18" charset="0"/>
                <a:cs typeface="Times New Roman" pitchFamily="18" charset="0"/>
              </a:rPr>
              <a:t>контролируется каждый экземпляр продукции. </a:t>
            </a:r>
            <a:r>
              <a:rPr lang="ru-RU" sz="1600" b="1" i="1" dirty="0" smtClean="0">
                <a:solidFill>
                  <a:schemeClr val="tx1"/>
                </a:solidFill>
                <a:latin typeface="Times New Roman" pitchFamily="18" charset="0"/>
                <a:cs typeface="Times New Roman" pitchFamily="18" charset="0"/>
              </a:rPr>
              <a:t>Выборочный контроль </a:t>
            </a:r>
            <a:r>
              <a:rPr lang="ru-RU" sz="1600" dirty="0" smtClean="0">
                <a:solidFill>
                  <a:schemeClr val="tx1"/>
                </a:solidFill>
                <a:latin typeface="Times New Roman" pitchFamily="18" charset="0"/>
                <a:cs typeface="Times New Roman" pitchFamily="18" charset="0"/>
              </a:rPr>
              <a:t>используют при больших объемах производства, при большой трудоемкости контроля. При этом виде контроля по результатам контроля изделий делают вывод о характеристиках всей партии изделий. Выборочный метод контроля позволяет существенно снизить трудоемкость и стоимость контрольных операций при заданных гарантиях качества изделий. Современные выборочные методы хорошо разработаны; вероятность ошибочных выводов о партии изделий практически не превышает вероятности получения ошибок при сплошном контроле больших партий изделий.</a:t>
            </a: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34</a:t>
            </a:r>
            <a:endParaRPr lang="ru-RU" dirty="0"/>
          </a:p>
        </p:txBody>
      </p:sp>
    </p:spTree>
    <p:extLst>
      <p:ext uri="{BB962C8B-B14F-4D97-AF65-F5344CB8AC3E}">
        <p14:creationId xmlns:p14="http://schemas.microsoft.com/office/powerpoint/2010/main" val="4251504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211994" y="946015"/>
            <a:ext cx="8785970" cy="3377114"/>
          </a:xfrm>
          <a:solidFill>
            <a:schemeClr val="bg1"/>
          </a:solidFill>
        </p:spPr>
        <p:txBody>
          <a:bodyPr>
            <a:normAutofit lnSpcReduction="10000"/>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Перед осуществлением контроля составляется план контроля – совокупность данных о виде контроля, решающих правилах, объеме партии, объеме выборки, контрольных нормативах.</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Способ формирования выборки в сильной степени влияет на достоверность выводов. При формировании выборки должна быть обеспечена случайность отбора, т.е. для любого экземпляра партии изделий должна быть обеспечена равная вероятность быть отобранным в выборку.</a:t>
            </a:r>
          </a:p>
          <a:p>
            <a:pPr indent="457200" algn="just">
              <a:lnSpc>
                <a:spcPct val="150000"/>
              </a:lnSpc>
              <a:spcBef>
                <a:spcPts val="0"/>
              </a:spcBef>
            </a:pPr>
            <a:r>
              <a:rPr lang="ru-RU" sz="1600" dirty="0">
                <a:solidFill>
                  <a:schemeClr val="tx1"/>
                </a:solidFill>
                <a:latin typeface="Times New Roman" pitchFamily="18" charset="0"/>
                <a:cs typeface="Times New Roman" pitchFamily="18" charset="0"/>
              </a:rPr>
              <a:t>Важной характеристикой выборочного метода является </a:t>
            </a:r>
            <a:r>
              <a:rPr lang="ru-RU" sz="1600" b="1" i="1" dirty="0">
                <a:solidFill>
                  <a:schemeClr val="tx1"/>
                </a:solidFill>
                <a:latin typeface="Times New Roman" pitchFamily="18" charset="0"/>
                <a:cs typeface="Times New Roman" pitchFamily="18" charset="0"/>
              </a:rPr>
              <a:t>объем выборки</a:t>
            </a:r>
            <a:r>
              <a:rPr lang="ru-RU" sz="1600" dirty="0">
                <a:solidFill>
                  <a:schemeClr val="tx1"/>
                </a:solidFill>
                <a:latin typeface="Times New Roman" pitchFamily="18" charset="0"/>
                <a:cs typeface="Times New Roman" pitchFamily="18" charset="0"/>
              </a:rPr>
              <a:t>. Чем больше выборка по объему, тем точнее будут сделаны статистические выводы по приему партии изделий. Но увеличение объема выборки ведет к увеличению материальных и временных затрат на проведение контрольных операций.</a:t>
            </a: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35</a:t>
            </a:r>
            <a:endParaRPr lang="ru-RU" dirty="0"/>
          </a:p>
        </p:txBody>
      </p:sp>
    </p:spTree>
    <p:extLst>
      <p:ext uri="{BB962C8B-B14F-4D97-AF65-F5344CB8AC3E}">
        <p14:creationId xmlns:p14="http://schemas.microsoft.com/office/powerpoint/2010/main" val="1012260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Текст 4"/>
              <p:cNvSpPr>
                <a:spLocks noGrp="1"/>
              </p:cNvSpPr>
              <p:nvPr>
                <p:ph type="body" sz="quarter" idx="10"/>
              </p:nvPr>
            </p:nvSpPr>
            <p:spPr>
              <a:xfrm>
                <a:off x="150117" y="839442"/>
                <a:ext cx="8785970" cy="4104487"/>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Определим объем изделий в выборке, исходя из заданной точности контроля. Для этого воспользуемся теоремой Ляпунова, которая формулируется следующим образом: при гауссовом распределении контролируемого параметра </a:t>
                </a:r>
                <a:r>
                  <a:rPr lang="en-US" sz="1600" i="1" dirty="0" smtClean="0">
                    <a:solidFill>
                      <a:schemeClr val="tx1"/>
                    </a:solidFill>
                    <a:latin typeface="Times New Roman" pitchFamily="18" charset="0"/>
                    <a:cs typeface="Times New Roman" pitchFamily="18" charset="0"/>
                  </a:rPr>
                  <a:t>X</a:t>
                </a:r>
                <a:r>
                  <a:rPr lang="en-US" sz="1600" dirty="0" smtClean="0">
                    <a:solidFill>
                      <a:schemeClr val="tx1"/>
                    </a:solidFill>
                    <a:latin typeface="Times New Roman" pitchFamily="18" charset="0"/>
                    <a:cs typeface="Times New Roman" pitchFamily="18" charset="0"/>
                  </a:rPr>
                  <a:t> </a:t>
                </a:r>
                <a:r>
                  <a:rPr lang="ru-RU" sz="1600" dirty="0" smtClean="0">
                    <a:solidFill>
                      <a:schemeClr val="tx1"/>
                    </a:solidFill>
                    <a:latin typeface="Times New Roman" pitchFamily="18" charset="0"/>
                    <a:cs typeface="Times New Roman" pitchFamily="18" charset="0"/>
                  </a:rPr>
                  <a:t>с вероятностью </a:t>
                </a:r>
                <a:r>
                  <a:rPr lang="en-US" sz="1600" i="1" dirty="0" smtClean="0">
                    <a:solidFill>
                      <a:schemeClr val="tx1"/>
                    </a:solidFill>
                    <a:latin typeface="Times New Roman" pitchFamily="18" charset="0"/>
                    <a:cs typeface="Times New Roman" pitchFamily="18" charset="0"/>
                  </a:rPr>
                  <a:t>F</a:t>
                </a:r>
                <a:r>
                  <a:rPr lang="en-US" sz="1600" dirty="0" smtClean="0">
                    <a:solidFill>
                      <a:schemeClr val="tx1"/>
                    </a:solidFill>
                    <a:latin typeface="Times New Roman" pitchFamily="18" charset="0"/>
                    <a:cs typeface="Times New Roman" pitchFamily="18" charset="0"/>
                  </a:rPr>
                  <a:t>(</a:t>
                </a:r>
                <a:r>
                  <a:rPr lang="el-GR" sz="1600" dirty="0" smtClean="0">
                    <a:solidFill>
                      <a:schemeClr val="tx1"/>
                    </a:solidFill>
                    <a:latin typeface="Times New Roman" pitchFamily="18" charset="0"/>
                    <a:cs typeface="Times New Roman" pitchFamily="18" charset="0"/>
                  </a:rPr>
                  <a:t>α</a:t>
                </a:r>
                <a:r>
                  <a:rPr lang="en-US" sz="1600" dirty="0" smtClean="0">
                    <a:solidFill>
                      <a:schemeClr val="tx1"/>
                    </a:solidFill>
                    <a:latin typeface="Times New Roman" pitchFamily="18" charset="0"/>
                    <a:cs typeface="Times New Roman" pitchFamily="18" charset="0"/>
                  </a:rPr>
                  <a:t>) </a:t>
                </a:r>
                <a:r>
                  <a:rPr lang="ru-RU" sz="1600" dirty="0" smtClean="0">
                    <a:solidFill>
                      <a:schemeClr val="tx1"/>
                    </a:solidFill>
                    <a:latin typeface="Times New Roman" pitchFamily="18" charset="0"/>
                    <a:cs typeface="Times New Roman" pitchFamily="18" charset="0"/>
                  </a:rPr>
                  <a:t>можно утверждать, что измерения попадут в интервал</a:t>
                </a:r>
              </a:p>
              <a:p>
                <a:pPr indent="457200" algn="just">
                  <a:lnSpc>
                    <a:spcPct val="150000"/>
                  </a:lnSpc>
                  <a:spcBef>
                    <a:spcPts val="0"/>
                  </a:spcBef>
                </a:pPr>
                <a:r>
                  <a:rPr lang="ru-RU" sz="1600" dirty="0" smtClean="0"/>
                  <a:t>-</a:t>
                </a:r>
                <a:r>
                  <a:rPr lang="en-US" sz="1600" dirty="0" smtClean="0"/>
                  <a:t>                   </a:t>
                </a:r>
                <a14:m>
                  <m:oMath xmlns:m="http://schemas.openxmlformats.org/officeDocument/2006/math">
                    <a:fld id="{7FDE90B7-643B-4A0C-91A0-7BCCD40E1969}" type="mathplaceholder">
                      <a:rPr lang="ru-RU" sz="1600" i="1">
                        <a:latin typeface="Cambria Math" panose="02040503050406030204" pitchFamily="18" charset="0"/>
                      </a:rPr>
                      <a:t>Место для уравнения.</a:t>
                    </a:fld>
                  </m:oMath>
                </a14:m>
                <a:r>
                  <a:rPr lang="ru-RU" sz="1600" dirty="0" smtClean="0">
                    <a:solidFill>
                      <a:schemeClr val="tx1"/>
                    </a:solidFill>
                    <a:latin typeface="Times New Roman" pitchFamily="18" charset="0"/>
                    <a:cs typeface="Times New Roman" pitchFamily="18" charset="0"/>
                  </a:rPr>
                  <a:t>-</a:t>
                </a:r>
                <a:r>
                  <a:rPr lang="en-US" sz="1600" dirty="0" smtClean="0">
                    <a:solidFill>
                      <a:schemeClr val="tx1"/>
                    </a:solidFill>
                    <a:latin typeface="Times New Roman" pitchFamily="18" charset="0"/>
                    <a:cs typeface="Times New Roman" pitchFamily="18" charset="0"/>
                  </a:rPr>
                  <a:t> </a:t>
                </a:r>
                <a:r>
                  <a:rPr lang="el-GR" sz="1600" dirty="0" smtClean="0">
                    <a:solidFill>
                      <a:schemeClr val="tx1"/>
                    </a:solidFill>
                    <a:latin typeface="Times New Roman" pitchFamily="18" charset="0"/>
                    <a:cs typeface="Times New Roman" pitchFamily="18" charset="0"/>
                  </a:rPr>
                  <a:t>ε</a:t>
                </a:r>
                <a:r>
                  <a:rPr lang="en-US" sz="1600" dirty="0" smtClean="0">
                    <a:solidFill>
                      <a:schemeClr val="tx1"/>
                    </a:solidFill>
                    <a:latin typeface="Times New Roman" pitchFamily="18" charset="0"/>
                    <a:cs typeface="Times New Roman" pitchFamily="18" charset="0"/>
                  </a:rPr>
                  <a:t> &lt; </a:t>
                </a:r>
                <a:r>
                  <a:rPr lang="en-US" sz="1600" i="1" dirty="0" smtClean="0">
                    <a:solidFill>
                      <a:schemeClr val="tx1"/>
                    </a:solidFill>
                    <a:latin typeface="Times New Roman" pitchFamily="18" charset="0"/>
                    <a:cs typeface="Times New Roman" pitchFamily="18" charset="0"/>
                  </a:rPr>
                  <a:t>M</a:t>
                </a:r>
                <a:r>
                  <a:rPr lang="en-US" sz="1600" dirty="0" smtClean="0">
                    <a:solidFill>
                      <a:schemeClr val="tx1"/>
                    </a:solidFill>
                    <a:latin typeface="Times New Roman" pitchFamily="18" charset="0"/>
                    <a:cs typeface="Times New Roman" pitchFamily="18" charset="0"/>
                  </a:rPr>
                  <a:t>(</a:t>
                </a:r>
                <a:r>
                  <a:rPr lang="en-US" sz="1600" i="1" dirty="0" smtClean="0">
                    <a:solidFill>
                      <a:schemeClr val="tx1"/>
                    </a:solidFill>
                    <a:latin typeface="Times New Roman" pitchFamily="18" charset="0"/>
                    <a:cs typeface="Times New Roman" pitchFamily="18" charset="0"/>
                  </a:rPr>
                  <a:t>X</a:t>
                </a:r>
                <a:r>
                  <a:rPr lang="en-US" sz="1600" dirty="0" smtClean="0">
                    <a:solidFill>
                      <a:schemeClr val="tx1"/>
                    </a:solidFill>
                    <a:latin typeface="Times New Roman" pitchFamily="18" charset="0"/>
                    <a:cs typeface="Times New Roman" pitchFamily="18" charset="0"/>
                  </a:rPr>
                  <a:t>) &lt; + </a:t>
                </a:r>
                <a:r>
                  <a:rPr lang="el-GR" sz="1600" dirty="0" smtClean="0">
                    <a:solidFill>
                      <a:schemeClr val="tx1"/>
                    </a:solidFill>
                    <a:latin typeface="Times New Roman" pitchFamily="18" charset="0"/>
                    <a:cs typeface="Times New Roman" pitchFamily="18" charset="0"/>
                  </a:rPr>
                  <a:t>ε</a:t>
                </a:r>
                <a:endParaRPr lang="ru-RU" sz="1600" dirty="0">
                  <a:solidFill>
                    <a:schemeClr val="tx1"/>
                  </a:solidFill>
                  <a:latin typeface="Times New Roman" pitchFamily="18" charset="0"/>
                  <a:cs typeface="Times New Roman" pitchFamily="18" charset="0"/>
                </a:endParaRPr>
              </a:p>
              <a:p>
                <a:pPr algn="just">
                  <a:lnSpc>
                    <a:spcPct val="150000"/>
                  </a:lnSpc>
                  <a:spcBef>
                    <a:spcPts val="0"/>
                  </a:spcBef>
                </a:pPr>
                <a:r>
                  <a:rPr lang="ru-RU" sz="1600" dirty="0" smtClean="0">
                    <a:solidFill>
                      <a:schemeClr val="tx1"/>
                    </a:solidFill>
                    <a:latin typeface="Times New Roman" pitchFamily="18" charset="0"/>
                    <a:cs typeface="Times New Roman" pitchFamily="18" charset="0"/>
                  </a:rPr>
                  <a:t>то есть</a:t>
                </a:r>
              </a:p>
              <a:p>
                <a:pPr algn="just">
                  <a:lnSpc>
                    <a:spcPct val="150000"/>
                  </a:lnSpc>
                  <a:spcBef>
                    <a:spcPts val="0"/>
                  </a:spcBef>
                </a:pPr>
                <a:endParaRPr lang="ru-RU" sz="1600" dirty="0">
                  <a:solidFill>
                    <a:schemeClr val="tx1"/>
                  </a:solidFill>
                  <a:latin typeface="Times New Roman" pitchFamily="18" charset="0"/>
                  <a:cs typeface="Times New Roman" pitchFamily="18" charset="0"/>
                </a:endParaRPr>
              </a:p>
              <a:p>
                <a:pPr indent="457200" algn="just">
                  <a:lnSpc>
                    <a:spcPct val="150000"/>
                  </a:lnSpc>
                  <a:spcBef>
                    <a:spcPts val="0"/>
                  </a:spcBef>
                </a:pPr>
                <a:r>
                  <a:rPr lang="ru-RU" sz="1600" dirty="0">
                    <a:solidFill>
                      <a:schemeClr val="tx1"/>
                    </a:solidFill>
                    <a:latin typeface="Times New Roman" pitchFamily="18" charset="0"/>
                    <a:cs typeface="Times New Roman" pitchFamily="18" charset="0"/>
                  </a:rPr>
                  <a:t>В этих выражениях </a:t>
                </a:r>
                <a:r>
                  <a:rPr lang="en-US" sz="1600" i="1" dirty="0">
                    <a:solidFill>
                      <a:schemeClr val="tx1"/>
                    </a:solidFill>
                    <a:latin typeface="Times New Roman" pitchFamily="18" charset="0"/>
                    <a:cs typeface="Times New Roman" pitchFamily="18" charset="0"/>
                  </a:rPr>
                  <a:t>M</a:t>
                </a:r>
                <a:r>
                  <a:rPr lang="en-US" sz="1600" dirty="0">
                    <a:solidFill>
                      <a:schemeClr val="tx1"/>
                    </a:solidFill>
                    <a:latin typeface="Times New Roman" pitchFamily="18" charset="0"/>
                    <a:cs typeface="Times New Roman" pitchFamily="18" charset="0"/>
                  </a:rPr>
                  <a:t>(</a:t>
                </a:r>
                <a:r>
                  <a:rPr lang="en-US" sz="1600" i="1" dirty="0">
                    <a:solidFill>
                      <a:schemeClr val="tx1"/>
                    </a:solidFill>
                    <a:latin typeface="Times New Roman" pitchFamily="18" charset="0"/>
                    <a:cs typeface="Times New Roman" pitchFamily="18" charset="0"/>
                  </a:rPr>
                  <a:t>X</a:t>
                </a:r>
                <a:r>
                  <a:rPr lang="en-US" sz="1600" dirty="0">
                    <a:solidFill>
                      <a:schemeClr val="tx1"/>
                    </a:solidFill>
                    <a:latin typeface="Times New Roman" pitchFamily="18" charset="0"/>
                    <a:cs typeface="Times New Roman" pitchFamily="18" charset="0"/>
                  </a:rPr>
                  <a:t>) </a:t>
                </a:r>
                <a:r>
                  <a:rPr lang="ru-RU" sz="1600" dirty="0">
                    <a:solidFill>
                      <a:schemeClr val="tx1"/>
                    </a:solidFill>
                    <a:latin typeface="Times New Roman" pitchFamily="18" charset="0"/>
                    <a:cs typeface="Times New Roman" pitchFamily="18" charset="0"/>
                  </a:rPr>
                  <a:t>– среднее партии изделий (генеральной совокупности); </a:t>
                </a:r>
                <a14:m>
                  <m:oMath xmlns:m="http://schemas.openxmlformats.org/officeDocument/2006/math">
                    <m:acc>
                      <m:accPr>
                        <m:chr m:val="̅"/>
                        <m:ctrlPr>
                          <a:rPr lang="ru-RU" sz="1600" i="1">
                            <a:solidFill>
                              <a:schemeClr val="tx1"/>
                            </a:solidFill>
                            <a:latin typeface="Cambria Math" panose="02040503050406030204" pitchFamily="18" charset="0"/>
                            <a:cs typeface="Times New Roman" pitchFamily="18" charset="0"/>
                          </a:rPr>
                        </m:ctrlPr>
                      </m:accPr>
                      <m:e>
                        <m:r>
                          <a:rPr lang="en-US" sz="1600" i="1">
                            <a:solidFill>
                              <a:schemeClr val="tx1"/>
                            </a:solidFill>
                            <a:latin typeface="Cambria Math" panose="02040503050406030204" pitchFamily="18" charset="0"/>
                            <a:cs typeface="Times New Roman" pitchFamily="18" charset="0"/>
                          </a:rPr>
                          <m:t>𝑋</m:t>
                        </m:r>
                        <m:r>
                          <a:rPr lang="en-US" sz="1600" i="1">
                            <a:solidFill>
                              <a:schemeClr val="tx1"/>
                            </a:solidFill>
                            <a:latin typeface="Cambria Math" panose="02040503050406030204" pitchFamily="18" charset="0"/>
                            <a:cs typeface="Times New Roman" pitchFamily="18" charset="0"/>
                          </a:rPr>
                          <m:t> </m:t>
                        </m:r>
                      </m:e>
                    </m:acc>
                  </m:oMath>
                </a14:m>
                <a:r>
                  <a:rPr lang="ru-RU" sz="1600" dirty="0">
                    <a:solidFill>
                      <a:schemeClr val="tx1"/>
                    </a:solidFill>
                    <a:latin typeface="Times New Roman" pitchFamily="18" charset="0"/>
                    <a:cs typeface="Times New Roman" pitchFamily="18" charset="0"/>
                  </a:rPr>
                  <a:t> –</a:t>
                </a:r>
                <a:r>
                  <a:rPr lang="ru-RU" sz="1600" dirty="0" smtClean="0">
                    <a:solidFill>
                      <a:schemeClr val="tx1"/>
                    </a:solidFill>
                    <a:latin typeface="Times New Roman" pitchFamily="18" charset="0"/>
                    <a:cs typeface="Times New Roman" pitchFamily="18" charset="0"/>
                  </a:rPr>
                  <a:t> </a:t>
                </a:r>
                <a:r>
                  <a:rPr lang="ru-RU" sz="1600" dirty="0">
                    <a:solidFill>
                      <a:schemeClr val="tx1"/>
                    </a:solidFill>
                    <a:latin typeface="Times New Roman" pitchFamily="18" charset="0"/>
                    <a:cs typeface="Times New Roman" pitchFamily="18" charset="0"/>
                  </a:rPr>
                  <a:t>среднее значение выборки; </a:t>
                </a:r>
                <a:r>
                  <a:rPr lang="en-US" sz="1600" i="1" dirty="0">
                    <a:solidFill>
                      <a:schemeClr val="tx1"/>
                    </a:solidFill>
                    <a:latin typeface="Times New Roman" pitchFamily="18" charset="0"/>
                    <a:cs typeface="Times New Roman" pitchFamily="18" charset="0"/>
                  </a:rPr>
                  <a:t>F</a:t>
                </a:r>
                <a:r>
                  <a:rPr lang="en-US" sz="1600" dirty="0">
                    <a:solidFill>
                      <a:schemeClr val="tx1"/>
                    </a:solidFill>
                    <a:latin typeface="Times New Roman" pitchFamily="18" charset="0"/>
                    <a:cs typeface="Times New Roman" pitchFamily="18" charset="0"/>
                  </a:rPr>
                  <a:t>(</a:t>
                </a:r>
                <a:r>
                  <a:rPr lang="el-GR" sz="1600" dirty="0">
                    <a:solidFill>
                      <a:schemeClr val="tx1"/>
                    </a:solidFill>
                    <a:latin typeface="Times New Roman" pitchFamily="18" charset="0"/>
                    <a:cs typeface="Times New Roman" pitchFamily="18" charset="0"/>
                  </a:rPr>
                  <a:t>α</a:t>
                </a:r>
                <a:r>
                  <a:rPr lang="en-US" sz="1600" dirty="0">
                    <a:solidFill>
                      <a:schemeClr val="tx1"/>
                    </a:solidFill>
                    <a:latin typeface="Times New Roman" pitchFamily="18" charset="0"/>
                    <a:cs typeface="Times New Roman" pitchFamily="18" charset="0"/>
                  </a:rPr>
                  <a:t>) </a:t>
                </a:r>
                <a:r>
                  <a:rPr lang="ru-RU" sz="1600" dirty="0">
                    <a:solidFill>
                      <a:schemeClr val="tx1"/>
                    </a:solidFill>
                    <a:latin typeface="Times New Roman" pitchFamily="18" charset="0"/>
                    <a:cs typeface="Times New Roman" pitchFamily="18" charset="0"/>
                  </a:rPr>
                  <a:t>– табулированный интеграл вероятности, величина </a:t>
                </a:r>
                <a14:m>
                  <m:oMath xmlns:m="http://schemas.openxmlformats.org/officeDocument/2006/math">
                    <m:f>
                      <m:fPr>
                        <m:type m:val="lin"/>
                        <m:ctrlPr>
                          <a:rPr lang="ru-RU" sz="1600" i="1">
                            <a:solidFill>
                              <a:schemeClr val="tx1"/>
                            </a:solidFill>
                            <a:latin typeface="Cambria Math" panose="02040503050406030204" pitchFamily="18" charset="0"/>
                            <a:cs typeface="Times New Roman" pitchFamily="18" charset="0"/>
                          </a:rPr>
                        </m:ctrlPr>
                      </m:fPr>
                      <m:num>
                        <m:r>
                          <m:rPr>
                            <m:sty m:val="p"/>
                          </m:rPr>
                          <a:rPr lang="el-GR" sz="1600" i="1">
                            <a:solidFill>
                              <a:schemeClr val="tx1"/>
                            </a:solidFill>
                            <a:latin typeface="Cambria Math" panose="02040503050406030204" pitchFamily="18" charset="0"/>
                            <a:cs typeface="Times New Roman" pitchFamily="18" charset="0"/>
                          </a:rPr>
                          <m:t>α</m:t>
                        </m:r>
                        <m:r>
                          <a:rPr lang="ru-RU" sz="1600" i="1">
                            <a:solidFill>
                              <a:schemeClr val="tx1"/>
                            </a:solidFill>
                            <a:latin typeface="Cambria Math" panose="02040503050406030204" pitchFamily="18" charset="0"/>
                            <a:cs typeface="Times New Roman" pitchFamily="18" charset="0"/>
                          </a:rPr>
                          <m:t>=</m:t>
                        </m:r>
                        <m:r>
                          <m:rPr>
                            <m:sty m:val="p"/>
                          </m:rPr>
                          <a:rPr lang="el-GR" sz="1600" i="1">
                            <a:solidFill>
                              <a:schemeClr val="tx1"/>
                            </a:solidFill>
                            <a:latin typeface="Cambria Math" panose="02040503050406030204" pitchFamily="18" charset="0"/>
                            <a:cs typeface="Times New Roman" pitchFamily="18" charset="0"/>
                          </a:rPr>
                          <m:t>ε</m:t>
                        </m:r>
                      </m:num>
                      <m:den>
                        <m:r>
                          <m:rPr>
                            <m:sty m:val="p"/>
                          </m:rPr>
                          <a:rPr lang="el-GR" sz="1600" i="1">
                            <a:solidFill>
                              <a:schemeClr val="tx1"/>
                            </a:solidFill>
                            <a:latin typeface="Cambria Math" panose="02040503050406030204" pitchFamily="18" charset="0"/>
                            <a:cs typeface="Times New Roman" pitchFamily="18" charset="0"/>
                          </a:rPr>
                          <m:t>σ</m:t>
                        </m:r>
                        <m:d>
                          <m:dPr>
                            <m:ctrlPr>
                              <a:rPr lang="ru-RU" sz="1600" i="1">
                                <a:solidFill>
                                  <a:schemeClr val="tx1"/>
                                </a:solidFill>
                                <a:latin typeface="Cambria Math" panose="02040503050406030204" pitchFamily="18" charset="0"/>
                                <a:cs typeface="Times New Roman" pitchFamily="18" charset="0"/>
                              </a:rPr>
                            </m:ctrlPr>
                          </m:dPr>
                          <m:e>
                            <m:acc>
                              <m:accPr>
                                <m:chr m:val="̅"/>
                                <m:ctrlPr>
                                  <a:rPr lang="ru-RU" sz="1600" i="1">
                                    <a:solidFill>
                                      <a:schemeClr val="tx1"/>
                                    </a:solidFill>
                                    <a:latin typeface="Cambria Math" panose="02040503050406030204" pitchFamily="18" charset="0"/>
                                    <a:cs typeface="Times New Roman" pitchFamily="18" charset="0"/>
                                  </a:rPr>
                                </m:ctrlPr>
                              </m:accPr>
                              <m:e>
                                <m:r>
                                  <a:rPr lang="en-US" sz="1600" i="1">
                                    <a:solidFill>
                                      <a:schemeClr val="tx1"/>
                                    </a:solidFill>
                                    <a:latin typeface="Cambria Math" panose="02040503050406030204" pitchFamily="18" charset="0"/>
                                    <a:cs typeface="Times New Roman" pitchFamily="18" charset="0"/>
                                  </a:rPr>
                                  <m:t>𝑋</m:t>
                                </m:r>
                              </m:e>
                            </m:acc>
                          </m:e>
                        </m:d>
                        <m:r>
                          <a:rPr lang="ru-RU" sz="1600" i="1">
                            <a:solidFill>
                              <a:schemeClr val="tx1"/>
                            </a:solidFill>
                            <a:latin typeface="Cambria Math" panose="02040503050406030204" pitchFamily="18" charset="0"/>
                            <a:cs typeface="Times New Roman" pitchFamily="18" charset="0"/>
                          </a:rPr>
                          <m:t>,</m:t>
                        </m:r>
                      </m:den>
                    </m:f>
                    <m:r>
                      <a:rPr lang="ru-RU" sz="1600">
                        <a:solidFill>
                          <a:schemeClr val="tx1"/>
                        </a:solidFill>
                        <a:latin typeface="Cambria Math" panose="02040503050406030204" pitchFamily="18" charset="0"/>
                        <a:cs typeface="Times New Roman" pitchFamily="18" charset="0"/>
                      </a:rPr>
                      <m:t> где </m:t>
                    </m:r>
                    <m:r>
                      <m:rPr>
                        <m:sty m:val="p"/>
                      </m:rPr>
                      <a:rPr lang="el-GR" sz="1600" i="1">
                        <a:solidFill>
                          <a:schemeClr val="tx1"/>
                        </a:solidFill>
                        <a:latin typeface="Cambria Math" panose="02040503050406030204" pitchFamily="18" charset="0"/>
                        <a:cs typeface="Times New Roman" pitchFamily="18" charset="0"/>
                      </a:rPr>
                      <m:t>σ</m:t>
                    </m:r>
                    <m:r>
                      <a:rPr lang="ru-RU" sz="1600" i="1">
                        <a:solidFill>
                          <a:schemeClr val="tx1"/>
                        </a:solidFill>
                        <a:latin typeface="Cambria Math" panose="02040503050406030204" pitchFamily="18" charset="0"/>
                        <a:cs typeface="Times New Roman" pitchFamily="18" charset="0"/>
                      </a:rPr>
                      <m:t>(</m:t>
                    </m:r>
                    <m:acc>
                      <m:accPr>
                        <m:chr m:val="̅"/>
                        <m:ctrlPr>
                          <a:rPr lang="ru-RU" sz="1600" i="1">
                            <a:solidFill>
                              <a:schemeClr val="tx1"/>
                            </a:solidFill>
                            <a:latin typeface="Cambria Math" panose="02040503050406030204" pitchFamily="18" charset="0"/>
                            <a:cs typeface="Times New Roman" pitchFamily="18" charset="0"/>
                          </a:rPr>
                        </m:ctrlPr>
                      </m:accPr>
                      <m:e>
                        <m:r>
                          <a:rPr lang="en-US" sz="1600" i="1">
                            <a:solidFill>
                              <a:schemeClr val="tx1"/>
                            </a:solidFill>
                            <a:latin typeface="Cambria Math" panose="02040503050406030204" pitchFamily="18" charset="0"/>
                            <a:cs typeface="Times New Roman" pitchFamily="18" charset="0"/>
                          </a:rPr>
                          <m:t>𝑋</m:t>
                        </m:r>
                      </m:e>
                    </m:acc>
                    <m:r>
                      <a:rPr lang="ru-RU" sz="1600" i="1">
                        <a:solidFill>
                          <a:schemeClr val="tx1"/>
                        </a:solidFill>
                        <a:latin typeface="Cambria Math" panose="02040503050406030204" pitchFamily="18" charset="0"/>
                        <a:cs typeface="Times New Roman" pitchFamily="18" charset="0"/>
                      </a:rPr>
                      <m:t>)</m:t>
                    </m:r>
                  </m:oMath>
                </a14:m>
                <a:r>
                  <a:rPr lang="ru-RU" sz="1600" dirty="0">
                    <a:solidFill>
                      <a:schemeClr val="tx1"/>
                    </a:solidFill>
                    <a:latin typeface="Times New Roman" pitchFamily="18" charset="0"/>
                    <a:cs typeface="Times New Roman" pitchFamily="18" charset="0"/>
                  </a:rPr>
                  <a:t> – дисперсия среднего</a:t>
                </a:r>
                <a:r>
                  <a:rPr lang="ru-RU" sz="1600" dirty="0" smtClean="0">
                    <a:solidFill>
                      <a:schemeClr val="tx1"/>
                    </a:solidFill>
                    <a:latin typeface="Times New Roman" pitchFamily="18" charset="0"/>
                    <a:cs typeface="Times New Roman" pitchFamily="18" charset="0"/>
                  </a:rPr>
                  <a:t>.</a:t>
                </a: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mc:Choice>
        <mc:Fallback xmlns="">
          <p:sp>
            <p:nvSpPr>
              <p:cNvPr id="5" name="Текст 4"/>
              <p:cNvSpPr>
                <a:spLocks noGrp="1" noRot="1" noChangeAspect="1" noMove="1" noResize="1" noEditPoints="1" noAdjustHandles="1" noChangeArrowheads="1" noChangeShapeType="1" noTextEdit="1"/>
              </p:cNvSpPr>
              <p:nvPr>
                <p:ph type="body" sz="quarter" idx="10"/>
              </p:nvPr>
            </p:nvSpPr>
            <p:spPr>
              <a:xfrm>
                <a:off x="150117" y="839442"/>
                <a:ext cx="8785970" cy="4104487"/>
              </a:xfrm>
              <a:blipFill>
                <a:blip r:embed="rId4"/>
                <a:stretch>
                  <a:fillRect l="-416" r="-1110"/>
                </a:stretch>
              </a:blipFill>
            </p:spPr>
            <p:txBody>
              <a:bodyPr/>
              <a:lstStyle/>
              <a:p>
                <a:r>
                  <a:rPr lang="ru-RU">
                    <a:noFill/>
                  </a:rPr>
                  <a:t> </a:t>
                </a:r>
              </a:p>
            </p:txBody>
          </p:sp>
        </mc:Fallback>
      </mc:AlternateContent>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36</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19736470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25857" name="Equation" r:id="rId5" imgW="114120" imgH="177480" progId="Equation.DSMT4">
                  <p:embed/>
                </p:oleObj>
              </mc:Choice>
              <mc:Fallback>
                <p:oleObj name="Equation" r:id="rId5" imgW="114120" imgH="177480" progId="Equation.DSMT4">
                  <p:embed/>
                  <p:pic>
                    <p:nvPicPr>
                      <p:cNvPr id="0" name=""/>
                      <p:cNvPicPr/>
                      <p:nvPr/>
                    </p:nvPicPr>
                    <p:blipFill>
                      <a:blip r:embed="rId6"/>
                      <a:stretch>
                        <a:fillRect/>
                      </a:stretch>
                    </p:blipFill>
                    <p:spPr>
                      <a:xfrm>
                        <a:off x="6546850" y="3362325"/>
                        <a:ext cx="114300" cy="177800"/>
                      </a:xfrm>
                      <a:prstGeom prst="rect">
                        <a:avLst/>
                      </a:prstGeom>
                    </p:spPr>
                  </p:pic>
                </p:oleObj>
              </mc:Fallback>
            </mc:AlternateContent>
          </a:graphicData>
        </a:graphic>
      </p:graphicFrame>
      <p:sp>
        <p:nvSpPr>
          <p:cNvPr id="4" name="TextBox 3"/>
          <p:cNvSpPr txBox="1"/>
          <p:nvPr/>
        </p:nvSpPr>
        <p:spPr>
          <a:xfrm>
            <a:off x="4114800" y="2151934"/>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79735107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5858" name="Equation" r:id="rId7" imgW="914400" imgH="198720" progId="Equation.DSMT4">
                  <p:embed/>
                </p:oleObj>
              </mc:Choice>
              <mc:Fallback>
                <p:oleObj name="Equation" r:id="rId7" imgW="914400" imgH="198720" progId="Equation.DSMT4">
                  <p:embed/>
                  <p:pic>
                    <p:nvPicPr>
                      <p:cNvPr id="0" name=""/>
                      <p:cNvPicPr/>
                      <p:nvPr/>
                    </p:nvPicPr>
                    <p:blipFill>
                      <a:blip r:embed="rId6"/>
                      <a:stretch>
                        <a:fillRect/>
                      </a:stretch>
                    </p:blipFill>
                    <p:spPr>
                      <a:xfrm>
                        <a:off x="6146800" y="3352800"/>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02084762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5859" name="Equation" r:id="rId8" imgW="914400" imgH="198720" progId="Equation.DSMT4">
                  <p:embed/>
                </p:oleObj>
              </mc:Choice>
              <mc:Fallback>
                <p:oleObj name="Equation" r:id="rId8" imgW="914400" imgH="198720" progId="Equation.DSMT4">
                  <p:embed/>
                  <p:pic>
                    <p:nvPicPr>
                      <p:cNvPr id="0" name=""/>
                      <p:cNvPicPr/>
                      <p:nvPr/>
                    </p:nvPicPr>
                    <p:blipFill>
                      <a:blip r:embed="rId6"/>
                      <a:stretch>
                        <a:fillRect/>
                      </a:stretch>
                    </p:blipFill>
                    <p:spPr>
                      <a:xfrm>
                        <a:off x="6146800" y="3352800"/>
                        <a:ext cx="914400" cy="1984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TextBox 8"/>
              <p:cNvSpPr txBox="1"/>
              <p:nvPr/>
            </p:nvSpPr>
            <p:spPr>
              <a:xfrm>
                <a:off x="2968470" y="3102943"/>
                <a:ext cx="3262121" cy="276999"/>
              </a:xfrm>
              <a:prstGeom prst="rect">
                <a:avLst/>
              </a:prstGeom>
              <a:noFill/>
            </p:spPr>
            <p:txBody>
              <a:bodyPr wrap="square" lIns="0" tIns="0" rIns="0" bIns="0" rtlCol="0">
                <a:spAutoFit/>
              </a:bodyPr>
              <a:lstStyle/>
              <a:p>
                <a:r>
                  <a:rPr lang="en-US" i="1" dirty="0" smtClean="0"/>
                  <a:t>P</a:t>
                </a:r>
                <a14:m>
                  <m:oMath xmlns:m="http://schemas.openxmlformats.org/officeDocument/2006/math">
                    <m:d>
                      <m:dPr>
                        <m:begChr m:val="["/>
                        <m:endChr m:val="]"/>
                        <m:ctrlPr>
                          <a:rPr lang="ru-RU" i="1" smtClean="0">
                            <a:latin typeface="Cambria Math" panose="02040503050406030204" pitchFamily="18" charset="0"/>
                          </a:rPr>
                        </m:ctrlPr>
                      </m:dPr>
                      <m:e>
                        <m:d>
                          <m:dPr>
                            <m:begChr m:val="|"/>
                            <m:endChr m:val="|"/>
                            <m:ctrlPr>
                              <a:rPr lang="ru-RU" i="1" smtClean="0">
                                <a:latin typeface="Cambria Math" panose="02040503050406030204" pitchFamily="18" charset="0"/>
                              </a:rPr>
                            </m:ctrlPr>
                          </m:dPr>
                          <m:e>
                            <m:r>
                              <m:rPr>
                                <m:nor/>
                              </m:rPr>
                              <a:rPr lang="en-US" i="1" dirty="0"/>
                              <m:t>M</m:t>
                            </m:r>
                            <m:d>
                              <m:dPr>
                                <m:ctrlPr>
                                  <a:rPr lang="en-US" i="1" dirty="0">
                                    <a:latin typeface="Cambria Math" panose="02040503050406030204" pitchFamily="18" charset="0"/>
                                  </a:rPr>
                                </m:ctrlPr>
                              </m:dPr>
                              <m:e>
                                <m:r>
                                  <a:rPr lang="en-US" i="1" dirty="0">
                                    <a:latin typeface="Cambria Math" panose="02040503050406030204" pitchFamily="18" charset="0"/>
                                  </a:rPr>
                                  <m:t>𝑋</m:t>
                                </m:r>
                              </m:e>
                            </m:d>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𝑋</m:t>
                                </m:r>
                              </m:e>
                            </m:acc>
                          </m:e>
                        </m:d>
                      </m:e>
                    </m:d>
                    <m:r>
                      <a:rPr lang="en-US" b="0" i="0" smtClean="0">
                        <a:latin typeface="Cambria Math" panose="02040503050406030204" pitchFamily="18" charset="0"/>
                      </a:rPr>
                      <m:t>&lt;</m:t>
                    </m:r>
                    <m:r>
                      <m:rPr>
                        <m:sty m:val="p"/>
                      </m:rPr>
                      <a:rPr lang="el-GR" b="0" i="1" smtClean="0">
                        <a:latin typeface="Cambria Math" panose="02040503050406030204" pitchFamily="18" charset="0"/>
                      </a:rPr>
                      <m:t>ε</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m:rPr>
                        <m:sty m:val="p"/>
                      </m:rPr>
                      <a:rPr lang="el-GR" b="0" i="1" smtClean="0">
                        <a:latin typeface="Cambria Math" panose="02040503050406030204" pitchFamily="18" charset="0"/>
                      </a:rPr>
                      <m:t>α</m:t>
                    </m:r>
                    <m:r>
                      <a:rPr lang="en-US" b="0" i="1" smtClean="0">
                        <a:latin typeface="Cambria Math" panose="02040503050406030204" pitchFamily="18" charset="0"/>
                      </a:rPr>
                      <m:t>)</m:t>
                    </m:r>
                  </m:oMath>
                </a14:m>
                <a:endParaRPr lang="ru-RU" dirty="0"/>
              </a:p>
            </p:txBody>
          </p:sp>
        </mc:Choice>
        <mc:Fallback xmlns="">
          <p:sp>
            <p:nvSpPr>
              <p:cNvPr id="9" name="TextBox 8"/>
              <p:cNvSpPr txBox="1">
                <a:spLocks noRot="1" noChangeAspect="1" noMove="1" noResize="1" noEditPoints="1" noAdjustHandles="1" noChangeArrowheads="1" noChangeShapeType="1" noTextEdit="1"/>
              </p:cNvSpPr>
              <p:nvPr/>
            </p:nvSpPr>
            <p:spPr>
              <a:xfrm>
                <a:off x="2968470" y="3102943"/>
                <a:ext cx="3262121" cy="276999"/>
              </a:xfrm>
              <a:prstGeom prst="rect">
                <a:avLst/>
              </a:prstGeom>
              <a:blipFill>
                <a:blip r:embed="rId9"/>
                <a:stretch>
                  <a:fillRect l="-4486" t="-28889" b="-53333"/>
                </a:stretch>
              </a:blipFill>
            </p:spPr>
            <p:txBody>
              <a:bodyPr/>
              <a:lstStyle/>
              <a:p>
                <a:r>
                  <a:rPr lang="ru-RU">
                    <a:noFill/>
                  </a:rPr>
                  <a:t> </a:t>
                </a:r>
              </a:p>
            </p:txBody>
          </p:sp>
        </mc:Fallback>
      </mc:AlternateContent>
    </p:spTree>
    <p:extLst>
      <p:ext uri="{BB962C8B-B14F-4D97-AF65-F5344CB8AC3E}">
        <p14:creationId xmlns:p14="http://schemas.microsoft.com/office/powerpoint/2010/main" val="3668143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Текст 4"/>
              <p:cNvSpPr>
                <a:spLocks noGrp="1"/>
              </p:cNvSpPr>
              <p:nvPr>
                <p:ph type="body" sz="quarter" idx="10"/>
              </p:nvPr>
            </p:nvSpPr>
            <p:spPr>
              <a:xfrm>
                <a:off x="211994" y="946015"/>
                <a:ext cx="8785970" cy="3377114"/>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Для случая, когда объем выборки </a:t>
                </a:r>
                <a:r>
                  <a:rPr lang="en-US" sz="1600" i="1" dirty="0" smtClean="0">
                    <a:solidFill>
                      <a:schemeClr val="tx1"/>
                    </a:solidFill>
                    <a:latin typeface="Times New Roman" pitchFamily="18" charset="0"/>
                    <a:cs typeface="Times New Roman" pitchFamily="18" charset="0"/>
                  </a:rPr>
                  <a:t>n</a:t>
                </a:r>
                <a:r>
                  <a:rPr lang="ru-RU" sz="1600" dirty="0" smtClean="0">
                    <a:solidFill>
                      <a:schemeClr val="tx1"/>
                    </a:solidFill>
                    <a:latin typeface="Times New Roman" pitchFamily="18" charset="0"/>
                    <a:cs typeface="Times New Roman" pitchFamily="18" charset="0"/>
                  </a:rPr>
                  <a:t> значительно меньше объема партии изделий </a:t>
                </a:r>
                <a:r>
                  <a:rPr lang="en-US" sz="1600" i="1" dirty="0" smtClean="0">
                    <a:solidFill>
                      <a:schemeClr val="tx1"/>
                    </a:solidFill>
                    <a:latin typeface="Times New Roman" pitchFamily="18" charset="0"/>
                    <a:cs typeface="Times New Roman" pitchFamily="18" charset="0"/>
                  </a:rPr>
                  <a:t>N</a:t>
                </a:r>
                <a:r>
                  <a:rPr lang="ru-RU" sz="1600" dirty="0" smtClean="0">
                    <a:solidFill>
                      <a:schemeClr val="tx1"/>
                    </a:solidFill>
                    <a:latin typeface="Times New Roman" pitchFamily="18" charset="0"/>
                    <a:cs typeface="Times New Roman" pitchFamily="18" charset="0"/>
                  </a:rPr>
                  <a:t>, величина дисперсии среднего имеет вид</a:t>
                </a:r>
              </a:p>
              <a:p>
                <a:pPr indent="457200">
                  <a:lnSpc>
                    <a:spcPct val="150000"/>
                  </a:lnSpc>
                  <a:spcBef>
                    <a:spcPts val="0"/>
                  </a:spcBef>
                </a:pPr>
                <a:r>
                  <a:rPr lang="el-GR" sz="1600" dirty="0" smtClean="0">
                    <a:solidFill>
                      <a:schemeClr val="tx1"/>
                    </a:solidFill>
                    <a:cs typeface="Times New Roman" pitchFamily="18" charset="0"/>
                  </a:rPr>
                  <a:t>σ</a:t>
                </a:r>
                <a:r>
                  <a:rPr lang="ru-RU" sz="1600" dirty="0" smtClean="0">
                    <a:solidFill>
                      <a:schemeClr val="tx1"/>
                    </a:solidFill>
                    <a:cs typeface="Times New Roman" pitchFamily="18" charset="0"/>
                  </a:rPr>
                  <a:t>(</a:t>
                </a:r>
                <a14:m>
                  <m:oMath xmlns:m="http://schemas.openxmlformats.org/officeDocument/2006/math">
                    <m:acc>
                      <m:accPr>
                        <m:chr m:val="̅"/>
                        <m:ctrlPr>
                          <a:rPr lang="en-US" sz="1600" i="1" dirty="0" smtClean="0">
                            <a:solidFill>
                              <a:schemeClr val="tx1"/>
                            </a:solidFill>
                            <a:latin typeface="Cambria Math" panose="02040503050406030204" pitchFamily="18" charset="0"/>
                            <a:cs typeface="Times New Roman" pitchFamily="18" charset="0"/>
                          </a:rPr>
                        </m:ctrlPr>
                      </m:accPr>
                      <m:e>
                        <m:r>
                          <a:rPr lang="en-US" sz="1600" i="1" dirty="0">
                            <a:solidFill>
                              <a:schemeClr val="tx1"/>
                            </a:solidFill>
                            <a:latin typeface="Cambria Math" panose="02040503050406030204" pitchFamily="18" charset="0"/>
                            <a:cs typeface="Times New Roman" pitchFamily="18" charset="0"/>
                          </a:rPr>
                          <m:t>𝑋</m:t>
                        </m:r>
                      </m:e>
                    </m:acc>
                  </m:oMath>
                </a14:m>
                <a:r>
                  <a:rPr lang="ru-RU" sz="1600" dirty="0" smtClean="0">
                    <a:solidFill>
                      <a:schemeClr val="tx1"/>
                    </a:solidFill>
                    <a:cs typeface="Times New Roman" pitchFamily="18" charset="0"/>
                  </a:rPr>
                  <a:t>)</a:t>
                </a:r>
                <a:r>
                  <a:rPr lang="en-US" sz="1600" dirty="0" smtClean="0">
                    <a:solidFill>
                      <a:schemeClr val="tx1"/>
                    </a:solidFill>
                    <a:cs typeface="Times New Roman" pitchFamily="18" charset="0"/>
                  </a:rPr>
                  <a:t>=</a:t>
                </a:r>
                <a14:m>
                  <m:oMath xmlns:m="http://schemas.openxmlformats.org/officeDocument/2006/math">
                    <m:f>
                      <m:fPr>
                        <m:ctrlPr>
                          <a:rPr lang="ru-RU" sz="1600" i="1" smtClean="0">
                            <a:solidFill>
                              <a:schemeClr val="tx1"/>
                            </a:solidFill>
                            <a:latin typeface="Cambria Math" panose="02040503050406030204" pitchFamily="18" charset="0"/>
                            <a:cs typeface="Times New Roman" pitchFamily="18" charset="0"/>
                          </a:rPr>
                        </m:ctrlPr>
                      </m:fPr>
                      <m:num>
                        <m:r>
                          <m:rPr>
                            <m:sty m:val="p"/>
                          </m:rPr>
                          <a:rPr lang="el-GR" sz="1600" i="1" smtClean="0">
                            <a:solidFill>
                              <a:schemeClr val="tx1"/>
                            </a:solidFill>
                            <a:latin typeface="Cambria Math" panose="02040503050406030204" pitchFamily="18" charset="0"/>
                            <a:cs typeface="Times New Roman" pitchFamily="18" charset="0"/>
                          </a:rPr>
                          <m:t>σ</m:t>
                        </m:r>
                        <m:d>
                          <m:dPr>
                            <m:ctrlPr>
                              <a:rPr lang="el-GR" sz="1600" i="1" smtClean="0">
                                <a:solidFill>
                                  <a:schemeClr val="tx1"/>
                                </a:solidFill>
                                <a:latin typeface="Cambria Math" panose="02040503050406030204" pitchFamily="18" charset="0"/>
                                <a:cs typeface="Times New Roman" pitchFamily="18" charset="0"/>
                              </a:rPr>
                            </m:ctrlPr>
                          </m:dPr>
                          <m:e>
                            <m:r>
                              <a:rPr lang="en-US" sz="1600" b="0" i="1" smtClean="0">
                                <a:solidFill>
                                  <a:schemeClr val="tx1"/>
                                </a:solidFill>
                                <a:latin typeface="Cambria Math" panose="02040503050406030204" pitchFamily="18" charset="0"/>
                                <a:cs typeface="Times New Roman" pitchFamily="18" charset="0"/>
                              </a:rPr>
                              <m:t>𝑋</m:t>
                            </m:r>
                          </m:e>
                        </m:d>
                      </m:num>
                      <m:den>
                        <m:rad>
                          <m:radPr>
                            <m:degHide m:val="on"/>
                            <m:ctrlPr>
                              <a:rPr lang="ru-RU" sz="1600" i="1" smtClean="0">
                                <a:solidFill>
                                  <a:schemeClr val="tx1"/>
                                </a:solidFill>
                                <a:latin typeface="Cambria Math" panose="02040503050406030204" pitchFamily="18" charset="0"/>
                                <a:cs typeface="Times New Roman" pitchFamily="18" charset="0"/>
                              </a:rPr>
                            </m:ctrlPr>
                          </m:radPr>
                          <m:deg/>
                          <m:e>
                            <m:r>
                              <a:rPr lang="en-US" sz="1600" b="0" i="1" smtClean="0">
                                <a:solidFill>
                                  <a:schemeClr val="tx1"/>
                                </a:solidFill>
                                <a:latin typeface="Cambria Math" panose="02040503050406030204" pitchFamily="18" charset="0"/>
                                <a:cs typeface="Times New Roman" pitchFamily="18" charset="0"/>
                              </a:rPr>
                              <m:t>𝑛</m:t>
                            </m:r>
                          </m:e>
                        </m:rad>
                      </m:den>
                    </m:f>
                    <m:r>
                      <a:rPr lang="en-US" sz="1600" b="0" i="0" smtClean="0">
                        <a:solidFill>
                          <a:schemeClr val="tx1"/>
                        </a:solidFill>
                        <a:latin typeface="Cambria Math" panose="02040503050406030204" pitchFamily="18" charset="0"/>
                        <a:cs typeface="Times New Roman" pitchFamily="18" charset="0"/>
                      </a:rPr>
                      <m:t>.</m:t>
                    </m:r>
                  </m:oMath>
                </a14:m>
                <a:endParaRPr lang="en-US" sz="1600" b="0" dirty="0" smtClean="0">
                  <a:solidFill>
                    <a:schemeClr val="tx1"/>
                  </a:solidFill>
                  <a:cs typeface="Times New Roman" pitchFamily="18" charset="0"/>
                </a:endParaRPr>
              </a:p>
              <a:p>
                <a:pPr indent="457200" algn="just">
                  <a:lnSpc>
                    <a:spcPct val="150000"/>
                  </a:lnSpc>
                  <a:spcBef>
                    <a:spcPts val="0"/>
                  </a:spcBef>
                </a:pPr>
                <a:endParaRPr lang="en-US" sz="1600" dirty="0" smtClean="0">
                  <a:solidFill>
                    <a:schemeClr val="tx1"/>
                  </a:solidFill>
                  <a:latin typeface="Times New Roman" pitchFamily="18" charset="0"/>
                  <a:cs typeface="Times New Roman" pitchFamily="18" charset="0"/>
                </a:endParaRP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Из последних двух зависимостей можно найти объем партии</a:t>
                </a:r>
              </a:p>
              <a:p>
                <a:pPr indent="457200">
                  <a:lnSpc>
                    <a:spcPct val="150000"/>
                  </a:lnSpc>
                  <a:spcBef>
                    <a:spcPts val="0"/>
                  </a:spcBef>
                </a:pPr>
                <a:endParaRPr lang="en-US" sz="1600" b="0" i="1" dirty="0" smtClean="0">
                  <a:solidFill>
                    <a:schemeClr val="tx1"/>
                  </a:solidFill>
                  <a:latin typeface="Cambria Math" panose="02040503050406030204" pitchFamily="18" charset="0"/>
                  <a:cs typeface="Times New Roman" pitchFamily="18" charset="0"/>
                </a:endParaRPr>
              </a:p>
              <a:p>
                <a:pPr indent="457200">
                  <a:lnSpc>
                    <a:spcPct val="150000"/>
                  </a:lnSpc>
                  <a:spcBef>
                    <a:spcPts val="0"/>
                  </a:spcBef>
                </a:pPr>
                <a14:m>
                  <m:oMath xmlns:m="http://schemas.openxmlformats.org/officeDocument/2006/math">
                    <m:r>
                      <a:rPr lang="en-US" sz="1600" b="0" i="1" smtClean="0">
                        <a:solidFill>
                          <a:schemeClr val="tx1"/>
                        </a:solidFill>
                        <a:latin typeface="Cambria Math" panose="02040503050406030204" pitchFamily="18" charset="0"/>
                        <a:cs typeface="Times New Roman" pitchFamily="18" charset="0"/>
                      </a:rPr>
                      <m:t>𝑛</m:t>
                    </m:r>
                    <m:r>
                      <a:rPr lang="en-US" sz="1600" b="0" i="1" smtClean="0">
                        <a:solidFill>
                          <a:schemeClr val="tx1"/>
                        </a:solidFill>
                        <a:latin typeface="Cambria Math" panose="02040503050406030204" pitchFamily="18" charset="0"/>
                        <a:cs typeface="Times New Roman" pitchFamily="18" charset="0"/>
                      </a:rPr>
                      <m:t>=</m:t>
                    </m:r>
                    <m:f>
                      <m:fPr>
                        <m:type m:val="lin"/>
                        <m:ctrlPr>
                          <a:rPr lang="en-US" sz="1600" b="0" i="1" smtClean="0">
                            <a:solidFill>
                              <a:schemeClr val="tx1"/>
                            </a:solidFill>
                            <a:latin typeface="Cambria Math" panose="02040503050406030204" pitchFamily="18" charset="0"/>
                            <a:cs typeface="Times New Roman" pitchFamily="18" charset="0"/>
                          </a:rPr>
                        </m:ctrlPr>
                      </m:fPr>
                      <m:num>
                        <m:sSup>
                          <m:sSupPr>
                            <m:ctrlPr>
                              <a:rPr lang="en-US" sz="1600" b="0" i="1" smtClean="0">
                                <a:solidFill>
                                  <a:schemeClr val="tx1"/>
                                </a:solidFill>
                                <a:latin typeface="Cambria Math" panose="02040503050406030204" pitchFamily="18" charset="0"/>
                                <a:cs typeface="Times New Roman" pitchFamily="18" charset="0"/>
                              </a:rPr>
                            </m:ctrlPr>
                          </m:sSupPr>
                          <m:e>
                            <m:r>
                              <m:rPr>
                                <m:sty m:val="p"/>
                              </m:rPr>
                              <a:rPr lang="el-GR" sz="1600" i="1">
                                <a:solidFill>
                                  <a:schemeClr val="tx1"/>
                                </a:solidFill>
                                <a:latin typeface="Cambria Math" panose="02040503050406030204" pitchFamily="18" charset="0"/>
                                <a:cs typeface="Times New Roman" pitchFamily="18" charset="0"/>
                              </a:rPr>
                              <m:t>σ</m:t>
                            </m:r>
                          </m:e>
                          <m:sup>
                            <m:r>
                              <a:rPr lang="en-US" sz="1600" b="0" i="1" smtClean="0">
                                <a:solidFill>
                                  <a:schemeClr val="tx1"/>
                                </a:solidFill>
                                <a:latin typeface="Cambria Math" panose="02040503050406030204" pitchFamily="18" charset="0"/>
                                <a:cs typeface="Times New Roman" pitchFamily="18" charset="0"/>
                              </a:rPr>
                              <m:t>2</m:t>
                            </m:r>
                          </m:sup>
                        </m:sSup>
                        <m:d>
                          <m:dPr>
                            <m:ctrlPr>
                              <a:rPr lang="en-US" sz="1600" b="0" i="1" smtClean="0">
                                <a:solidFill>
                                  <a:schemeClr val="tx1"/>
                                </a:solidFill>
                                <a:latin typeface="Cambria Math" panose="02040503050406030204" pitchFamily="18" charset="0"/>
                                <a:cs typeface="Times New Roman" pitchFamily="18" charset="0"/>
                              </a:rPr>
                            </m:ctrlPr>
                          </m:dPr>
                          <m:e>
                            <m:r>
                              <a:rPr lang="en-US" sz="1600" b="0" i="1" smtClean="0">
                                <a:solidFill>
                                  <a:schemeClr val="tx1"/>
                                </a:solidFill>
                                <a:latin typeface="Cambria Math" panose="02040503050406030204" pitchFamily="18" charset="0"/>
                                <a:cs typeface="Times New Roman" pitchFamily="18" charset="0"/>
                              </a:rPr>
                              <m:t>𝑋</m:t>
                            </m:r>
                          </m:e>
                        </m:d>
                      </m:num>
                      <m:den>
                        <m:sSup>
                          <m:sSupPr>
                            <m:ctrlPr>
                              <a:rPr lang="en-US" sz="1600" i="1">
                                <a:solidFill>
                                  <a:schemeClr val="tx1"/>
                                </a:solidFill>
                                <a:latin typeface="Cambria Math" panose="02040503050406030204" pitchFamily="18" charset="0"/>
                                <a:cs typeface="Times New Roman" pitchFamily="18" charset="0"/>
                              </a:rPr>
                            </m:ctrlPr>
                          </m:sSupPr>
                          <m:e>
                            <m:r>
                              <m:rPr>
                                <m:sty m:val="p"/>
                              </m:rPr>
                              <a:rPr lang="el-GR" sz="1600" i="1">
                                <a:solidFill>
                                  <a:schemeClr val="tx1"/>
                                </a:solidFill>
                                <a:latin typeface="Cambria Math" panose="02040503050406030204" pitchFamily="18" charset="0"/>
                                <a:cs typeface="Times New Roman" pitchFamily="18" charset="0"/>
                              </a:rPr>
                              <m:t>σ</m:t>
                            </m:r>
                          </m:e>
                          <m:sup>
                            <m:r>
                              <a:rPr lang="en-US" sz="1600" i="1">
                                <a:solidFill>
                                  <a:schemeClr val="tx1"/>
                                </a:solidFill>
                                <a:latin typeface="Cambria Math" panose="02040503050406030204" pitchFamily="18" charset="0"/>
                                <a:cs typeface="Times New Roman" pitchFamily="18" charset="0"/>
                              </a:rPr>
                              <m:t>2</m:t>
                            </m:r>
                          </m:sup>
                        </m:sSup>
                        <m:d>
                          <m:dPr>
                            <m:ctrlPr>
                              <a:rPr lang="en-US" sz="1600" i="1">
                                <a:solidFill>
                                  <a:schemeClr val="tx1"/>
                                </a:solidFill>
                                <a:latin typeface="Cambria Math" panose="02040503050406030204" pitchFamily="18" charset="0"/>
                                <a:cs typeface="Times New Roman" pitchFamily="18" charset="0"/>
                              </a:rPr>
                            </m:ctrlPr>
                          </m:dPr>
                          <m:e>
                            <m:acc>
                              <m:accPr>
                                <m:chr m:val="̅"/>
                                <m:ctrlPr>
                                  <a:rPr lang="en-US" sz="1600" b="0" i="1" smtClean="0">
                                    <a:solidFill>
                                      <a:schemeClr val="tx1"/>
                                    </a:solidFill>
                                    <a:latin typeface="Cambria Math" panose="02040503050406030204" pitchFamily="18" charset="0"/>
                                    <a:cs typeface="Times New Roman" pitchFamily="18" charset="0"/>
                                  </a:rPr>
                                </m:ctrlPr>
                              </m:accPr>
                              <m:e>
                                <m:r>
                                  <a:rPr lang="en-US" sz="1600" i="1">
                                    <a:solidFill>
                                      <a:schemeClr val="tx1"/>
                                    </a:solidFill>
                                    <a:latin typeface="Cambria Math" panose="02040503050406030204" pitchFamily="18" charset="0"/>
                                    <a:cs typeface="Times New Roman" pitchFamily="18" charset="0"/>
                                  </a:rPr>
                                  <m:t>𝑋</m:t>
                                </m:r>
                              </m:e>
                            </m:acc>
                          </m:e>
                        </m:d>
                        <m:r>
                          <a:rPr lang="en-US" sz="1600" b="0" i="1" smtClean="0">
                            <a:solidFill>
                              <a:schemeClr val="tx1"/>
                            </a:solidFill>
                            <a:latin typeface="Cambria Math" panose="02040503050406030204" pitchFamily="18" charset="0"/>
                            <a:cs typeface="Times New Roman" pitchFamily="18" charset="0"/>
                          </a:rPr>
                          <m:t>=</m:t>
                        </m:r>
                      </m:den>
                    </m:f>
                    <m:f>
                      <m:fPr>
                        <m:type m:val="lin"/>
                        <m:ctrlPr>
                          <a:rPr lang="en-US" sz="1600" b="0" i="1" smtClean="0">
                            <a:solidFill>
                              <a:schemeClr val="tx1"/>
                            </a:solidFill>
                            <a:latin typeface="Cambria Math" panose="02040503050406030204" pitchFamily="18" charset="0"/>
                            <a:cs typeface="Times New Roman" pitchFamily="18" charset="0"/>
                          </a:rPr>
                        </m:ctrlPr>
                      </m:fPr>
                      <m:num>
                        <m:sSup>
                          <m:sSupPr>
                            <m:ctrlPr>
                              <a:rPr lang="en-US" sz="1600" i="1">
                                <a:solidFill>
                                  <a:schemeClr val="tx1"/>
                                </a:solidFill>
                                <a:latin typeface="Cambria Math" panose="02040503050406030204" pitchFamily="18" charset="0"/>
                                <a:cs typeface="Times New Roman" pitchFamily="18" charset="0"/>
                              </a:rPr>
                            </m:ctrlPr>
                          </m:sSupPr>
                          <m:e>
                            <m:r>
                              <m:rPr>
                                <m:sty m:val="p"/>
                              </m:rPr>
                              <a:rPr lang="el-GR" sz="1600" i="1">
                                <a:solidFill>
                                  <a:schemeClr val="tx1"/>
                                </a:solidFill>
                                <a:latin typeface="Cambria Math" panose="02040503050406030204" pitchFamily="18" charset="0"/>
                                <a:cs typeface="Times New Roman" pitchFamily="18" charset="0"/>
                              </a:rPr>
                              <m:t>σ</m:t>
                            </m:r>
                          </m:e>
                          <m:sup>
                            <m:r>
                              <a:rPr lang="en-US" sz="1600" i="1">
                                <a:solidFill>
                                  <a:schemeClr val="tx1"/>
                                </a:solidFill>
                                <a:latin typeface="Cambria Math" panose="02040503050406030204" pitchFamily="18" charset="0"/>
                                <a:cs typeface="Times New Roman" pitchFamily="18" charset="0"/>
                              </a:rPr>
                              <m:t>2</m:t>
                            </m:r>
                          </m:sup>
                        </m:sSup>
                        <m:d>
                          <m:dPr>
                            <m:ctrlPr>
                              <a:rPr lang="en-US" sz="1600" i="1">
                                <a:solidFill>
                                  <a:schemeClr val="tx1"/>
                                </a:solidFill>
                                <a:latin typeface="Cambria Math" panose="02040503050406030204" pitchFamily="18" charset="0"/>
                                <a:cs typeface="Times New Roman" pitchFamily="18" charset="0"/>
                              </a:rPr>
                            </m:ctrlPr>
                          </m:dPr>
                          <m:e>
                            <m:r>
                              <a:rPr lang="en-US" sz="1600" i="1">
                                <a:solidFill>
                                  <a:schemeClr val="tx1"/>
                                </a:solidFill>
                                <a:latin typeface="Cambria Math" panose="02040503050406030204" pitchFamily="18" charset="0"/>
                                <a:cs typeface="Times New Roman" pitchFamily="18" charset="0"/>
                              </a:rPr>
                              <m:t>𝑋</m:t>
                            </m:r>
                          </m:e>
                        </m:d>
                        <m:sSup>
                          <m:sSupPr>
                            <m:ctrlPr>
                              <a:rPr lang="en-US" sz="1600" i="1">
                                <a:solidFill>
                                  <a:schemeClr val="tx1"/>
                                </a:solidFill>
                                <a:latin typeface="Cambria Math" panose="02040503050406030204" pitchFamily="18" charset="0"/>
                                <a:cs typeface="Times New Roman" pitchFamily="18" charset="0"/>
                              </a:rPr>
                            </m:ctrlPr>
                          </m:sSupPr>
                          <m:e>
                            <m:r>
                              <a:rPr lang="el-GR" sz="1600" i="1" dirty="0">
                                <a:solidFill>
                                  <a:schemeClr val="tx1"/>
                                </a:solidFill>
                                <a:latin typeface="Cambria Math" panose="02040503050406030204" pitchFamily="18" charset="0"/>
                                <a:cs typeface="Times New Roman" pitchFamily="18" charset="0"/>
                              </a:rPr>
                              <m:t>𝛼</m:t>
                            </m:r>
                            <m:r>
                              <m:rPr>
                                <m:nor/>
                              </m:rPr>
                              <a:rPr lang="ru-RU" sz="1600" dirty="0">
                                <a:solidFill>
                                  <a:schemeClr val="tx1"/>
                                </a:solidFill>
                                <a:latin typeface="Times New Roman" pitchFamily="18" charset="0"/>
                                <a:cs typeface="Times New Roman" pitchFamily="18" charset="0"/>
                              </a:rPr>
                              <m:t> </m:t>
                            </m:r>
                          </m:e>
                          <m:sup>
                            <m:r>
                              <a:rPr lang="en-US" sz="1600" i="1">
                                <a:solidFill>
                                  <a:schemeClr val="tx1"/>
                                </a:solidFill>
                                <a:latin typeface="Cambria Math" panose="02040503050406030204" pitchFamily="18" charset="0"/>
                                <a:cs typeface="Times New Roman" pitchFamily="18" charset="0"/>
                              </a:rPr>
                              <m:t>2</m:t>
                            </m:r>
                          </m:sup>
                        </m:sSup>
                      </m:num>
                      <m:den>
                        <m:sSup>
                          <m:sSupPr>
                            <m:ctrlPr>
                              <a:rPr lang="en-US" sz="1600" b="0" i="1" smtClean="0">
                                <a:solidFill>
                                  <a:schemeClr val="tx1"/>
                                </a:solidFill>
                                <a:latin typeface="Cambria Math" panose="02040503050406030204" pitchFamily="18" charset="0"/>
                                <a:cs typeface="Times New Roman" pitchFamily="18" charset="0"/>
                              </a:rPr>
                            </m:ctrlPr>
                          </m:sSupPr>
                          <m:e>
                            <m:r>
                              <m:rPr>
                                <m:sty m:val="p"/>
                              </m:rPr>
                              <a:rPr lang="el-GR" sz="1600" i="1">
                                <a:solidFill>
                                  <a:schemeClr val="tx1"/>
                                </a:solidFill>
                                <a:latin typeface="Cambria Math" panose="02040503050406030204" pitchFamily="18" charset="0"/>
                                <a:cs typeface="Times New Roman" pitchFamily="18" charset="0"/>
                              </a:rPr>
                              <m:t>ε</m:t>
                            </m:r>
                          </m:e>
                          <m:sup>
                            <m:r>
                              <a:rPr lang="en-US" sz="1600" b="0" i="1" smtClean="0">
                                <a:solidFill>
                                  <a:schemeClr val="tx1"/>
                                </a:solidFill>
                                <a:latin typeface="Cambria Math" panose="02040503050406030204" pitchFamily="18" charset="0"/>
                                <a:cs typeface="Times New Roman" pitchFamily="18" charset="0"/>
                              </a:rPr>
                              <m:t>2</m:t>
                            </m:r>
                          </m:sup>
                        </m:sSup>
                      </m:den>
                    </m:f>
                    <m:r>
                      <a:rPr lang="en-US" sz="1600" b="0" i="0" smtClean="0">
                        <a:solidFill>
                          <a:schemeClr val="tx1"/>
                        </a:solidFill>
                        <a:latin typeface="Cambria Math" panose="02040503050406030204" pitchFamily="18" charset="0"/>
                        <a:cs typeface="Times New Roman" pitchFamily="18" charset="0"/>
                      </a:rPr>
                      <m:t>.</m:t>
                    </m:r>
                  </m:oMath>
                </a14:m>
                <a:r>
                  <a:rPr lang="en-US" sz="1600" dirty="0" smtClean="0"/>
                  <a:t>                   </a:t>
                </a:r>
                <a14:m>
                  <m:oMath xmlns:m="http://schemas.openxmlformats.org/officeDocument/2006/math">
                    <a:fld id="{9B2A917C-8928-4CB8-9F11-18A707F08CCB}" type="mathplaceholder">
                      <a:rPr lang="ru-RU" sz="1600" i="1">
                        <a:latin typeface="Cambria Math" panose="02040503050406030204" pitchFamily="18" charset="0"/>
                      </a:rPr>
                      <a:t>Место для</a:t>
                    </a:fld>
                  </m:oMath>
                </a14:m>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mc:Choice>
        <mc:Fallback xmlns="">
          <p:sp>
            <p:nvSpPr>
              <p:cNvPr id="5" name="Текст 4"/>
              <p:cNvSpPr>
                <a:spLocks noGrp="1" noRot="1" noChangeAspect="1" noMove="1" noResize="1" noEditPoints="1" noAdjustHandles="1" noChangeArrowheads="1" noChangeShapeType="1" noTextEdit="1"/>
              </p:cNvSpPr>
              <p:nvPr>
                <p:ph type="body" sz="quarter" idx="10"/>
              </p:nvPr>
            </p:nvSpPr>
            <p:spPr>
              <a:xfrm>
                <a:off x="211994" y="946015"/>
                <a:ext cx="8785970" cy="3377114"/>
              </a:xfrm>
              <a:blipFill>
                <a:blip r:embed="rId3"/>
                <a:stretch>
                  <a:fillRect l="-416" r="-347" b="-361"/>
                </a:stretch>
              </a:blipFill>
            </p:spPr>
            <p:txBody>
              <a:bodyPr/>
              <a:lstStyle/>
              <a:p>
                <a:r>
                  <a:rPr lang="ru-RU">
                    <a:noFill/>
                  </a:rPr>
                  <a:t> </a:t>
                </a:r>
              </a:p>
            </p:txBody>
          </p:sp>
        </mc:Fallback>
      </mc:AlternateContent>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37</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19736470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26881" name="Equation" r:id="rId4" imgW="114120" imgH="177480" progId="Equation.DSMT4">
                  <p:embed/>
                </p:oleObj>
              </mc:Choice>
              <mc:Fallback>
                <p:oleObj name="Equation" r:id="rId4" imgW="114120" imgH="177480" progId="Equation.DSMT4">
                  <p:embed/>
                  <p:pic>
                    <p:nvPicPr>
                      <p:cNvPr id="2" name="Объект 1"/>
                      <p:cNvPicPr/>
                      <p:nvPr/>
                    </p:nvPicPr>
                    <p:blipFill>
                      <a:blip r:embed="rId5"/>
                      <a:stretch>
                        <a:fillRect/>
                      </a:stretch>
                    </p:blipFill>
                    <p:spPr>
                      <a:xfrm>
                        <a:off x="6546850" y="3362325"/>
                        <a:ext cx="114300" cy="177800"/>
                      </a:xfrm>
                      <a:prstGeom prst="rect">
                        <a:avLst/>
                      </a:prstGeom>
                    </p:spPr>
                  </p:pic>
                </p:oleObj>
              </mc:Fallback>
            </mc:AlternateContent>
          </a:graphicData>
        </a:graphic>
      </p:graphicFrame>
      <p:sp>
        <p:nvSpPr>
          <p:cNvPr id="4" name="TextBox 3"/>
          <p:cNvSpPr txBox="1"/>
          <p:nvPr/>
        </p:nvSpPr>
        <p:spPr>
          <a:xfrm>
            <a:off x="4114800" y="2151934"/>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79735107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6882" name="Equation" r:id="rId6" imgW="914400" imgH="198720" progId="Equation.DSMT4">
                  <p:embed/>
                </p:oleObj>
              </mc:Choice>
              <mc:Fallback>
                <p:oleObj name="Equation" r:id="rId6" imgW="914400" imgH="198720" progId="Equation.DSMT4">
                  <p:embed/>
                  <p:pic>
                    <p:nvPicPr>
                      <p:cNvPr id="3" name="Объект 2"/>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02084762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6883" name="Equation" r:id="rId7" imgW="914400" imgH="198720" progId="Equation.DSMT4">
                  <p:embed/>
                </p:oleObj>
              </mc:Choice>
              <mc:Fallback>
                <p:oleObj name="Equation" r:id="rId7" imgW="914400" imgH="198720" progId="Equation.DSMT4">
                  <p:embed/>
                  <p:pic>
                    <p:nvPicPr>
                      <p:cNvPr id="6" name="Объект 5"/>
                      <p:cNvPicPr/>
                      <p:nvPr/>
                    </p:nvPicPr>
                    <p:blipFill>
                      <a:blip r:embed="rId5"/>
                      <a:stretch>
                        <a:fillRect/>
                      </a:stretch>
                    </p:blipFill>
                    <p:spPr>
                      <a:xfrm>
                        <a:off x="6146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3007962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Текст 4"/>
              <p:cNvSpPr>
                <a:spLocks noGrp="1"/>
              </p:cNvSpPr>
              <p:nvPr>
                <p:ph type="body" sz="quarter" idx="10"/>
              </p:nvPr>
            </p:nvSpPr>
            <p:spPr>
              <a:xfrm>
                <a:off x="211994" y="946015"/>
                <a:ext cx="8785970" cy="3377114"/>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Для расчета объема задаются вероятностью </a:t>
                </a:r>
                <a:r>
                  <a:rPr lang="en-US" sz="1600" i="1" dirty="0" smtClean="0">
                    <a:solidFill>
                      <a:schemeClr val="tx1"/>
                    </a:solidFill>
                    <a:latin typeface="Times New Roman" pitchFamily="18" charset="0"/>
                    <a:cs typeface="Times New Roman" pitchFamily="18" charset="0"/>
                  </a:rPr>
                  <a:t>P</a:t>
                </a:r>
                <a:r>
                  <a:rPr lang="ru-RU" sz="1600" dirty="0" smtClean="0">
                    <a:solidFill>
                      <a:schemeClr val="tx1"/>
                    </a:solidFill>
                    <a:latin typeface="Times New Roman" pitchFamily="18" charset="0"/>
                    <a:cs typeface="Times New Roman" pitchFamily="18" charset="0"/>
                  </a:rPr>
                  <a:t>, с которой будут сделаны статистические выводы. Используя выражение </a:t>
                </a:r>
                <a:r>
                  <a:rPr lang="en-US" sz="1600" i="1" dirty="0" smtClean="0">
                    <a:solidFill>
                      <a:schemeClr val="tx1"/>
                    </a:solidFill>
                    <a:latin typeface="Times New Roman" pitchFamily="18" charset="0"/>
                    <a:cs typeface="Times New Roman" pitchFamily="18" charset="0"/>
                  </a:rPr>
                  <a:t>P</a:t>
                </a:r>
                <a:r>
                  <a:rPr lang="en-US" sz="1600" dirty="0" smtClean="0">
                    <a:solidFill>
                      <a:schemeClr val="tx1"/>
                    </a:solidFill>
                    <a:latin typeface="Times New Roman" pitchFamily="18" charset="0"/>
                    <a:cs typeface="Times New Roman" pitchFamily="18" charset="0"/>
                  </a:rPr>
                  <a:t> = </a:t>
                </a:r>
                <a:r>
                  <a:rPr lang="en-US" sz="1600" i="1" dirty="0" smtClean="0">
                    <a:solidFill>
                      <a:schemeClr val="tx1"/>
                    </a:solidFill>
                    <a:latin typeface="Times New Roman" pitchFamily="18" charset="0"/>
                    <a:cs typeface="Times New Roman" pitchFamily="18" charset="0"/>
                  </a:rPr>
                  <a:t>F</a:t>
                </a:r>
                <a:r>
                  <a:rPr lang="en-US" sz="1600" dirty="0" smtClean="0">
                    <a:solidFill>
                      <a:schemeClr val="tx1"/>
                    </a:solidFill>
                    <a:latin typeface="Times New Roman" pitchFamily="18" charset="0"/>
                    <a:cs typeface="Times New Roman" pitchFamily="18" charset="0"/>
                  </a:rPr>
                  <a:t>(</a:t>
                </a:r>
                <a:r>
                  <a:rPr lang="el-GR" sz="1600" dirty="0" smtClean="0">
                    <a:solidFill>
                      <a:schemeClr val="tx1"/>
                    </a:solidFill>
                    <a:latin typeface="Times New Roman" pitchFamily="18" charset="0"/>
                    <a:cs typeface="Times New Roman" pitchFamily="18" charset="0"/>
                  </a:rPr>
                  <a:t>α</a:t>
                </a:r>
                <a:r>
                  <a:rPr lang="en-US" sz="1600" dirty="0" smtClean="0">
                    <a:solidFill>
                      <a:schemeClr val="tx1"/>
                    </a:solidFill>
                    <a:latin typeface="Times New Roman" pitchFamily="18" charset="0"/>
                    <a:cs typeface="Times New Roman" pitchFamily="18" charset="0"/>
                  </a:rPr>
                  <a:t>)</a:t>
                </a:r>
                <a:r>
                  <a:rPr lang="ru-RU" sz="1600" dirty="0" smtClean="0">
                    <a:solidFill>
                      <a:schemeClr val="tx1"/>
                    </a:solidFill>
                    <a:latin typeface="Times New Roman" pitchFamily="18" charset="0"/>
                    <a:cs typeface="Times New Roman" pitchFamily="18" charset="0"/>
                  </a:rPr>
                  <a:t>, по таблицам значений </a:t>
                </a:r>
                <a:r>
                  <a:rPr lang="en-US" sz="1600" i="1" dirty="0">
                    <a:solidFill>
                      <a:schemeClr val="tx1"/>
                    </a:solidFill>
                    <a:latin typeface="Times New Roman" pitchFamily="18" charset="0"/>
                    <a:cs typeface="Times New Roman" pitchFamily="18" charset="0"/>
                  </a:rPr>
                  <a:t>F</a:t>
                </a:r>
                <a:r>
                  <a:rPr lang="en-US" sz="1600" dirty="0">
                    <a:solidFill>
                      <a:schemeClr val="tx1"/>
                    </a:solidFill>
                    <a:latin typeface="Times New Roman" pitchFamily="18" charset="0"/>
                    <a:cs typeface="Times New Roman" pitchFamily="18" charset="0"/>
                  </a:rPr>
                  <a:t>(</a:t>
                </a:r>
                <a:r>
                  <a:rPr lang="el-GR" sz="1600" dirty="0">
                    <a:solidFill>
                      <a:schemeClr val="tx1"/>
                    </a:solidFill>
                    <a:latin typeface="Times New Roman" pitchFamily="18" charset="0"/>
                    <a:cs typeface="Times New Roman" pitchFamily="18" charset="0"/>
                  </a:rPr>
                  <a:t>α</a:t>
                </a:r>
                <a:r>
                  <a:rPr lang="en-US" sz="1600" dirty="0" smtClean="0">
                    <a:solidFill>
                      <a:schemeClr val="tx1"/>
                    </a:solidFill>
                    <a:latin typeface="Times New Roman" pitchFamily="18" charset="0"/>
                    <a:cs typeface="Times New Roman" pitchFamily="18" charset="0"/>
                  </a:rPr>
                  <a:t>)</a:t>
                </a:r>
                <a:r>
                  <a:rPr lang="ru-RU" sz="1600" dirty="0" smtClean="0">
                    <a:solidFill>
                      <a:schemeClr val="tx1"/>
                    </a:solidFill>
                    <a:latin typeface="Times New Roman" pitchFamily="18" charset="0"/>
                    <a:cs typeface="Times New Roman" pitchFamily="18" charset="0"/>
                  </a:rPr>
                  <a:t> определяют величину </a:t>
                </a:r>
                <a:r>
                  <a:rPr lang="el-GR" sz="1600" dirty="0" smtClean="0">
                    <a:solidFill>
                      <a:schemeClr val="tx1"/>
                    </a:solidFill>
                    <a:latin typeface="Times New Roman" pitchFamily="18" charset="0"/>
                    <a:cs typeface="Times New Roman" pitchFamily="18" charset="0"/>
                  </a:rPr>
                  <a:t>α</a:t>
                </a:r>
                <a:r>
                  <a:rPr lang="ru-RU" sz="1600" dirty="0" smtClean="0">
                    <a:solidFill>
                      <a:schemeClr val="tx1"/>
                    </a:solidFill>
                    <a:latin typeface="Times New Roman" pitchFamily="18" charset="0"/>
                    <a:cs typeface="Times New Roman" pitchFamily="18" charset="0"/>
                  </a:rPr>
                  <a:t>. Затем, зная заданный допуск на контролируемую величину</a:t>
                </a:r>
              </a:p>
              <a:p>
                <a:pPr indent="457200">
                  <a:lnSpc>
                    <a:spcPct val="150000"/>
                  </a:lnSpc>
                  <a:spcBef>
                    <a:spcPts val="0"/>
                  </a:spcBef>
                </a:pPr>
                <a:endParaRPr lang="en-US" sz="1600" b="0" i="1" dirty="0" smtClean="0">
                  <a:solidFill>
                    <a:schemeClr val="tx1"/>
                  </a:solidFill>
                  <a:latin typeface="Cambria Math" panose="02040503050406030204" pitchFamily="18" charset="0"/>
                  <a:cs typeface="Times New Roman" pitchFamily="18" charset="0"/>
                </a:endParaRPr>
              </a:p>
              <a:p>
                <a:pPr indent="457200">
                  <a:lnSpc>
                    <a:spcPct val="150000"/>
                  </a:lnSpc>
                  <a:spcBef>
                    <a:spcPts val="0"/>
                  </a:spcBef>
                </a:pPr>
                <a14:m>
                  <m:oMath xmlns:m="http://schemas.openxmlformats.org/officeDocument/2006/math">
                    <m:r>
                      <m:rPr>
                        <m:sty m:val="p"/>
                      </m:rPr>
                      <a:rPr lang="el-GR" sz="1600" i="1">
                        <a:solidFill>
                          <a:schemeClr val="tx1"/>
                        </a:solidFill>
                        <a:latin typeface="Cambria Math" panose="02040503050406030204" pitchFamily="18" charset="0"/>
                        <a:cs typeface="Times New Roman" pitchFamily="18" charset="0"/>
                      </a:rPr>
                      <m:t>ε</m:t>
                    </m:r>
                    <m:r>
                      <a:rPr lang="en-US" sz="1600" b="0" i="1" smtClean="0">
                        <a:solidFill>
                          <a:schemeClr val="tx1"/>
                        </a:solidFill>
                        <a:latin typeface="Cambria Math" panose="02040503050406030204" pitchFamily="18" charset="0"/>
                        <a:cs typeface="Times New Roman" pitchFamily="18" charset="0"/>
                      </a:rPr>
                      <m:t>=</m:t>
                    </m:r>
                    <m:d>
                      <m:dPr>
                        <m:begChr m:val="|"/>
                        <m:endChr m:val="|"/>
                        <m:ctrlPr>
                          <a:rPr lang="en-US" sz="1600" b="0" i="1" smtClean="0">
                            <a:solidFill>
                              <a:schemeClr val="tx1"/>
                            </a:solidFill>
                            <a:latin typeface="Cambria Math" panose="02040503050406030204" pitchFamily="18" charset="0"/>
                            <a:cs typeface="Times New Roman" pitchFamily="18" charset="0"/>
                          </a:rPr>
                        </m:ctrlPr>
                      </m:dPr>
                      <m:e>
                        <m:r>
                          <a:rPr lang="en-US" sz="1600" b="0" i="1" smtClean="0">
                            <a:solidFill>
                              <a:schemeClr val="tx1"/>
                            </a:solidFill>
                            <a:latin typeface="Cambria Math" panose="02040503050406030204" pitchFamily="18" charset="0"/>
                            <a:cs typeface="Times New Roman" pitchFamily="18" charset="0"/>
                          </a:rPr>
                          <m:t>𝑀</m:t>
                        </m:r>
                        <m:d>
                          <m:dPr>
                            <m:ctrlPr>
                              <a:rPr lang="en-US" sz="1600" b="0" i="1" smtClean="0">
                                <a:solidFill>
                                  <a:schemeClr val="tx1"/>
                                </a:solidFill>
                                <a:latin typeface="Cambria Math" panose="02040503050406030204" pitchFamily="18" charset="0"/>
                                <a:cs typeface="Times New Roman" pitchFamily="18" charset="0"/>
                              </a:rPr>
                            </m:ctrlPr>
                          </m:dPr>
                          <m:e>
                            <m:r>
                              <a:rPr lang="en-US" sz="1600" i="1">
                                <a:solidFill>
                                  <a:schemeClr val="tx1"/>
                                </a:solidFill>
                                <a:latin typeface="Cambria Math" panose="02040503050406030204" pitchFamily="18" charset="0"/>
                                <a:cs typeface="Times New Roman" pitchFamily="18" charset="0"/>
                              </a:rPr>
                              <m:t>𝑋</m:t>
                            </m:r>
                          </m:e>
                        </m:d>
                        <m:r>
                          <a:rPr lang="en-US" sz="1600" b="0" i="1" smtClean="0">
                            <a:solidFill>
                              <a:schemeClr val="tx1"/>
                            </a:solidFill>
                            <a:latin typeface="Cambria Math" panose="02040503050406030204" pitchFamily="18" charset="0"/>
                            <a:cs typeface="Times New Roman" pitchFamily="18" charset="0"/>
                          </a:rPr>
                          <m:t>−</m:t>
                        </m:r>
                        <m:acc>
                          <m:accPr>
                            <m:chr m:val="̅"/>
                            <m:ctrlPr>
                              <a:rPr lang="en-US" sz="1600" b="0" i="1" smtClean="0">
                                <a:solidFill>
                                  <a:schemeClr val="tx1"/>
                                </a:solidFill>
                                <a:latin typeface="Cambria Math" panose="02040503050406030204" pitchFamily="18" charset="0"/>
                                <a:cs typeface="Times New Roman" pitchFamily="18" charset="0"/>
                              </a:rPr>
                            </m:ctrlPr>
                          </m:accPr>
                          <m:e>
                            <m:r>
                              <a:rPr lang="en-US" sz="1600" i="1">
                                <a:solidFill>
                                  <a:schemeClr val="tx1"/>
                                </a:solidFill>
                                <a:latin typeface="Cambria Math" panose="02040503050406030204" pitchFamily="18" charset="0"/>
                                <a:cs typeface="Times New Roman" pitchFamily="18" charset="0"/>
                              </a:rPr>
                              <m:t>𝑋</m:t>
                            </m:r>
                          </m:e>
                        </m:acc>
                      </m:e>
                    </m:d>
                  </m:oMath>
                </a14:m>
                <a:r>
                  <a:rPr lang="en-US" sz="1600" dirty="0" smtClean="0"/>
                  <a:t>                   </a:t>
                </a:r>
                <a14:m>
                  <m:oMath xmlns:m="http://schemas.openxmlformats.org/officeDocument/2006/math">
                    <a:fld id="{6DBD517E-AA35-48B4-95EB-903C39CC7468}" type="mathplaceholder">
                      <a:rPr lang="ru-RU" sz="1600" i="1">
                        <a:latin typeface="Cambria Math" panose="02040503050406030204" pitchFamily="18" charset="0"/>
                      </a:rPr>
                      <a:t>Место для</a:t>
                    </a:fld>
                  </m:oMath>
                </a14:m>
                <a:endParaRPr lang="ru-RU" sz="1600" dirty="0" smtClean="0">
                  <a:solidFill>
                    <a:schemeClr val="tx1"/>
                  </a:solidFill>
                  <a:latin typeface="Times New Roman" pitchFamily="18" charset="0"/>
                  <a:cs typeface="Times New Roman" pitchFamily="18" charset="0"/>
                </a:endParaRPr>
              </a:p>
              <a:p>
                <a:pPr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a:p>
                <a:pPr algn="just">
                  <a:spcBef>
                    <a:spcPts val="0"/>
                  </a:spcBef>
                  <a:spcAft>
                    <a:spcPts val="600"/>
                  </a:spcAft>
                </a:pPr>
                <a:r>
                  <a:rPr lang="ru-RU" sz="1600" dirty="0" smtClean="0">
                    <a:solidFill>
                      <a:schemeClr val="tx1"/>
                    </a:solidFill>
                    <a:latin typeface="Times New Roman" pitchFamily="18" charset="0"/>
                    <a:cs typeface="Times New Roman" pitchFamily="18" charset="0"/>
                  </a:rPr>
                  <a:t>и величину </a:t>
                </a:r>
                <a:r>
                  <a:rPr lang="el-GR" sz="1600" dirty="0" smtClean="0">
                    <a:solidFill>
                      <a:schemeClr val="tx1"/>
                    </a:solidFill>
                    <a:latin typeface="Times New Roman" pitchFamily="18" charset="0"/>
                    <a:cs typeface="Times New Roman" pitchFamily="18" charset="0"/>
                  </a:rPr>
                  <a:t>σ</a:t>
                </a:r>
                <a:r>
                  <a:rPr lang="ru-RU" sz="1600" dirty="0" smtClean="0">
                    <a:solidFill>
                      <a:schemeClr val="tx1"/>
                    </a:solidFill>
                    <a:latin typeface="Times New Roman" pitchFamily="18" charset="0"/>
                    <a:cs typeface="Times New Roman" pitchFamily="18" charset="0"/>
                  </a:rPr>
                  <a:t>(</a:t>
                </a:r>
                <a:r>
                  <a:rPr lang="en-US" sz="1600" i="1" dirty="0" smtClean="0">
                    <a:solidFill>
                      <a:schemeClr val="tx1"/>
                    </a:solidFill>
                    <a:latin typeface="Times New Roman" pitchFamily="18" charset="0"/>
                    <a:cs typeface="Times New Roman" pitchFamily="18" charset="0"/>
                  </a:rPr>
                  <a:t>X</a:t>
                </a:r>
                <a:r>
                  <a:rPr lang="en-US" sz="1600" dirty="0" smtClean="0">
                    <a:solidFill>
                      <a:schemeClr val="tx1"/>
                    </a:solidFill>
                    <a:latin typeface="Times New Roman" pitchFamily="18" charset="0"/>
                    <a:cs typeface="Times New Roman" pitchFamily="18" charset="0"/>
                  </a:rPr>
                  <a:t>)</a:t>
                </a:r>
                <a:r>
                  <a:rPr lang="ru-RU" sz="1600" dirty="0" smtClean="0">
                    <a:solidFill>
                      <a:schemeClr val="tx1"/>
                    </a:solidFill>
                    <a:latin typeface="Times New Roman" pitchFamily="18" charset="0"/>
                    <a:cs typeface="Times New Roman" pitchFamily="18" charset="0"/>
                  </a:rPr>
                  <a:t>, определяют величину объема партии.</a:t>
                </a:r>
              </a:p>
              <a:p>
                <a:pPr indent="457200" algn="just">
                  <a:spcBef>
                    <a:spcPts val="0"/>
                  </a:spcBef>
                  <a:spcAft>
                    <a:spcPts val="600"/>
                  </a:spcAft>
                </a:pPr>
                <a:endParaRPr lang="ru-RU" sz="1600" dirty="0" smtClean="0">
                  <a:solidFill>
                    <a:schemeClr val="tx1"/>
                  </a:solidFill>
                  <a:latin typeface="Times New Roman" pitchFamily="18" charset="0"/>
                  <a:cs typeface="Times New Roman" pitchFamily="18" charset="0"/>
                </a:endParaRPr>
              </a:p>
            </p:txBody>
          </p:sp>
        </mc:Choice>
        <mc:Fallback xmlns="">
          <p:sp>
            <p:nvSpPr>
              <p:cNvPr id="5" name="Текст 4"/>
              <p:cNvSpPr>
                <a:spLocks noGrp="1" noRot="1" noChangeAspect="1" noMove="1" noResize="1" noEditPoints="1" noAdjustHandles="1" noChangeArrowheads="1" noChangeShapeType="1" noTextEdit="1"/>
              </p:cNvSpPr>
              <p:nvPr>
                <p:ph type="body" sz="quarter" idx="10"/>
              </p:nvPr>
            </p:nvSpPr>
            <p:spPr>
              <a:xfrm>
                <a:off x="211994" y="946015"/>
                <a:ext cx="8785970" cy="3377114"/>
              </a:xfrm>
              <a:blipFill>
                <a:blip r:embed="rId3"/>
                <a:stretch>
                  <a:fillRect l="-416" r="-347"/>
                </a:stretch>
              </a:blipFill>
            </p:spPr>
            <p:txBody>
              <a:bodyPr/>
              <a:lstStyle/>
              <a:p>
                <a:r>
                  <a:rPr lang="ru-RU">
                    <a:noFill/>
                  </a:rPr>
                  <a:t> </a:t>
                </a:r>
              </a:p>
            </p:txBody>
          </p:sp>
        </mc:Fallback>
      </mc:AlternateContent>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38</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19736470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27887" name="Equation" r:id="rId4" imgW="114120" imgH="177480" progId="Equation.DSMT4">
                  <p:embed/>
                </p:oleObj>
              </mc:Choice>
              <mc:Fallback>
                <p:oleObj name="Equation" r:id="rId4" imgW="114120" imgH="177480" progId="Equation.DSMT4">
                  <p:embed/>
                  <p:pic>
                    <p:nvPicPr>
                      <p:cNvPr id="2" name="Объект 1"/>
                      <p:cNvPicPr/>
                      <p:nvPr/>
                    </p:nvPicPr>
                    <p:blipFill>
                      <a:blip r:embed="rId5"/>
                      <a:stretch>
                        <a:fillRect/>
                      </a:stretch>
                    </p:blipFill>
                    <p:spPr>
                      <a:xfrm>
                        <a:off x="6546850" y="3362325"/>
                        <a:ext cx="114300" cy="177800"/>
                      </a:xfrm>
                      <a:prstGeom prst="rect">
                        <a:avLst/>
                      </a:prstGeom>
                    </p:spPr>
                  </p:pic>
                </p:oleObj>
              </mc:Fallback>
            </mc:AlternateContent>
          </a:graphicData>
        </a:graphic>
      </p:graphicFrame>
      <p:sp>
        <p:nvSpPr>
          <p:cNvPr id="4" name="TextBox 3"/>
          <p:cNvSpPr txBox="1"/>
          <p:nvPr/>
        </p:nvSpPr>
        <p:spPr>
          <a:xfrm>
            <a:off x="4114800" y="2151934"/>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79735107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7888" name="Equation" r:id="rId6" imgW="914400" imgH="198720" progId="Equation.DSMT4">
                  <p:embed/>
                </p:oleObj>
              </mc:Choice>
              <mc:Fallback>
                <p:oleObj name="Equation" r:id="rId6" imgW="914400" imgH="198720" progId="Equation.DSMT4">
                  <p:embed/>
                  <p:pic>
                    <p:nvPicPr>
                      <p:cNvPr id="3" name="Объект 2"/>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02084762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7889" name="Equation" r:id="rId7" imgW="914400" imgH="198720" progId="Equation.DSMT4">
                  <p:embed/>
                </p:oleObj>
              </mc:Choice>
              <mc:Fallback>
                <p:oleObj name="Equation" r:id="rId7" imgW="914400" imgH="198720" progId="Equation.DSMT4">
                  <p:embed/>
                  <p:pic>
                    <p:nvPicPr>
                      <p:cNvPr id="6" name="Объект 5"/>
                      <p:cNvPicPr/>
                      <p:nvPr/>
                    </p:nvPicPr>
                    <p:blipFill>
                      <a:blip r:embed="rId5"/>
                      <a:stretch>
                        <a:fillRect/>
                      </a:stretch>
                    </p:blipFill>
                    <p:spPr>
                      <a:xfrm>
                        <a:off x="6146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407715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40632" y="948799"/>
            <a:ext cx="8697112" cy="2677656"/>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ТП может </a:t>
            </a:r>
            <a:r>
              <a:rPr lang="ru-RU" sz="1600" dirty="0">
                <a:latin typeface="Times New Roman" pitchFamily="18" charset="0"/>
                <a:cs typeface="Times New Roman" pitchFamily="18" charset="0"/>
              </a:rPr>
              <a:t>быть отнесен </a:t>
            </a:r>
            <a:r>
              <a:rPr lang="ru-RU" sz="1600" dirty="0" smtClean="0">
                <a:latin typeface="Times New Roman" pitchFamily="18" charset="0"/>
                <a:cs typeface="Times New Roman" pitchFamily="18" charset="0"/>
              </a:rPr>
              <a:t>к:</a:t>
            </a:r>
          </a:p>
          <a:p>
            <a:pPr marL="180000" indent="457200" algn="just">
              <a:lnSpc>
                <a:spcPct val="150000"/>
              </a:lnSpc>
            </a:pPr>
            <a:endParaRPr lang="ru-RU" sz="1600" dirty="0" smtClean="0">
              <a:latin typeface="Times New Roman" pitchFamily="18" charset="0"/>
              <a:cs typeface="Times New Roman" pitchFamily="18" charset="0"/>
            </a:endParaRPr>
          </a:p>
          <a:p>
            <a:pPr marL="465750" indent="-285750" algn="just">
              <a:lnSpc>
                <a:spcPct val="150000"/>
              </a:lnSpc>
              <a:buFont typeface="Wingdings" panose="05000000000000000000" pitchFamily="2" charset="2"/>
              <a:buChar char="Ø"/>
            </a:pPr>
            <a:r>
              <a:rPr lang="ru-RU" sz="1600" dirty="0" smtClean="0">
                <a:latin typeface="Times New Roman" pitchFamily="18" charset="0"/>
                <a:cs typeface="Times New Roman" pitchFamily="18" charset="0"/>
              </a:rPr>
              <a:t>изделию → «Технологический процесс изготовления измерителя напряженности поля»;</a:t>
            </a:r>
          </a:p>
          <a:p>
            <a:pPr marL="465750" indent="-285750" algn="just">
              <a:lnSpc>
                <a:spcPct val="150000"/>
              </a:lnSpc>
              <a:buFont typeface="Wingdings" panose="05000000000000000000" pitchFamily="2" charset="2"/>
              <a:buChar char="Ø"/>
            </a:pPr>
            <a:r>
              <a:rPr lang="ru-RU" sz="1600" dirty="0" smtClean="0">
                <a:latin typeface="Times New Roman" pitchFamily="18" charset="0"/>
                <a:cs typeface="Times New Roman" pitchFamily="18" charset="0"/>
              </a:rPr>
              <a:t>его составной части → «Технологический процесс изготовления трансформатора»;</a:t>
            </a:r>
          </a:p>
          <a:p>
            <a:pPr marL="465750" indent="-285750" algn="just">
              <a:lnSpc>
                <a:spcPct val="150000"/>
              </a:lnSpc>
              <a:buFont typeface="Wingdings" panose="05000000000000000000" pitchFamily="2" charset="2"/>
              <a:buChar char="Ø"/>
            </a:pPr>
            <a:r>
              <a:rPr lang="ru-RU" sz="1600" dirty="0" smtClean="0">
                <a:latin typeface="Times New Roman" pitchFamily="18" charset="0"/>
                <a:cs typeface="Times New Roman" pitchFamily="18" charset="0"/>
              </a:rPr>
              <a:t>методам обработки, сбора и контроля → «Технологический процесс настройки блока формирования сигналов». </a:t>
            </a:r>
            <a:endParaRPr lang="ru-RU" sz="1600" dirty="0">
              <a:latin typeface="Times New Roman" pitchFamily="18" charset="0"/>
              <a:cs typeface="Times New Roman" pitchFamily="18" charset="0"/>
            </a:endParaRPr>
          </a:p>
          <a:p>
            <a:pPr marL="180000" indent="457200" algn="just">
              <a:lnSpc>
                <a:spcPct val="150000"/>
              </a:lnSpc>
            </a:pPr>
            <a:endParaRPr lang="ru-RU" sz="1600" dirty="0" smtClean="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3</a:t>
            </a:r>
            <a:endParaRPr lang="ru-RU" dirty="0"/>
          </a:p>
        </p:txBody>
      </p:sp>
    </p:spTree>
    <p:extLst>
      <p:ext uri="{BB962C8B-B14F-4D97-AF65-F5344CB8AC3E}">
        <p14:creationId xmlns:p14="http://schemas.microsoft.com/office/powerpoint/2010/main" val="1627925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211994" y="946015"/>
            <a:ext cx="8785970" cy="3377114"/>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Выборочные методы контроля в зависимости от признака, по которому делаются статистические выводы, разделяются на контроль:</a:t>
            </a:r>
          </a:p>
          <a:p>
            <a:pPr indent="457200" algn="just">
              <a:lnSpc>
                <a:spcPct val="150000"/>
              </a:lnSpc>
              <a:spcBef>
                <a:spcPts val="0"/>
              </a:spcBef>
            </a:pPr>
            <a:endParaRPr lang="ru-RU" sz="1600" dirty="0" smtClean="0">
              <a:solidFill>
                <a:schemeClr val="tx1"/>
              </a:solidFill>
              <a:latin typeface="Times New Roman" pitchFamily="18" charset="0"/>
              <a:cs typeface="Times New Roman" pitchFamily="18" charset="0"/>
            </a:endParaRPr>
          </a:p>
          <a:p>
            <a:pPr marL="1079500" indent="-365125" algn="just">
              <a:lnSpc>
                <a:spcPct val="150000"/>
              </a:lnSpc>
              <a:spcBef>
                <a:spcPts val="0"/>
              </a:spcBef>
              <a:buFont typeface="Wingdings" panose="05000000000000000000" pitchFamily="2" charset="2"/>
              <a:buChar char="ü"/>
            </a:pPr>
            <a:r>
              <a:rPr lang="ru-RU" sz="1600" dirty="0" smtClean="0">
                <a:solidFill>
                  <a:schemeClr val="tx1"/>
                </a:solidFill>
                <a:latin typeface="Times New Roman" pitchFamily="18" charset="0"/>
                <a:cs typeface="Times New Roman" pitchFamily="18" charset="0"/>
              </a:rPr>
              <a:t>по альтернативному признаку;</a:t>
            </a:r>
          </a:p>
          <a:p>
            <a:pPr marL="1079500" indent="-365125" algn="just">
              <a:lnSpc>
                <a:spcPct val="150000"/>
              </a:lnSpc>
              <a:spcBef>
                <a:spcPts val="0"/>
              </a:spcBef>
              <a:buFont typeface="Wingdings" panose="05000000000000000000" pitchFamily="2" charset="2"/>
              <a:buChar char="ü"/>
            </a:pPr>
            <a:r>
              <a:rPr lang="ru-RU" sz="1600" dirty="0" smtClean="0">
                <a:solidFill>
                  <a:schemeClr val="tx1"/>
                </a:solidFill>
                <a:latin typeface="Times New Roman" pitchFamily="18" charset="0"/>
                <a:cs typeface="Times New Roman" pitchFamily="18" charset="0"/>
              </a:rPr>
              <a:t>качественному признаку;</a:t>
            </a:r>
          </a:p>
          <a:p>
            <a:pPr marL="1079500" indent="-365125" algn="just">
              <a:lnSpc>
                <a:spcPct val="150000"/>
              </a:lnSpc>
              <a:spcBef>
                <a:spcPts val="0"/>
              </a:spcBef>
              <a:buFont typeface="Wingdings" panose="05000000000000000000" pitchFamily="2" charset="2"/>
              <a:buChar char="ü"/>
            </a:pPr>
            <a:r>
              <a:rPr lang="ru-RU" sz="1600" dirty="0" smtClean="0">
                <a:solidFill>
                  <a:schemeClr val="tx1"/>
                </a:solidFill>
                <a:latin typeface="Times New Roman" pitchFamily="18" charset="0"/>
                <a:cs typeface="Times New Roman" pitchFamily="18" charset="0"/>
              </a:rPr>
              <a:t>количественному признаку.</a:t>
            </a: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39</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19736470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28914" name="Equation" r:id="rId3" imgW="114120" imgH="177480" progId="Equation.DSMT4">
                  <p:embed/>
                </p:oleObj>
              </mc:Choice>
              <mc:Fallback>
                <p:oleObj name="Equation" r:id="rId3" imgW="114120" imgH="177480" progId="Equation.DSMT4">
                  <p:embed/>
                  <p:pic>
                    <p:nvPicPr>
                      <p:cNvPr id="2" name="Объект 1"/>
                      <p:cNvPicPr/>
                      <p:nvPr/>
                    </p:nvPicPr>
                    <p:blipFill>
                      <a:blip r:embed="rId4"/>
                      <a:stretch>
                        <a:fillRect/>
                      </a:stretch>
                    </p:blipFill>
                    <p:spPr>
                      <a:xfrm>
                        <a:off x="6546850" y="3362325"/>
                        <a:ext cx="114300" cy="177800"/>
                      </a:xfrm>
                      <a:prstGeom prst="rect">
                        <a:avLst/>
                      </a:prstGeom>
                    </p:spPr>
                  </p:pic>
                </p:oleObj>
              </mc:Fallback>
            </mc:AlternateContent>
          </a:graphicData>
        </a:graphic>
      </p:graphicFrame>
      <p:sp>
        <p:nvSpPr>
          <p:cNvPr id="4" name="TextBox 3"/>
          <p:cNvSpPr txBox="1"/>
          <p:nvPr/>
        </p:nvSpPr>
        <p:spPr>
          <a:xfrm>
            <a:off x="4114800" y="2151934"/>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79735107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8915" name="Equation" r:id="rId5" imgW="914400" imgH="198720" progId="Equation.DSMT4">
                  <p:embed/>
                </p:oleObj>
              </mc:Choice>
              <mc:Fallback>
                <p:oleObj name="Equation" r:id="rId5" imgW="914400" imgH="198720" progId="Equation.DSMT4">
                  <p:embed/>
                  <p:pic>
                    <p:nvPicPr>
                      <p:cNvPr id="3" name="Объект 2"/>
                      <p:cNvPicPr/>
                      <p:nvPr/>
                    </p:nvPicPr>
                    <p:blipFill>
                      <a:blip r:embed="rId4"/>
                      <a:stretch>
                        <a:fillRect/>
                      </a:stretch>
                    </p:blipFill>
                    <p:spPr>
                      <a:xfrm>
                        <a:off x="6146800" y="3352800"/>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02084762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28916" name="Equation" r:id="rId6" imgW="914400" imgH="198720" progId="Equation.DSMT4">
                  <p:embed/>
                </p:oleObj>
              </mc:Choice>
              <mc:Fallback>
                <p:oleObj name="Equation" r:id="rId6" imgW="914400" imgH="198720" progId="Equation.DSMT4">
                  <p:embed/>
                  <p:pic>
                    <p:nvPicPr>
                      <p:cNvPr id="6" name="Объект 5"/>
                      <p:cNvPicPr/>
                      <p:nvPr/>
                    </p:nvPicPr>
                    <p:blipFill>
                      <a:blip r:embed="rId4"/>
                      <a:stretch>
                        <a:fillRect/>
                      </a:stretch>
                    </p:blipFill>
                    <p:spPr>
                      <a:xfrm>
                        <a:off x="6146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949618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302347" y="2643722"/>
            <a:ext cx="4243128" cy="539026"/>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Контроль по альтернативному признаку</a:t>
            </a: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40</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318598816"/>
              </p:ext>
            </p:extLst>
          </p:nvPr>
        </p:nvGraphicFramePr>
        <p:xfrm>
          <a:off x="6546850" y="2454809"/>
          <a:ext cx="114300" cy="177800"/>
        </p:xfrm>
        <a:graphic>
          <a:graphicData uri="http://schemas.openxmlformats.org/presentationml/2006/ole">
            <mc:AlternateContent xmlns:mc="http://schemas.openxmlformats.org/markup-compatibility/2006">
              <mc:Choice xmlns:v="urn:schemas-microsoft-com:vml" Requires="v">
                <p:oleObj spid="_x0000_s29941" name="Equation" r:id="rId4" imgW="114120" imgH="177480" progId="Equation.DSMT4">
                  <p:embed/>
                </p:oleObj>
              </mc:Choice>
              <mc:Fallback>
                <p:oleObj name="Equation" r:id="rId4" imgW="114120" imgH="177480" progId="Equation.DSMT4">
                  <p:embed/>
                  <p:pic>
                    <p:nvPicPr>
                      <p:cNvPr id="2" name="Объект 1"/>
                      <p:cNvPicPr/>
                      <p:nvPr/>
                    </p:nvPicPr>
                    <p:blipFill>
                      <a:blip r:embed="rId5"/>
                      <a:stretch>
                        <a:fillRect/>
                      </a:stretch>
                    </p:blipFill>
                    <p:spPr>
                      <a:xfrm>
                        <a:off x="6546850" y="2454809"/>
                        <a:ext cx="114300" cy="177800"/>
                      </a:xfrm>
                      <a:prstGeom prst="rect">
                        <a:avLst/>
                      </a:prstGeom>
                    </p:spPr>
                  </p:pic>
                </p:oleObj>
              </mc:Fallback>
            </mc:AlternateContent>
          </a:graphicData>
        </a:graphic>
      </p:graphicFrame>
      <p:sp>
        <p:nvSpPr>
          <p:cNvPr id="4" name="TextBox 3"/>
          <p:cNvSpPr txBox="1"/>
          <p:nvPr/>
        </p:nvSpPr>
        <p:spPr>
          <a:xfrm>
            <a:off x="4114800" y="1244418"/>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296295777"/>
              </p:ext>
            </p:extLst>
          </p:nvPr>
        </p:nvGraphicFramePr>
        <p:xfrm>
          <a:off x="6146800" y="2445284"/>
          <a:ext cx="914400" cy="198438"/>
        </p:xfrm>
        <a:graphic>
          <a:graphicData uri="http://schemas.openxmlformats.org/presentationml/2006/ole">
            <mc:AlternateContent xmlns:mc="http://schemas.openxmlformats.org/markup-compatibility/2006">
              <mc:Choice xmlns:v="urn:schemas-microsoft-com:vml" Requires="v">
                <p:oleObj spid="_x0000_s29942" name="Equation" r:id="rId6" imgW="914400" imgH="198720" progId="Equation.DSMT4">
                  <p:embed/>
                </p:oleObj>
              </mc:Choice>
              <mc:Fallback>
                <p:oleObj name="Equation" r:id="rId6" imgW="914400" imgH="198720" progId="Equation.DSMT4">
                  <p:embed/>
                  <p:pic>
                    <p:nvPicPr>
                      <p:cNvPr id="3" name="Объект 2"/>
                      <p:cNvPicPr/>
                      <p:nvPr/>
                    </p:nvPicPr>
                    <p:blipFill>
                      <a:blip r:embed="rId5"/>
                      <a:stretch>
                        <a:fillRect/>
                      </a:stretch>
                    </p:blipFill>
                    <p:spPr>
                      <a:xfrm>
                        <a:off x="6146800" y="2445284"/>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726609474"/>
              </p:ext>
            </p:extLst>
          </p:nvPr>
        </p:nvGraphicFramePr>
        <p:xfrm>
          <a:off x="6146800" y="2445284"/>
          <a:ext cx="914400" cy="198438"/>
        </p:xfrm>
        <a:graphic>
          <a:graphicData uri="http://schemas.openxmlformats.org/presentationml/2006/ole">
            <mc:AlternateContent xmlns:mc="http://schemas.openxmlformats.org/markup-compatibility/2006">
              <mc:Choice xmlns:v="urn:schemas-microsoft-com:vml" Requires="v">
                <p:oleObj spid="_x0000_s29943" name="Equation" r:id="rId7" imgW="914400" imgH="198720" progId="Equation.DSMT4">
                  <p:embed/>
                </p:oleObj>
              </mc:Choice>
              <mc:Fallback>
                <p:oleObj name="Equation" r:id="rId7" imgW="914400" imgH="198720" progId="Equation.DSMT4">
                  <p:embed/>
                  <p:pic>
                    <p:nvPicPr>
                      <p:cNvPr id="6" name="Объект 5"/>
                      <p:cNvPicPr/>
                      <p:nvPr/>
                    </p:nvPicPr>
                    <p:blipFill>
                      <a:blip r:embed="rId5"/>
                      <a:stretch>
                        <a:fillRect/>
                      </a:stretch>
                    </p:blipFill>
                    <p:spPr>
                      <a:xfrm>
                        <a:off x="6146800" y="2445284"/>
                        <a:ext cx="914400" cy="198438"/>
                      </a:xfrm>
                      <a:prstGeom prst="rect">
                        <a:avLst/>
                      </a:prstGeom>
                    </p:spPr>
                  </p:pic>
                </p:oleObj>
              </mc:Fallback>
            </mc:AlternateContent>
          </a:graphicData>
        </a:graphic>
      </p:graphicFrame>
      <p:sp>
        <p:nvSpPr>
          <p:cNvPr id="7" name="Прямоугольник 6"/>
          <p:cNvSpPr/>
          <p:nvPr/>
        </p:nvSpPr>
        <p:spPr>
          <a:xfrm>
            <a:off x="686121" y="618776"/>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Партия </a:t>
            </a:r>
            <a:r>
              <a:rPr lang="en-US" i="1" dirty="0" smtClean="0"/>
              <a:t>N</a:t>
            </a:r>
            <a:r>
              <a:rPr lang="en-US" dirty="0" smtClean="0"/>
              <a:t> </a:t>
            </a:r>
            <a:r>
              <a:rPr lang="ru-RU" dirty="0" smtClean="0"/>
              <a:t>изделий</a:t>
            </a:r>
            <a:endParaRPr lang="ru-RU" dirty="0"/>
          </a:p>
        </p:txBody>
      </p:sp>
      <p:sp>
        <p:nvSpPr>
          <p:cNvPr id="9" name="Прямоугольник 8"/>
          <p:cNvSpPr/>
          <p:nvPr/>
        </p:nvSpPr>
        <p:spPr>
          <a:xfrm>
            <a:off x="2792034" y="625651"/>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Выборка </a:t>
            </a:r>
            <a:r>
              <a:rPr lang="en-US" i="1" dirty="0" smtClean="0"/>
              <a:t>n</a:t>
            </a:r>
            <a:r>
              <a:rPr lang="en-US" dirty="0" smtClean="0"/>
              <a:t> </a:t>
            </a:r>
            <a:r>
              <a:rPr lang="ru-RU" dirty="0" smtClean="0"/>
              <a:t>изделий</a:t>
            </a:r>
            <a:endParaRPr lang="ru-RU" dirty="0"/>
          </a:p>
        </p:txBody>
      </p:sp>
      <p:sp>
        <p:nvSpPr>
          <p:cNvPr id="10" name="Прямоугольник 9"/>
          <p:cNvSpPr/>
          <p:nvPr/>
        </p:nvSpPr>
        <p:spPr>
          <a:xfrm>
            <a:off x="4909161" y="625651"/>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Измерение параметра </a:t>
            </a:r>
            <a:r>
              <a:rPr lang="en-US" i="1" dirty="0" smtClean="0"/>
              <a:t>X</a:t>
            </a:r>
            <a:endParaRPr lang="ru-RU" dirty="0"/>
          </a:p>
        </p:txBody>
      </p:sp>
      <p:cxnSp>
        <p:nvCxnSpPr>
          <p:cNvPr id="12" name="Прямая со стрелкой 11"/>
          <p:cNvCxnSpPr>
            <a:stCxn id="7" idx="3"/>
            <a:endCxn id="9" idx="1"/>
          </p:cNvCxnSpPr>
          <p:nvPr/>
        </p:nvCxnSpPr>
        <p:spPr>
          <a:xfrm>
            <a:off x="2220685" y="931597"/>
            <a:ext cx="571349" cy="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Прямая со стрелкой 12"/>
          <p:cNvCxnSpPr/>
          <p:nvPr/>
        </p:nvCxnSpPr>
        <p:spPr>
          <a:xfrm>
            <a:off x="4326598" y="924722"/>
            <a:ext cx="571349" cy="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Прямая со стрелкой 14"/>
          <p:cNvCxnSpPr>
            <a:stCxn id="10" idx="2"/>
          </p:cNvCxnSpPr>
          <p:nvPr/>
        </p:nvCxnSpPr>
        <p:spPr>
          <a:xfrm flipH="1">
            <a:off x="5232018" y="1251293"/>
            <a:ext cx="444425" cy="2701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Прямая со стрелкой 15"/>
          <p:cNvCxnSpPr/>
          <p:nvPr/>
        </p:nvCxnSpPr>
        <p:spPr>
          <a:xfrm>
            <a:off x="5687657" y="1221351"/>
            <a:ext cx="479971" cy="3300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Прямоугольник 18"/>
          <p:cNvSpPr/>
          <p:nvPr/>
        </p:nvSpPr>
        <p:spPr>
          <a:xfrm>
            <a:off x="3697454" y="1535467"/>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Годные</a:t>
            </a:r>
            <a:endParaRPr lang="ru-RU" dirty="0"/>
          </a:p>
        </p:txBody>
      </p:sp>
      <p:sp>
        <p:nvSpPr>
          <p:cNvPr id="20" name="Прямоугольник 19"/>
          <p:cNvSpPr/>
          <p:nvPr/>
        </p:nvSpPr>
        <p:spPr>
          <a:xfrm>
            <a:off x="6167628" y="1560885"/>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Дефектные </a:t>
            </a:r>
            <a:r>
              <a:rPr lang="en-US" i="1" dirty="0" smtClean="0"/>
              <a:t>m</a:t>
            </a:r>
            <a:r>
              <a:rPr lang="ru-RU" dirty="0" smtClean="0"/>
              <a:t> изделий</a:t>
            </a:r>
            <a:endParaRPr lang="ru-RU" dirty="0"/>
          </a:p>
        </p:txBody>
      </p:sp>
      <p:sp>
        <p:nvSpPr>
          <p:cNvPr id="22" name="Прямоугольник 21"/>
          <p:cNvSpPr/>
          <p:nvPr/>
        </p:nvSpPr>
        <p:spPr>
          <a:xfrm>
            <a:off x="5678904" y="2476848"/>
            <a:ext cx="2536945"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Сравнение </a:t>
            </a:r>
            <a:r>
              <a:rPr lang="en-US" i="1" dirty="0" smtClean="0"/>
              <a:t>m</a:t>
            </a:r>
            <a:r>
              <a:rPr lang="ru-RU" dirty="0" smtClean="0"/>
              <a:t> с заданным числом </a:t>
            </a:r>
            <a:r>
              <a:rPr lang="en-US" i="1" dirty="0" smtClean="0"/>
              <a:t>c</a:t>
            </a:r>
            <a:endParaRPr lang="ru-RU" i="1" dirty="0"/>
          </a:p>
        </p:txBody>
      </p:sp>
      <p:cxnSp>
        <p:nvCxnSpPr>
          <p:cNvPr id="24" name="Прямая со стрелкой 23"/>
          <p:cNvCxnSpPr>
            <a:stCxn id="20" idx="2"/>
            <a:endCxn id="22" idx="0"/>
          </p:cNvCxnSpPr>
          <p:nvPr/>
        </p:nvCxnSpPr>
        <p:spPr>
          <a:xfrm>
            <a:off x="6934910" y="2186527"/>
            <a:ext cx="12467" cy="2903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Прямая со стрелкой 28"/>
          <p:cNvCxnSpPr/>
          <p:nvPr/>
        </p:nvCxnSpPr>
        <p:spPr>
          <a:xfrm>
            <a:off x="5700124" y="3102490"/>
            <a:ext cx="12467" cy="298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Прямая со стрелкой 29"/>
          <p:cNvCxnSpPr/>
          <p:nvPr/>
        </p:nvCxnSpPr>
        <p:spPr>
          <a:xfrm>
            <a:off x="8203382" y="3111146"/>
            <a:ext cx="12467" cy="2903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Прямоугольник 31"/>
          <p:cNvSpPr/>
          <p:nvPr/>
        </p:nvSpPr>
        <p:spPr>
          <a:xfrm>
            <a:off x="4945997" y="3398884"/>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
            </a:r>
            <a:r>
              <a:rPr lang="en-US" dirty="0" smtClean="0"/>
              <a:t> &gt; </a:t>
            </a:r>
            <a:r>
              <a:rPr lang="en-US" i="1" dirty="0" smtClean="0"/>
              <a:t>c</a:t>
            </a:r>
            <a:endParaRPr lang="ru-RU" i="1" dirty="0"/>
          </a:p>
        </p:txBody>
      </p:sp>
      <p:sp>
        <p:nvSpPr>
          <p:cNvPr id="33" name="Прямоугольник 32"/>
          <p:cNvSpPr/>
          <p:nvPr/>
        </p:nvSpPr>
        <p:spPr>
          <a:xfrm>
            <a:off x="7448567" y="3392811"/>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t>m</a:t>
            </a:r>
            <a:r>
              <a:rPr lang="en-US" dirty="0"/>
              <a:t> </a:t>
            </a:r>
            <a:r>
              <a:rPr lang="en-US" dirty="0" smtClean="0"/>
              <a:t>&lt; </a:t>
            </a:r>
            <a:r>
              <a:rPr lang="en-US" i="1" dirty="0"/>
              <a:t>c</a:t>
            </a:r>
            <a:endParaRPr lang="ru-RU" dirty="0"/>
          </a:p>
        </p:txBody>
      </p:sp>
      <p:sp>
        <p:nvSpPr>
          <p:cNvPr id="34" name="Прямоугольник 33"/>
          <p:cNvSpPr/>
          <p:nvPr/>
        </p:nvSpPr>
        <p:spPr>
          <a:xfrm>
            <a:off x="4941328" y="4148062"/>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Партия бракуется</a:t>
            </a:r>
            <a:endParaRPr lang="ru-RU" dirty="0"/>
          </a:p>
        </p:txBody>
      </p:sp>
      <p:sp>
        <p:nvSpPr>
          <p:cNvPr id="35" name="Прямоугольник 34"/>
          <p:cNvSpPr/>
          <p:nvPr/>
        </p:nvSpPr>
        <p:spPr>
          <a:xfrm>
            <a:off x="7448567" y="4148062"/>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Партия принимается</a:t>
            </a:r>
            <a:endParaRPr lang="ru-RU" dirty="0"/>
          </a:p>
        </p:txBody>
      </p:sp>
    </p:spTree>
    <p:extLst>
      <p:ext uri="{BB962C8B-B14F-4D97-AF65-F5344CB8AC3E}">
        <p14:creationId xmlns:p14="http://schemas.microsoft.com/office/powerpoint/2010/main" val="1920425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211994" y="946015"/>
            <a:ext cx="8785970" cy="3377114"/>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При контроле по альтернативному признаку решение о приеме партии принимают, исходя из доли дефектных изделий в выборке (поэтому в названии метода – слово «альтернативный»). Контроль по альтернативному признаку ведут следующим образом:</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Из партии объемом </a:t>
            </a:r>
            <a:r>
              <a:rPr lang="en-US" sz="1600" i="1" dirty="0" smtClean="0">
                <a:solidFill>
                  <a:schemeClr val="tx1"/>
                </a:solidFill>
                <a:latin typeface="Times New Roman" pitchFamily="18" charset="0"/>
                <a:cs typeface="Times New Roman" pitchFamily="18" charset="0"/>
              </a:rPr>
              <a:t>N</a:t>
            </a:r>
            <a:r>
              <a:rPr lang="ru-RU" sz="1600" dirty="0" smtClean="0">
                <a:solidFill>
                  <a:schemeClr val="tx1"/>
                </a:solidFill>
                <a:latin typeface="Times New Roman" pitchFamily="18" charset="0"/>
                <a:cs typeface="Times New Roman" pitchFamily="18" charset="0"/>
              </a:rPr>
              <a:t> извлекается выборка объемом </a:t>
            </a:r>
            <a:r>
              <a:rPr lang="en-US" sz="1600" i="1" dirty="0" smtClean="0">
                <a:solidFill>
                  <a:schemeClr val="tx1"/>
                </a:solidFill>
                <a:latin typeface="Times New Roman" pitchFamily="18" charset="0"/>
                <a:cs typeface="Times New Roman" pitchFamily="18" charset="0"/>
              </a:rPr>
              <a:t>n</a:t>
            </a:r>
            <a:r>
              <a:rPr lang="ru-RU" sz="1600" dirty="0" smtClean="0">
                <a:solidFill>
                  <a:schemeClr val="tx1"/>
                </a:solidFill>
                <a:latin typeface="Times New Roman" pitchFamily="18" charset="0"/>
                <a:cs typeface="Times New Roman" pitchFamily="18" charset="0"/>
              </a:rPr>
              <a:t>. Измеряют параметр </a:t>
            </a:r>
            <a:r>
              <a:rPr lang="en-US" sz="1600" i="1" dirty="0" smtClean="0">
                <a:solidFill>
                  <a:schemeClr val="tx1"/>
                </a:solidFill>
                <a:latin typeface="Times New Roman" pitchFamily="18" charset="0"/>
                <a:cs typeface="Times New Roman" pitchFamily="18" charset="0"/>
              </a:rPr>
              <a:t>X</a:t>
            </a:r>
            <a:r>
              <a:rPr lang="ru-RU" sz="1600" dirty="0" smtClean="0">
                <a:solidFill>
                  <a:schemeClr val="tx1"/>
                </a:solidFill>
                <a:latin typeface="Times New Roman" pitchFamily="18" charset="0"/>
                <a:cs typeface="Times New Roman" pitchFamily="18" charset="0"/>
              </a:rPr>
              <a:t> во всех изделиях выборки и определяют число дефектных изделий </a:t>
            </a:r>
            <a:r>
              <a:rPr lang="en-US" sz="1600" i="1" dirty="0" smtClean="0">
                <a:solidFill>
                  <a:schemeClr val="tx1"/>
                </a:solidFill>
                <a:latin typeface="Times New Roman" pitchFamily="18" charset="0"/>
                <a:cs typeface="Times New Roman" pitchFamily="18" charset="0"/>
              </a:rPr>
              <a:t>m</a:t>
            </a:r>
            <a:r>
              <a:rPr lang="ru-RU" sz="1600" dirty="0" smtClean="0">
                <a:solidFill>
                  <a:schemeClr val="tx1"/>
                </a:solidFill>
                <a:latin typeface="Times New Roman" pitchFamily="18" charset="0"/>
                <a:cs typeface="Times New Roman" pitchFamily="18" charset="0"/>
              </a:rPr>
              <a:t>. Если </a:t>
            </a:r>
            <a:r>
              <a:rPr lang="en-US" sz="1600" i="1" dirty="0" smtClean="0">
                <a:solidFill>
                  <a:schemeClr val="tx1"/>
                </a:solidFill>
                <a:latin typeface="Times New Roman" pitchFamily="18" charset="0"/>
                <a:cs typeface="Times New Roman" pitchFamily="18" charset="0"/>
              </a:rPr>
              <a:t>m</a:t>
            </a:r>
            <a:r>
              <a:rPr lang="ru-RU" sz="1600" dirty="0" smtClean="0">
                <a:solidFill>
                  <a:schemeClr val="tx1"/>
                </a:solidFill>
                <a:latin typeface="Times New Roman" pitchFamily="18" charset="0"/>
                <a:cs typeface="Times New Roman" pitchFamily="18" charset="0"/>
              </a:rPr>
              <a:t> меньше наперед заданного (и согласованного с потребителем) числа </a:t>
            </a:r>
            <a:r>
              <a:rPr lang="en-US" sz="1600" i="1" dirty="0" smtClean="0">
                <a:solidFill>
                  <a:schemeClr val="tx1"/>
                </a:solidFill>
                <a:latin typeface="Times New Roman" pitchFamily="18" charset="0"/>
                <a:cs typeface="Times New Roman" pitchFamily="18" charset="0"/>
              </a:rPr>
              <a:t>c</a:t>
            </a:r>
            <a:r>
              <a:rPr lang="ru-RU" sz="1600" dirty="0" smtClean="0">
                <a:solidFill>
                  <a:schemeClr val="tx1"/>
                </a:solidFill>
                <a:latin typeface="Times New Roman" pitchFamily="18" charset="0"/>
                <a:cs typeface="Times New Roman" pitchFamily="18" charset="0"/>
              </a:rPr>
              <a:t>, то партию изделий принимают.</a:t>
            </a: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41</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19736470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0956" name="Equation" r:id="rId3" imgW="114120" imgH="177480" progId="Equation.DSMT4">
                  <p:embed/>
                </p:oleObj>
              </mc:Choice>
              <mc:Fallback>
                <p:oleObj name="Equation" r:id="rId3" imgW="114120" imgH="177480" progId="Equation.DSMT4">
                  <p:embed/>
                  <p:pic>
                    <p:nvPicPr>
                      <p:cNvPr id="2" name="Объект 1"/>
                      <p:cNvPicPr/>
                      <p:nvPr/>
                    </p:nvPicPr>
                    <p:blipFill>
                      <a:blip r:embed="rId4"/>
                      <a:stretch>
                        <a:fillRect/>
                      </a:stretch>
                    </p:blipFill>
                    <p:spPr>
                      <a:xfrm>
                        <a:off x="6546850" y="3362325"/>
                        <a:ext cx="114300" cy="177800"/>
                      </a:xfrm>
                      <a:prstGeom prst="rect">
                        <a:avLst/>
                      </a:prstGeom>
                    </p:spPr>
                  </p:pic>
                </p:oleObj>
              </mc:Fallback>
            </mc:AlternateContent>
          </a:graphicData>
        </a:graphic>
      </p:graphicFrame>
      <p:sp>
        <p:nvSpPr>
          <p:cNvPr id="4" name="TextBox 3"/>
          <p:cNvSpPr txBox="1"/>
          <p:nvPr/>
        </p:nvSpPr>
        <p:spPr>
          <a:xfrm>
            <a:off x="4114800" y="2151934"/>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79735107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0957" name="Equation" r:id="rId5" imgW="914400" imgH="198720" progId="Equation.DSMT4">
                  <p:embed/>
                </p:oleObj>
              </mc:Choice>
              <mc:Fallback>
                <p:oleObj name="Equation" r:id="rId5" imgW="914400" imgH="198720" progId="Equation.DSMT4">
                  <p:embed/>
                  <p:pic>
                    <p:nvPicPr>
                      <p:cNvPr id="3" name="Объект 2"/>
                      <p:cNvPicPr/>
                      <p:nvPr/>
                    </p:nvPicPr>
                    <p:blipFill>
                      <a:blip r:embed="rId4"/>
                      <a:stretch>
                        <a:fillRect/>
                      </a:stretch>
                    </p:blipFill>
                    <p:spPr>
                      <a:xfrm>
                        <a:off x="6146800" y="3352800"/>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02084762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0958" name="Equation" r:id="rId6" imgW="914400" imgH="198720" progId="Equation.DSMT4">
                  <p:embed/>
                </p:oleObj>
              </mc:Choice>
              <mc:Fallback>
                <p:oleObj name="Equation" r:id="rId6" imgW="914400" imgH="198720" progId="Equation.DSMT4">
                  <p:embed/>
                  <p:pic>
                    <p:nvPicPr>
                      <p:cNvPr id="6" name="Объект 5"/>
                      <p:cNvPicPr/>
                      <p:nvPr/>
                    </p:nvPicPr>
                    <p:blipFill>
                      <a:blip r:embed="rId4"/>
                      <a:stretch>
                        <a:fillRect/>
                      </a:stretch>
                    </p:blipFill>
                    <p:spPr>
                      <a:xfrm>
                        <a:off x="6146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311096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Текст 4"/>
              <p:cNvSpPr>
                <a:spLocks noGrp="1"/>
              </p:cNvSpPr>
              <p:nvPr>
                <p:ph type="body" sz="quarter" idx="10"/>
              </p:nvPr>
            </p:nvSpPr>
            <p:spPr>
              <a:xfrm>
                <a:off x="211994" y="946015"/>
                <a:ext cx="8785970" cy="3377114"/>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Если </a:t>
                </a:r>
                <a:r>
                  <a:rPr lang="en-US" sz="1600" i="1" dirty="0">
                    <a:solidFill>
                      <a:schemeClr val="tx1"/>
                    </a:solidFill>
                    <a:latin typeface="Times New Roman" pitchFamily="18" charset="0"/>
                    <a:cs typeface="Times New Roman" pitchFamily="18" charset="0"/>
                  </a:rPr>
                  <a:t>n </a:t>
                </a:r>
                <a:r>
                  <a:rPr lang="en-US" sz="1600" i="1" dirty="0" smtClean="0">
                    <a:solidFill>
                      <a:schemeClr val="tx1"/>
                    </a:solidFill>
                    <a:latin typeface="Times New Roman" pitchFamily="18" charset="0"/>
                    <a:cs typeface="Times New Roman" pitchFamily="18" charset="0"/>
                  </a:rPr>
                  <a:t>&lt;&lt; N</a:t>
                </a:r>
                <a:r>
                  <a:rPr lang="ru-RU" sz="1600" dirty="0" smtClean="0">
                    <a:solidFill>
                      <a:schemeClr val="tx1"/>
                    </a:solidFill>
                    <a:latin typeface="Times New Roman" pitchFamily="18" charset="0"/>
                    <a:cs typeface="Times New Roman" pitchFamily="18" charset="0"/>
                  </a:rPr>
                  <a:t> и</a:t>
                </a:r>
                <a:r>
                  <a:rPr lang="en-US" sz="1600" dirty="0" smtClean="0">
                    <a:solidFill>
                      <a:schemeClr val="tx1"/>
                    </a:solidFill>
                    <a:latin typeface="Times New Roman" pitchFamily="18" charset="0"/>
                    <a:cs typeface="Times New Roman" pitchFamily="18" charset="0"/>
                  </a:rPr>
                  <a:t> </a:t>
                </a:r>
                <a:r>
                  <a:rPr lang="ru-RU" sz="1600" dirty="0" smtClean="0">
                    <a:solidFill>
                      <a:schemeClr val="tx1"/>
                    </a:solidFill>
                    <a:latin typeface="Times New Roman" pitchFamily="18" charset="0"/>
                    <a:cs typeface="Times New Roman" pitchFamily="18" charset="0"/>
                  </a:rPr>
                  <a:t>доля дефектных изделий </a:t>
                </a:r>
                <a:r>
                  <a:rPr lang="en-US" sz="1600" dirty="0" smtClean="0">
                    <a:solidFill>
                      <a:schemeClr val="tx1"/>
                    </a:solidFill>
                    <a:latin typeface="Times New Roman" pitchFamily="18" charset="0"/>
                    <a:cs typeface="Times New Roman" pitchFamily="18" charset="0"/>
                  </a:rPr>
                  <a:t>q </a:t>
                </a:r>
                <a:r>
                  <a:rPr lang="ru-RU" sz="1600" dirty="0" smtClean="0">
                    <a:solidFill>
                      <a:schemeClr val="tx1"/>
                    </a:solidFill>
                    <a:latin typeface="Times New Roman" pitchFamily="18" charset="0"/>
                    <a:cs typeface="Times New Roman" pitchFamily="18" charset="0"/>
                  </a:rPr>
                  <a:t>в партии мала, то случайная величина </a:t>
                </a:r>
                <a:r>
                  <a:rPr lang="en-US" sz="1600" dirty="0" smtClean="0">
                    <a:solidFill>
                      <a:schemeClr val="tx1"/>
                    </a:solidFill>
                    <a:latin typeface="Times New Roman" pitchFamily="18" charset="0"/>
                    <a:cs typeface="Times New Roman" pitchFamily="18" charset="0"/>
                  </a:rPr>
                  <a:t>m</a:t>
                </a:r>
                <a:r>
                  <a:rPr lang="ru-RU" sz="1600" dirty="0" smtClean="0">
                    <a:solidFill>
                      <a:schemeClr val="tx1"/>
                    </a:solidFill>
                    <a:latin typeface="Times New Roman" pitchFamily="18" charset="0"/>
                    <a:cs typeface="Times New Roman" pitchFamily="18" charset="0"/>
                  </a:rPr>
                  <a:t> распределена по закону Пуассона</a:t>
                </a:r>
              </a:p>
              <a:p>
                <a:pPr indent="457200" algn="just">
                  <a:lnSpc>
                    <a:spcPct val="150000"/>
                  </a:lnSpc>
                  <a:spcBef>
                    <a:spcPts val="0"/>
                  </a:spcBef>
                </a:pP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latin typeface="Cambria Math" panose="02040503050406030204" pitchFamily="18" charset="0"/>
                              <a:cs typeface="Times New Roman" pitchFamily="18" charset="0"/>
                            </a:rPr>
                          </m:ctrlPr>
                        </m:sSubPr>
                        <m:e>
                          <m:r>
                            <a:rPr lang="en-US" sz="1600" i="1">
                              <a:solidFill>
                                <a:schemeClr val="tx1"/>
                              </a:solidFill>
                              <a:latin typeface="Cambria Math" panose="02040503050406030204" pitchFamily="18" charset="0"/>
                              <a:cs typeface="Times New Roman" pitchFamily="18" charset="0"/>
                            </a:rPr>
                            <m:t>𝑃</m:t>
                          </m:r>
                        </m:e>
                        <m:sub>
                          <m:r>
                            <a:rPr lang="en-US" sz="1600" b="0" i="1" smtClean="0">
                              <a:solidFill>
                                <a:schemeClr val="tx1"/>
                              </a:solidFill>
                              <a:latin typeface="Cambria Math" panose="02040503050406030204" pitchFamily="18" charset="0"/>
                              <a:cs typeface="Times New Roman" pitchFamily="18" charset="0"/>
                            </a:rPr>
                            <m:t>𝑚</m:t>
                          </m:r>
                          <m:r>
                            <a:rPr lang="en-US" sz="1600" b="0" i="1" smtClean="0">
                              <a:solidFill>
                                <a:schemeClr val="tx1"/>
                              </a:solidFill>
                              <a:latin typeface="Cambria Math" panose="02040503050406030204" pitchFamily="18" charset="0"/>
                              <a:cs typeface="Times New Roman" pitchFamily="18" charset="0"/>
                            </a:rPr>
                            <m:t>,</m:t>
                          </m:r>
                          <m:r>
                            <a:rPr lang="en-US" sz="1600" b="0" i="1" smtClean="0">
                              <a:solidFill>
                                <a:schemeClr val="tx1"/>
                              </a:solidFill>
                              <a:latin typeface="Cambria Math" panose="02040503050406030204" pitchFamily="18" charset="0"/>
                              <a:cs typeface="Times New Roman" pitchFamily="18" charset="0"/>
                            </a:rPr>
                            <m:t>𝑛</m:t>
                          </m:r>
                        </m:sub>
                      </m:sSub>
                      <m:r>
                        <a:rPr lang="en-US" sz="1600" b="0" i="1" smtClean="0">
                          <a:solidFill>
                            <a:schemeClr val="tx1"/>
                          </a:solidFill>
                          <a:latin typeface="Cambria Math" panose="02040503050406030204" pitchFamily="18" charset="0"/>
                          <a:cs typeface="Times New Roman" pitchFamily="18" charset="0"/>
                        </a:rPr>
                        <m:t>=</m:t>
                      </m:r>
                      <m:f>
                        <m:fPr>
                          <m:ctrlPr>
                            <a:rPr lang="en-US" sz="1600" b="0" i="1" smtClean="0">
                              <a:solidFill>
                                <a:schemeClr val="tx1"/>
                              </a:solidFill>
                              <a:latin typeface="Cambria Math" panose="02040503050406030204" pitchFamily="18" charset="0"/>
                              <a:cs typeface="Times New Roman" pitchFamily="18" charset="0"/>
                            </a:rPr>
                          </m:ctrlPr>
                        </m:fPr>
                        <m:num>
                          <m:sSup>
                            <m:sSupPr>
                              <m:ctrlPr>
                                <a:rPr lang="en-US" sz="1600" b="0" i="1" smtClean="0">
                                  <a:solidFill>
                                    <a:schemeClr val="tx1"/>
                                  </a:solidFill>
                                  <a:latin typeface="Cambria Math" panose="02040503050406030204" pitchFamily="18" charset="0"/>
                                  <a:cs typeface="Times New Roman" pitchFamily="18" charset="0"/>
                                </a:rPr>
                              </m:ctrlPr>
                            </m:sSupPr>
                            <m:e>
                              <m:r>
                                <a:rPr lang="en-US" sz="1600" b="0" i="1" smtClean="0">
                                  <a:solidFill>
                                    <a:schemeClr val="tx1"/>
                                  </a:solidFill>
                                  <a:latin typeface="Cambria Math" panose="02040503050406030204" pitchFamily="18" charset="0"/>
                                  <a:cs typeface="Times New Roman" pitchFamily="18" charset="0"/>
                                </a:rPr>
                                <m:t>𝑎</m:t>
                              </m:r>
                            </m:e>
                            <m:sup>
                              <m:r>
                                <a:rPr lang="en-US" sz="1600" b="0" i="1" smtClean="0">
                                  <a:solidFill>
                                    <a:schemeClr val="tx1"/>
                                  </a:solidFill>
                                  <a:latin typeface="Cambria Math" panose="02040503050406030204" pitchFamily="18" charset="0"/>
                                  <a:cs typeface="Times New Roman" pitchFamily="18" charset="0"/>
                                </a:rPr>
                                <m:t>𝑚</m:t>
                              </m:r>
                            </m:sup>
                          </m:sSup>
                          <m:sSup>
                            <m:sSupPr>
                              <m:ctrlPr>
                                <a:rPr lang="en-US" sz="1600" b="0" i="1" smtClean="0">
                                  <a:solidFill>
                                    <a:schemeClr val="tx1"/>
                                  </a:solidFill>
                                  <a:latin typeface="Cambria Math" panose="02040503050406030204" pitchFamily="18" charset="0"/>
                                  <a:cs typeface="Times New Roman" pitchFamily="18" charset="0"/>
                                </a:rPr>
                              </m:ctrlPr>
                            </m:sSupPr>
                            <m:e>
                              <m:r>
                                <a:rPr lang="en-US" sz="1600" b="0" i="1" smtClean="0">
                                  <a:solidFill>
                                    <a:schemeClr val="tx1"/>
                                  </a:solidFill>
                                  <a:latin typeface="Cambria Math" panose="02040503050406030204" pitchFamily="18" charset="0"/>
                                  <a:cs typeface="Times New Roman" pitchFamily="18" charset="0"/>
                                </a:rPr>
                                <m:t>𝑒</m:t>
                              </m:r>
                            </m:e>
                            <m:sup>
                              <m:r>
                                <a:rPr lang="en-US" sz="1600" b="0" i="1" smtClean="0">
                                  <a:solidFill>
                                    <a:schemeClr val="tx1"/>
                                  </a:solidFill>
                                  <a:latin typeface="Cambria Math" panose="02040503050406030204" pitchFamily="18" charset="0"/>
                                  <a:cs typeface="Times New Roman" pitchFamily="18" charset="0"/>
                                </a:rPr>
                                <m:t>−</m:t>
                              </m:r>
                              <m:r>
                                <a:rPr lang="en-US" sz="1600" b="0" i="1" smtClean="0">
                                  <a:solidFill>
                                    <a:schemeClr val="tx1"/>
                                  </a:solidFill>
                                  <a:latin typeface="Cambria Math" panose="02040503050406030204" pitchFamily="18" charset="0"/>
                                  <a:cs typeface="Times New Roman" pitchFamily="18" charset="0"/>
                                </a:rPr>
                                <m:t>𝑎</m:t>
                              </m:r>
                            </m:sup>
                          </m:sSup>
                        </m:num>
                        <m:den>
                          <m:r>
                            <a:rPr lang="en-US" sz="1600" b="0" i="1" smtClean="0">
                              <a:solidFill>
                                <a:schemeClr val="tx1"/>
                              </a:solidFill>
                              <a:latin typeface="Cambria Math" panose="02040503050406030204" pitchFamily="18" charset="0"/>
                              <a:cs typeface="Times New Roman" pitchFamily="18" charset="0"/>
                            </a:rPr>
                            <m:t>𝑚</m:t>
                          </m:r>
                          <m:r>
                            <a:rPr lang="en-US" sz="1600" b="0" i="1" smtClean="0">
                              <a:solidFill>
                                <a:schemeClr val="tx1"/>
                              </a:solidFill>
                              <a:latin typeface="Cambria Math" panose="02040503050406030204" pitchFamily="18" charset="0"/>
                              <a:cs typeface="Times New Roman" pitchFamily="18" charset="0"/>
                            </a:rPr>
                            <m:t>!</m:t>
                          </m:r>
                        </m:den>
                      </m:f>
                      <m:r>
                        <a:rPr lang="en-US" sz="1600" b="0" i="1" smtClean="0">
                          <a:solidFill>
                            <a:schemeClr val="tx1"/>
                          </a:solidFill>
                          <a:latin typeface="Cambria Math" panose="02040503050406030204" pitchFamily="18" charset="0"/>
                          <a:cs typeface="Times New Roman" pitchFamily="18" charset="0"/>
                        </a:rPr>
                        <m:t>,</m:t>
                      </m:r>
                    </m:oMath>
                  </m:oMathPara>
                </a14:m>
                <a:endParaRPr lang="en-US" sz="1600" dirty="0" smtClean="0">
                  <a:solidFill>
                    <a:schemeClr val="tx1"/>
                  </a:solidFill>
                  <a:latin typeface="Times New Roman" pitchFamily="18" charset="0"/>
                  <a:cs typeface="Times New Roman" pitchFamily="18" charset="0"/>
                </a:endParaRPr>
              </a:p>
              <a:p>
                <a:pPr algn="just">
                  <a:lnSpc>
                    <a:spcPct val="150000"/>
                  </a:lnSpc>
                  <a:spcBef>
                    <a:spcPts val="0"/>
                  </a:spcBef>
                </a:pPr>
                <a:r>
                  <a:rPr lang="ru-RU" sz="1600" dirty="0" smtClean="0">
                    <a:solidFill>
                      <a:schemeClr val="tx1"/>
                    </a:solidFill>
                    <a:latin typeface="Times New Roman" pitchFamily="18" charset="0"/>
                    <a:cs typeface="Times New Roman" pitchFamily="18" charset="0"/>
                  </a:rPr>
                  <a:t>где </a:t>
                </a:r>
                <a:r>
                  <a:rPr lang="en-US" sz="1600" i="1" dirty="0" smtClean="0">
                    <a:solidFill>
                      <a:schemeClr val="tx1"/>
                    </a:solidFill>
                    <a:latin typeface="Times New Roman" pitchFamily="18" charset="0"/>
                    <a:cs typeface="Times New Roman" pitchFamily="18" charset="0"/>
                  </a:rPr>
                  <a:t>a</a:t>
                </a:r>
                <a:r>
                  <a:rPr lang="en-US" sz="1600" dirty="0" smtClean="0">
                    <a:solidFill>
                      <a:schemeClr val="tx1"/>
                    </a:solidFill>
                    <a:latin typeface="Times New Roman" pitchFamily="18" charset="0"/>
                    <a:cs typeface="Times New Roman" pitchFamily="18" charset="0"/>
                  </a:rPr>
                  <a:t> = </a:t>
                </a:r>
                <a:r>
                  <a:rPr lang="en-US" sz="1600" i="1" dirty="0" smtClean="0">
                    <a:solidFill>
                      <a:schemeClr val="tx1"/>
                    </a:solidFill>
                    <a:latin typeface="Times New Roman" pitchFamily="18" charset="0"/>
                    <a:cs typeface="Times New Roman" pitchFamily="18" charset="0"/>
                  </a:rPr>
                  <a:t>nq.</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Вероятность приема партии изделий по результатам контроля выборки определяется уравнением</a:t>
                </a:r>
              </a:p>
              <a:p>
                <a:pPr indent="457200">
                  <a:lnSpc>
                    <a:spcPct val="150000"/>
                  </a:lnSpc>
                  <a:spcBef>
                    <a:spcPts val="0"/>
                  </a:spcBef>
                </a:pPr>
                <a:r>
                  <a:rPr lang="en-US" sz="1600" dirty="0">
                    <a:solidFill>
                      <a:schemeClr val="tx1"/>
                    </a:solidFill>
                    <a:cs typeface="Times New Roman" pitchFamily="18" charset="0"/>
                  </a:rPr>
                  <a:t>P</a:t>
                </a:r>
                <a14:m>
                  <m:oMath xmlns:m="http://schemas.openxmlformats.org/officeDocument/2006/math">
                    <m:d>
                      <m:dPr>
                        <m:ctrlPr>
                          <a:rPr lang="ru-RU" sz="1600" i="1" smtClean="0">
                            <a:solidFill>
                              <a:schemeClr val="tx1"/>
                            </a:solidFill>
                            <a:latin typeface="Cambria Math" panose="02040503050406030204" pitchFamily="18" charset="0"/>
                            <a:cs typeface="Times New Roman" pitchFamily="18" charset="0"/>
                          </a:rPr>
                        </m:ctrlPr>
                      </m:dPr>
                      <m:e>
                        <m:r>
                          <a:rPr lang="en-US" sz="1600" b="0" i="1" smtClean="0">
                            <a:solidFill>
                              <a:schemeClr val="tx1"/>
                            </a:solidFill>
                            <a:latin typeface="Cambria Math" panose="02040503050406030204" pitchFamily="18" charset="0"/>
                            <a:cs typeface="Times New Roman" pitchFamily="18" charset="0"/>
                          </a:rPr>
                          <m:t>𝑚</m:t>
                        </m:r>
                        <m:r>
                          <a:rPr lang="en-US" sz="1600" b="0" i="1" smtClean="0">
                            <a:solidFill>
                              <a:schemeClr val="tx1"/>
                            </a:solidFill>
                            <a:latin typeface="Cambria Math" panose="02040503050406030204" pitchFamily="18" charset="0"/>
                            <a:cs typeface="Times New Roman" pitchFamily="18" charset="0"/>
                          </a:rPr>
                          <m:t>,</m:t>
                        </m:r>
                        <m:r>
                          <a:rPr lang="en-US" sz="1600" b="0" i="1" smtClean="0">
                            <a:solidFill>
                              <a:schemeClr val="tx1"/>
                            </a:solidFill>
                            <a:latin typeface="Cambria Math" panose="02040503050406030204" pitchFamily="18" charset="0"/>
                            <a:cs typeface="Times New Roman" pitchFamily="18" charset="0"/>
                          </a:rPr>
                          <m:t>𝑐</m:t>
                        </m:r>
                      </m:e>
                    </m:d>
                    <m:r>
                      <a:rPr lang="en-US" sz="1600" b="0" i="1" smtClean="0">
                        <a:solidFill>
                          <a:schemeClr val="tx1"/>
                        </a:solidFill>
                        <a:latin typeface="Cambria Math" panose="02040503050406030204" pitchFamily="18" charset="0"/>
                        <a:cs typeface="Times New Roman" pitchFamily="18" charset="0"/>
                      </a:rPr>
                      <m:t>=</m:t>
                    </m:r>
                    <m:nary>
                      <m:naryPr>
                        <m:chr m:val="∑"/>
                        <m:ctrlPr>
                          <a:rPr lang="en-US" sz="1600" b="0" i="1" smtClean="0">
                            <a:solidFill>
                              <a:schemeClr val="tx1"/>
                            </a:solidFill>
                            <a:latin typeface="Cambria Math" panose="02040503050406030204" pitchFamily="18" charset="0"/>
                            <a:cs typeface="Times New Roman" pitchFamily="18" charset="0"/>
                          </a:rPr>
                        </m:ctrlPr>
                      </m:naryPr>
                      <m:sub>
                        <m:r>
                          <m:rPr>
                            <m:brk m:alnAt="23"/>
                          </m:rPr>
                          <a:rPr lang="en-US" sz="1600" b="0" i="1" smtClean="0">
                            <a:solidFill>
                              <a:schemeClr val="tx1"/>
                            </a:solidFill>
                            <a:latin typeface="Cambria Math" panose="02040503050406030204" pitchFamily="18" charset="0"/>
                            <a:cs typeface="Times New Roman" pitchFamily="18" charset="0"/>
                          </a:rPr>
                          <m:t>𝑚</m:t>
                        </m:r>
                        <m:r>
                          <a:rPr lang="en-US" sz="1600" b="0" i="1" smtClean="0">
                            <a:solidFill>
                              <a:schemeClr val="tx1"/>
                            </a:solidFill>
                            <a:latin typeface="Cambria Math" panose="02040503050406030204" pitchFamily="18" charset="0"/>
                            <a:cs typeface="Times New Roman" pitchFamily="18" charset="0"/>
                          </a:rPr>
                          <m:t>=0</m:t>
                        </m:r>
                      </m:sub>
                      <m:sup>
                        <m:r>
                          <a:rPr lang="en-US" sz="1600" b="0" i="1" smtClean="0">
                            <a:solidFill>
                              <a:schemeClr val="tx1"/>
                            </a:solidFill>
                            <a:latin typeface="Cambria Math" panose="02040503050406030204" pitchFamily="18" charset="0"/>
                            <a:cs typeface="Times New Roman" pitchFamily="18" charset="0"/>
                          </a:rPr>
                          <m:t>𝑐</m:t>
                        </m:r>
                      </m:sup>
                      <m:e>
                        <m:sSup>
                          <m:sSupPr>
                            <m:ctrlPr>
                              <a:rPr lang="en-US" sz="1600" b="0" i="1" smtClean="0">
                                <a:solidFill>
                                  <a:schemeClr val="tx1"/>
                                </a:solidFill>
                                <a:latin typeface="Cambria Math" panose="02040503050406030204" pitchFamily="18" charset="0"/>
                                <a:cs typeface="Times New Roman" pitchFamily="18" charset="0"/>
                              </a:rPr>
                            </m:ctrlPr>
                          </m:sSupPr>
                          <m:e>
                            <m:r>
                              <a:rPr lang="en-US" sz="1600" b="0" i="1" smtClean="0">
                                <a:solidFill>
                                  <a:schemeClr val="tx1"/>
                                </a:solidFill>
                                <a:latin typeface="Cambria Math" panose="02040503050406030204" pitchFamily="18" charset="0"/>
                                <a:cs typeface="Times New Roman" pitchFamily="18" charset="0"/>
                              </a:rPr>
                              <m:t>𝑎</m:t>
                            </m:r>
                          </m:e>
                          <m:sup>
                            <m:r>
                              <a:rPr lang="en-US" sz="1600" b="0" i="1" smtClean="0">
                                <a:solidFill>
                                  <a:schemeClr val="tx1"/>
                                </a:solidFill>
                                <a:latin typeface="Cambria Math" panose="02040503050406030204" pitchFamily="18" charset="0"/>
                                <a:cs typeface="Times New Roman" pitchFamily="18" charset="0"/>
                              </a:rPr>
                              <m:t>𝑚</m:t>
                            </m:r>
                          </m:sup>
                        </m:sSup>
                        <m:r>
                          <a:rPr lang="en-US" sz="1600" b="0" i="1" smtClean="0">
                            <a:solidFill>
                              <a:schemeClr val="tx1"/>
                            </a:solidFill>
                            <a:latin typeface="Cambria Math" panose="02040503050406030204" pitchFamily="18" charset="0"/>
                            <a:cs typeface="Times New Roman" pitchFamily="18" charset="0"/>
                          </a:rPr>
                          <m:t>/</m:t>
                        </m:r>
                        <m:r>
                          <a:rPr lang="en-US" sz="1600" b="0" i="1" smtClean="0">
                            <a:solidFill>
                              <a:schemeClr val="tx1"/>
                            </a:solidFill>
                            <a:latin typeface="Cambria Math" panose="02040503050406030204" pitchFamily="18" charset="0"/>
                            <a:cs typeface="Times New Roman" pitchFamily="18" charset="0"/>
                          </a:rPr>
                          <m:t>𝑚</m:t>
                        </m:r>
                        <m:r>
                          <a:rPr lang="en-US" sz="1600" b="0" i="1" smtClean="0">
                            <a:solidFill>
                              <a:schemeClr val="tx1"/>
                            </a:solidFill>
                            <a:latin typeface="Cambria Math" panose="02040503050406030204" pitchFamily="18" charset="0"/>
                            <a:cs typeface="Times New Roman" pitchFamily="18" charset="0"/>
                          </a:rPr>
                          <m:t>!.</m:t>
                        </m:r>
                      </m:e>
                    </m:nary>
                  </m:oMath>
                </a14:m>
                <a:endParaRPr lang="ru-RU" sz="1600" dirty="0" smtClean="0">
                  <a:solidFill>
                    <a:schemeClr val="tx1"/>
                  </a:solidFill>
                  <a:latin typeface="Times New Roman" pitchFamily="18" charset="0"/>
                  <a:cs typeface="Times New Roman" pitchFamily="18" charset="0"/>
                </a:endParaRPr>
              </a:p>
            </p:txBody>
          </p:sp>
        </mc:Choice>
        <mc:Fallback xmlns="">
          <p:sp>
            <p:nvSpPr>
              <p:cNvPr id="5" name="Текст 4"/>
              <p:cNvSpPr>
                <a:spLocks noGrp="1" noRot="1" noChangeAspect="1" noMove="1" noResize="1" noEditPoints="1" noAdjustHandles="1" noChangeArrowheads="1" noChangeShapeType="1" noTextEdit="1"/>
              </p:cNvSpPr>
              <p:nvPr>
                <p:ph type="body" sz="quarter" idx="10"/>
              </p:nvPr>
            </p:nvSpPr>
            <p:spPr>
              <a:xfrm>
                <a:off x="211994" y="946015"/>
                <a:ext cx="8785970" cy="3377114"/>
              </a:xfrm>
              <a:blipFill>
                <a:blip r:embed="rId3"/>
                <a:stretch>
                  <a:fillRect l="-416" r="-347" b="-4693"/>
                </a:stretch>
              </a:blipFill>
            </p:spPr>
            <p:txBody>
              <a:bodyPr/>
              <a:lstStyle/>
              <a:p>
                <a:r>
                  <a:rPr lang="ru-RU">
                    <a:noFill/>
                  </a:rPr>
                  <a:t> </a:t>
                </a:r>
              </a:p>
            </p:txBody>
          </p:sp>
        </mc:Fallback>
      </mc:AlternateContent>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42</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19736470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1977" name="Equation" r:id="rId4" imgW="114120" imgH="177480" progId="Equation.DSMT4">
                  <p:embed/>
                </p:oleObj>
              </mc:Choice>
              <mc:Fallback>
                <p:oleObj name="Equation" r:id="rId4" imgW="114120" imgH="177480" progId="Equation.DSMT4">
                  <p:embed/>
                  <p:pic>
                    <p:nvPicPr>
                      <p:cNvPr id="2" name="Объект 1"/>
                      <p:cNvPicPr/>
                      <p:nvPr/>
                    </p:nvPicPr>
                    <p:blipFill>
                      <a:blip r:embed="rId5"/>
                      <a:stretch>
                        <a:fillRect/>
                      </a:stretch>
                    </p:blipFill>
                    <p:spPr>
                      <a:xfrm>
                        <a:off x="6546850" y="3362325"/>
                        <a:ext cx="114300" cy="177800"/>
                      </a:xfrm>
                      <a:prstGeom prst="rect">
                        <a:avLst/>
                      </a:prstGeom>
                    </p:spPr>
                  </p:pic>
                </p:oleObj>
              </mc:Fallback>
            </mc:AlternateContent>
          </a:graphicData>
        </a:graphic>
      </p:graphicFrame>
      <p:sp>
        <p:nvSpPr>
          <p:cNvPr id="4" name="TextBox 3"/>
          <p:cNvSpPr txBox="1"/>
          <p:nvPr/>
        </p:nvSpPr>
        <p:spPr>
          <a:xfrm>
            <a:off x="4114800" y="2151934"/>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79735107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1978" name="Equation" r:id="rId6" imgW="914400" imgH="198720" progId="Equation.DSMT4">
                  <p:embed/>
                </p:oleObj>
              </mc:Choice>
              <mc:Fallback>
                <p:oleObj name="Equation" r:id="rId6" imgW="914400" imgH="198720" progId="Equation.DSMT4">
                  <p:embed/>
                  <p:pic>
                    <p:nvPicPr>
                      <p:cNvPr id="3" name="Объект 2"/>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02084762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1979" name="Equation" r:id="rId7" imgW="914400" imgH="198720" progId="Equation.DSMT4">
                  <p:embed/>
                </p:oleObj>
              </mc:Choice>
              <mc:Fallback>
                <p:oleObj name="Equation" r:id="rId7" imgW="914400" imgH="198720" progId="Equation.DSMT4">
                  <p:embed/>
                  <p:pic>
                    <p:nvPicPr>
                      <p:cNvPr id="6" name="Объект 5"/>
                      <p:cNvPicPr/>
                      <p:nvPr/>
                    </p:nvPicPr>
                    <p:blipFill>
                      <a:blip r:embed="rId5"/>
                      <a:stretch>
                        <a:fillRect/>
                      </a:stretch>
                    </p:blipFill>
                    <p:spPr>
                      <a:xfrm>
                        <a:off x="6146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2790924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Текст 4"/>
              <p:cNvSpPr>
                <a:spLocks noGrp="1"/>
              </p:cNvSpPr>
              <p:nvPr>
                <p:ph type="body" sz="quarter" idx="10"/>
              </p:nvPr>
            </p:nvSpPr>
            <p:spPr>
              <a:xfrm>
                <a:off x="89153" y="822262"/>
                <a:ext cx="8785970" cy="4182580"/>
              </a:xfrm>
              <a:solidFill>
                <a:schemeClr val="bg1"/>
              </a:solidFill>
            </p:spPr>
            <p:txBody>
              <a:bodyPr>
                <a:normAutofit fontScale="92500"/>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Если </a:t>
                </a:r>
                <a:r>
                  <a:rPr lang="en-US" sz="1600" i="1" dirty="0">
                    <a:solidFill>
                      <a:schemeClr val="tx1"/>
                    </a:solidFill>
                    <a:latin typeface="Times New Roman" pitchFamily="18" charset="0"/>
                    <a:cs typeface="Times New Roman" pitchFamily="18" charset="0"/>
                  </a:rPr>
                  <a:t>n </a:t>
                </a:r>
                <a:r>
                  <a:rPr lang="en-US" sz="1600" i="1" dirty="0" smtClean="0">
                    <a:solidFill>
                      <a:schemeClr val="tx1"/>
                    </a:solidFill>
                    <a:latin typeface="Times New Roman" pitchFamily="18" charset="0"/>
                    <a:cs typeface="Times New Roman" pitchFamily="18" charset="0"/>
                  </a:rPr>
                  <a:t>&lt;&lt; N</a:t>
                </a:r>
                <a:r>
                  <a:rPr lang="ru-RU" sz="1600" dirty="0" smtClean="0">
                    <a:solidFill>
                      <a:schemeClr val="tx1"/>
                    </a:solidFill>
                    <a:latin typeface="Times New Roman" pitchFamily="18" charset="0"/>
                    <a:cs typeface="Times New Roman" pitchFamily="18" charset="0"/>
                  </a:rPr>
                  <a:t> и</a:t>
                </a:r>
                <a:r>
                  <a:rPr lang="en-US" sz="1600" dirty="0" smtClean="0">
                    <a:solidFill>
                      <a:schemeClr val="tx1"/>
                    </a:solidFill>
                    <a:latin typeface="Times New Roman" pitchFamily="18" charset="0"/>
                    <a:cs typeface="Times New Roman" pitchFamily="18" charset="0"/>
                  </a:rPr>
                  <a:t> </a:t>
                </a:r>
                <a:r>
                  <a:rPr lang="ru-RU" sz="1600" dirty="0" smtClean="0">
                    <a:solidFill>
                      <a:schemeClr val="tx1"/>
                    </a:solidFill>
                    <a:latin typeface="Times New Roman" pitchFamily="18" charset="0"/>
                    <a:cs typeface="Times New Roman" pitchFamily="18" charset="0"/>
                  </a:rPr>
                  <a:t>доля дефектных изделий </a:t>
                </a:r>
                <a:r>
                  <a:rPr lang="en-US" sz="1600" dirty="0" smtClean="0">
                    <a:solidFill>
                      <a:schemeClr val="tx1"/>
                    </a:solidFill>
                    <a:latin typeface="Times New Roman" pitchFamily="18" charset="0"/>
                    <a:cs typeface="Times New Roman" pitchFamily="18" charset="0"/>
                  </a:rPr>
                  <a:t>q </a:t>
                </a:r>
                <a:r>
                  <a:rPr lang="ru-RU" sz="1600" dirty="0" smtClean="0">
                    <a:solidFill>
                      <a:schemeClr val="tx1"/>
                    </a:solidFill>
                    <a:latin typeface="Times New Roman" pitchFamily="18" charset="0"/>
                    <a:cs typeface="Times New Roman" pitchFamily="18" charset="0"/>
                  </a:rPr>
                  <a:t>в партии мала, то случайная величина </a:t>
                </a:r>
                <a:r>
                  <a:rPr lang="en-US" sz="1600" dirty="0" smtClean="0">
                    <a:solidFill>
                      <a:schemeClr val="tx1"/>
                    </a:solidFill>
                    <a:latin typeface="Times New Roman" pitchFamily="18" charset="0"/>
                    <a:cs typeface="Times New Roman" pitchFamily="18" charset="0"/>
                  </a:rPr>
                  <a:t>m</a:t>
                </a:r>
                <a:r>
                  <a:rPr lang="ru-RU" sz="1600" dirty="0" smtClean="0">
                    <a:solidFill>
                      <a:schemeClr val="tx1"/>
                    </a:solidFill>
                    <a:latin typeface="Times New Roman" pitchFamily="18" charset="0"/>
                    <a:cs typeface="Times New Roman" pitchFamily="18" charset="0"/>
                  </a:rPr>
                  <a:t> распределена по закону Пуассона</a:t>
                </a:r>
              </a:p>
              <a:p>
                <a:pPr indent="457200" algn="just">
                  <a:lnSpc>
                    <a:spcPct val="150000"/>
                  </a:lnSpc>
                  <a:spcBef>
                    <a:spcPts val="0"/>
                  </a:spcBef>
                </a:pPr>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latin typeface="Cambria Math" panose="02040503050406030204" pitchFamily="18" charset="0"/>
                              <a:cs typeface="Times New Roman" pitchFamily="18" charset="0"/>
                            </a:rPr>
                          </m:ctrlPr>
                        </m:sSubPr>
                        <m:e>
                          <m:r>
                            <a:rPr lang="en-US" sz="1600" i="1">
                              <a:solidFill>
                                <a:schemeClr val="tx1"/>
                              </a:solidFill>
                              <a:latin typeface="Cambria Math" panose="02040503050406030204" pitchFamily="18" charset="0"/>
                              <a:cs typeface="Times New Roman" pitchFamily="18" charset="0"/>
                            </a:rPr>
                            <m:t>𝑃</m:t>
                          </m:r>
                        </m:e>
                        <m:sub>
                          <m:r>
                            <a:rPr lang="en-US" sz="1600" b="0" i="1" smtClean="0">
                              <a:solidFill>
                                <a:schemeClr val="tx1"/>
                              </a:solidFill>
                              <a:latin typeface="Cambria Math" panose="02040503050406030204" pitchFamily="18" charset="0"/>
                              <a:cs typeface="Times New Roman" pitchFamily="18" charset="0"/>
                            </a:rPr>
                            <m:t>𝑚</m:t>
                          </m:r>
                          <m:r>
                            <a:rPr lang="en-US" sz="1600" b="0" i="1" smtClean="0">
                              <a:solidFill>
                                <a:schemeClr val="tx1"/>
                              </a:solidFill>
                              <a:latin typeface="Cambria Math" panose="02040503050406030204" pitchFamily="18" charset="0"/>
                              <a:cs typeface="Times New Roman" pitchFamily="18" charset="0"/>
                            </a:rPr>
                            <m:t>,</m:t>
                          </m:r>
                          <m:r>
                            <a:rPr lang="en-US" sz="1600" b="0" i="1" smtClean="0">
                              <a:solidFill>
                                <a:schemeClr val="tx1"/>
                              </a:solidFill>
                              <a:latin typeface="Cambria Math" panose="02040503050406030204" pitchFamily="18" charset="0"/>
                              <a:cs typeface="Times New Roman" pitchFamily="18" charset="0"/>
                            </a:rPr>
                            <m:t>𝑛</m:t>
                          </m:r>
                        </m:sub>
                      </m:sSub>
                      <m:r>
                        <a:rPr lang="en-US" sz="1600" b="0" i="1" smtClean="0">
                          <a:solidFill>
                            <a:schemeClr val="tx1"/>
                          </a:solidFill>
                          <a:latin typeface="Cambria Math" panose="02040503050406030204" pitchFamily="18" charset="0"/>
                          <a:cs typeface="Times New Roman" pitchFamily="18" charset="0"/>
                        </a:rPr>
                        <m:t>=</m:t>
                      </m:r>
                      <m:f>
                        <m:fPr>
                          <m:ctrlPr>
                            <a:rPr lang="en-US" sz="1600" b="0" i="1" smtClean="0">
                              <a:solidFill>
                                <a:schemeClr val="tx1"/>
                              </a:solidFill>
                              <a:latin typeface="Cambria Math" panose="02040503050406030204" pitchFamily="18" charset="0"/>
                              <a:cs typeface="Times New Roman" pitchFamily="18" charset="0"/>
                            </a:rPr>
                          </m:ctrlPr>
                        </m:fPr>
                        <m:num>
                          <m:sSup>
                            <m:sSupPr>
                              <m:ctrlPr>
                                <a:rPr lang="en-US" sz="1600" b="0" i="1" smtClean="0">
                                  <a:solidFill>
                                    <a:schemeClr val="tx1"/>
                                  </a:solidFill>
                                  <a:latin typeface="Cambria Math" panose="02040503050406030204" pitchFamily="18" charset="0"/>
                                  <a:cs typeface="Times New Roman" pitchFamily="18" charset="0"/>
                                </a:rPr>
                              </m:ctrlPr>
                            </m:sSupPr>
                            <m:e>
                              <m:r>
                                <a:rPr lang="en-US" sz="1600" b="0" i="1" smtClean="0">
                                  <a:solidFill>
                                    <a:schemeClr val="tx1"/>
                                  </a:solidFill>
                                  <a:latin typeface="Cambria Math" panose="02040503050406030204" pitchFamily="18" charset="0"/>
                                  <a:cs typeface="Times New Roman" pitchFamily="18" charset="0"/>
                                </a:rPr>
                                <m:t>𝑎</m:t>
                              </m:r>
                            </m:e>
                            <m:sup>
                              <m:r>
                                <a:rPr lang="en-US" sz="1600" b="0" i="1" smtClean="0">
                                  <a:solidFill>
                                    <a:schemeClr val="tx1"/>
                                  </a:solidFill>
                                  <a:latin typeface="Cambria Math" panose="02040503050406030204" pitchFamily="18" charset="0"/>
                                  <a:cs typeface="Times New Roman" pitchFamily="18" charset="0"/>
                                </a:rPr>
                                <m:t>𝑚</m:t>
                              </m:r>
                            </m:sup>
                          </m:sSup>
                          <m:sSup>
                            <m:sSupPr>
                              <m:ctrlPr>
                                <a:rPr lang="en-US" sz="1600" b="0" i="1" smtClean="0">
                                  <a:solidFill>
                                    <a:schemeClr val="tx1"/>
                                  </a:solidFill>
                                  <a:latin typeface="Cambria Math" panose="02040503050406030204" pitchFamily="18" charset="0"/>
                                  <a:cs typeface="Times New Roman" pitchFamily="18" charset="0"/>
                                </a:rPr>
                              </m:ctrlPr>
                            </m:sSupPr>
                            <m:e>
                              <m:r>
                                <a:rPr lang="en-US" sz="1600" b="0" i="1" smtClean="0">
                                  <a:solidFill>
                                    <a:schemeClr val="tx1"/>
                                  </a:solidFill>
                                  <a:latin typeface="Cambria Math" panose="02040503050406030204" pitchFamily="18" charset="0"/>
                                  <a:cs typeface="Times New Roman" pitchFamily="18" charset="0"/>
                                </a:rPr>
                                <m:t>𝑒</m:t>
                              </m:r>
                            </m:e>
                            <m:sup>
                              <m:r>
                                <a:rPr lang="en-US" sz="1600" b="0" i="1" smtClean="0">
                                  <a:solidFill>
                                    <a:schemeClr val="tx1"/>
                                  </a:solidFill>
                                  <a:latin typeface="Cambria Math" panose="02040503050406030204" pitchFamily="18" charset="0"/>
                                  <a:cs typeface="Times New Roman" pitchFamily="18" charset="0"/>
                                </a:rPr>
                                <m:t>−</m:t>
                              </m:r>
                              <m:r>
                                <a:rPr lang="en-US" sz="1600" b="0" i="1" smtClean="0">
                                  <a:solidFill>
                                    <a:schemeClr val="tx1"/>
                                  </a:solidFill>
                                  <a:latin typeface="Cambria Math" panose="02040503050406030204" pitchFamily="18" charset="0"/>
                                  <a:cs typeface="Times New Roman" pitchFamily="18" charset="0"/>
                                </a:rPr>
                                <m:t>𝑎</m:t>
                              </m:r>
                            </m:sup>
                          </m:sSup>
                        </m:num>
                        <m:den>
                          <m:r>
                            <a:rPr lang="en-US" sz="1600" b="0" i="1" smtClean="0">
                              <a:solidFill>
                                <a:schemeClr val="tx1"/>
                              </a:solidFill>
                              <a:latin typeface="Cambria Math" panose="02040503050406030204" pitchFamily="18" charset="0"/>
                              <a:cs typeface="Times New Roman" pitchFamily="18" charset="0"/>
                            </a:rPr>
                            <m:t>𝑚</m:t>
                          </m:r>
                          <m:r>
                            <a:rPr lang="en-US" sz="1600" b="0" i="1" smtClean="0">
                              <a:solidFill>
                                <a:schemeClr val="tx1"/>
                              </a:solidFill>
                              <a:latin typeface="Cambria Math" panose="02040503050406030204" pitchFamily="18" charset="0"/>
                              <a:cs typeface="Times New Roman" pitchFamily="18" charset="0"/>
                            </a:rPr>
                            <m:t>!</m:t>
                          </m:r>
                        </m:den>
                      </m:f>
                      <m:r>
                        <a:rPr lang="en-US" sz="1600" b="0" i="1" smtClean="0">
                          <a:solidFill>
                            <a:schemeClr val="tx1"/>
                          </a:solidFill>
                          <a:latin typeface="Cambria Math" panose="02040503050406030204" pitchFamily="18" charset="0"/>
                          <a:cs typeface="Times New Roman" pitchFamily="18" charset="0"/>
                        </a:rPr>
                        <m:t>,</m:t>
                      </m:r>
                    </m:oMath>
                  </m:oMathPara>
                </a14:m>
                <a:endParaRPr lang="en-US" sz="1600" dirty="0" smtClean="0">
                  <a:solidFill>
                    <a:schemeClr val="tx1"/>
                  </a:solidFill>
                  <a:latin typeface="Times New Roman" pitchFamily="18" charset="0"/>
                  <a:cs typeface="Times New Roman" pitchFamily="18" charset="0"/>
                </a:endParaRPr>
              </a:p>
              <a:p>
                <a:pPr algn="just">
                  <a:lnSpc>
                    <a:spcPct val="150000"/>
                  </a:lnSpc>
                  <a:spcBef>
                    <a:spcPts val="0"/>
                  </a:spcBef>
                </a:pPr>
                <a:r>
                  <a:rPr lang="ru-RU" sz="1600" dirty="0" smtClean="0">
                    <a:solidFill>
                      <a:schemeClr val="tx1"/>
                    </a:solidFill>
                    <a:latin typeface="Times New Roman" pitchFamily="18" charset="0"/>
                    <a:cs typeface="Times New Roman" pitchFamily="18" charset="0"/>
                  </a:rPr>
                  <a:t>где </a:t>
                </a:r>
                <a:r>
                  <a:rPr lang="en-US" sz="1600" i="1" dirty="0" smtClean="0">
                    <a:solidFill>
                      <a:schemeClr val="tx1"/>
                    </a:solidFill>
                    <a:latin typeface="Times New Roman" pitchFamily="18" charset="0"/>
                    <a:cs typeface="Times New Roman" pitchFamily="18" charset="0"/>
                  </a:rPr>
                  <a:t>a</a:t>
                </a:r>
                <a:r>
                  <a:rPr lang="en-US" sz="1600" dirty="0" smtClean="0">
                    <a:solidFill>
                      <a:schemeClr val="tx1"/>
                    </a:solidFill>
                    <a:latin typeface="Times New Roman" pitchFamily="18" charset="0"/>
                    <a:cs typeface="Times New Roman" pitchFamily="18" charset="0"/>
                  </a:rPr>
                  <a:t> = </a:t>
                </a:r>
                <a:r>
                  <a:rPr lang="en-US" sz="1600" i="1" dirty="0" smtClean="0">
                    <a:solidFill>
                      <a:schemeClr val="tx1"/>
                    </a:solidFill>
                    <a:latin typeface="Times New Roman" pitchFamily="18" charset="0"/>
                    <a:cs typeface="Times New Roman" pitchFamily="18" charset="0"/>
                  </a:rPr>
                  <a:t>nq.</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Вероятность приема партии изделий по результатам контроля выборки определяется уравнением</a:t>
                </a:r>
              </a:p>
              <a:p>
                <a:pPr indent="457200">
                  <a:lnSpc>
                    <a:spcPct val="150000"/>
                  </a:lnSpc>
                  <a:spcBef>
                    <a:spcPts val="0"/>
                  </a:spcBef>
                </a:pPr>
                <a:r>
                  <a:rPr lang="en-US" sz="1600" dirty="0">
                    <a:solidFill>
                      <a:schemeClr val="tx1"/>
                    </a:solidFill>
                    <a:cs typeface="Times New Roman" pitchFamily="18" charset="0"/>
                  </a:rPr>
                  <a:t>P</a:t>
                </a:r>
                <a14:m>
                  <m:oMath xmlns:m="http://schemas.openxmlformats.org/officeDocument/2006/math">
                    <m:d>
                      <m:dPr>
                        <m:ctrlPr>
                          <a:rPr lang="ru-RU" sz="1600" i="1" smtClean="0">
                            <a:solidFill>
                              <a:schemeClr val="tx1"/>
                            </a:solidFill>
                            <a:latin typeface="Cambria Math" panose="02040503050406030204" pitchFamily="18" charset="0"/>
                            <a:cs typeface="Times New Roman" pitchFamily="18" charset="0"/>
                          </a:rPr>
                        </m:ctrlPr>
                      </m:dPr>
                      <m:e>
                        <m:r>
                          <a:rPr lang="en-US" sz="1600" b="0" i="1" smtClean="0">
                            <a:solidFill>
                              <a:schemeClr val="tx1"/>
                            </a:solidFill>
                            <a:latin typeface="Cambria Math" panose="02040503050406030204" pitchFamily="18" charset="0"/>
                            <a:cs typeface="Times New Roman" pitchFamily="18" charset="0"/>
                          </a:rPr>
                          <m:t>𝑚</m:t>
                        </m:r>
                        <m:r>
                          <a:rPr lang="en-US" sz="1600" b="0" i="1" smtClean="0">
                            <a:solidFill>
                              <a:schemeClr val="tx1"/>
                            </a:solidFill>
                            <a:latin typeface="Cambria Math" panose="02040503050406030204" pitchFamily="18" charset="0"/>
                            <a:cs typeface="Times New Roman" pitchFamily="18" charset="0"/>
                          </a:rPr>
                          <m:t>,</m:t>
                        </m:r>
                        <m:r>
                          <a:rPr lang="en-US" sz="1600" b="0" i="1" smtClean="0">
                            <a:solidFill>
                              <a:schemeClr val="tx1"/>
                            </a:solidFill>
                            <a:latin typeface="Cambria Math" panose="02040503050406030204" pitchFamily="18" charset="0"/>
                            <a:cs typeface="Times New Roman" pitchFamily="18" charset="0"/>
                          </a:rPr>
                          <m:t>𝑐</m:t>
                        </m:r>
                      </m:e>
                    </m:d>
                    <m:r>
                      <a:rPr lang="en-US" sz="1600" b="0" i="1" smtClean="0">
                        <a:solidFill>
                          <a:schemeClr val="tx1"/>
                        </a:solidFill>
                        <a:latin typeface="Cambria Math" panose="02040503050406030204" pitchFamily="18" charset="0"/>
                        <a:cs typeface="Times New Roman" pitchFamily="18" charset="0"/>
                      </a:rPr>
                      <m:t>=</m:t>
                    </m:r>
                    <m:nary>
                      <m:naryPr>
                        <m:chr m:val="∑"/>
                        <m:ctrlPr>
                          <a:rPr lang="en-US" sz="1600" b="0" i="1" smtClean="0">
                            <a:solidFill>
                              <a:schemeClr val="tx1"/>
                            </a:solidFill>
                            <a:latin typeface="Cambria Math" panose="02040503050406030204" pitchFamily="18" charset="0"/>
                            <a:cs typeface="Times New Roman" pitchFamily="18" charset="0"/>
                          </a:rPr>
                        </m:ctrlPr>
                      </m:naryPr>
                      <m:sub>
                        <m:r>
                          <m:rPr>
                            <m:brk m:alnAt="23"/>
                          </m:rPr>
                          <a:rPr lang="en-US" sz="1600" b="0" i="1" smtClean="0">
                            <a:solidFill>
                              <a:schemeClr val="tx1"/>
                            </a:solidFill>
                            <a:latin typeface="Cambria Math" panose="02040503050406030204" pitchFamily="18" charset="0"/>
                            <a:cs typeface="Times New Roman" pitchFamily="18" charset="0"/>
                          </a:rPr>
                          <m:t>𝑚</m:t>
                        </m:r>
                        <m:r>
                          <a:rPr lang="en-US" sz="1600" b="0" i="1" smtClean="0">
                            <a:solidFill>
                              <a:schemeClr val="tx1"/>
                            </a:solidFill>
                            <a:latin typeface="Cambria Math" panose="02040503050406030204" pitchFamily="18" charset="0"/>
                            <a:cs typeface="Times New Roman" pitchFamily="18" charset="0"/>
                          </a:rPr>
                          <m:t>=0</m:t>
                        </m:r>
                      </m:sub>
                      <m:sup>
                        <m:r>
                          <a:rPr lang="en-US" sz="1600" b="0" i="1" smtClean="0">
                            <a:solidFill>
                              <a:schemeClr val="tx1"/>
                            </a:solidFill>
                            <a:latin typeface="Cambria Math" panose="02040503050406030204" pitchFamily="18" charset="0"/>
                            <a:cs typeface="Times New Roman" pitchFamily="18" charset="0"/>
                          </a:rPr>
                          <m:t>𝑐</m:t>
                        </m:r>
                      </m:sup>
                      <m:e>
                        <m:sSup>
                          <m:sSupPr>
                            <m:ctrlPr>
                              <a:rPr lang="en-US" sz="1600" b="0" i="1" smtClean="0">
                                <a:solidFill>
                                  <a:schemeClr val="tx1"/>
                                </a:solidFill>
                                <a:latin typeface="Cambria Math" panose="02040503050406030204" pitchFamily="18" charset="0"/>
                                <a:cs typeface="Times New Roman" pitchFamily="18" charset="0"/>
                              </a:rPr>
                            </m:ctrlPr>
                          </m:sSupPr>
                          <m:e>
                            <m:r>
                              <a:rPr lang="en-US" sz="1600" b="0" i="1" smtClean="0">
                                <a:solidFill>
                                  <a:schemeClr val="tx1"/>
                                </a:solidFill>
                                <a:latin typeface="Cambria Math" panose="02040503050406030204" pitchFamily="18" charset="0"/>
                                <a:cs typeface="Times New Roman" pitchFamily="18" charset="0"/>
                              </a:rPr>
                              <m:t>𝑎</m:t>
                            </m:r>
                          </m:e>
                          <m:sup>
                            <m:r>
                              <a:rPr lang="en-US" sz="1600" b="0" i="1" smtClean="0">
                                <a:solidFill>
                                  <a:schemeClr val="tx1"/>
                                </a:solidFill>
                                <a:latin typeface="Cambria Math" panose="02040503050406030204" pitchFamily="18" charset="0"/>
                                <a:cs typeface="Times New Roman" pitchFamily="18" charset="0"/>
                              </a:rPr>
                              <m:t>𝑚</m:t>
                            </m:r>
                          </m:sup>
                        </m:sSup>
                        <m:r>
                          <a:rPr lang="en-US" sz="1600" b="0" i="1" smtClean="0">
                            <a:solidFill>
                              <a:schemeClr val="tx1"/>
                            </a:solidFill>
                            <a:latin typeface="Cambria Math" panose="02040503050406030204" pitchFamily="18" charset="0"/>
                            <a:cs typeface="Times New Roman" pitchFamily="18" charset="0"/>
                          </a:rPr>
                          <m:t>/</m:t>
                        </m:r>
                        <m:r>
                          <a:rPr lang="en-US" sz="1600" b="0" i="1" smtClean="0">
                            <a:solidFill>
                              <a:schemeClr val="tx1"/>
                            </a:solidFill>
                            <a:latin typeface="Cambria Math" panose="02040503050406030204" pitchFamily="18" charset="0"/>
                            <a:cs typeface="Times New Roman" pitchFamily="18" charset="0"/>
                          </a:rPr>
                          <m:t>𝑚</m:t>
                        </m:r>
                        <m:r>
                          <a:rPr lang="en-US" sz="1600" b="0" i="1" smtClean="0">
                            <a:solidFill>
                              <a:schemeClr val="tx1"/>
                            </a:solidFill>
                            <a:latin typeface="Cambria Math" panose="02040503050406030204" pitchFamily="18" charset="0"/>
                            <a:cs typeface="Times New Roman" pitchFamily="18" charset="0"/>
                          </a:rPr>
                          <m:t>!.</m:t>
                        </m:r>
                      </m:e>
                    </m:nary>
                  </m:oMath>
                </a14:m>
                <a:endParaRPr lang="ru-RU" sz="1600" dirty="0" smtClean="0">
                  <a:solidFill>
                    <a:schemeClr val="tx1"/>
                  </a:solidFill>
                  <a:latin typeface="Times New Roman" pitchFamily="18" charset="0"/>
                  <a:cs typeface="Times New Roman" pitchFamily="18" charset="0"/>
                </a:endParaRP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В случае изготовления высококачественной продукции </a:t>
                </a:r>
                <a:r>
                  <a:rPr lang="en-US" sz="1600" i="1" dirty="0" smtClean="0">
                    <a:solidFill>
                      <a:schemeClr val="tx1"/>
                    </a:solidFill>
                    <a:latin typeface="Times New Roman" pitchFamily="18" charset="0"/>
                    <a:cs typeface="Times New Roman" pitchFamily="18" charset="0"/>
                  </a:rPr>
                  <a:t>c</a:t>
                </a:r>
                <a:r>
                  <a:rPr lang="ru-RU" sz="1600" i="1" dirty="0" smtClean="0">
                    <a:solidFill>
                      <a:schemeClr val="tx1"/>
                    </a:solidFill>
                    <a:latin typeface="Times New Roman" pitchFamily="18" charset="0"/>
                    <a:cs typeface="Times New Roman" pitchFamily="18" charset="0"/>
                  </a:rPr>
                  <a:t> </a:t>
                </a:r>
                <a:r>
                  <a:rPr lang="ru-RU" sz="1600" dirty="0" smtClean="0">
                    <a:solidFill>
                      <a:schemeClr val="tx1"/>
                    </a:solidFill>
                    <a:latin typeface="Times New Roman" pitchFamily="18" charset="0"/>
                    <a:cs typeface="Times New Roman" pitchFamily="18" charset="0"/>
                  </a:rPr>
                  <a:t>= 0.</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Выборочный контроль по альтернативному признаку широко используется вследствие наглядности операции приемки партии изделий, простоты расчетов, легкости задания параметров контроля в технической документации на производство изделий.</a:t>
                </a:r>
              </a:p>
            </p:txBody>
          </p:sp>
        </mc:Choice>
        <mc:Fallback xmlns="">
          <p:sp>
            <p:nvSpPr>
              <p:cNvPr id="5" name="Текст 4"/>
              <p:cNvSpPr>
                <a:spLocks noGrp="1" noRot="1" noChangeAspect="1" noMove="1" noResize="1" noEditPoints="1" noAdjustHandles="1" noChangeArrowheads="1" noChangeShapeType="1" noTextEdit="1"/>
              </p:cNvSpPr>
              <p:nvPr>
                <p:ph type="body" sz="quarter" idx="10"/>
              </p:nvPr>
            </p:nvSpPr>
            <p:spPr>
              <a:xfrm>
                <a:off x="89153" y="822262"/>
                <a:ext cx="8785970" cy="4182580"/>
              </a:xfrm>
              <a:blipFill>
                <a:blip r:embed="rId3"/>
                <a:stretch>
                  <a:fillRect l="-278" r="-278"/>
                </a:stretch>
              </a:blipFill>
            </p:spPr>
            <p:txBody>
              <a:bodyPr/>
              <a:lstStyle/>
              <a:p>
                <a:r>
                  <a:rPr lang="ru-RU">
                    <a:noFill/>
                  </a:rPr>
                  <a:t> </a:t>
                </a:r>
              </a:p>
            </p:txBody>
          </p:sp>
        </mc:Fallback>
      </mc:AlternateContent>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43</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19736470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2998" name="Equation" r:id="rId4" imgW="114120" imgH="177480" progId="Equation.DSMT4">
                  <p:embed/>
                </p:oleObj>
              </mc:Choice>
              <mc:Fallback>
                <p:oleObj name="Equation" r:id="rId4" imgW="114120" imgH="177480" progId="Equation.DSMT4">
                  <p:embed/>
                  <p:pic>
                    <p:nvPicPr>
                      <p:cNvPr id="2" name="Объект 1"/>
                      <p:cNvPicPr/>
                      <p:nvPr/>
                    </p:nvPicPr>
                    <p:blipFill>
                      <a:blip r:embed="rId5"/>
                      <a:stretch>
                        <a:fillRect/>
                      </a:stretch>
                    </p:blipFill>
                    <p:spPr>
                      <a:xfrm>
                        <a:off x="6546850" y="3362325"/>
                        <a:ext cx="114300" cy="177800"/>
                      </a:xfrm>
                      <a:prstGeom prst="rect">
                        <a:avLst/>
                      </a:prstGeom>
                    </p:spPr>
                  </p:pic>
                </p:oleObj>
              </mc:Fallback>
            </mc:AlternateContent>
          </a:graphicData>
        </a:graphic>
      </p:graphicFrame>
      <p:sp>
        <p:nvSpPr>
          <p:cNvPr id="4" name="TextBox 3"/>
          <p:cNvSpPr txBox="1"/>
          <p:nvPr/>
        </p:nvSpPr>
        <p:spPr>
          <a:xfrm>
            <a:off x="4114800" y="2151934"/>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79735107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2999" name="Equation" r:id="rId6" imgW="914400" imgH="198720" progId="Equation.DSMT4">
                  <p:embed/>
                </p:oleObj>
              </mc:Choice>
              <mc:Fallback>
                <p:oleObj name="Equation" r:id="rId6" imgW="914400" imgH="198720" progId="Equation.DSMT4">
                  <p:embed/>
                  <p:pic>
                    <p:nvPicPr>
                      <p:cNvPr id="3" name="Объект 2"/>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02084762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3000" name="Equation" r:id="rId7" imgW="914400" imgH="198720" progId="Equation.DSMT4">
                  <p:embed/>
                </p:oleObj>
              </mc:Choice>
              <mc:Fallback>
                <p:oleObj name="Equation" r:id="rId7" imgW="914400" imgH="198720" progId="Equation.DSMT4">
                  <p:embed/>
                  <p:pic>
                    <p:nvPicPr>
                      <p:cNvPr id="6" name="Объект 5"/>
                      <p:cNvPicPr/>
                      <p:nvPr/>
                    </p:nvPicPr>
                    <p:blipFill>
                      <a:blip r:embed="rId5"/>
                      <a:stretch>
                        <a:fillRect/>
                      </a:stretch>
                    </p:blipFill>
                    <p:spPr>
                      <a:xfrm>
                        <a:off x="6146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2059523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0" y="594001"/>
            <a:ext cx="6546850" cy="433440"/>
          </a:xfrm>
          <a:solidFill>
            <a:schemeClr val="bg1"/>
          </a:solidFill>
        </p:spPr>
        <p:txBody>
          <a:bodyPr>
            <a:normAutofit lnSpcReduction="10000"/>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Выборочный контроль по количественному признаку</a:t>
            </a:r>
          </a:p>
        </p:txBody>
      </p:sp>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44</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19736470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4022" name="Equation" r:id="rId3" imgW="114120" imgH="177480" progId="Equation.DSMT4">
                  <p:embed/>
                </p:oleObj>
              </mc:Choice>
              <mc:Fallback>
                <p:oleObj name="Equation" r:id="rId3" imgW="114120" imgH="177480" progId="Equation.DSMT4">
                  <p:embed/>
                  <p:pic>
                    <p:nvPicPr>
                      <p:cNvPr id="2" name="Объект 1"/>
                      <p:cNvPicPr/>
                      <p:nvPr/>
                    </p:nvPicPr>
                    <p:blipFill>
                      <a:blip r:embed="rId4"/>
                      <a:stretch>
                        <a:fillRect/>
                      </a:stretch>
                    </p:blipFill>
                    <p:spPr>
                      <a:xfrm>
                        <a:off x="6546850" y="3362325"/>
                        <a:ext cx="114300" cy="177800"/>
                      </a:xfrm>
                      <a:prstGeom prst="rect">
                        <a:avLst/>
                      </a:prstGeom>
                    </p:spPr>
                  </p:pic>
                </p:oleObj>
              </mc:Fallback>
            </mc:AlternateContent>
          </a:graphicData>
        </a:graphic>
      </p:graphicFrame>
      <p:sp>
        <p:nvSpPr>
          <p:cNvPr id="4" name="TextBox 3"/>
          <p:cNvSpPr txBox="1"/>
          <p:nvPr/>
        </p:nvSpPr>
        <p:spPr>
          <a:xfrm>
            <a:off x="4114800" y="2151934"/>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79735107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4023" name="Equation" r:id="rId5" imgW="914400" imgH="198720" progId="Equation.DSMT4">
                  <p:embed/>
                </p:oleObj>
              </mc:Choice>
              <mc:Fallback>
                <p:oleObj name="Equation" r:id="rId5" imgW="914400" imgH="198720" progId="Equation.DSMT4">
                  <p:embed/>
                  <p:pic>
                    <p:nvPicPr>
                      <p:cNvPr id="3" name="Объект 2"/>
                      <p:cNvPicPr/>
                      <p:nvPr/>
                    </p:nvPicPr>
                    <p:blipFill>
                      <a:blip r:embed="rId4"/>
                      <a:stretch>
                        <a:fillRect/>
                      </a:stretch>
                    </p:blipFill>
                    <p:spPr>
                      <a:xfrm>
                        <a:off x="6146800" y="3352800"/>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02084762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4024" name="Equation" r:id="rId6" imgW="914400" imgH="198720" progId="Equation.DSMT4">
                  <p:embed/>
                </p:oleObj>
              </mc:Choice>
              <mc:Fallback>
                <p:oleObj name="Equation" r:id="rId6" imgW="914400" imgH="198720" progId="Equation.DSMT4">
                  <p:embed/>
                  <p:pic>
                    <p:nvPicPr>
                      <p:cNvPr id="6" name="Объект 5"/>
                      <p:cNvPicPr/>
                      <p:nvPr/>
                    </p:nvPicPr>
                    <p:blipFill>
                      <a:blip r:embed="rId4"/>
                      <a:stretch>
                        <a:fillRect/>
                      </a:stretch>
                    </p:blipFill>
                    <p:spPr>
                      <a:xfrm>
                        <a:off x="6146800" y="3352800"/>
                        <a:ext cx="914400" cy="198438"/>
                      </a:xfrm>
                      <a:prstGeom prst="rect">
                        <a:avLst/>
                      </a:prstGeom>
                    </p:spPr>
                  </p:pic>
                </p:oleObj>
              </mc:Fallback>
            </mc:AlternateContent>
          </a:graphicData>
        </a:graphic>
      </p:graphicFrame>
      <p:sp>
        <p:nvSpPr>
          <p:cNvPr id="9" name="Прямоугольник 8"/>
          <p:cNvSpPr/>
          <p:nvPr/>
        </p:nvSpPr>
        <p:spPr>
          <a:xfrm>
            <a:off x="541745" y="1050523"/>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Партия </a:t>
            </a:r>
            <a:r>
              <a:rPr lang="en-US" i="1" dirty="0" smtClean="0"/>
              <a:t>N</a:t>
            </a:r>
            <a:r>
              <a:rPr lang="en-US" dirty="0" smtClean="0"/>
              <a:t> </a:t>
            </a:r>
            <a:r>
              <a:rPr lang="ru-RU" dirty="0" smtClean="0"/>
              <a:t>изделий</a:t>
            </a:r>
            <a:endParaRPr lang="ru-RU" dirty="0"/>
          </a:p>
        </p:txBody>
      </p:sp>
      <p:sp>
        <p:nvSpPr>
          <p:cNvPr id="10" name="Прямоугольник 9"/>
          <p:cNvSpPr/>
          <p:nvPr/>
        </p:nvSpPr>
        <p:spPr>
          <a:xfrm>
            <a:off x="2647658" y="1057398"/>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Выборка </a:t>
            </a:r>
            <a:r>
              <a:rPr lang="en-US" i="1" dirty="0" smtClean="0"/>
              <a:t>n</a:t>
            </a:r>
            <a:r>
              <a:rPr lang="en-US" dirty="0" smtClean="0"/>
              <a:t> </a:t>
            </a:r>
            <a:r>
              <a:rPr lang="ru-RU" dirty="0" smtClean="0"/>
              <a:t>изделий</a:t>
            </a:r>
            <a:endParaRPr lang="ru-RU" dirty="0"/>
          </a:p>
        </p:txBody>
      </p:sp>
      <p:sp>
        <p:nvSpPr>
          <p:cNvPr id="11" name="Прямоугольник 10"/>
          <p:cNvSpPr/>
          <p:nvPr/>
        </p:nvSpPr>
        <p:spPr>
          <a:xfrm>
            <a:off x="4764785" y="1057398"/>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Измерение параметра </a:t>
            </a:r>
            <a:r>
              <a:rPr lang="en-US" i="1" dirty="0" smtClean="0"/>
              <a:t>X</a:t>
            </a:r>
            <a:endParaRPr lang="ru-RU" dirty="0"/>
          </a:p>
        </p:txBody>
      </p:sp>
      <p:cxnSp>
        <p:nvCxnSpPr>
          <p:cNvPr id="12" name="Прямая со стрелкой 11"/>
          <p:cNvCxnSpPr>
            <a:stCxn id="9" idx="3"/>
            <a:endCxn id="10" idx="1"/>
          </p:cNvCxnSpPr>
          <p:nvPr/>
        </p:nvCxnSpPr>
        <p:spPr>
          <a:xfrm>
            <a:off x="2076309" y="1363344"/>
            <a:ext cx="571349" cy="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Прямая со стрелкой 12"/>
          <p:cNvCxnSpPr/>
          <p:nvPr/>
        </p:nvCxnSpPr>
        <p:spPr>
          <a:xfrm>
            <a:off x="4182222" y="1356469"/>
            <a:ext cx="571349" cy="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Прямоугольник 13"/>
              <p:cNvSpPr/>
              <p:nvPr/>
            </p:nvSpPr>
            <p:spPr>
              <a:xfrm>
                <a:off x="6910991" y="1070913"/>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Вычисление </a:t>
                </a: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𝑋</m:t>
                        </m:r>
                        <m:r>
                          <m:rPr>
                            <m:nor/>
                          </m:rPr>
                          <a:rPr lang="ru-RU" dirty="0"/>
                          <m:t> </m:t>
                        </m:r>
                      </m:e>
                    </m:acc>
                  </m:oMath>
                </a14:m>
                <a:endParaRPr lang="ru-RU" dirty="0"/>
              </a:p>
            </p:txBody>
          </p:sp>
        </mc:Choice>
        <mc:Fallback xmlns="">
          <p:sp>
            <p:nvSpPr>
              <p:cNvPr id="14" name="Прямоугольник 13"/>
              <p:cNvSpPr>
                <a:spLocks noRot="1" noChangeAspect="1" noMove="1" noResize="1" noEditPoints="1" noAdjustHandles="1" noChangeArrowheads="1" noChangeShapeType="1" noTextEdit="1"/>
              </p:cNvSpPr>
              <p:nvPr/>
            </p:nvSpPr>
            <p:spPr>
              <a:xfrm>
                <a:off x="6910991" y="1070913"/>
                <a:ext cx="1534564" cy="625642"/>
              </a:xfrm>
              <a:prstGeom prst="rect">
                <a:avLst/>
              </a:prstGeom>
              <a:blipFill>
                <a:blip r:embed="rId7"/>
                <a:stretch>
                  <a:fillRect/>
                </a:stretch>
              </a:blipFill>
            </p:spPr>
            <p:txBody>
              <a:bodyPr/>
              <a:lstStyle/>
              <a:p>
                <a:r>
                  <a:rPr lang="ru-RU">
                    <a:noFill/>
                  </a:rPr>
                  <a:t> </a:t>
                </a:r>
              </a:p>
            </p:txBody>
          </p:sp>
        </mc:Fallback>
      </mc:AlternateContent>
      <p:cxnSp>
        <p:nvCxnSpPr>
          <p:cNvPr id="15" name="Прямая со стрелкой 14"/>
          <p:cNvCxnSpPr/>
          <p:nvPr/>
        </p:nvCxnSpPr>
        <p:spPr>
          <a:xfrm>
            <a:off x="6310563" y="1376859"/>
            <a:ext cx="571349" cy="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Прямоугольник 15"/>
              <p:cNvSpPr/>
              <p:nvPr/>
            </p:nvSpPr>
            <p:spPr>
              <a:xfrm>
                <a:off x="541745" y="2011197"/>
                <a:ext cx="3361967"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Условие дефектности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endParaRPr lang="ru-RU"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541745" y="2011197"/>
                <a:ext cx="3361967" cy="625642"/>
              </a:xfrm>
              <a:prstGeom prst="rect">
                <a:avLst/>
              </a:prstGeom>
              <a:blipFill>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Прямоугольник 16"/>
              <p:cNvSpPr/>
              <p:nvPr/>
            </p:nvSpPr>
            <p:spPr>
              <a:xfrm>
                <a:off x="5083588" y="2011197"/>
                <a:ext cx="3361967"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Условие дефектности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endParaRPr lang="ru-RU" dirty="0"/>
              </a:p>
            </p:txBody>
          </p:sp>
        </mc:Choice>
        <mc:Fallback xmlns="">
          <p:sp>
            <p:nvSpPr>
              <p:cNvPr id="17" name="Прямоугольник 16"/>
              <p:cNvSpPr>
                <a:spLocks noRot="1" noChangeAspect="1" noMove="1" noResize="1" noEditPoints="1" noAdjustHandles="1" noChangeArrowheads="1" noChangeShapeType="1" noTextEdit="1"/>
              </p:cNvSpPr>
              <p:nvPr/>
            </p:nvSpPr>
            <p:spPr>
              <a:xfrm>
                <a:off x="5083588" y="2011197"/>
                <a:ext cx="3361967" cy="625642"/>
              </a:xfrm>
              <a:prstGeom prst="rect">
                <a:avLst/>
              </a:prstGeom>
              <a:blipFill>
                <a:blip r:embed="rId9"/>
                <a:stretch>
                  <a:fillRect/>
                </a:stretch>
              </a:blipFill>
            </p:spPr>
            <p:txBody>
              <a:bodyPr/>
              <a:lstStyle/>
              <a:p>
                <a:r>
                  <a:rPr lang="ru-RU">
                    <a:noFill/>
                  </a:rPr>
                  <a:t> </a:t>
                </a:r>
              </a:p>
            </p:txBody>
          </p:sp>
        </mc:Fallback>
      </mc:AlternateContent>
      <p:cxnSp>
        <p:nvCxnSpPr>
          <p:cNvPr id="19" name="Прямая со стрелкой 18"/>
          <p:cNvCxnSpPr>
            <a:stCxn id="14" idx="2"/>
          </p:cNvCxnSpPr>
          <p:nvPr/>
        </p:nvCxnSpPr>
        <p:spPr>
          <a:xfrm flipH="1">
            <a:off x="3903712" y="1696555"/>
            <a:ext cx="3774561" cy="314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stCxn id="14" idx="2"/>
            <a:endCxn id="17" idx="0"/>
          </p:cNvCxnSpPr>
          <p:nvPr/>
        </p:nvCxnSpPr>
        <p:spPr>
          <a:xfrm flipH="1">
            <a:off x="6764572" y="1696555"/>
            <a:ext cx="913701" cy="314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Прямоугольник 21"/>
              <p:cNvSpPr/>
              <p:nvPr/>
            </p:nvSpPr>
            <p:spPr>
              <a:xfrm>
                <a:off x="541745" y="2964996"/>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𝑋</m:t>
                          </m:r>
                          <m:r>
                            <m:rPr>
                              <m:nor/>
                            </m:rPr>
                            <a:rPr lang="ru-RU" dirty="0"/>
                            <m:t> </m:t>
                          </m:r>
                        </m:e>
                      </m:acc>
                      <m:r>
                        <a:rPr lang="en-US" b="0" i="0" dirty="0" smtClean="0">
                          <a:latin typeface="Cambria Math" panose="02040503050406030204" pitchFamily="18" charset="0"/>
                        </a:rPr>
                        <m:t>&lt;</m:t>
                      </m:r>
                      <m:r>
                        <a:rPr lang="en-US" b="0" i="1" dirty="0" smtClean="0">
                          <a:latin typeface="Cambria Math" panose="02040503050406030204" pitchFamily="18" charset="0"/>
                        </a:rPr>
                        <m:t>𝑐</m:t>
                      </m:r>
                    </m:oMath>
                  </m:oMathPara>
                </a14:m>
                <a:endParaRPr lang="ru-RU" i="1" dirty="0"/>
              </a:p>
            </p:txBody>
          </p:sp>
        </mc:Choice>
        <mc:Fallback xmlns="">
          <p:sp>
            <p:nvSpPr>
              <p:cNvPr id="22" name="Прямоугольник 21"/>
              <p:cNvSpPr>
                <a:spLocks noRot="1" noChangeAspect="1" noMove="1" noResize="1" noEditPoints="1" noAdjustHandles="1" noChangeArrowheads="1" noChangeShapeType="1" noTextEdit="1"/>
              </p:cNvSpPr>
              <p:nvPr/>
            </p:nvSpPr>
            <p:spPr>
              <a:xfrm>
                <a:off x="541745" y="2964996"/>
                <a:ext cx="1534564" cy="625642"/>
              </a:xfrm>
              <a:prstGeom prst="rect">
                <a:avLst/>
              </a:prstGeom>
              <a:blipFill>
                <a:blip r:embed="rId10"/>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Прямоугольник 22"/>
              <p:cNvSpPr/>
              <p:nvPr/>
            </p:nvSpPr>
            <p:spPr>
              <a:xfrm>
                <a:off x="2369148" y="2971871"/>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𝑋</m:t>
                          </m:r>
                          <m:r>
                            <m:rPr>
                              <m:nor/>
                            </m:rPr>
                            <a:rPr lang="ru-RU" dirty="0"/>
                            <m:t> </m:t>
                          </m:r>
                        </m:e>
                      </m:acc>
                      <m:r>
                        <a:rPr lang="en-US" b="0" i="0" dirty="0" smtClean="0">
                          <a:latin typeface="Cambria Math" panose="02040503050406030204" pitchFamily="18" charset="0"/>
                        </a:rPr>
                        <m:t>&gt;</m:t>
                      </m:r>
                      <m:r>
                        <a:rPr lang="en-US" b="0" i="1" dirty="0" smtClean="0">
                          <a:latin typeface="Cambria Math" panose="02040503050406030204" pitchFamily="18" charset="0"/>
                        </a:rPr>
                        <m:t>𝑐</m:t>
                      </m:r>
                    </m:oMath>
                  </m:oMathPara>
                </a14:m>
                <a:endParaRPr lang="ru-RU" i="1" dirty="0"/>
              </a:p>
            </p:txBody>
          </p:sp>
        </mc:Choice>
        <mc:Fallback xmlns="">
          <p:sp>
            <p:nvSpPr>
              <p:cNvPr id="23" name="Прямоугольник 22"/>
              <p:cNvSpPr>
                <a:spLocks noRot="1" noChangeAspect="1" noMove="1" noResize="1" noEditPoints="1" noAdjustHandles="1" noChangeArrowheads="1" noChangeShapeType="1" noTextEdit="1"/>
              </p:cNvSpPr>
              <p:nvPr/>
            </p:nvSpPr>
            <p:spPr>
              <a:xfrm>
                <a:off x="2369148" y="2971871"/>
                <a:ext cx="1534564" cy="625642"/>
              </a:xfrm>
              <a:prstGeom prst="rect">
                <a:avLst/>
              </a:prstGeom>
              <a:blipFill>
                <a:blip r:embed="rId11"/>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Прямоугольник 23"/>
              <p:cNvSpPr/>
              <p:nvPr/>
            </p:nvSpPr>
            <p:spPr>
              <a:xfrm>
                <a:off x="5083588" y="2914483"/>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𝑋</m:t>
                          </m:r>
                          <m:r>
                            <m:rPr>
                              <m:nor/>
                            </m:rPr>
                            <a:rPr lang="ru-RU" dirty="0"/>
                            <m:t> </m:t>
                          </m:r>
                        </m:e>
                      </m:acc>
                      <m:r>
                        <a:rPr lang="en-US" b="0" i="0" dirty="0" smtClean="0">
                          <a:latin typeface="Cambria Math" panose="02040503050406030204" pitchFamily="18" charset="0"/>
                        </a:rPr>
                        <m:t>&lt;</m:t>
                      </m:r>
                      <m:r>
                        <a:rPr lang="en-US" b="0" i="1" dirty="0" smtClean="0">
                          <a:latin typeface="Cambria Math" panose="02040503050406030204" pitchFamily="18" charset="0"/>
                        </a:rPr>
                        <m:t>𝑐</m:t>
                      </m:r>
                    </m:oMath>
                  </m:oMathPara>
                </a14:m>
                <a:endParaRPr lang="ru-RU" i="1" dirty="0"/>
              </a:p>
            </p:txBody>
          </p:sp>
        </mc:Choice>
        <mc:Fallback xmlns="">
          <p:sp>
            <p:nvSpPr>
              <p:cNvPr id="24" name="Прямоугольник 23"/>
              <p:cNvSpPr>
                <a:spLocks noRot="1" noChangeAspect="1" noMove="1" noResize="1" noEditPoints="1" noAdjustHandles="1" noChangeArrowheads="1" noChangeShapeType="1" noTextEdit="1"/>
              </p:cNvSpPr>
              <p:nvPr/>
            </p:nvSpPr>
            <p:spPr>
              <a:xfrm>
                <a:off x="5083588" y="2914483"/>
                <a:ext cx="1534564" cy="625642"/>
              </a:xfrm>
              <a:prstGeom prst="rect">
                <a:avLst/>
              </a:prstGeom>
              <a:blipFill>
                <a:blip r:embed="rId1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Прямоугольник 24"/>
              <p:cNvSpPr/>
              <p:nvPr/>
            </p:nvSpPr>
            <p:spPr>
              <a:xfrm>
                <a:off x="6910991" y="2921358"/>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𝑋</m:t>
                          </m:r>
                          <m:r>
                            <m:rPr>
                              <m:nor/>
                            </m:rPr>
                            <a:rPr lang="ru-RU" dirty="0"/>
                            <m:t> </m:t>
                          </m:r>
                        </m:e>
                      </m:acc>
                      <m:r>
                        <a:rPr lang="en-US" b="0" i="0" dirty="0" smtClean="0">
                          <a:latin typeface="Cambria Math" panose="02040503050406030204" pitchFamily="18" charset="0"/>
                        </a:rPr>
                        <m:t>&gt;</m:t>
                      </m:r>
                      <m:r>
                        <a:rPr lang="en-US" b="0" i="1" dirty="0" smtClean="0">
                          <a:latin typeface="Cambria Math" panose="02040503050406030204" pitchFamily="18" charset="0"/>
                        </a:rPr>
                        <m:t>𝑐</m:t>
                      </m:r>
                    </m:oMath>
                  </m:oMathPara>
                </a14:m>
                <a:endParaRPr lang="ru-RU" i="1" dirty="0"/>
              </a:p>
            </p:txBody>
          </p:sp>
        </mc:Choice>
        <mc:Fallback xmlns="">
          <p:sp>
            <p:nvSpPr>
              <p:cNvPr id="25" name="Прямоугольник 24"/>
              <p:cNvSpPr>
                <a:spLocks noRot="1" noChangeAspect="1" noMove="1" noResize="1" noEditPoints="1" noAdjustHandles="1" noChangeArrowheads="1" noChangeShapeType="1" noTextEdit="1"/>
              </p:cNvSpPr>
              <p:nvPr/>
            </p:nvSpPr>
            <p:spPr>
              <a:xfrm>
                <a:off x="6910991" y="2921358"/>
                <a:ext cx="1534564" cy="625642"/>
              </a:xfrm>
              <a:prstGeom prst="rect">
                <a:avLst/>
              </a:prstGeom>
              <a:blipFill>
                <a:blip r:embed="rId13"/>
                <a:stretch>
                  <a:fillRect/>
                </a:stretch>
              </a:blipFill>
            </p:spPr>
            <p:txBody>
              <a:bodyPr/>
              <a:lstStyle/>
              <a:p>
                <a:r>
                  <a:rPr lang="ru-RU">
                    <a:noFill/>
                  </a:rPr>
                  <a:t> </a:t>
                </a:r>
              </a:p>
            </p:txBody>
          </p:sp>
        </mc:Fallback>
      </mc:AlternateContent>
      <p:sp>
        <p:nvSpPr>
          <p:cNvPr id="26" name="Прямоугольник 25"/>
          <p:cNvSpPr/>
          <p:nvPr/>
        </p:nvSpPr>
        <p:spPr>
          <a:xfrm>
            <a:off x="541745" y="3749913"/>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Партия принимается</a:t>
            </a:r>
            <a:endParaRPr lang="ru-RU" dirty="0"/>
          </a:p>
        </p:txBody>
      </p:sp>
      <p:sp>
        <p:nvSpPr>
          <p:cNvPr id="27" name="Прямоугольник 26"/>
          <p:cNvSpPr/>
          <p:nvPr/>
        </p:nvSpPr>
        <p:spPr>
          <a:xfrm>
            <a:off x="2369148" y="3756787"/>
            <a:ext cx="1534564" cy="1193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Партия подвергается сплошному контролю</a:t>
            </a:r>
            <a:r>
              <a:rPr lang="ru-RU" i="1" dirty="0" smtClean="0"/>
              <a:t> </a:t>
            </a:r>
            <a:endParaRPr lang="ru-RU" i="1" dirty="0"/>
          </a:p>
        </p:txBody>
      </p:sp>
      <p:sp>
        <p:nvSpPr>
          <p:cNvPr id="28" name="Прямоугольник 27"/>
          <p:cNvSpPr/>
          <p:nvPr/>
        </p:nvSpPr>
        <p:spPr>
          <a:xfrm>
            <a:off x="5083588" y="3756787"/>
            <a:ext cx="1534564" cy="1193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Партия подвергается сплошному контролю</a:t>
            </a:r>
            <a:r>
              <a:rPr lang="ru-RU" i="1" dirty="0" smtClean="0"/>
              <a:t> </a:t>
            </a:r>
            <a:endParaRPr lang="ru-RU" i="1" dirty="0"/>
          </a:p>
        </p:txBody>
      </p:sp>
      <p:sp>
        <p:nvSpPr>
          <p:cNvPr id="29" name="Прямоугольник 28"/>
          <p:cNvSpPr/>
          <p:nvPr/>
        </p:nvSpPr>
        <p:spPr>
          <a:xfrm>
            <a:off x="6910991" y="3763600"/>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Партия принимается</a:t>
            </a:r>
            <a:endParaRPr lang="ru-RU" dirty="0"/>
          </a:p>
        </p:txBody>
      </p:sp>
      <p:cxnSp>
        <p:nvCxnSpPr>
          <p:cNvPr id="31" name="Прямая со стрелкой 30"/>
          <p:cNvCxnSpPr>
            <a:endCxn id="22" idx="0"/>
          </p:cNvCxnSpPr>
          <p:nvPr/>
        </p:nvCxnSpPr>
        <p:spPr>
          <a:xfrm>
            <a:off x="1309027" y="2636839"/>
            <a:ext cx="0" cy="3281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Прямая со стрелкой 32"/>
          <p:cNvCxnSpPr>
            <a:stCxn id="22" idx="2"/>
            <a:endCxn id="26" idx="0"/>
          </p:cNvCxnSpPr>
          <p:nvPr/>
        </p:nvCxnSpPr>
        <p:spPr>
          <a:xfrm>
            <a:off x="1309027" y="3590638"/>
            <a:ext cx="0" cy="1592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Прямая со стрелкой 33"/>
          <p:cNvCxnSpPr/>
          <p:nvPr/>
        </p:nvCxnSpPr>
        <p:spPr>
          <a:xfrm>
            <a:off x="3136430" y="3570083"/>
            <a:ext cx="0" cy="1592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Прямая со стрелкой 34"/>
          <p:cNvCxnSpPr/>
          <p:nvPr/>
        </p:nvCxnSpPr>
        <p:spPr>
          <a:xfrm>
            <a:off x="5861632" y="3570083"/>
            <a:ext cx="0" cy="1592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Прямая со стрелкой 35"/>
          <p:cNvCxnSpPr/>
          <p:nvPr/>
        </p:nvCxnSpPr>
        <p:spPr>
          <a:xfrm>
            <a:off x="7682160" y="3563208"/>
            <a:ext cx="0" cy="1592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Прямая со стрелкой 36"/>
          <p:cNvCxnSpPr/>
          <p:nvPr/>
        </p:nvCxnSpPr>
        <p:spPr>
          <a:xfrm>
            <a:off x="3140317" y="2643714"/>
            <a:ext cx="0" cy="3281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p:nvPr/>
        </p:nvCxnSpPr>
        <p:spPr>
          <a:xfrm>
            <a:off x="5861632" y="2621000"/>
            <a:ext cx="0" cy="3281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Прямая со стрелкой 38"/>
          <p:cNvCxnSpPr/>
          <p:nvPr/>
        </p:nvCxnSpPr>
        <p:spPr>
          <a:xfrm>
            <a:off x="7678273" y="2643714"/>
            <a:ext cx="0" cy="3281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703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Текст 4"/>
              <p:cNvSpPr>
                <a:spLocks noGrp="1"/>
              </p:cNvSpPr>
              <p:nvPr>
                <p:ph type="body" sz="quarter" idx="10"/>
              </p:nvPr>
            </p:nvSpPr>
            <p:spPr>
              <a:xfrm>
                <a:off x="211994" y="946015"/>
                <a:ext cx="8785970" cy="3377114"/>
              </a:xfrm>
              <a:solidFill>
                <a:schemeClr val="bg1"/>
              </a:solidFill>
            </p:spPr>
            <p:txBody>
              <a:bodyPr>
                <a:normAutofit lnSpcReduction="10000"/>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Методика выборочного контроля по количественному признаку</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После измерения контролируемого параметра </a:t>
                </a:r>
                <a:r>
                  <a:rPr lang="en-US" sz="1600" i="1" dirty="0" smtClean="0">
                    <a:solidFill>
                      <a:schemeClr val="tx1"/>
                    </a:solidFill>
                    <a:latin typeface="Times New Roman" pitchFamily="18" charset="0"/>
                    <a:cs typeface="Times New Roman" pitchFamily="18" charset="0"/>
                  </a:rPr>
                  <a:t>X</a:t>
                </a:r>
                <a:r>
                  <a:rPr lang="ru-RU" sz="1600" dirty="0" smtClean="0">
                    <a:solidFill>
                      <a:schemeClr val="tx1"/>
                    </a:solidFill>
                    <a:latin typeface="Times New Roman" pitchFamily="18" charset="0"/>
                    <a:cs typeface="Times New Roman" pitchFamily="18" charset="0"/>
                  </a:rPr>
                  <a:t> во всех изделиях выборки вычисляется среднее значение </a:t>
                </a:r>
                <a14:m>
                  <m:oMath xmlns:m="http://schemas.openxmlformats.org/officeDocument/2006/math">
                    <m:acc>
                      <m:accPr>
                        <m:chr m:val="̅"/>
                        <m:ctrlPr>
                          <a:rPr lang="ru-RU" sz="1600" i="1" smtClean="0">
                            <a:solidFill>
                              <a:schemeClr val="tx1"/>
                            </a:solidFill>
                            <a:latin typeface="Cambria Math" panose="02040503050406030204" pitchFamily="18" charset="0"/>
                            <a:cs typeface="Times New Roman" pitchFamily="18" charset="0"/>
                          </a:rPr>
                        </m:ctrlPr>
                      </m:accPr>
                      <m:e>
                        <m:r>
                          <a:rPr lang="en-US" sz="1600" b="0" i="1" smtClean="0">
                            <a:solidFill>
                              <a:schemeClr val="tx1"/>
                            </a:solidFill>
                            <a:latin typeface="Cambria Math" panose="02040503050406030204" pitchFamily="18" charset="0"/>
                            <a:cs typeface="Times New Roman" pitchFamily="18" charset="0"/>
                          </a:rPr>
                          <m:t>𝑋</m:t>
                        </m:r>
                      </m:e>
                    </m:acc>
                  </m:oMath>
                </a14:m>
                <a:r>
                  <a:rPr lang="ru-RU" sz="1600" dirty="0" smtClean="0">
                    <a:solidFill>
                      <a:schemeClr val="tx1"/>
                    </a:solidFill>
                    <a:latin typeface="Times New Roman" pitchFamily="18" charset="0"/>
                    <a:cs typeface="Times New Roman" pitchFamily="18" charset="0"/>
                  </a:rPr>
                  <a:t>. Решение о приеме партии изделий принимается на основе сравнения среднего значения </a:t>
                </a:r>
                <a14:m>
                  <m:oMath xmlns:m="http://schemas.openxmlformats.org/officeDocument/2006/math">
                    <m:acc>
                      <m:accPr>
                        <m:chr m:val="̅"/>
                        <m:ctrlPr>
                          <a:rPr lang="ru-RU" sz="1600" i="1">
                            <a:solidFill>
                              <a:schemeClr val="tx1"/>
                            </a:solidFill>
                            <a:latin typeface="Cambria Math" panose="02040503050406030204" pitchFamily="18" charset="0"/>
                            <a:cs typeface="Times New Roman" pitchFamily="18" charset="0"/>
                          </a:rPr>
                        </m:ctrlPr>
                      </m:accPr>
                      <m:e>
                        <m:r>
                          <a:rPr lang="en-US" sz="1600" i="1">
                            <a:solidFill>
                              <a:schemeClr val="tx1"/>
                            </a:solidFill>
                            <a:latin typeface="Cambria Math" panose="02040503050406030204" pitchFamily="18" charset="0"/>
                            <a:cs typeface="Times New Roman" pitchFamily="18" charset="0"/>
                          </a:rPr>
                          <m:t>𝑋</m:t>
                        </m:r>
                      </m:e>
                    </m:acc>
                  </m:oMath>
                </a14:m>
                <a:r>
                  <a:rPr lang="ru-RU" sz="1600" dirty="0" smtClean="0">
                    <a:solidFill>
                      <a:schemeClr val="tx1"/>
                    </a:solidFill>
                    <a:latin typeface="Times New Roman" pitchFamily="18" charset="0"/>
                    <a:cs typeface="Times New Roman" pitchFamily="18" charset="0"/>
                  </a:rPr>
                  <a:t> с контрольным нормативом </a:t>
                </a:r>
                <a:r>
                  <a:rPr lang="en-US" sz="1600" i="1" dirty="0" smtClean="0">
                    <a:solidFill>
                      <a:schemeClr val="tx1"/>
                    </a:solidFill>
                    <a:latin typeface="Times New Roman" pitchFamily="18" charset="0"/>
                    <a:cs typeface="Times New Roman" pitchFamily="18" charset="0"/>
                  </a:rPr>
                  <a:t>c</a:t>
                </a:r>
                <a:r>
                  <a:rPr lang="ru-RU" sz="1600" dirty="0" smtClean="0">
                    <a:solidFill>
                      <a:schemeClr val="tx1"/>
                    </a:solidFill>
                    <a:latin typeface="Times New Roman" pitchFamily="18" charset="0"/>
                    <a:cs typeface="Times New Roman" pitchFamily="18" charset="0"/>
                  </a:rPr>
                  <a:t>. Если заранее установлено, что изделие считается дефектным при </a:t>
                </a:r>
                <a14:m>
                  <m:oMath xmlns:m="http://schemas.openxmlformats.org/officeDocument/2006/math">
                    <m:r>
                      <a:rPr lang="en-US" sz="1600" i="1" smtClean="0">
                        <a:solidFill>
                          <a:schemeClr val="tx1"/>
                        </a:solidFill>
                        <a:latin typeface="Cambria Math" panose="02040503050406030204" pitchFamily="18" charset="0"/>
                      </a:rPr>
                      <m:t>𝑋</m:t>
                    </m:r>
                    <m:r>
                      <a:rPr lang="en-US" sz="1600" i="1" smtClean="0">
                        <a:solidFill>
                          <a:schemeClr val="tx1"/>
                        </a:solidFill>
                        <a:latin typeface="Cambria Math" panose="02040503050406030204" pitchFamily="18" charset="0"/>
                      </a:rPr>
                      <m:t>&gt;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𝑋</m:t>
                        </m:r>
                      </m:e>
                      <m:sup>
                        <m:r>
                          <a:rPr lang="en-US" sz="1600" i="1">
                            <a:solidFill>
                              <a:schemeClr val="tx1"/>
                            </a:solidFill>
                            <a:latin typeface="Cambria Math" panose="02040503050406030204" pitchFamily="18" charset="0"/>
                          </a:rPr>
                          <m:t>∗</m:t>
                        </m:r>
                      </m:sup>
                    </m:sSup>
                    <m:r>
                      <a:rPr lang="ru-RU" sz="1600" b="0" i="0" smtClean="0">
                        <a:solidFill>
                          <a:schemeClr val="tx1"/>
                        </a:solidFill>
                        <a:latin typeface="Cambria Math" panose="02040503050406030204" pitchFamily="18" charset="0"/>
                      </a:rPr>
                      <m:t> </m:t>
                    </m:r>
                  </m:oMath>
                </a14:m>
                <a:r>
                  <a:rPr lang="ru-RU" sz="1600" dirty="0" smtClean="0">
                    <a:solidFill>
                      <a:schemeClr val="tx1"/>
                    </a:solidFill>
                    <a:latin typeface="Times New Roman" pitchFamily="18" charset="0"/>
                    <a:cs typeface="Times New Roman" pitchFamily="18" charset="0"/>
                  </a:rPr>
                  <a:t>(</a:t>
                </a:r>
                <a14:m>
                  <m:oMath xmlns:m="http://schemas.openxmlformats.org/officeDocument/2006/math">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𝑋</m:t>
                        </m:r>
                      </m:e>
                      <m:sup>
                        <m:r>
                          <a:rPr lang="en-US" sz="1600" i="1">
                            <a:solidFill>
                              <a:schemeClr val="tx1"/>
                            </a:solidFill>
                            <a:latin typeface="Cambria Math" panose="02040503050406030204" pitchFamily="18" charset="0"/>
                          </a:rPr>
                          <m:t>∗</m:t>
                        </m:r>
                      </m:sup>
                    </m:sSup>
                  </m:oMath>
                </a14:m>
                <a:r>
                  <a:rPr lang="ru-RU" sz="1600" dirty="0" smtClean="0">
                    <a:solidFill>
                      <a:schemeClr val="tx1"/>
                    </a:solidFill>
                    <a:latin typeface="Times New Roman" pitchFamily="18" charset="0"/>
                    <a:cs typeface="Times New Roman" pitchFamily="18" charset="0"/>
                  </a:rPr>
                  <a:t>- граничное значение параметра), то партия принимается при </a:t>
                </a:r>
                <a14:m>
                  <m:oMath xmlns:m="http://schemas.openxmlformats.org/officeDocument/2006/math">
                    <m:acc>
                      <m:accPr>
                        <m:chr m:val="̅"/>
                        <m:ctrlPr>
                          <a:rPr lang="en-US" sz="1600" i="1" dirty="0" smtClean="0">
                            <a:solidFill>
                              <a:schemeClr val="tx1"/>
                            </a:solidFill>
                            <a:latin typeface="Cambria Math" panose="02040503050406030204" pitchFamily="18" charset="0"/>
                          </a:rPr>
                        </m:ctrlPr>
                      </m:accPr>
                      <m:e>
                        <m:r>
                          <a:rPr lang="en-US" sz="1600" i="1" dirty="0">
                            <a:solidFill>
                              <a:schemeClr val="tx1"/>
                            </a:solidFill>
                            <a:latin typeface="Cambria Math" panose="02040503050406030204" pitchFamily="18" charset="0"/>
                          </a:rPr>
                          <m:t>𝑋</m:t>
                        </m:r>
                        <m:r>
                          <m:rPr>
                            <m:nor/>
                          </m:rPr>
                          <a:rPr lang="ru-RU" sz="1600" dirty="0">
                            <a:solidFill>
                              <a:schemeClr val="tx1"/>
                            </a:solidFill>
                          </a:rPr>
                          <m:t> </m:t>
                        </m:r>
                      </m:e>
                    </m:acc>
                    <m:r>
                      <a:rPr lang="en-US" sz="1600" dirty="0">
                        <a:solidFill>
                          <a:schemeClr val="tx1"/>
                        </a:solidFill>
                        <a:latin typeface="Cambria Math" panose="02040503050406030204" pitchFamily="18" charset="0"/>
                      </a:rPr>
                      <m:t>&lt;</m:t>
                    </m:r>
                    <m:r>
                      <a:rPr lang="en-US" sz="1600" i="1" dirty="0">
                        <a:solidFill>
                          <a:schemeClr val="tx1"/>
                        </a:solidFill>
                        <a:latin typeface="Cambria Math" panose="02040503050406030204" pitchFamily="18" charset="0"/>
                      </a:rPr>
                      <m:t>𝑐</m:t>
                    </m:r>
                  </m:oMath>
                </a14:m>
                <a:r>
                  <a:rPr lang="ru-RU" sz="1600" dirty="0">
                    <a:solidFill>
                      <a:schemeClr val="tx1"/>
                    </a:solidFill>
                    <a:latin typeface="Times New Roman" pitchFamily="18" charset="0"/>
                    <a:cs typeface="Times New Roman" pitchFamily="18" charset="0"/>
                  </a:rPr>
                  <a:t>. </a:t>
                </a:r>
                <a:r>
                  <a:rPr lang="ru-RU" sz="1600" dirty="0" smtClean="0">
                    <a:solidFill>
                      <a:schemeClr val="tx1"/>
                    </a:solidFill>
                    <a:latin typeface="Times New Roman" pitchFamily="18" charset="0"/>
                    <a:cs typeface="Times New Roman" pitchFamily="18" charset="0"/>
                  </a:rPr>
                  <a:t>Если последнее условие не соблюдается (</a:t>
                </a:r>
                <a14:m>
                  <m:oMath xmlns:m="http://schemas.openxmlformats.org/officeDocument/2006/math">
                    <m:acc>
                      <m:accPr>
                        <m:chr m:val="̅"/>
                        <m:ctrlPr>
                          <a:rPr lang="en-US" sz="1600" i="1" dirty="0">
                            <a:solidFill>
                              <a:schemeClr val="tx1"/>
                            </a:solidFill>
                            <a:latin typeface="Cambria Math" panose="02040503050406030204" pitchFamily="18" charset="0"/>
                          </a:rPr>
                        </m:ctrlPr>
                      </m:accPr>
                      <m:e>
                        <m:r>
                          <a:rPr lang="en-US" sz="1600" i="1" dirty="0">
                            <a:solidFill>
                              <a:schemeClr val="tx1"/>
                            </a:solidFill>
                            <a:latin typeface="Cambria Math" panose="02040503050406030204" pitchFamily="18" charset="0"/>
                          </a:rPr>
                          <m:t>𝑋</m:t>
                        </m:r>
                        <m:r>
                          <m:rPr>
                            <m:nor/>
                          </m:rPr>
                          <a:rPr lang="ru-RU" sz="1600" dirty="0">
                            <a:solidFill>
                              <a:schemeClr val="tx1"/>
                            </a:solidFill>
                          </a:rPr>
                          <m:t> </m:t>
                        </m:r>
                      </m:e>
                    </m:acc>
                    <m:r>
                      <a:rPr lang="en-US" sz="1600" b="0" i="0" dirty="0" smtClean="0">
                        <a:solidFill>
                          <a:schemeClr val="tx1"/>
                        </a:solidFill>
                        <a:latin typeface="Cambria Math" panose="02040503050406030204" pitchFamily="18" charset="0"/>
                      </a:rPr>
                      <m:t>&gt;</m:t>
                    </m:r>
                    <m:r>
                      <a:rPr lang="en-US" sz="1600" i="1" dirty="0">
                        <a:solidFill>
                          <a:schemeClr val="tx1"/>
                        </a:solidFill>
                        <a:latin typeface="Cambria Math" panose="02040503050406030204" pitchFamily="18" charset="0"/>
                      </a:rPr>
                      <m:t>𝑐</m:t>
                    </m:r>
                  </m:oMath>
                </a14:m>
                <a:r>
                  <a:rPr lang="ru-RU" sz="1600" dirty="0" smtClean="0">
                    <a:solidFill>
                      <a:schemeClr val="tx1"/>
                    </a:solidFill>
                    <a:latin typeface="Times New Roman" pitchFamily="18" charset="0"/>
                    <a:cs typeface="Times New Roman" pitchFamily="18" charset="0"/>
                  </a:rPr>
                  <a:t>), осуществляется сплошной контроль всей партии.</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Если изделие считается дефектным при </a:t>
                </a:r>
                <a14:m>
                  <m:oMath xmlns:m="http://schemas.openxmlformats.org/officeDocument/2006/math">
                    <m:r>
                      <a:rPr lang="en-US" sz="1600" i="1">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&lt;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𝑋</m:t>
                        </m:r>
                      </m:e>
                      <m:sup>
                        <m:r>
                          <a:rPr lang="en-US" sz="1600" i="1">
                            <a:solidFill>
                              <a:schemeClr val="tx1"/>
                            </a:solidFill>
                            <a:latin typeface="Cambria Math" panose="02040503050406030204" pitchFamily="18" charset="0"/>
                          </a:rPr>
                          <m:t>∗</m:t>
                        </m:r>
                      </m:sup>
                    </m:sSup>
                  </m:oMath>
                </a14:m>
                <a:r>
                  <a:rPr lang="ru-RU" sz="1600" dirty="0" smtClean="0">
                    <a:solidFill>
                      <a:schemeClr val="tx1"/>
                    </a:solidFill>
                    <a:latin typeface="Times New Roman" pitchFamily="18" charset="0"/>
                    <a:cs typeface="Times New Roman" pitchFamily="18" charset="0"/>
                  </a:rPr>
                  <a:t>, партия принимается при </a:t>
                </a:r>
                <a14:m>
                  <m:oMath xmlns:m="http://schemas.openxmlformats.org/officeDocument/2006/math">
                    <m:acc>
                      <m:accPr>
                        <m:chr m:val="̅"/>
                        <m:ctrlPr>
                          <a:rPr lang="en-US" sz="1600" i="1" dirty="0">
                            <a:solidFill>
                              <a:schemeClr val="tx1"/>
                            </a:solidFill>
                            <a:latin typeface="Cambria Math" panose="02040503050406030204" pitchFamily="18" charset="0"/>
                          </a:rPr>
                        </m:ctrlPr>
                      </m:accPr>
                      <m:e>
                        <m:r>
                          <a:rPr lang="en-US" sz="1600" i="1" dirty="0">
                            <a:solidFill>
                              <a:schemeClr val="tx1"/>
                            </a:solidFill>
                            <a:latin typeface="Cambria Math" panose="02040503050406030204" pitchFamily="18" charset="0"/>
                          </a:rPr>
                          <m:t>𝑋</m:t>
                        </m:r>
                        <m:r>
                          <m:rPr>
                            <m:nor/>
                          </m:rPr>
                          <a:rPr lang="ru-RU" sz="1600" dirty="0">
                            <a:solidFill>
                              <a:schemeClr val="tx1"/>
                            </a:solidFill>
                          </a:rPr>
                          <m:t> </m:t>
                        </m:r>
                      </m:e>
                    </m:acc>
                    <m:r>
                      <a:rPr lang="en-US" sz="1600" dirty="0">
                        <a:solidFill>
                          <a:schemeClr val="tx1"/>
                        </a:solidFill>
                        <a:latin typeface="Cambria Math" panose="02040503050406030204" pitchFamily="18" charset="0"/>
                      </a:rPr>
                      <m:t>&gt;</m:t>
                    </m:r>
                    <m:r>
                      <a:rPr lang="en-US" sz="1600" i="1" dirty="0">
                        <a:solidFill>
                          <a:schemeClr val="tx1"/>
                        </a:solidFill>
                        <a:latin typeface="Cambria Math" panose="02040503050406030204" pitchFamily="18" charset="0"/>
                      </a:rPr>
                      <m:t>𝑐</m:t>
                    </m:r>
                  </m:oMath>
                </a14:m>
                <a:r>
                  <a:rPr lang="ru-RU" sz="1600" dirty="0" smtClean="0">
                    <a:solidFill>
                      <a:schemeClr val="tx1"/>
                    </a:solidFill>
                    <a:latin typeface="Times New Roman" pitchFamily="18" charset="0"/>
                    <a:cs typeface="Times New Roman" pitchFamily="18" charset="0"/>
                  </a:rPr>
                  <a:t>.</a:t>
                </a:r>
                <a:endParaRPr lang="ru-RU" sz="1600" dirty="0">
                  <a:solidFill>
                    <a:schemeClr val="tx1"/>
                  </a:solidFill>
                  <a:latin typeface="Times New Roman" pitchFamily="18" charset="0"/>
                  <a:cs typeface="Times New Roman" pitchFamily="18" charset="0"/>
                </a:endParaRP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 </a:t>
                </a:r>
              </a:p>
            </p:txBody>
          </p:sp>
        </mc:Choice>
        <mc:Fallback xmlns="">
          <p:sp>
            <p:nvSpPr>
              <p:cNvPr id="5" name="Текст 4"/>
              <p:cNvSpPr>
                <a:spLocks noGrp="1" noRot="1" noChangeAspect="1" noMove="1" noResize="1" noEditPoints="1" noAdjustHandles="1" noChangeArrowheads="1" noChangeShapeType="1" noTextEdit="1"/>
              </p:cNvSpPr>
              <p:nvPr>
                <p:ph type="body" sz="quarter" idx="10"/>
              </p:nvPr>
            </p:nvSpPr>
            <p:spPr>
              <a:xfrm>
                <a:off x="211994" y="946015"/>
                <a:ext cx="8785970" cy="3377114"/>
              </a:xfrm>
              <a:blipFill>
                <a:blip r:embed="rId3"/>
                <a:stretch>
                  <a:fillRect l="-416" r="-347"/>
                </a:stretch>
              </a:blipFill>
            </p:spPr>
            <p:txBody>
              <a:bodyPr/>
              <a:lstStyle/>
              <a:p>
                <a:r>
                  <a:rPr lang="ru-RU">
                    <a:noFill/>
                  </a:rPr>
                  <a:t> </a:t>
                </a:r>
              </a:p>
            </p:txBody>
          </p:sp>
        </mc:Fallback>
      </mc:AlternateContent>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45</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19736470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5037" name="Equation" r:id="rId4" imgW="114120" imgH="177480" progId="Equation.DSMT4">
                  <p:embed/>
                </p:oleObj>
              </mc:Choice>
              <mc:Fallback>
                <p:oleObj name="Equation" r:id="rId4" imgW="114120" imgH="177480" progId="Equation.DSMT4">
                  <p:embed/>
                  <p:pic>
                    <p:nvPicPr>
                      <p:cNvPr id="2" name="Объект 1"/>
                      <p:cNvPicPr/>
                      <p:nvPr/>
                    </p:nvPicPr>
                    <p:blipFill>
                      <a:blip r:embed="rId5"/>
                      <a:stretch>
                        <a:fillRect/>
                      </a:stretch>
                    </p:blipFill>
                    <p:spPr>
                      <a:xfrm>
                        <a:off x="6546850" y="3362325"/>
                        <a:ext cx="114300" cy="177800"/>
                      </a:xfrm>
                      <a:prstGeom prst="rect">
                        <a:avLst/>
                      </a:prstGeom>
                    </p:spPr>
                  </p:pic>
                </p:oleObj>
              </mc:Fallback>
            </mc:AlternateContent>
          </a:graphicData>
        </a:graphic>
      </p:graphicFrame>
      <p:sp>
        <p:nvSpPr>
          <p:cNvPr id="4" name="TextBox 3"/>
          <p:cNvSpPr txBox="1"/>
          <p:nvPr/>
        </p:nvSpPr>
        <p:spPr>
          <a:xfrm>
            <a:off x="4114800" y="2151934"/>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79735107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5038" name="Equation" r:id="rId6" imgW="914400" imgH="198720" progId="Equation.DSMT4">
                  <p:embed/>
                </p:oleObj>
              </mc:Choice>
              <mc:Fallback>
                <p:oleObj name="Equation" r:id="rId6" imgW="914400" imgH="198720" progId="Equation.DSMT4">
                  <p:embed/>
                  <p:pic>
                    <p:nvPicPr>
                      <p:cNvPr id="3" name="Объект 2"/>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02084762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5039" name="Equation" r:id="rId7" imgW="914400" imgH="198720" progId="Equation.DSMT4">
                  <p:embed/>
                </p:oleObj>
              </mc:Choice>
              <mc:Fallback>
                <p:oleObj name="Equation" r:id="rId7" imgW="914400" imgH="198720" progId="Equation.DSMT4">
                  <p:embed/>
                  <p:pic>
                    <p:nvPicPr>
                      <p:cNvPr id="6" name="Объект 5"/>
                      <p:cNvPicPr/>
                      <p:nvPr/>
                    </p:nvPicPr>
                    <p:blipFill>
                      <a:blip r:embed="rId5"/>
                      <a:stretch>
                        <a:fillRect/>
                      </a:stretch>
                    </p:blipFill>
                    <p:spPr>
                      <a:xfrm>
                        <a:off x="6146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3003697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0"/>
          </p:nvPr>
        </p:nvSpPr>
        <p:spPr>
          <a:xfrm>
            <a:off x="0" y="55886"/>
            <a:ext cx="6546850" cy="433440"/>
          </a:xfrm>
          <a:solidFill>
            <a:schemeClr val="bg1"/>
          </a:solidFill>
        </p:spPr>
        <p:txBody>
          <a:bodyPr>
            <a:normAutofit lnSpcReduction="10000"/>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Выборочный контроль по качественному признаку</a:t>
            </a:r>
          </a:p>
        </p:txBody>
      </p:sp>
      <p:sp>
        <p:nvSpPr>
          <p:cNvPr id="8" name="TextBox 7"/>
          <p:cNvSpPr txBox="1"/>
          <p:nvPr/>
        </p:nvSpPr>
        <p:spPr>
          <a:xfrm>
            <a:off x="8583507" y="4758698"/>
            <a:ext cx="605017" cy="369332"/>
          </a:xfrm>
          <a:prstGeom prst="rect">
            <a:avLst/>
          </a:prstGeom>
          <a:noFill/>
        </p:spPr>
        <p:txBody>
          <a:bodyPr wrap="square" rtlCol="0">
            <a:spAutoFit/>
          </a:bodyPr>
          <a:lstStyle/>
          <a:p>
            <a:r>
              <a:rPr lang="ru-RU" dirty="0" smtClean="0"/>
              <a:t>46</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853264844"/>
              </p:ext>
            </p:extLst>
          </p:nvPr>
        </p:nvGraphicFramePr>
        <p:xfrm>
          <a:off x="4855313" y="3817888"/>
          <a:ext cx="114300" cy="177800"/>
        </p:xfrm>
        <a:graphic>
          <a:graphicData uri="http://schemas.openxmlformats.org/presentationml/2006/ole">
            <mc:AlternateContent xmlns:mc="http://schemas.openxmlformats.org/markup-compatibility/2006">
              <mc:Choice xmlns:v="urn:schemas-microsoft-com:vml" Requires="v">
                <p:oleObj spid="_x0000_s36049" name="Equation" r:id="rId3" imgW="114120" imgH="177480" progId="Equation.DSMT4">
                  <p:embed/>
                </p:oleObj>
              </mc:Choice>
              <mc:Fallback>
                <p:oleObj name="Equation" r:id="rId3" imgW="114120" imgH="177480" progId="Equation.DSMT4">
                  <p:embed/>
                  <p:pic>
                    <p:nvPicPr>
                      <p:cNvPr id="2" name="Объект 1"/>
                      <p:cNvPicPr/>
                      <p:nvPr/>
                    </p:nvPicPr>
                    <p:blipFill>
                      <a:blip r:embed="rId4"/>
                      <a:stretch>
                        <a:fillRect/>
                      </a:stretch>
                    </p:blipFill>
                    <p:spPr>
                      <a:xfrm>
                        <a:off x="4855313" y="3817888"/>
                        <a:ext cx="114300" cy="177800"/>
                      </a:xfrm>
                      <a:prstGeom prst="rect">
                        <a:avLst/>
                      </a:prstGeom>
                    </p:spPr>
                  </p:pic>
                </p:oleObj>
              </mc:Fallback>
            </mc:AlternateContent>
          </a:graphicData>
        </a:graphic>
      </p:graphicFrame>
      <p:sp>
        <p:nvSpPr>
          <p:cNvPr id="4" name="TextBox 3"/>
          <p:cNvSpPr txBox="1"/>
          <p:nvPr/>
        </p:nvSpPr>
        <p:spPr>
          <a:xfrm>
            <a:off x="3471009" y="1946539"/>
            <a:ext cx="45719" cy="276999"/>
          </a:xfrm>
          <a:prstGeom prst="rect">
            <a:avLst/>
          </a:prstGeom>
          <a:noFill/>
        </p:spPr>
        <p:txBody>
          <a:bodyPr wrap="squar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3668190863"/>
              </p:ext>
            </p:extLst>
          </p:nvPr>
        </p:nvGraphicFramePr>
        <p:xfrm>
          <a:off x="4455263" y="3808363"/>
          <a:ext cx="914400" cy="198438"/>
        </p:xfrm>
        <a:graphic>
          <a:graphicData uri="http://schemas.openxmlformats.org/presentationml/2006/ole">
            <mc:AlternateContent xmlns:mc="http://schemas.openxmlformats.org/markup-compatibility/2006">
              <mc:Choice xmlns:v="urn:schemas-microsoft-com:vml" Requires="v">
                <p:oleObj spid="_x0000_s36050" name="Equation" r:id="rId5" imgW="914400" imgH="198720" progId="Equation.DSMT4">
                  <p:embed/>
                </p:oleObj>
              </mc:Choice>
              <mc:Fallback>
                <p:oleObj name="Equation" r:id="rId5" imgW="914400" imgH="198720" progId="Equation.DSMT4">
                  <p:embed/>
                  <p:pic>
                    <p:nvPicPr>
                      <p:cNvPr id="3" name="Объект 2"/>
                      <p:cNvPicPr/>
                      <p:nvPr/>
                    </p:nvPicPr>
                    <p:blipFill>
                      <a:blip r:embed="rId4"/>
                      <a:stretch>
                        <a:fillRect/>
                      </a:stretch>
                    </p:blipFill>
                    <p:spPr>
                      <a:xfrm>
                        <a:off x="4455263" y="3808363"/>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471269693"/>
              </p:ext>
            </p:extLst>
          </p:nvPr>
        </p:nvGraphicFramePr>
        <p:xfrm>
          <a:off x="4455263" y="3808363"/>
          <a:ext cx="914400" cy="198438"/>
        </p:xfrm>
        <a:graphic>
          <a:graphicData uri="http://schemas.openxmlformats.org/presentationml/2006/ole">
            <mc:AlternateContent xmlns:mc="http://schemas.openxmlformats.org/markup-compatibility/2006">
              <mc:Choice xmlns:v="urn:schemas-microsoft-com:vml" Requires="v">
                <p:oleObj spid="_x0000_s36051" name="Equation" r:id="rId6" imgW="914400" imgH="198720" progId="Equation.DSMT4">
                  <p:embed/>
                </p:oleObj>
              </mc:Choice>
              <mc:Fallback>
                <p:oleObj name="Equation" r:id="rId6" imgW="914400" imgH="198720" progId="Equation.DSMT4">
                  <p:embed/>
                  <p:pic>
                    <p:nvPicPr>
                      <p:cNvPr id="6" name="Объект 5"/>
                      <p:cNvPicPr/>
                      <p:nvPr/>
                    </p:nvPicPr>
                    <p:blipFill>
                      <a:blip r:embed="rId4"/>
                      <a:stretch>
                        <a:fillRect/>
                      </a:stretch>
                    </p:blipFill>
                    <p:spPr>
                      <a:xfrm>
                        <a:off x="4455263" y="3808363"/>
                        <a:ext cx="914400" cy="198438"/>
                      </a:xfrm>
                      <a:prstGeom prst="rect">
                        <a:avLst/>
                      </a:prstGeom>
                    </p:spPr>
                  </p:pic>
                </p:oleObj>
              </mc:Fallback>
            </mc:AlternateContent>
          </a:graphicData>
        </a:graphic>
      </p:graphicFrame>
      <p:sp>
        <p:nvSpPr>
          <p:cNvPr id="9" name="Прямоугольник 8"/>
          <p:cNvSpPr/>
          <p:nvPr/>
        </p:nvSpPr>
        <p:spPr>
          <a:xfrm>
            <a:off x="376745" y="638023"/>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Партия </a:t>
            </a:r>
            <a:r>
              <a:rPr lang="en-US" i="1" dirty="0" smtClean="0"/>
              <a:t>N</a:t>
            </a:r>
            <a:r>
              <a:rPr lang="en-US" dirty="0" smtClean="0"/>
              <a:t> </a:t>
            </a:r>
            <a:r>
              <a:rPr lang="ru-RU" dirty="0" smtClean="0"/>
              <a:t>изделий</a:t>
            </a:r>
            <a:endParaRPr lang="ru-RU" dirty="0"/>
          </a:p>
        </p:txBody>
      </p:sp>
      <p:sp>
        <p:nvSpPr>
          <p:cNvPr id="10" name="Прямоугольник 9"/>
          <p:cNvSpPr/>
          <p:nvPr/>
        </p:nvSpPr>
        <p:spPr>
          <a:xfrm>
            <a:off x="2482658" y="644898"/>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Выборка </a:t>
            </a:r>
            <a:r>
              <a:rPr lang="en-US" i="1" dirty="0" smtClean="0"/>
              <a:t>n</a:t>
            </a:r>
            <a:r>
              <a:rPr lang="en-US" dirty="0" smtClean="0"/>
              <a:t> </a:t>
            </a:r>
            <a:r>
              <a:rPr lang="ru-RU" dirty="0" smtClean="0"/>
              <a:t>изделий</a:t>
            </a:r>
            <a:endParaRPr lang="ru-RU" dirty="0"/>
          </a:p>
        </p:txBody>
      </p:sp>
      <p:sp>
        <p:nvSpPr>
          <p:cNvPr id="11" name="Прямоугольник 10"/>
          <p:cNvSpPr/>
          <p:nvPr/>
        </p:nvSpPr>
        <p:spPr>
          <a:xfrm>
            <a:off x="4599785" y="644898"/>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Измерение параметра </a:t>
            </a:r>
            <a:r>
              <a:rPr lang="en-US" i="1" dirty="0" smtClean="0"/>
              <a:t>X</a:t>
            </a:r>
            <a:endParaRPr lang="ru-RU" dirty="0"/>
          </a:p>
        </p:txBody>
      </p:sp>
      <p:cxnSp>
        <p:nvCxnSpPr>
          <p:cNvPr id="12" name="Прямая со стрелкой 11"/>
          <p:cNvCxnSpPr>
            <a:stCxn id="9" idx="3"/>
            <a:endCxn id="10" idx="1"/>
          </p:cNvCxnSpPr>
          <p:nvPr/>
        </p:nvCxnSpPr>
        <p:spPr>
          <a:xfrm>
            <a:off x="1911309" y="950844"/>
            <a:ext cx="571349" cy="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Прямая со стрелкой 12"/>
          <p:cNvCxnSpPr/>
          <p:nvPr/>
        </p:nvCxnSpPr>
        <p:spPr>
          <a:xfrm>
            <a:off x="4017222" y="943969"/>
            <a:ext cx="571349" cy="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Прямоугольник 13"/>
          <p:cNvSpPr/>
          <p:nvPr/>
        </p:nvSpPr>
        <p:spPr>
          <a:xfrm>
            <a:off x="6745991" y="658413"/>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Сортировка на группы</a:t>
            </a:r>
            <a:endParaRPr lang="ru-RU" dirty="0"/>
          </a:p>
        </p:txBody>
      </p:sp>
      <p:cxnSp>
        <p:nvCxnSpPr>
          <p:cNvPr id="15" name="Прямая со стрелкой 14"/>
          <p:cNvCxnSpPr/>
          <p:nvPr/>
        </p:nvCxnSpPr>
        <p:spPr>
          <a:xfrm>
            <a:off x="6145563" y="964359"/>
            <a:ext cx="571349" cy="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Прямоугольник 15"/>
              <p:cNvSpPr/>
              <p:nvPr/>
            </p:nvSpPr>
            <p:spPr>
              <a:xfrm>
                <a:off x="357512" y="1636920"/>
                <a:ext cx="1937434" cy="13565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Группа с параметром в пределах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ru-RU" b="0" i="1" smtClean="0">
                            <a:latin typeface="Cambria Math" panose="02040503050406030204" pitchFamily="18" charset="0"/>
                          </a:rPr>
                          <m:t>1</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ru-RU" b="0" i="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ru-RU" i="1">
                            <a:latin typeface="Cambria Math" panose="02040503050406030204" pitchFamily="18" charset="0"/>
                          </a:rPr>
                          <m:t>1</m:t>
                        </m:r>
                      </m:sub>
                    </m:sSub>
                  </m:oMath>
                </a14:m>
                <a:r>
                  <a:rPr lang="en-US" dirty="0" smtClean="0"/>
                  <a:t> </a:t>
                </a:r>
                <a:r>
                  <a:rPr lang="ru-RU" dirty="0" smtClean="0"/>
                  <a:t>изделий</a:t>
                </a:r>
                <a:endParaRPr lang="ru-RU"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357512" y="1636920"/>
                <a:ext cx="1937434" cy="1356584"/>
              </a:xfrm>
              <a:prstGeom prst="rect">
                <a:avLst/>
              </a:prstGeom>
              <a:blipFill>
                <a:blip r:embed="rId7"/>
                <a:stretch>
                  <a:fillRect/>
                </a:stretch>
              </a:blipFill>
            </p:spPr>
            <p:txBody>
              <a:bodyPr/>
              <a:lstStyle/>
              <a:p>
                <a:r>
                  <a:rPr lang="ru-RU">
                    <a:noFill/>
                  </a:rPr>
                  <a:t> </a:t>
                </a:r>
              </a:p>
            </p:txBody>
          </p:sp>
        </mc:Fallback>
      </mc:AlternateContent>
      <p:cxnSp>
        <p:nvCxnSpPr>
          <p:cNvPr id="19" name="Прямая со стрелкой 18"/>
          <p:cNvCxnSpPr/>
          <p:nvPr/>
        </p:nvCxnSpPr>
        <p:spPr>
          <a:xfrm flipH="1">
            <a:off x="2294946" y="1295678"/>
            <a:ext cx="5076687" cy="341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stCxn id="14" idx="2"/>
          </p:cNvCxnSpPr>
          <p:nvPr/>
        </p:nvCxnSpPr>
        <p:spPr>
          <a:xfrm flipH="1">
            <a:off x="4237943" y="1284055"/>
            <a:ext cx="3275330" cy="4019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Прямоугольник 23"/>
              <p:cNvSpPr/>
              <p:nvPr/>
            </p:nvSpPr>
            <p:spPr>
              <a:xfrm>
                <a:off x="6587909" y="3460685"/>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type m:val="lin"/>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𝑖</m:t>
                              </m:r>
                            </m:sub>
                          </m:sSub>
                        </m:num>
                        <m:den>
                          <m:r>
                            <a:rPr lang="en-US" i="1" dirty="0">
                              <a:latin typeface="Cambria Math" panose="02040503050406030204" pitchFamily="18" charset="0"/>
                            </a:rPr>
                            <m:t>𝑛</m:t>
                          </m:r>
                        </m:den>
                      </m:f>
                      <m:r>
                        <a:rPr lang="en-US" b="0" i="0" dirty="0" smtClean="0">
                          <a:latin typeface="Cambria Math" panose="02040503050406030204" pitchFamily="18" charset="0"/>
                        </a:rPr>
                        <m:t>&lt;</m:t>
                      </m:r>
                      <m:r>
                        <a:rPr lang="en-US" b="0" i="1" dirty="0" smtClean="0">
                          <a:latin typeface="Cambria Math" panose="02040503050406030204" pitchFamily="18" charset="0"/>
                        </a:rPr>
                        <m:t>𝑐</m:t>
                      </m:r>
                    </m:oMath>
                  </m:oMathPara>
                </a14:m>
                <a:endParaRPr lang="ru-RU" i="1" dirty="0"/>
              </a:p>
            </p:txBody>
          </p:sp>
        </mc:Choice>
        <mc:Fallback xmlns="">
          <p:sp>
            <p:nvSpPr>
              <p:cNvPr id="24" name="Прямоугольник 23"/>
              <p:cNvSpPr>
                <a:spLocks noRot="1" noChangeAspect="1" noMove="1" noResize="1" noEditPoints="1" noAdjustHandles="1" noChangeArrowheads="1" noChangeShapeType="1" noTextEdit="1"/>
              </p:cNvSpPr>
              <p:nvPr/>
            </p:nvSpPr>
            <p:spPr>
              <a:xfrm>
                <a:off x="6587909" y="3460685"/>
                <a:ext cx="1534564" cy="625642"/>
              </a:xfrm>
              <a:prstGeom prst="rect">
                <a:avLst/>
              </a:prstGeom>
              <a:blipFill>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Прямоугольник 24"/>
              <p:cNvSpPr/>
              <p:nvPr/>
            </p:nvSpPr>
            <p:spPr>
              <a:xfrm>
                <a:off x="3996603" y="3472868"/>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type m:val="lin"/>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𝑖</m:t>
                              </m:r>
                            </m:sub>
                          </m:sSub>
                        </m:num>
                        <m:den>
                          <m:r>
                            <a:rPr lang="en-US" b="0" i="1" dirty="0" smtClean="0">
                              <a:latin typeface="Cambria Math" panose="02040503050406030204" pitchFamily="18" charset="0"/>
                            </a:rPr>
                            <m:t>𝑛</m:t>
                          </m:r>
                        </m:den>
                      </m:f>
                      <m:r>
                        <a:rPr lang="en-US" b="0" i="0" dirty="0" smtClean="0">
                          <a:latin typeface="Cambria Math" panose="02040503050406030204" pitchFamily="18" charset="0"/>
                        </a:rPr>
                        <m:t>&gt;</m:t>
                      </m:r>
                      <m:r>
                        <a:rPr lang="en-US" b="0" i="1" dirty="0" smtClean="0">
                          <a:latin typeface="Cambria Math" panose="02040503050406030204" pitchFamily="18" charset="0"/>
                        </a:rPr>
                        <m:t>𝑐</m:t>
                      </m:r>
                    </m:oMath>
                  </m:oMathPara>
                </a14:m>
                <a:endParaRPr lang="ru-RU" i="1" dirty="0"/>
              </a:p>
            </p:txBody>
          </p:sp>
        </mc:Choice>
        <mc:Fallback xmlns="">
          <p:sp>
            <p:nvSpPr>
              <p:cNvPr id="25" name="Прямоугольник 24"/>
              <p:cNvSpPr>
                <a:spLocks noRot="1" noChangeAspect="1" noMove="1" noResize="1" noEditPoints="1" noAdjustHandles="1" noChangeArrowheads="1" noChangeShapeType="1" noTextEdit="1"/>
              </p:cNvSpPr>
              <p:nvPr/>
            </p:nvSpPr>
            <p:spPr>
              <a:xfrm>
                <a:off x="3996603" y="3472868"/>
                <a:ext cx="1534564" cy="625642"/>
              </a:xfrm>
              <a:prstGeom prst="rect">
                <a:avLst/>
              </a:prstGeom>
              <a:blipFill>
                <a:blip r:embed="rId9"/>
                <a:stretch>
                  <a:fillRect/>
                </a:stretch>
              </a:blipFill>
            </p:spPr>
            <p:txBody>
              <a:bodyPr/>
              <a:lstStyle/>
              <a:p>
                <a:r>
                  <a:rPr lang="ru-RU">
                    <a:noFill/>
                  </a:rPr>
                  <a:t> </a:t>
                </a:r>
              </a:p>
            </p:txBody>
          </p:sp>
        </mc:Fallback>
      </mc:AlternateContent>
      <p:sp>
        <p:nvSpPr>
          <p:cNvPr id="28" name="Прямоугольник 27"/>
          <p:cNvSpPr/>
          <p:nvPr/>
        </p:nvSpPr>
        <p:spPr>
          <a:xfrm>
            <a:off x="5727032" y="4248659"/>
            <a:ext cx="2399164" cy="6340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Партия подвергается сплошному контролю</a:t>
            </a:r>
            <a:r>
              <a:rPr lang="ru-RU" i="1" dirty="0" smtClean="0"/>
              <a:t> </a:t>
            </a:r>
            <a:endParaRPr lang="ru-RU" i="1" dirty="0"/>
          </a:p>
        </p:txBody>
      </p:sp>
      <p:sp>
        <p:nvSpPr>
          <p:cNvPr id="29" name="Прямоугольник 28"/>
          <p:cNvSpPr/>
          <p:nvPr/>
        </p:nvSpPr>
        <p:spPr>
          <a:xfrm>
            <a:off x="3996603" y="4257102"/>
            <a:ext cx="1534564" cy="625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Партия принимается</a:t>
            </a:r>
            <a:endParaRPr lang="ru-RU" dirty="0"/>
          </a:p>
        </p:txBody>
      </p:sp>
      <p:cxnSp>
        <p:nvCxnSpPr>
          <p:cNvPr id="31" name="Прямая со стрелкой 30"/>
          <p:cNvCxnSpPr/>
          <p:nvPr/>
        </p:nvCxnSpPr>
        <p:spPr>
          <a:xfrm>
            <a:off x="7524035" y="1295678"/>
            <a:ext cx="1110830" cy="341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Прямая со стрелкой 34"/>
          <p:cNvCxnSpPr/>
          <p:nvPr/>
        </p:nvCxnSpPr>
        <p:spPr>
          <a:xfrm>
            <a:off x="5530757" y="4103143"/>
            <a:ext cx="0" cy="1592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Прямая со стрелкой 35"/>
          <p:cNvCxnSpPr/>
          <p:nvPr/>
        </p:nvCxnSpPr>
        <p:spPr>
          <a:xfrm>
            <a:off x="7732501" y="4086327"/>
            <a:ext cx="0" cy="1592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Прямая со стрелкой 36"/>
          <p:cNvCxnSpPr/>
          <p:nvPr/>
        </p:nvCxnSpPr>
        <p:spPr>
          <a:xfrm flipH="1">
            <a:off x="6495744" y="1270540"/>
            <a:ext cx="1009011" cy="366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a:stCxn id="42" idx="2"/>
          </p:cNvCxnSpPr>
          <p:nvPr/>
        </p:nvCxnSpPr>
        <p:spPr>
          <a:xfrm>
            <a:off x="5527027" y="3001455"/>
            <a:ext cx="3723" cy="4999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0" name="Прямоугольник 39"/>
              <p:cNvSpPr/>
              <p:nvPr/>
            </p:nvSpPr>
            <p:spPr>
              <a:xfrm>
                <a:off x="2468001" y="1644871"/>
                <a:ext cx="1937434" cy="13565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Группа с параметром в пределах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en-US" b="0" i="1" smtClean="0">
                            <a:latin typeface="Cambria Math" panose="02040503050406030204" pitchFamily="18" charset="0"/>
                          </a:rPr>
                          <m:t>𝑋</m:t>
                        </m:r>
                      </m:e>
                      <m:sub>
                        <m:r>
                          <a:rPr lang="ru-RU" b="0" i="1" smtClean="0">
                            <a:latin typeface="Cambria Math" panose="02040503050406030204" pitchFamily="18" charset="0"/>
                          </a:rPr>
                          <m:t>3</m:t>
                        </m:r>
                      </m:sub>
                    </m:sSub>
                    <m:r>
                      <a:rPr lang="ru-RU" b="0" i="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ru-RU" b="0" i="1" smtClean="0">
                            <a:latin typeface="Cambria Math" panose="02040503050406030204" pitchFamily="18" charset="0"/>
                          </a:rPr>
                          <m:t>2</m:t>
                        </m:r>
                      </m:sub>
                    </m:sSub>
                  </m:oMath>
                </a14:m>
                <a:r>
                  <a:rPr lang="en-US" dirty="0" smtClean="0"/>
                  <a:t> </a:t>
                </a:r>
                <a:r>
                  <a:rPr lang="ru-RU" dirty="0" smtClean="0"/>
                  <a:t>изделий</a:t>
                </a:r>
                <a:endParaRPr lang="ru-RU" dirty="0"/>
              </a:p>
            </p:txBody>
          </p:sp>
        </mc:Choice>
        <mc:Fallback xmlns="">
          <p:sp>
            <p:nvSpPr>
              <p:cNvPr id="40" name="Прямоугольник 39"/>
              <p:cNvSpPr>
                <a:spLocks noRot="1" noChangeAspect="1" noMove="1" noResize="1" noEditPoints="1" noAdjustHandles="1" noChangeArrowheads="1" noChangeShapeType="1" noTextEdit="1"/>
              </p:cNvSpPr>
              <p:nvPr/>
            </p:nvSpPr>
            <p:spPr>
              <a:xfrm>
                <a:off x="2468001" y="1644871"/>
                <a:ext cx="1937434" cy="1356584"/>
              </a:xfrm>
              <a:prstGeom prst="rect">
                <a:avLst/>
              </a:prstGeom>
              <a:blipFill>
                <a:blip r:embed="rId10"/>
                <a:stretch>
                  <a:fillRect/>
                </a:stretch>
              </a:blipFill>
            </p:spPr>
            <p:txBody>
              <a:bodyPr/>
              <a:lstStyle/>
              <a:p>
                <a:r>
                  <a:rPr lang="ru-RU">
                    <a:noFill/>
                  </a:rPr>
                  <a:t> </a:t>
                </a:r>
              </a:p>
            </p:txBody>
          </p:sp>
        </mc:Fallback>
      </mc:AlternateContent>
      <p:sp>
        <p:nvSpPr>
          <p:cNvPr id="41" name="TextBox 40"/>
          <p:cNvSpPr txBox="1"/>
          <p:nvPr/>
        </p:nvSpPr>
        <p:spPr>
          <a:xfrm>
            <a:off x="8331824" y="1954490"/>
            <a:ext cx="45719" cy="276999"/>
          </a:xfrm>
          <a:prstGeom prst="rect">
            <a:avLst/>
          </a:prstGeom>
          <a:noFill/>
        </p:spPr>
        <p:txBody>
          <a:bodyPr wrap="square" lIns="0" tIns="0" rIns="0" bIns="0" rtlCol="0">
            <a:spAutoFit/>
          </a:bodyPr>
          <a:lstStyle/>
          <a:p>
            <a:endParaRPr lang="ru-RU" dirty="0"/>
          </a:p>
        </p:txBody>
      </p:sp>
      <mc:AlternateContent xmlns:mc="http://schemas.openxmlformats.org/markup-compatibility/2006" xmlns:a14="http://schemas.microsoft.com/office/drawing/2010/main">
        <mc:Choice Requires="a14">
          <p:sp>
            <p:nvSpPr>
              <p:cNvPr id="42" name="Прямоугольник 41"/>
              <p:cNvSpPr/>
              <p:nvPr/>
            </p:nvSpPr>
            <p:spPr>
              <a:xfrm>
                <a:off x="4558310" y="1644871"/>
                <a:ext cx="1937434" cy="13565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Группа с параметром в пределах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𝑖</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ru-RU" b="0" i="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smtClean="0"/>
                  <a:t> </a:t>
                </a:r>
                <a:r>
                  <a:rPr lang="ru-RU" dirty="0" smtClean="0"/>
                  <a:t>изделий</a:t>
                </a:r>
                <a:endParaRPr lang="ru-RU" dirty="0"/>
              </a:p>
            </p:txBody>
          </p:sp>
        </mc:Choice>
        <mc:Fallback xmlns="">
          <p:sp>
            <p:nvSpPr>
              <p:cNvPr id="42" name="Прямоугольник 41"/>
              <p:cNvSpPr>
                <a:spLocks noRot="1" noChangeAspect="1" noMove="1" noResize="1" noEditPoints="1" noAdjustHandles="1" noChangeArrowheads="1" noChangeShapeType="1" noTextEdit="1"/>
              </p:cNvSpPr>
              <p:nvPr/>
            </p:nvSpPr>
            <p:spPr>
              <a:xfrm>
                <a:off x="4558310" y="1644871"/>
                <a:ext cx="1937434" cy="1356584"/>
              </a:xfrm>
              <a:prstGeom prst="rect">
                <a:avLst/>
              </a:prstGeom>
              <a:blipFill>
                <a:blip r:embed="rId11"/>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3" name="Прямоугольник 42"/>
              <p:cNvSpPr/>
              <p:nvPr/>
            </p:nvSpPr>
            <p:spPr>
              <a:xfrm>
                <a:off x="6697431" y="1650763"/>
                <a:ext cx="1937434" cy="13565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t>Группа с параметром в пределах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𝐾</m:t>
                        </m:r>
                        <m:r>
                          <a:rPr lang="en-US" b="0" i="1" smtClean="0">
                            <a:latin typeface="Cambria Math" panose="02040503050406030204" pitchFamily="18" charset="0"/>
                          </a:rPr>
                          <m:t>−1</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𝐾</m:t>
                        </m:r>
                      </m:sub>
                    </m:sSub>
                    <m:r>
                      <a:rPr lang="ru-RU" b="0" i="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𝐾</m:t>
                        </m:r>
                      </m:sub>
                    </m:sSub>
                  </m:oMath>
                </a14:m>
                <a:r>
                  <a:rPr lang="en-US" dirty="0" smtClean="0"/>
                  <a:t> </a:t>
                </a:r>
                <a:r>
                  <a:rPr lang="ru-RU" dirty="0" smtClean="0"/>
                  <a:t>изделий</a:t>
                </a:r>
                <a:endParaRPr lang="ru-RU" dirty="0"/>
              </a:p>
            </p:txBody>
          </p:sp>
        </mc:Choice>
        <mc:Fallback xmlns="">
          <p:sp>
            <p:nvSpPr>
              <p:cNvPr id="43" name="Прямоугольник 42"/>
              <p:cNvSpPr>
                <a:spLocks noRot="1" noChangeAspect="1" noMove="1" noResize="1" noEditPoints="1" noAdjustHandles="1" noChangeArrowheads="1" noChangeShapeType="1" noTextEdit="1"/>
              </p:cNvSpPr>
              <p:nvPr/>
            </p:nvSpPr>
            <p:spPr>
              <a:xfrm>
                <a:off x="6697431" y="1650763"/>
                <a:ext cx="1937434" cy="1356584"/>
              </a:xfrm>
              <a:prstGeom prst="rect">
                <a:avLst/>
              </a:prstGeom>
              <a:blipFill>
                <a:blip r:embed="rId12"/>
                <a:stretch>
                  <a:fillRect/>
                </a:stretch>
              </a:blipFill>
            </p:spPr>
            <p:txBody>
              <a:bodyPr/>
              <a:lstStyle/>
              <a:p>
                <a:r>
                  <a:rPr lang="ru-RU">
                    <a:noFill/>
                  </a:rPr>
                  <a:t> </a:t>
                </a:r>
              </a:p>
            </p:txBody>
          </p:sp>
        </mc:Fallback>
      </mc:AlternateContent>
      <p:cxnSp>
        <p:nvCxnSpPr>
          <p:cNvPr id="50" name="Прямая со стрелкой 49"/>
          <p:cNvCxnSpPr/>
          <p:nvPr/>
        </p:nvCxnSpPr>
        <p:spPr>
          <a:xfrm>
            <a:off x="7678324" y="2969906"/>
            <a:ext cx="3723" cy="4999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Прямая соединительная линия 51"/>
          <p:cNvCxnSpPr/>
          <p:nvPr/>
        </p:nvCxnSpPr>
        <p:spPr>
          <a:xfrm>
            <a:off x="3691976" y="3176337"/>
            <a:ext cx="4588579"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3" name="Прямая соединительная линия 52"/>
          <p:cNvCxnSpPr/>
          <p:nvPr/>
        </p:nvCxnSpPr>
        <p:spPr>
          <a:xfrm>
            <a:off x="3706699" y="5013158"/>
            <a:ext cx="4468788"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4" name="Прямая соединительная линия 53"/>
          <p:cNvCxnSpPr/>
          <p:nvPr/>
        </p:nvCxnSpPr>
        <p:spPr>
          <a:xfrm flipH="1">
            <a:off x="3688633" y="3176337"/>
            <a:ext cx="18066" cy="1831837"/>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8" name="Прямая соединительная линия 57"/>
          <p:cNvCxnSpPr/>
          <p:nvPr/>
        </p:nvCxnSpPr>
        <p:spPr>
          <a:xfrm flipH="1">
            <a:off x="8175487" y="3176337"/>
            <a:ext cx="18066" cy="1831837"/>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0" name="Прямая со стрелкой 59"/>
          <p:cNvCxnSpPr/>
          <p:nvPr/>
        </p:nvCxnSpPr>
        <p:spPr>
          <a:xfrm>
            <a:off x="2227561" y="4162526"/>
            <a:ext cx="1441237" cy="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2307689" y="3494722"/>
            <a:ext cx="1317024" cy="584775"/>
          </a:xfrm>
          <a:prstGeom prst="rect">
            <a:avLst/>
          </a:prstGeom>
          <a:noFill/>
        </p:spPr>
        <p:txBody>
          <a:bodyPr wrap="square" rtlCol="0">
            <a:spAutoFit/>
          </a:bodyPr>
          <a:lstStyle/>
          <a:p>
            <a:r>
              <a:rPr lang="ru-RU" sz="1600" dirty="0" smtClean="0">
                <a:latin typeface="Times New Roman" panose="02020603050405020304" pitchFamily="18" charset="0"/>
                <a:cs typeface="Times New Roman" panose="02020603050405020304" pitchFamily="18" charset="0"/>
              </a:rPr>
              <a:t>Приемочное число </a:t>
            </a:r>
            <a:r>
              <a:rPr lang="en-US" sz="1600" i="1" dirty="0" smtClean="0">
                <a:latin typeface="Times New Roman" panose="02020603050405020304" pitchFamily="18" charset="0"/>
                <a:cs typeface="Times New Roman" panose="02020603050405020304" pitchFamily="18" charset="0"/>
              </a:rPr>
              <a:t>c</a:t>
            </a:r>
            <a:endParaRPr lang="ru-RU" sz="1600" i="1"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5727032" y="3145399"/>
            <a:ext cx="2941261" cy="338554"/>
          </a:xfrm>
          <a:prstGeom prst="rect">
            <a:avLst/>
          </a:prstGeom>
          <a:noFill/>
        </p:spPr>
        <p:txBody>
          <a:bodyPr wrap="square" rtlCol="0">
            <a:spAutoFit/>
          </a:bodyPr>
          <a:lstStyle/>
          <a:p>
            <a:r>
              <a:rPr lang="ru-RU" sz="1600" dirty="0" smtClean="0">
                <a:latin typeface="Times New Roman" panose="02020603050405020304" pitchFamily="18" charset="0"/>
                <a:cs typeface="Times New Roman" panose="02020603050405020304" pitchFamily="18" charset="0"/>
              </a:rPr>
              <a:t>Сравнение </a:t>
            </a:r>
            <a:r>
              <a:rPr lang="en-US" sz="1600" i="1" dirty="0" err="1" smtClean="0">
                <a:latin typeface="Times New Roman" panose="02020603050405020304" pitchFamily="18" charset="0"/>
                <a:cs typeface="Times New Roman" panose="02020603050405020304" pitchFamily="18" charset="0"/>
              </a:rPr>
              <a:t>ni</a:t>
            </a:r>
            <a:r>
              <a:rPr lang="ru-RU" sz="1600" dirty="0" smtClean="0">
                <a:latin typeface="Times New Roman" panose="02020603050405020304" pitchFamily="18" charset="0"/>
                <a:cs typeface="Times New Roman" panose="02020603050405020304" pitchFamily="18" charset="0"/>
              </a:rPr>
              <a:t> и </a:t>
            </a:r>
            <a:r>
              <a:rPr lang="en-US" sz="1600" i="1" dirty="0" smtClean="0">
                <a:latin typeface="Times New Roman" panose="02020603050405020304" pitchFamily="18" charset="0"/>
                <a:cs typeface="Times New Roman" panose="02020603050405020304" pitchFamily="18" charset="0"/>
              </a:rPr>
              <a:t>c</a:t>
            </a:r>
            <a:endParaRPr lang="ru-RU"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887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Текст 4"/>
              <p:cNvSpPr>
                <a:spLocks noGrp="1"/>
              </p:cNvSpPr>
              <p:nvPr>
                <p:ph type="body" sz="quarter" idx="10"/>
              </p:nvPr>
            </p:nvSpPr>
            <p:spPr>
              <a:xfrm>
                <a:off x="211994" y="946015"/>
                <a:ext cx="8785970" cy="3377114"/>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Методика выборочного контроля по качественному признаку</a:t>
                </a: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После измерения контролируемого параметра во всех изделиях выборки производится разделение изделий на отдельные группы. Решение о приеме партии принимается, если доля изделий в определенной группе больше заданного приемочного значения </a:t>
                </a:r>
                <a14:m>
                  <m:oMath xmlns:m="http://schemas.openxmlformats.org/officeDocument/2006/math">
                    <m:r>
                      <a:rPr lang="en-US" sz="1600" i="1" dirty="0">
                        <a:solidFill>
                          <a:schemeClr val="tx1"/>
                        </a:solidFill>
                        <a:latin typeface="Cambria Math" panose="02040503050406030204" pitchFamily="18" charset="0"/>
                      </a:rPr>
                      <m:t>𝑐</m:t>
                    </m:r>
                  </m:oMath>
                </a14:m>
                <a:r>
                  <a:rPr lang="ru-RU" sz="1600" dirty="0">
                    <a:solidFill>
                      <a:schemeClr val="tx1"/>
                    </a:solidFill>
                    <a:latin typeface="Times New Roman" pitchFamily="18" charset="0"/>
                    <a:cs typeface="Times New Roman" pitchFamily="18" charset="0"/>
                  </a:rPr>
                  <a:t>. </a:t>
                </a:r>
                <a:r>
                  <a:rPr lang="ru-RU" sz="1600" dirty="0" smtClean="0">
                    <a:solidFill>
                      <a:schemeClr val="tx1"/>
                    </a:solidFill>
                    <a:latin typeface="Times New Roman" pitchFamily="18" charset="0"/>
                    <a:cs typeface="Times New Roman" pitchFamily="18" charset="0"/>
                  </a:rPr>
                  <a:t>Например, при изготовлении полевого транзистора с индуцированным каналом производится измерение порогового напряжения. </a:t>
                </a:r>
                <a:endParaRPr lang="ru-RU" sz="1600" dirty="0">
                  <a:solidFill>
                    <a:schemeClr val="tx1"/>
                  </a:solidFill>
                  <a:latin typeface="Times New Roman" pitchFamily="18" charset="0"/>
                  <a:cs typeface="Times New Roman" pitchFamily="18" charset="0"/>
                </a:endParaRPr>
              </a:p>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 </a:t>
                </a:r>
              </a:p>
            </p:txBody>
          </p:sp>
        </mc:Choice>
        <mc:Fallback xmlns="">
          <p:sp>
            <p:nvSpPr>
              <p:cNvPr id="5" name="Текст 4"/>
              <p:cNvSpPr>
                <a:spLocks noGrp="1" noRot="1" noChangeAspect="1" noMove="1" noResize="1" noEditPoints="1" noAdjustHandles="1" noChangeArrowheads="1" noChangeShapeType="1" noTextEdit="1"/>
              </p:cNvSpPr>
              <p:nvPr>
                <p:ph type="body" sz="quarter" idx="10"/>
              </p:nvPr>
            </p:nvSpPr>
            <p:spPr>
              <a:xfrm>
                <a:off x="211994" y="946015"/>
                <a:ext cx="8785970" cy="3377114"/>
              </a:xfrm>
              <a:blipFill>
                <a:blip r:embed="rId3"/>
                <a:stretch>
                  <a:fillRect l="-416" r="-347"/>
                </a:stretch>
              </a:blipFill>
            </p:spPr>
            <p:txBody>
              <a:bodyPr/>
              <a:lstStyle/>
              <a:p>
                <a:r>
                  <a:rPr lang="ru-RU">
                    <a:noFill/>
                  </a:rPr>
                  <a:t> </a:t>
                </a:r>
              </a:p>
            </p:txBody>
          </p:sp>
        </mc:Fallback>
      </mc:AlternateContent>
      <p:sp>
        <p:nvSpPr>
          <p:cNvPr id="8" name="TextBox 7"/>
          <p:cNvSpPr txBox="1"/>
          <p:nvPr/>
        </p:nvSpPr>
        <p:spPr>
          <a:xfrm>
            <a:off x="8606246" y="4759263"/>
            <a:ext cx="537754" cy="369332"/>
          </a:xfrm>
          <a:prstGeom prst="rect">
            <a:avLst/>
          </a:prstGeom>
          <a:noFill/>
        </p:spPr>
        <p:txBody>
          <a:bodyPr wrap="square" rtlCol="0">
            <a:spAutoFit/>
          </a:bodyPr>
          <a:lstStyle/>
          <a:p>
            <a:r>
              <a:rPr lang="ru-RU" dirty="0" smtClean="0"/>
              <a:t>47</a:t>
            </a:r>
            <a:endParaRPr lang="ru-RU" dirty="0"/>
          </a:p>
        </p:txBody>
      </p:sp>
      <p:graphicFrame>
        <p:nvGraphicFramePr>
          <p:cNvPr id="2" name="Объект 1"/>
          <p:cNvGraphicFramePr>
            <a:graphicFrameLocks noChangeAspect="1"/>
          </p:cNvGraphicFramePr>
          <p:nvPr>
            <p:extLst>
              <p:ext uri="{D42A27DB-BD31-4B8C-83A1-F6EECF244321}">
                <p14:modId xmlns:p14="http://schemas.microsoft.com/office/powerpoint/2010/main" val="319736470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7058" name="Equation" r:id="rId4" imgW="114120" imgH="177480" progId="Equation.DSMT4">
                  <p:embed/>
                </p:oleObj>
              </mc:Choice>
              <mc:Fallback>
                <p:oleObj name="Equation" r:id="rId4" imgW="114120" imgH="177480" progId="Equation.DSMT4">
                  <p:embed/>
                  <p:pic>
                    <p:nvPicPr>
                      <p:cNvPr id="2" name="Объект 1"/>
                      <p:cNvPicPr/>
                      <p:nvPr/>
                    </p:nvPicPr>
                    <p:blipFill>
                      <a:blip r:embed="rId5"/>
                      <a:stretch>
                        <a:fillRect/>
                      </a:stretch>
                    </p:blipFill>
                    <p:spPr>
                      <a:xfrm>
                        <a:off x="6546850" y="3362325"/>
                        <a:ext cx="114300" cy="177800"/>
                      </a:xfrm>
                      <a:prstGeom prst="rect">
                        <a:avLst/>
                      </a:prstGeom>
                    </p:spPr>
                  </p:pic>
                </p:oleObj>
              </mc:Fallback>
            </mc:AlternateContent>
          </a:graphicData>
        </a:graphic>
      </p:graphicFrame>
      <p:sp>
        <p:nvSpPr>
          <p:cNvPr id="4" name="TextBox 3"/>
          <p:cNvSpPr txBox="1"/>
          <p:nvPr/>
        </p:nvSpPr>
        <p:spPr>
          <a:xfrm>
            <a:off x="4114800" y="2151934"/>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79735107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7059" name="Equation" r:id="rId6" imgW="914400" imgH="198720" progId="Equation.DSMT4">
                  <p:embed/>
                </p:oleObj>
              </mc:Choice>
              <mc:Fallback>
                <p:oleObj name="Equation" r:id="rId6" imgW="914400" imgH="198720" progId="Equation.DSMT4">
                  <p:embed/>
                  <p:pic>
                    <p:nvPicPr>
                      <p:cNvPr id="3" name="Объект 2"/>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02084762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7060" name="Equation" r:id="rId7" imgW="914400" imgH="198720" progId="Equation.DSMT4">
                  <p:embed/>
                </p:oleObj>
              </mc:Choice>
              <mc:Fallback>
                <p:oleObj name="Equation" r:id="rId7" imgW="914400" imgH="198720" progId="Equation.DSMT4">
                  <p:embed/>
                  <p:pic>
                    <p:nvPicPr>
                      <p:cNvPr id="6" name="Объект 5"/>
                      <p:cNvPicPr/>
                      <p:nvPr/>
                    </p:nvPicPr>
                    <p:blipFill>
                      <a:blip r:embed="rId5"/>
                      <a:stretch>
                        <a:fillRect/>
                      </a:stretch>
                    </p:blipFill>
                    <p:spPr>
                      <a:xfrm>
                        <a:off x="6146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209779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Текст 4"/>
              <p:cNvSpPr>
                <a:spLocks noGrp="1"/>
              </p:cNvSpPr>
              <p:nvPr>
                <p:ph type="body" sz="quarter" idx="10"/>
              </p:nvPr>
            </p:nvSpPr>
            <p:spPr>
              <a:xfrm>
                <a:off x="211994" y="946015"/>
                <a:ext cx="8785970" cy="3377114"/>
              </a:xfrm>
              <a:solidFill>
                <a:schemeClr val="bg1"/>
              </a:solidFill>
            </p:spPr>
            <p:txBody>
              <a:bodyPr>
                <a:normAutofit/>
              </a:bodyPr>
              <a:lstStyle/>
              <a:p>
                <a:pPr indent="457200" algn="just">
                  <a:lnSpc>
                    <a:spcPct val="150000"/>
                  </a:lnSpc>
                  <a:spcBef>
                    <a:spcPts val="0"/>
                  </a:spcBef>
                </a:pPr>
                <a:r>
                  <a:rPr lang="ru-RU" sz="1600" dirty="0" smtClean="0">
                    <a:solidFill>
                      <a:schemeClr val="tx1"/>
                    </a:solidFill>
                    <a:latin typeface="Times New Roman" pitchFamily="18" charset="0"/>
                    <a:cs typeface="Times New Roman" pitchFamily="18" charset="0"/>
                  </a:rPr>
                  <a:t>Например, при изготовлении полевого транзистора с индуцированным каналом производится измерение порогового напряжения. По значению порогового напряжения все транзисторы в выборке сортируются на группы. Партия принимается, если доля  </a:t>
                </a:r>
                <a14:m>
                  <m:oMath xmlns:m="http://schemas.openxmlformats.org/officeDocument/2006/math">
                    <m:f>
                      <m:fPr>
                        <m:type m:val="lin"/>
                        <m:ctrlPr>
                          <a:rPr lang="en-US" sz="1600" i="1" dirty="0" smtClean="0">
                            <a:solidFill>
                              <a:schemeClr val="tx1"/>
                            </a:solidFill>
                            <a:latin typeface="Cambria Math" panose="02040503050406030204" pitchFamily="18" charset="0"/>
                          </a:rPr>
                        </m:ctrlPr>
                      </m:fPr>
                      <m:num>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𝑛</m:t>
                            </m:r>
                          </m:e>
                          <m:sub>
                            <m:r>
                              <a:rPr lang="ru-RU" sz="1600" b="0" i="1" dirty="0" smtClean="0">
                                <a:solidFill>
                                  <a:schemeClr val="tx1"/>
                                </a:solidFill>
                                <a:latin typeface="Cambria Math" panose="02040503050406030204" pitchFamily="18" charset="0"/>
                              </a:rPr>
                              <m:t>1</m:t>
                            </m:r>
                          </m:sub>
                        </m:sSub>
                      </m:num>
                      <m:den>
                        <m:r>
                          <a:rPr lang="en-US" sz="1600" i="1" dirty="0">
                            <a:solidFill>
                              <a:schemeClr val="tx1"/>
                            </a:solidFill>
                            <a:latin typeface="Cambria Math" panose="02040503050406030204" pitchFamily="18" charset="0"/>
                          </a:rPr>
                          <m:t>𝑛</m:t>
                        </m:r>
                      </m:den>
                    </m:f>
                    <m:r>
                      <a:rPr lang="en-US" sz="1600" dirty="0">
                        <a:solidFill>
                          <a:schemeClr val="tx1"/>
                        </a:solidFill>
                        <a:latin typeface="Cambria Math" panose="02040503050406030204" pitchFamily="18" charset="0"/>
                      </a:rPr>
                      <m:t>&gt;</m:t>
                    </m:r>
                    <m:r>
                      <a:rPr lang="en-US" sz="1600" i="1" dirty="0" smtClean="0">
                        <a:solidFill>
                          <a:schemeClr val="tx1"/>
                        </a:solidFill>
                        <a:latin typeface="Cambria Math" panose="02040503050406030204" pitchFamily="18" charset="0"/>
                      </a:rPr>
                      <m:t>𝑐</m:t>
                    </m:r>
                  </m:oMath>
                </a14:m>
                <a:r>
                  <a:rPr lang="ru-RU" sz="1600" dirty="0" smtClean="0">
                    <a:solidFill>
                      <a:schemeClr val="tx1"/>
                    </a:solidFill>
                  </a:rPr>
                  <a:t> = 0,7. </a:t>
                </a:r>
                <a:r>
                  <a:rPr lang="ru-RU" sz="1600" dirty="0" smtClean="0">
                    <a:solidFill>
                      <a:schemeClr val="tx1"/>
                    </a:solidFill>
                    <a:latin typeface="Times New Roman" pitchFamily="18" charset="0"/>
                    <a:cs typeface="Times New Roman" pitchFamily="18" charset="0"/>
                  </a:rPr>
                  <a:t>Т.к. в таблице </a:t>
                </a:r>
                <a14:m>
                  <m:oMath xmlns:m="http://schemas.openxmlformats.org/officeDocument/2006/math">
                    <m:f>
                      <m:fPr>
                        <m:type m:val="lin"/>
                        <m:ctrlPr>
                          <a:rPr lang="en-US" sz="1600" i="1" dirty="0">
                            <a:solidFill>
                              <a:schemeClr val="tx1"/>
                            </a:solidFill>
                            <a:latin typeface="Cambria Math" panose="02040503050406030204" pitchFamily="18" charset="0"/>
                          </a:rPr>
                        </m:ctrlPr>
                      </m:fPr>
                      <m:num>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𝑛</m:t>
                            </m:r>
                          </m:e>
                          <m:sub>
                            <m:r>
                              <a:rPr lang="ru-RU" sz="1600" i="1" dirty="0">
                                <a:solidFill>
                                  <a:schemeClr val="tx1"/>
                                </a:solidFill>
                                <a:latin typeface="Cambria Math" panose="02040503050406030204" pitchFamily="18" charset="0"/>
                              </a:rPr>
                              <m:t>1</m:t>
                            </m:r>
                          </m:sub>
                        </m:sSub>
                      </m:num>
                      <m:den>
                        <m:r>
                          <a:rPr lang="en-US" sz="1600" i="1" dirty="0">
                            <a:solidFill>
                              <a:schemeClr val="tx1"/>
                            </a:solidFill>
                            <a:latin typeface="Cambria Math" panose="02040503050406030204" pitchFamily="18" charset="0"/>
                          </a:rPr>
                          <m:t>𝑛</m:t>
                        </m:r>
                      </m:den>
                    </m:f>
                    <m:r>
                      <a:rPr lang="en-US" sz="1600" dirty="0">
                        <a:solidFill>
                          <a:schemeClr val="tx1"/>
                        </a:solidFill>
                        <a:latin typeface="Cambria Math" panose="02040503050406030204" pitchFamily="18" charset="0"/>
                      </a:rPr>
                      <m:t>&gt;</m:t>
                    </m:r>
                    <m:r>
                      <a:rPr lang="en-US" sz="1600" i="1" dirty="0">
                        <a:solidFill>
                          <a:schemeClr val="tx1"/>
                        </a:solidFill>
                        <a:latin typeface="Cambria Math" panose="02040503050406030204" pitchFamily="18" charset="0"/>
                      </a:rPr>
                      <m:t>𝑐</m:t>
                    </m:r>
                    <m:r>
                      <a:rPr lang="ru-RU" sz="1600" b="0" i="1" dirty="0" smtClean="0">
                        <a:solidFill>
                          <a:schemeClr val="tx1"/>
                        </a:solidFill>
                        <a:latin typeface="Cambria Math" panose="02040503050406030204" pitchFamily="18" charset="0"/>
                      </a:rPr>
                      <m:t>, </m:t>
                    </m:r>
                  </m:oMath>
                </a14:m>
                <a:r>
                  <a:rPr lang="ru-RU" sz="1600" dirty="0" smtClean="0">
                    <a:solidFill>
                      <a:schemeClr val="tx1"/>
                    </a:solidFill>
                    <a:latin typeface="Times New Roman" pitchFamily="18" charset="0"/>
                    <a:cs typeface="Times New Roman" pitchFamily="18" charset="0"/>
                  </a:rPr>
                  <a:t>вся партия полевых транзисторов принимается.</a:t>
                </a:r>
              </a:p>
            </p:txBody>
          </p:sp>
        </mc:Choice>
        <mc:Fallback xmlns="">
          <p:sp>
            <p:nvSpPr>
              <p:cNvPr id="5" name="Текст 4"/>
              <p:cNvSpPr>
                <a:spLocks noGrp="1" noRot="1" noChangeAspect="1" noMove="1" noResize="1" noEditPoints="1" noAdjustHandles="1" noChangeArrowheads="1" noChangeShapeType="1" noTextEdit="1"/>
              </p:cNvSpPr>
              <p:nvPr>
                <p:ph type="body" sz="quarter" idx="10"/>
              </p:nvPr>
            </p:nvSpPr>
            <p:spPr>
              <a:xfrm>
                <a:off x="211994" y="946015"/>
                <a:ext cx="8785970" cy="3377114"/>
              </a:xfrm>
              <a:blipFill>
                <a:blip r:embed="rId3"/>
                <a:stretch>
                  <a:fillRect l="-416" r="-347"/>
                </a:stretch>
              </a:blipFill>
            </p:spPr>
            <p:txBody>
              <a:bodyPr/>
              <a:lstStyle/>
              <a:p>
                <a:r>
                  <a:rPr lang="ru-RU">
                    <a:noFill/>
                  </a:rPr>
                  <a:t> </a:t>
                </a:r>
              </a:p>
            </p:txBody>
          </p:sp>
        </mc:Fallback>
      </mc:AlternateContent>
      <p:graphicFrame>
        <p:nvGraphicFramePr>
          <p:cNvPr id="2" name="Объект 1"/>
          <p:cNvGraphicFramePr>
            <a:graphicFrameLocks noChangeAspect="1"/>
          </p:cNvGraphicFramePr>
          <p:nvPr>
            <p:extLst>
              <p:ext uri="{D42A27DB-BD31-4B8C-83A1-F6EECF244321}">
                <p14:modId xmlns:p14="http://schemas.microsoft.com/office/powerpoint/2010/main" val="3197364708"/>
              </p:ext>
            </p:extLst>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8076" name="Equation" r:id="rId4" imgW="114120" imgH="177480" progId="Equation.DSMT4">
                  <p:embed/>
                </p:oleObj>
              </mc:Choice>
              <mc:Fallback>
                <p:oleObj name="Equation" r:id="rId4" imgW="114120" imgH="177480" progId="Equation.DSMT4">
                  <p:embed/>
                  <p:pic>
                    <p:nvPicPr>
                      <p:cNvPr id="2" name="Объект 1"/>
                      <p:cNvPicPr/>
                      <p:nvPr/>
                    </p:nvPicPr>
                    <p:blipFill>
                      <a:blip r:embed="rId5"/>
                      <a:stretch>
                        <a:fillRect/>
                      </a:stretch>
                    </p:blipFill>
                    <p:spPr>
                      <a:xfrm>
                        <a:off x="6546850" y="3362325"/>
                        <a:ext cx="114300" cy="177800"/>
                      </a:xfrm>
                      <a:prstGeom prst="rect">
                        <a:avLst/>
                      </a:prstGeom>
                    </p:spPr>
                  </p:pic>
                </p:oleObj>
              </mc:Fallback>
            </mc:AlternateContent>
          </a:graphicData>
        </a:graphic>
      </p:graphicFrame>
      <p:sp>
        <p:nvSpPr>
          <p:cNvPr id="4" name="TextBox 3"/>
          <p:cNvSpPr txBox="1"/>
          <p:nvPr/>
        </p:nvSpPr>
        <p:spPr>
          <a:xfrm>
            <a:off x="4114800" y="2151934"/>
            <a:ext cx="65" cy="276999"/>
          </a:xfrm>
          <a:prstGeom prst="rect">
            <a:avLst/>
          </a:prstGeom>
          <a:noFill/>
        </p:spPr>
        <p:txBody>
          <a:bodyPr wrap="none" lIns="0" tIns="0" rIns="0" bIns="0" rtlCol="0">
            <a:spAutoFit/>
          </a:bodyPr>
          <a:lstStyle/>
          <a:p>
            <a:endParaRPr lang="ru-RU"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79735107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8077" name="Equation" r:id="rId6" imgW="914400" imgH="198720" progId="Equation.DSMT4">
                  <p:embed/>
                </p:oleObj>
              </mc:Choice>
              <mc:Fallback>
                <p:oleObj name="Equation" r:id="rId6" imgW="914400" imgH="198720" progId="Equation.DSMT4">
                  <p:embed/>
                  <p:pic>
                    <p:nvPicPr>
                      <p:cNvPr id="3" name="Объект 2"/>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6" name="Объект 5"/>
          <p:cNvGraphicFramePr>
            <a:graphicFrameLocks noChangeAspect="1"/>
          </p:cNvGraphicFramePr>
          <p:nvPr>
            <p:extLst>
              <p:ext uri="{D42A27DB-BD31-4B8C-83A1-F6EECF244321}">
                <p14:modId xmlns:p14="http://schemas.microsoft.com/office/powerpoint/2010/main" val="1020847626"/>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8078" name="Equation" r:id="rId7" imgW="914400" imgH="198720" progId="Equation.DSMT4">
                  <p:embed/>
                </p:oleObj>
              </mc:Choice>
              <mc:Fallback>
                <p:oleObj name="Equation" r:id="rId7" imgW="914400" imgH="198720" progId="Equation.DSMT4">
                  <p:embed/>
                  <p:pic>
                    <p:nvPicPr>
                      <p:cNvPr id="6" name="Объект 5"/>
                      <p:cNvPicPr/>
                      <p:nvPr/>
                    </p:nvPicPr>
                    <p:blipFill>
                      <a:blip r:embed="rId5"/>
                      <a:stretch>
                        <a:fillRect/>
                      </a:stretch>
                    </p:blipFill>
                    <p:spPr>
                      <a:xfrm>
                        <a:off x="6146800" y="3352800"/>
                        <a:ext cx="914400" cy="198438"/>
                      </a:xfrm>
                      <a:prstGeom prst="rect">
                        <a:avLst/>
                      </a:prstGeom>
                    </p:spPr>
                  </p:pic>
                </p:oleObj>
              </mc:Fallback>
            </mc:AlternateContent>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1916165032"/>
              </p:ext>
            </p:extLst>
          </p:nvPr>
        </p:nvGraphicFramePr>
        <p:xfrm>
          <a:off x="250823" y="2513398"/>
          <a:ext cx="8747142" cy="2494280"/>
        </p:xfrm>
        <a:graphic>
          <a:graphicData uri="http://schemas.openxmlformats.org/drawingml/2006/table">
            <a:tbl>
              <a:tblPr firstRow="1" bandRow="1">
                <a:tableStyleId>{5C22544A-7EE6-4342-B048-85BDC9FD1C3A}</a:tableStyleId>
              </a:tblPr>
              <a:tblGrid>
                <a:gridCol w="2915714">
                  <a:extLst>
                    <a:ext uri="{9D8B030D-6E8A-4147-A177-3AD203B41FA5}">
                      <a16:colId xmlns:a16="http://schemas.microsoft.com/office/drawing/2014/main" val="3308126494"/>
                    </a:ext>
                  </a:extLst>
                </a:gridCol>
                <a:gridCol w="2915714">
                  <a:extLst>
                    <a:ext uri="{9D8B030D-6E8A-4147-A177-3AD203B41FA5}">
                      <a16:colId xmlns:a16="http://schemas.microsoft.com/office/drawing/2014/main" val="1669479774"/>
                    </a:ext>
                  </a:extLst>
                </a:gridCol>
                <a:gridCol w="2915714">
                  <a:extLst>
                    <a:ext uri="{9D8B030D-6E8A-4147-A177-3AD203B41FA5}">
                      <a16:colId xmlns:a16="http://schemas.microsoft.com/office/drawing/2014/main" val="23637766"/>
                    </a:ext>
                  </a:extLst>
                </a:gridCol>
              </a:tblGrid>
              <a:tr h="370840">
                <a:tc>
                  <a:txBody>
                    <a:bodyPr/>
                    <a:lstStyle/>
                    <a:p>
                      <a:pPr algn="ctr"/>
                      <a:r>
                        <a:rPr lang="ru-RU" dirty="0" smtClean="0"/>
                        <a:t>№ группы</a:t>
                      </a:r>
                      <a:endParaRPr lang="ru-RU" dirty="0"/>
                    </a:p>
                  </a:txBody>
                  <a:tcPr/>
                </a:tc>
                <a:tc>
                  <a:txBody>
                    <a:bodyPr/>
                    <a:lstStyle/>
                    <a:p>
                      <a:pPr algn="ctr"/>
                      <a:r>
                        <a:rPr lang="ru-RU" dirty="0" smtClean="0"/>
                        <a:t>Пороговое напряжение, В</a:t>
                      </a:r>
                      <a:endParaRPr lang="ru-RU" dirty="0"/>
                    </a:p>
                  </a:txBody>
                  <a:tcPr/>
                </a:tc>
                <a:tc>
                  <a:txBody>
                    <a:bodyPr/>
                    <a:lstStyle/>
                    <a:p>
                      <a:pPr algn="ctr"/>
                      <a:r>
                        <a:rPr lang="ru-RU" dirty="0" smtClean="0"/>
                        <a:t>Контрольное</a:t>
                      </a:r>
                      <a:r>
                        <a:rPr lang="ru-RU" baseline="0" dirty="0" smtClean="0"/>
                        <a:t> число в выборке</a:t>
                      </a:r>
                      <a:endParaRPr lang="ru-RU" dirty="0"/>
                    </a:p>
                  </a:txBody>
                  <a:tcPr/>
                </a:tc>
                <a:extLst>
                  <a:ext uri="{0D108BD9-81ED-4DB2-BD59-A6C34878D82A}">
                    <a16:rowId xmlns:a16="http://schemas.microsoft.com/office/drawing/2014/main" val="3068421438"/>
                  </a:ext>
                </a:extLst>
              </a:tr>
              <a:tr h="370840">
                <a:tc>
                  <a:txBody>
                    <a:bodyPr/>
                    <a:lstStyle/>
                    <a:p>
                      <a:pPr algn="ctr"/>
                      <a:r>
                        <a:rPr lang="ru-RU" dirty="0" smtClean="0"/>
                        <a:t>1</a:t>
                      </a:r>
                      <a:endParaRPr lang="ru-RU" dirty="0"/>
                    </a:p>
                  </a:txBody>
                  <a:tcPr/>
                </a:tc>
                <a:tc>
                  <a:txBody>
                    <a:bodyPr/>
                    <a:lstStyle/>
                    <a:p>
                      <a:pPr algn="ctr"/>
                      <a:r>
                        <a:rPr lang="ru-RU" dirty="0" smtClean="0"/>
                        <a:t>0…0,99</a:t>
                      </a:r>
                      <a:endParaRPr lang="ru-RU" dirty="0"/>
                    </a:p>
                  </a:txBody>
                  <a:tcPr/>
                </a:tc>
                <a:tc>
                  <a:txBody>
                    <a:bodyPr/>
                    <a:lstStyle/>
                    <a:p>
                      <a:pPr algn="ctr"/>
                      <a:r>
                        <a:rPr lang="en-US" dirty="0" smtClean="0"/>
                        <a:t>0,71</a:t>
                      </a:r>
                      <a:endParaRPr lang="ru-RU" dirty="0"/>
                    </a:p>
                  </a:txBody>
                  <a:tcPr/>
                </a:tc>
                <a:extLst>
                  <a:ext uri="{0D108BD9-81ED-4DB2-BD59-A6C34878D82A}">
                    <a16:rowId xmlns:a16="http://schemas.microsoft.com/office/drawing/2014/main" val="271752406"/>
                  </a:ext>
                </a:extLst>
              </a:tr>
              <a:tr h="370840">
                <a:tc>
                  <a:txBody>
                    <a:bodyPr/>
                    <a:lstStyle/>
                    <a:p>
                      <a:pPr algn="ctr"/>
                      <a:r>
                        <a:rPr lang="ru-RU" dirty="0" smtClean="0"/>
                        <a:t>2</a:t>
                      </a:r>
                      <a:endParaRPr lang="ru-RU" dirty="0"/>
                    </a:p>
                  </a:txBody>
                  <a:tcPr/>
                </a:tc>
                <a:tc>
                  <a:txBody>
                    <a:bodyPr/>
                    <a:lstStyle/>
                    <a:p>
                      <a:pPr algn="ctr"/>
                      <a:r>
                        <a:rPr lang="ru-RU" dirty="0" smtClean="0"/>
                        <a:t>1…1,99</a:t>
                      </a:r>
                      <a:endParaRPr lang="ru-RU" dirty="0"/>
                    </a:p>
                  </a:txBody>
                  <a:tcPr/>
                </a:tc>
                <a:tc>
                  <a:txBody>
                    <a:bodyPr/>
                    <a:lstStyle/>
                    <a:p>
                      <a:pPr algn="ctr"/>
                      <a:r>
                        <a:rPr lang="en-US" dirty="0" smtClean="0"/>
                        <a:t>0,18</a:t>
                      </a:r>
                      <a:endParaRPr lang="ru-RU" dirty="0"/>
                    </a:p>
                  </a:txBody>
                  <a:tcPr/>
                </a:tc>
                <a:extLst>
                  <a:ext uri="{0D108BD9-81ED-4DB2-BD59-A6C34878D82A}">
                    <a16:rowId xmlns:a16="http://schemas.microsoft.com/office/drawing/2014/main" val="3691079604"/>
                  </a:ext>
                </a:extLst>
              </a:tr>
              <a:tr h="370840">
                <a:tc>
                  <a:txBody>
                    <a:bodyPr/>
                    <a:lstStyle/>
                    <a:p>
                      <a:pPr algn="ctr"/>
                      <a:r>
                        <a:rPr lang="ru-RU" dirty="0" smtClean="0"/>
                        <a:t>3</a:t>
                      </a:r>
                      <a:endParaRPr lang="ru-RU" dirty="0"/>
                    </a:p>
                  </a:txBody>
                  <a:tcPr/>
                </a:tc>
                <a:tc>
                  <a:txBody>
                    <a:bodyPr/>
                    <a:lstStyle/>
                    <a:p>
                      <a:pPr algn="ctr"/>
                      <a:r>
                        <a:rPr lang="ru-RU" dirty="0" smtClean="0"/>
                        <a:t>2…2,99</a:t>
                      </a:r>
                      <a:endParaRPr lang="ru-RU" dirty="0"/>
                    </a:p>
                  </a:txBody>
                  <a:tcPr/>
                </a:tc>
                <a:tc>
                  <a:txBody>
                    <a:bodyPr/>
                    <a:lstStyle/>
                    <a:p>
                      <a:pPr algn="ctr"/>
                      <a:r>
                        <a:rPr lang="en-US" dirty="0" smtClean="0"/>
                        <a:t>0,06</a:t>
                      </a:r>
                      <a:endParaRPr lang="ru-RU" dirty="0"/>
                    </a:p>
                  </a:txBody>
                  <a:tcPr/>
                </a:tc>
                <a:extLst>
                  <a:ext uri="{0D108BD9-81ED-4DB2-BD59-A6C34878D82A}">
                    <a16:rowId xmlns:a16="http://schemas.microsoft.com/office/drawing/2014/main" val="3978637927"/>
                  </a:ext>
                </a:extLst>
              </a:tr>
              <a:tr h="370840">
                <a:tc>
                  <a:txBody>
                    <a:bodyPr/>
                    <a:lstStyle/>
                    <a:p>
                      <a:pPr algn="ctr"/>
                      <a:r>
                        <a:rPr lang="ru-RU" dirty="0" smtClean="0"/>
                        <a:t>4</a:t>
                      </a:r>
                      <a:endParaRPr lang="ru-RU" dirty="0"/>
                    </a:p>
                  </a:txBody>
                  <a:tcPr/>
                </a:tc>
                <a:tc>
                  <a:txBody>
                    <a:bodyPr/>
                    <a:lstStyle/>
                    <a:p>
                      <a:pPr algn="ctr"/>
                      <a:r>
                        <a:rPr lang="ru-RU" dirty="0" smtClean="0"/>
                        <a:t>3…3,99</a:t>
                      </a:r>
                      <a:endParaRPr lang="ru-RU" dirty="0"/>
                    </a:p>
                  </a:txBody>
                  <a:tcPr/>
                </a:tc>
                <a:tc>
                  <a:txBody>
                    <a:bodyPr/>
                    <a:lstStyle/>
                    <a:p>
                      <a:pPr algn="ctr"/>
                      <a:r>
                        <a:rPr lang="en-US" dirty="0" smtClean="0"/>
                        <a:t>0,04</a:t>
                      </a:r>
                      <a:endParaRPr lang="ru-RU" dirty="0"/>
                    </a:p>
                  </a:txBody>
                  <a:tcPr/>
                </a:tc>
                <a:extLst>
                  <a:ext uri="{0D108BD9-81ED-4DB2-BD59-A6C34878D82A}">
                    <a16:rowId xmlns:a16="http://schemas.microsoft.com/office/drawing/2014/main" val="1997614269"/>
                  </a:ext>
                </a:extLst>
              </a:tr>
              <a:tr h="370840">
                <a:tc>
                  <a:txBody>
                    <a:bodyPr/>
                    <a:lstStyle/>
                    <a:p>
                      <a:pPr algn="ctr"/>
                      <a:r>
                        <a:rPr lang="ru-RU" dirty="0" smtClean="0"/>
                        <a:t>5</a:t>
                      </a:r>
                      <a:endParaRPr lang="ru-RU" dirty="0"/>
                    </a:p>
                  </a:txBody>
                  <a:tcPr/>
                </a:tc>
                <a:tc>
                  <a:txBody>
                    <a:bodyPr/>
                    <a:lstStyle/>
                    <a:p>
                      <a:pPr algn="ctr"/>
                      <a:r>
                        <a:rPr lang="en-US" dirty="0" smtClean="0"/>
                        <a:t>&gt;4</a:t>
                      </a:r>
                      <a:endParaRPr lang="ru-RU" dirty="0"/>
                    </a:p>
                  </a:txBody>
                  <a:tcPr/>
                </a:tc>
                <a:tc>
                  <a:txBody>
                    <a:bodyPr/>
                    <a:lstStyle/>
                    <a:p>
                      <a:pPr algn="ctr"/>
                      <a:r>
                        <a:rPr lang="en-US" dirty="0" smtClean="0"/>
                        <a:t>0,01</a:t>
                      </a:r>
                      <a:endParaRPr lang="ru-RU" dirty="0"/>
                    </a:p>
                  </a:txBody>
                  <a:tcPr/>
                </a:tc>
                <a:extLst>
                  <a:ext uri="{0D108BD9-81ED-4DB2-BD59-A6C34878D82A}">
                    <a16:rowId xmlns:a16="http://schemas.microsoft.com/office/drawing/2014/main" val="248742"/>
                  </a:ext>
                </a:extLst>
              </a:tr>
            </a:tbl>
          </a:graphicData>
        </a:graphic>
      </p:graphicFrame>
      <p:sp>
        <p:nvSpPr>
          <p:cNvPr id="9" name="TextBox 8"/>
          <p:cNvSpPr txBox="1"/>
          <p:nvPr/>
        </p:nvSpPr>
        <p:spPr>
          <a:xfrm>
            <a:off x="8606246" y="4759263"/>
            <a:ext cx="537754" cy="369332"/>
          </a:xfrm>
          <a:prstGeom prst="rect">
            <a:avLst/>
          </a:prstGeom>
          <a:noFill/>
        </p:spPr>
        <p:txBody>
          <a:bodyPr wrap="square" rtlCol="0">
            <a:spAutoFit/>
          </a:bodyPr>
          <a:lstStyle/>
          <a:p>
            <a:r>
              <a:rPr lang="ru-RU" dirty="0" smtClean="0"/>
              <a:t>48</a:t>
            </a:r>
            <a:endParaRPr lang="ru-RU" dirty="0"/>
          </a:p>
        </p:txBody>
      </p:sp>
    </p:spTree>
    <p:extLst>
      <p:ext uri="{BB962C8B-B14F-4D97-AF65-F5344CB8AC3E}">
        <p14:creationId xmlns:p14="http://schemas.microsoft.com/office/powerpoint/2010/main" val="127257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40632" y="948799"/>
            <a:ext cx="8697112" cy="2308324"/>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ТП состоит из последовательности технологических операций.</a:t>
            </a:r>
          </a:p>
          <a:p>
            <a:pPr marL="180000" indent="457200" algn="just">
              <a:lnSpc>
                <a:spcPct val="150000"/>
              </a:lnSpc>
            </a:pPr>
            <a:r>
              <a:rPr lang="ru-RU" sz="1600" b="1" dirty="0" smtClean="0">
                <a:solidFill>
                  <a:srgbClr val="00B050"/>
                </a:solidFill>
                <a:latin typeface="Times New Roman" pitchFamily="18" charset="0"/>
                <a:cs typeface="Times New Roman" pitchFamily="18" charset="0"/>
              </a:rPr>
              <a:t>Технологическая операция </a:t>
            </a:r>
            <a:r>
              <a:rPr lang="ru-RU" sz="1600" dirty="0" smtClean="0">
                <a:latin typeface="Times New Roman" pitchFamily="18" charset="0"/>
                <a:cs typeface="Times New Roman" pitchFamily="18" charset="0"/>
              </a:rPr>
              <a:t>(ТО, </a:t>
            </a:r>
            <a:r>
              <a:rPr lang="ru-RU" sz="1600" dirty="0">
                <a:latin typeface="Times New Roman" pitchFamily="18" charset="0"/>
                <a:cs typeface="Times New Roman" pitchFamily="18" charset="0"/>
              </a:rPr>
              <a:t>ГОСТ 3.1109-82 </a:t>
            </a:r>
            <a:r>
              <a:rPr lang="ru-RU" sz="1600" dirty="0" smtClean="0">
                <a:latin typeface="Times New Roman" pitchFamily="18" charset="0"/>
                <a:cs typeface="Times New Roman" pitchFamily="18" charset="0"/>
              </a:rPr>
              <a:t>) – законченная часть ТП, которая выполняется на одном рабочем месте с использованием технологического оборудования и определенного технологического инструмента.</a:t>
            </a:r>
          </a:p>
          <a:p>
            <a:pPr marL="180000" indent="457200" algn="just">
              <a:lnSpc>
                <a:spcPct val="150000"/>
              </a:lnSpc>
            </a:pPr>
            <a:endParaRPr lang="ru-RU" sz="1600" dirty="0" smtClean="0">
              <a:latin typeface="Times New Roman" pitchFamily="18" charset="0"/>
              <a:cs typeface="Times New Roman" pitchFamily="18" charset="0"/>
            </a:endParaRPr>
          </a:p>
          <a:p>
            <a:pPr marL="180000" indent="457200" algn="just">
              <a:lnSpc>
                <a:spcPct val="150000"/>
              </a:lnSpc>
            </a:pPr>
            <a:endParaRPr lang="ru-RU" sz="1600" dirty="0" smtClean="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4</a:t>
            </a:r>
            <a:endParaRPr lang="ru-RU" dirty="0"/>
          </a:p>
        </p:txBody>
      </p:sp>
    </p:spTree>
    <p:extLst>
      <p:ext uri="{BB962C8B-B14F-4D97-AF65-F5344CB8AC3E}">
        <p14:creationId xmlns:p14="http://schemas.microsoft.com/office/powerpoint/2010/main" val="909374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49</a:t>
            </a:r>
            <a:endParaRPr lang="ru-RU" dirty="0"/>
          </a:p>
        </p:txBody>
      </p:sp>
      <p:sp>
        <p:nvSpPr>
          <p:cNvPr id="5" name="Текст 7"/>
          <p:cNvSpPr>
            <a:spLocks noGrp="1"/>
          </p:cNvSpPr>
          <p:nvPr>
            <p:ph type="body" sz="quarter" idx="10"/>
          </p:nvPr>
        </p:nvSpPr>
        <p:spPr>
          <a:xfrm>
            <a:off x="313162" y="715516"/>
            <a:ext cx="8543109" cy="3454819"/>
          </a:xfrm>
        </p:spPr>
        <p:txBody>
          <a:bodyPr>
            <a:noAutofit/>
          </a:bodyPr>
          <a:lstStyle/>
          <a:p>
            <a:pPr indent="457200" algn="just"/>
            <a:r>
              <a:rPr lang="ru-RU" b="1" dirty="0" smtClean="0">
                <a:solidFill>
                  <a:srgbClr val="00B050"/>
                </a:solidFill>
                <a:latin typeface="Times New Roman" pitchFamily="18" charset="0"/>
                <a:cs typeface="Times New Roman" pitchFamily="18" charset="0"/>
              </a:rPr>
              <a:t>3. </a:t>
            </a:r>
            <a:r>
              <a:rPr lang="ru-RU" b="1" dirty="0" smtClean="0">
                <a:solidFill>
                  <a:srgbClr val="00B050"/>
                </a:solidFill>
                <a:latin typeface="Times New Roman" pitchFamily="18" charset="0"/>
                <a:cs typeface="Times New Roman" pitchFamily="18" charset="0"/>
              </a:rPr>
              <a:t>Управление качеством производственной продукции</a:t>
            </a:r>
          </a:p>
          <a:p>
            <a:pPr indent="457200" algn="just"/>
            <a:endParaRPr lang="ru-RU" dirty="0" smtClean="0">
              <a:latin typeface="Times New Roman" pitchFamily="18" charset="0"/>
              <a:cs typeface="Times New Roman" pitchFamily="18" charset="0"/>
            </a:endParaRPr>
          </a:p>
        </p:txBody>
      </p:sp>
      <p:sp>
        <p:nvSpPr>
          <p:cNvPr id="8" name="TextBox 7"/>
          <p:cNvSpPr txBox="1"/>
          <p:nvPr/>
        </p:nvSpPr>
        <p:spPr>
          <a:xfrm>
            <a:off x="380531" y="1235881"/>
            <a:ext cx="8261580" cy="2677656"/>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Современные высокие требования к качеству продукции (например, РЭС), быстрая смена поколений конструкции, усложнение конструкций и процессов производства, необходимость согласованных и стыкуемых между собой действий по обеспечению качества изготовителями материалов, комплектующих и самой продукции требуют широкой целенаправленной деятельности по повышению качества. Для гарантированного обеспечения качества необходимо участие в обеспечении качества всех работников предприятия (от рабочего до руководителя).</a:t>
            </a:r>
          </a:p>
        </p:txBody>
      </p:sp>
    </p:spTree>
    <p:extLst>
      <p:ext uri="{BB962C8B-B14F-4D97-AF65-F5344CB8AC3E}">
        <p14:creationId xmlns:p14="http://schemas.microsoft.com/office/powerpoint/2010/main" val="173146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50</a:t>
            </a:r>
            <a:endParaRPr lang="ru-RU" dirty="0"/>
          </a:p>
        </p:txBody>
      </p:sp>
      <p:sp>
        <p:nvSpPr>
          <p:cNvPr id="8" name="TextBox 7"/>
          <p:cNvSpPr txBox="1"/>
          <p:nvPr/>
        </p:nvSpPr>
        <p:spPr>
          <a:xfrm>
            <a:off x="442693" y="1394010"/>
            <a:ext cx="8261580" cy="1894749"/>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Усилиями многих фирм мира и международными организациями (в частности, Международной организацией по стандартизации </a:t>
            </a:r>
            <a:r>
              <a:rPr lang="en-US" sz="1600" dirty="0" smtClean="0">
                <a:latin typeface="Times New Roman" pitchFamily="18" charset="0"/>
                <a:cs typeface="Times New Roman" pitchFamily="18" charset="0"/>
              </a:rPr>
              <a:t>The International Organization for Standardization – ISO)</a:t>
            </a:r>
            <a:r>
              <a:rPr lang="ru-RU" sz="1600" dirty="0" smtClean="0">
                <a:latin typeface="Times New Roman" pitchFamily="18" charset="0"/>
                <a:cs typeface="Times New Roman" pitchFamily="18" charset="0"/>
              </a:rPr>
              <a:t> была разработана и внедряется во всех организациях мира система «всеобщего управления качеством» (</a:t>
            </a:r>
            <a:r>
              <a:rPr lang="en-US" sz="1600" dirty="0" smtClean="0">
                <a:latin typeface="Times New Roman" pitchFamily="18" charset="0"/>
                <a:cs typeface="Times New Roman" pitchFamily="18" charset="0"/>
              </a:rPr>
              <a:t>Total Quality Control – TQC)</a:t>
            </a:r>
            <a:r>
              <a:rPr lang="ru-RU" sz="1600" dirty="0" smtClean="0">
                <a:latin typeface="Times New Roman" pitchFamily="18" charset="0"/>
                <a:cs typeface="Times New Roman" pitchFamily="18" charset="0"/>
              </a:rPr>
              <a:t>.</a:t>
            </a:r>
          </a:p>
          <a:p>
            <a:pPr indent="457200" algn="just">
              <a:lnSpc>
                <a:spcPct val="150000"/>
              </a:lnSpc>
            </a:pP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6934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51</a:t>
            </a:r>
            <a:endParaRPr lang="ru-RU" dirty="0"/>
          </a:p>
        </p:txBody>
      </p:sp>
      <p:sp>
        <p:nvSpPr>
          <p:cNvPr id="8" name="TextBox 7"/>
          <p:cNvSpPr txBox="1"/>
          <p:nvPr/>
        </p:nvSpPr>
        <p:spPr>
          <a:xfrm>
            <a:off x="373940" y="1194630"/>
            <a:ext cx="8261580" cy="3046988"/>
          </a:xfrm>
          <a:prstGeom prst="rect">
            <a:avLst/>
          </a:prstGeom>
          <a:noFill/>
        </p:spPr>
        <p:txBody>
          <a:bodyPr wrap="square" rtlCol="0">
            <a:spAutoFit/>
          </a:bodyPr>
          <a:lstStyle/>
          <a:p>
            <a:pPr indent="457200" algn="just">
              <a:lnSpc>
                <a:spcPct val="150000"/>
              </a:lnSpc>
            </a:pPr>
            <a:r>
              <a:rPr lang="ru-RU" sz="1600" b="1" i="1" dirty="0" smtClean="0">
                <a:latin typeface="Times New Roman" pitchFamily="18" charset="0"/>
                <a:cs typeface="Times New Roman" pitchFamily="18" charset="0"/>
              </a:rPr>
              <a:t>Система всеобщего управления</a:t>
            </a:r>
            <a:r>
              <a:rPr lang="ru-RU" sz="1600" dirty="0" smtClean="0">
                <a:latin typeface="Times New Roman" pitchFamily="18" charset="0"/>
                <a:cs typeface="Times New Roman" pitchFamily="18" charset="0"/>
              </a:rPr>
              <a:t> качеством базируется не на принципах отбраковки, а на изначальном обеспечении качества на каждой стадии жизненного цикла продукции, на каждой технологической операции. Обеспечения качества в системах управления качеством контролируется на всех этапах от отбора аудита поставщиков до мероприятий по отслеживанию качества на этапе эксплуатации изделия заказчиком (сбора и анализа рекламаций и информации об отказах).</a:t>
            </a:r>
          </a:p>
          <a:p>
            <a:pPr indent="457200" algn="just">
              <a:lnSpc>
                <a:spcPct val="150000"/>
              </a:lnSpc>
            </a:pPr>
            <a:endParaRPr lang="ru-RU" sz="1600" dirty="0" smtClean="0">
              <a:latin typeface="Times New Roman" pitchFamily="18" charset="0"/>
              <a:cs typeface="Times New Roman" pitchFamily="18" charset="0"/>
            </a:endParaRPr>
          </a:p>
          <a:p>
            <a:pPr indent="457200" algn="just">
              <a:lnSpc>
                <a:spcPct val="150000"/>
              </a:lnSpc>
            </a:pP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75040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52</a:t>
            </a:r>
            <a:endParaRPr lang="ru-RU" dirty="0"/>
          </a:p>
        </p:txBody>
      </p:sp>
      <p:sp>
        <p:nvSpPr>
          <p:cNvPr id="8" name="TextBox 7"/>
          <p:cNvSpPr txBox="1"/>
          <p:nvPr/>
        </p:nvSpPr>
        <p:spPr>
          <a:xfrm>
            <a:off x="373940" y="1194630"/>
            <a:ext cx="8261580" cy="3785652"/>
          </a:xfrm>
          <a:prstGeom prst="rect">
            <a:avLst/>
          </a:prstGeom>
          <a:noFill/>
        </p:spPr>
        <p:txBody>
          <a:bodyPr wrap="square" rtlCol="0">
            <a:spAutoFit/>
          </a:bodyPr>
          <a:lstStyle/>
          <a:p>
            <a:pPr indent="457200" algn="just">
              <a:lnSpc>
                <a:spcPct val="150000"/>
              </a:lnSpc>
            </a:pPr>
            <a:r>
              <a:rPr lang="ru-RU" sz="1600" b="1" i="1" dirty="0" smtClean="0">
                <a:latin typeface="Times New Roman" pitchFamily="18" charset="0"/>
                <a:cs typeface="Times New Roman" pitchFamily="18" charset="0"/>
              </a:rPr>
              <a:t>Система всеобщего управления</a:t>
            </a:r>
            <a:r>
              <a:rPr lang="ru-RU" sz="1600" dirty="0" smtClean="0">
                <a:latin typeface="Times New Roman" pitchFamily="18" charset="0"/>
                <a:cs typeface="Times New Roman" pitchFamily="18" charset="0"/>
              </a:rPr>
              <a:t> качеством на предприятии должна обеспечивать решение следующих задач:</a:t>
            </a:r>
          </a:p>
          <a:p>
            <a:pPr marL="536575" indent="-268288" algn="just">
              <a:lnSpc>
                <a:spcPct val="150000"/>
              </a:lnSpc>
              <a:buFont typeface="Wingdings" panose="05000000000000000000" pitchFamily="2" charset="2"/>
              <a:buChar char="ü"/>
            </a:pPr>
            <a:r>
              <a:rPr lang="ru-RU" sz="1600" dirty="0" smtClean="0">
                <a:latin typeface="Times New Roman" pitchFamily="18" charset="0"/>
                <a:cs typeface="Times New Roman" pitchFamily="18" charset="0"/>
              </a:rPr>
              <a:t>распределение ответственности за обеспечение качества между всеми сотрудниками, документальное оформление этого;</a:t>
            </a:r>
          </a:p>
          <a:p>
            <a:pPr marL="536575" indent="-268288" algn="just">
              <a:lnSpc>
                <a:spcPct val="150000"/>
              </a:lnSpc>
              <a:buFont typeface="Wingdings" panose="05000000000000000000" pitchFamily="2" charset="2"/>
              <a:buChar char="ü"/>
            </a:pPr>
            <a:r>
              <a:rPr lang="ru-RU" sz="1600" dirty="0" smtClean="0">
                <a:latin typeface="Times New Roman" pitchFamily="18" charset="0"/>
                <a:cs typeface="Times New Roman" pitchFamily="18" charset="0"/>
              </a:rPr>
              <a:t>обеспечение уверенности руководства предприятием в том, что намеченный уровень качества достигается и поддерживается; </a:t>
            </a:r>
          </a:p>
          <a:p>
            <a:pPr marL="536575" indent="-268288" algn="just">
              <a:lnSpc>
                <a:spcPct val="150000"/>
              </a:lnSpc>
              <a:buFont typeface="Wingdings" panose="05000000000000000000" pitchFamily="2" charset="2"/>
              <a:buChar char="ü"/>
            </a:pPr>
            <a:r>
              <a:rPr lang="ru-RU" sz="1600" dirty="0" smtClean="0">
                <a:latin typeface="Times New Roman" pitchFamily="18" charset="0"/>
                <a:cs typeface="Times New Roman" pitchFamily="18" charset="0"/>
              </a:rPr>
              <a:t>обеспечение уверенности потребителя в том, что согласованный уровень качества выдерживается.</a:t>
            </a:r>
          </a:p>
          <a:p>
            <a:pPr indent="457200" algn="just">
              <a:lnSpc>
                <a:spcPct val="150000"/>
              </a:lnSpc>
            </a:pPr>
            <a:endParaRPr lang="ru-RU" sz="1600" dirty="0" smtClean="0">
              <a:latin typeface="Times New Roman" pitchFamily="18" charset="0"/>
              <a:cs typeface="Times New Roman" pitchFamily="18" charset="0"/>
            </a:endParaRPr>
          </a:p>
          <a:p>
            <a:pPr indent="457200" algn="just">
              <a:lnSpc>
                <a:spcPct val="150000"/>
              </a:lnSpc>
            </a:pP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22048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49366" y="4774168"/>
            <a:ext cx="537754" cy="369332"/>
          </a:xfrm>
          <a:prstGeom prst="rect">
            <a:avLst/>
          </a:prstGeom>
          <a:noFill/>
        </p:spPr>
        <p:txBody>
          <a:bodyPr wrap="square" rtlCol="0">
            <a:spAutoFit/>
          </a:bodyPr>
          <a:lstStyle/>
          <a:p>
            <a:r>
              <a:rPr lang="ru-RU" dirty="0" smtClean="0"/>
              <a:t>53</a:t>
            </a:r>
            <a:endParaRPr lang="ru-RU" dirty="0"/>
          </a:p>
        </p:txBody>
      </p:sp>
      <p:sp>
        <p:nvSpPr>
          <p:cNvPr id="8" name="TextBox 7"/>
          <p:cNvSpPr txBox="1"/>
          <p:nvPr/>
        </p:nvSpPr>
        <p:spPr>
          <a:xfrm>
            <a:off x="373940" y="1194630"/>
            <a:ext cx="8261580" cy="3785652"/>
          </a:xfrm>
          <a:prstGeom prst="rect">
            <a:avLst/>
          </a:prstGeom>
          <a:noFill/>
        </p:spPr>
        <p:txBody>
          <a:bodyPr wrap="square" rtlCol="0">
            <a:spAutoFit/>
          </a:bodyPr>
          <a:lstStyle/>
          <a:p>
            <a:pPr indent="457200" algn="just">
              <a:lnSpc>
                <a:spcPct val="150000"/>
              </a:lnSpc>
            </a:pPr>
            <a:r>
              <a:rPr lang="ru-RU" sz="1600" b="1" i="1" dirty="0" smtClean="0">
                <a:latin typeface="Times New Roman" pitchFamily="18" charset="0"/>
                <a:cs typeface="Times New Roman" pitchFamily="18" charset="0"/>
              </a:rPr>
              <a:t>Система всеобщего управления</a:t>
            </a:r>
            <a:r>
              <a:rPr lang="ru-RU" sz="1600" dirty="0" smtClean="0">
                <a:latin typeface="Times New Roman" pitchFamily="18" charset="0"/>
                <a:cs typeface="Times New Roman" pitchFamily="18" charset="0"/>
              </a:rPr>
              <a:t> качеством базируется на следующих концепциях:</a:t>
            </a:r>
          </a:p>
          <a:p>
            <a:pPr indent="457200" algn="just">
              <a:lnSpc>
                <a:spcPct val="150000"/>
              </a:lnSpc>
            </a:pPr>
            <a:r>
              <a:rPr lang="ru-RU" sz="1600" dirty="0" smtClean="0">
                <a:latin typeface="Times New Roman" pitchFamily="18" charset="0"/>
                <a:cs typeface="Times New Roman" pitchFamily="18" charset="0"/>
              </a:rPr>
              <a:t>1. </a:t>
            </a:r>
            <a:r>
              <a:rPr lang="ru-RU" sz="1600" b="1" u="sng" dirty="0" smtClean="0">
                <a:latin typeface="Times New Roman" pitchFamily="18" charset="0"/>
                <a:cs typeface="Times New Roman" pitchFamily="18" charset="0"/>
              </a:rPr>
              <a:t>Акцент на потребителя</a:t>
            </a:r>
            <a:r>
              <a:rPr lang="ru-RU" sz="1600" dirty="0" smtClean="0">
                <a:latin typeface="Times New Roman" pitchFamily="18" charset="0"/>
                <a:cs typeface="Times New Roman" pitchFamily="18" charset="0"/>
              </a:rPr>
              <a:t>. Вся деятельность компании должна быть сфокусирована на изучении сегодняшних и будущих запросов покупателя, на удовлетворение этих запросов. Причем здесь речь идет не только о внешних потребителях, но и о внутренних потребителях – сотрудниках других подразделений, которые используют производственный полуфабрикат, детали, узлы, разработанные проекты. Основное требование системы управления качеством – потребитель должен быть участником процесса сознания высококачественного продукта.</a:t>
            </a:r>
          </a:p>
          <a:p>
            <a:pPr indent="457200" algn="just">
              <a:lnSpc>
                <a:spcPct val="150000"/>
              </a:lnSpc>
            </a:pPr>
            <a:endParaRPr lang="ru-RU" sz="1600" dirty="0" smtClean="0">
              <a:latin typeface="Times New Roman" pitchFamily="18" charset="0"/>
              <a:cs typeface="Times New Roman" pitchFamily="18" charset="0"/>
            </a:endParaRPr>
          </a:p>
          <a:p>
            <a:pPr indent="457200" algn="just">
              <a:lnSpc>
                <a:spcPct val="150000"/>
              </a:lnSpc>
            </a:pP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35920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54</a:t>
            </a:r>
            <a:endParaRPr lang="ru-RU" dirty="0"/>
          </a:p>
        </p:txBody>
      </p:sp>
      <p:sp>
        <p:nvSpPr>
          <p:cNvPr id="8" name="TextBox 7"/>
          <p:cNvSpPr txBox="1"/>
          <p:nvPr/>
        </p:nvSpPr>
        <p:spPr>
          <a:xfrm>
            <a:off x="373940" y="1194630"/>
            <a:ext cx="8261580" cy="3046988"/>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2. </a:t>
            </a:r>
            <a:r>
              <a:rPr lang="ru-RU" sz="1600" b="1" u="sng" dirty="0" smtClean="0">
                <a:latin typeface="Times New Roman" pitchFamily="18" charset="0"/>
                <a:cs typeface="Times New Roman" pitchFamily="18" charset="0"/>
              </a:rPr>
              <a:t>Акцент на процессе</a:t>
            </a:r>
            <a:r>
              <a:rPr lang="ru-RU" sz="1600" dirty="0" smtClean="0">
                <a:latin typeface="Times New Roman" pitchFamily="18" charset="0"/>
                <a:cs typeface="Times New Roman" pitchFamily="18" charset="0"/>
              </a:rPr>
              <a:t>. Для достижения высокого качества изделия, продукта производитель должен обеспечить высококачественное функционирование процесса создания изделия, включая планирование, проектирование, производство, испытание и т.д. Базовая концепция системы управления качеством – основное внимание на процесс, а не на результат. Поэтому контроль в системе управления качеством должен быть нацелен на предупреждение несоответствий, а не на контроль конечного результата процесса. </a:t>
            </a:r>
          </a:p>
          <a:p>
            <a:pPr indent="457200" algn="just">
              <a:lnSpc>
                <a:spcPct val="150000"/>
              </a:lnSpc>
            </a:pPr>
            <a:endParaRPr lang="ru-RU" sz="1600" dirty="0" smtClean="0">
              <a:latin typeface="Times New Roman" pitchFamily="18" charset="0"/>
              <a:cs typeface="Times New Roman" pitchFamily="18" charset="0"/>
            </a:endParaRPr>
          </a:p>
          <a:p>
            <a:pPr indent="457200" algn="just">
              <a:lnSpc>
                <a:spcPct val="150000"/>
              </a:lnSpc>
            </a:pP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89661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55</a:t>
            </a:r>
            <a:endParaRPr lang="ru-RU" dirty="0"/>
          </a:p>
        </p:txBody>
      </p:sp>
      <p:sp>
        <p:nvSpPr>
          <p:cNvPr id="8" name="TextBox 7"/>
          <p:cNvSpPr txBox="1"/>
          <p:nvPr/>
        </p:nvSpPr>
        <p:spPr>
          <a:xfrm>
            <a:off x="373940" y="1194630"/>
            <a:ext cx="8261580" cy="2308324"/>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3. </a:t>
            </a:r>
            <a:r>
              <a:rPr lang="ru-RU" sz="1600" b="1" u="sng" dirty="0" smtClean="0">
                <a:latin typeface="Times New Roman" pitchFamily="18" charset="0"/>
                <a:cs typeface="Times New Roman" pitchFamily="18" charset="0"/>
              </a:rPr>
              <a:t>Непрерывное (постоянное) улучшение качества всех процессов,</a:t>
            </a:r>
            <a:r>
              <a:rPr lang="ru-RU" sz="1600" dirty="0" smtClean="0">
                <a:latin typeface="Times New Roman" pitchFamily="18" charset="0"/>
                <a:cs typeface="Times New Roman" pitchFamily="18" charset="0"/>
              </a:rPr>
              <a:t> приводящих к повышению качества конечного изделия. Необходимый элемент системы управления качеством – стимулирование внесения предложений по усовершенствованию процессов, конструкций, проектов.</a:t>
            </a:r>
          </a:p>
          <a:p>
            <a:pPr indent="457200" algn="just">
              <a:lnSpc>
                <a:spcPct val="150000"/>
              </a:lnSpc>
            </a:pPr>
            <a:endParaRPr lang="ru-RU" sz="1600" dirty="0" smtClean="0">
              <a:latin typeface="Times New Roman" pitchFamily="18" charset="0"/>
              <a:cs typeface="Times New Roman" pitchFamily="18" charset="0"/>
            </a:endParaRPr>
          </a:p>
          <a:p>
            <a:pPr indent="457200" algn="just">
              <a:lnSpc>
                <a:spcPct val="150000"/>
              </a:lnSpc>
            </a:pP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269697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56</a:t>
            </a:r>
            <a:endParaRPr lang="ru-RU" dirty="0"/>
          </a:p>
        </p:txBody>
      </p:sp>
      <p:sp>
        <p:nvSpPr>
          <p:cNvPr id="8" name="TextBox 7"/>
          <p:cNvSpPr txBox="1"/>
          <p:nvPr/>
        </p:nvSpPr>
        <p:spPr>
          <a:xfrm>
            <a:off x="373940" y="1194630"/>
            <a:ext cx="8261580" cy="2308324"/>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4. </a:t>
            </a:r>
            <a:r>
              <a:rPr lang="ru-RU" sz="1600" b="1" u="sng" dirty="0" smtClean="0">
                <a:latin typeface="Times New Roman" pitchFamily="18" charset="0"/>
                <a:cs typeface="Times New Roman" pitchFamily="18" charset="0"/>
              </a:rPr>
              <a:t>Вовлеченность всех сотрудников</a:t>
            </a:r>
            <a:r>
              <a:rPr lang="ru-RU" sz="1600" dirty="0" smtClean="0">
                <a:latin typeface="Times New Roman" pitchFamily="18" charset="0"/>
                <a:cs typeface="Times New Roman" pitchFamily="18" charset="0"/>
              </a:rPr>
              <a:t> (от рабочего до руководителя) в работу по обеспечению и улучшению качества. Важнейший элемент этого – вовлеченность поставщиков и заказчиков. Система всеобщего управления качеством подразумевает наделение каждого работника определенными функциями по контролю и улучшению качества – рассредоточение обязанностей и прав в работе по управлению качеством.</a:t>
            </a:r>
          </a:p>
          <a:p>
            <a:pPr indent="457200" algn="just">
              <a:lnSpc>
                <a:spcPct val="150000"/>
              </a:lnSpc>
            </a:pP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69849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57</a:t>
            </a:r>
            <a:endParaRPr lang="ru-RU" dirty="0"/>
          </a:p>
        </p:txBody>
      </p:sp>
      <p:sp>
        <p:nvSpPr>
          <p:cNvPr id="8" name="TextBox 7"/>
          <p:cNvSpPr txBox="1"/>
          <p:nvPr/>
        </p:nvSpPr>
        <p:spPr>
          <a:xfrm>
            <a:off x="373940" y="1194630"/>
            <a:ext cx="8261580" cy="1938992"/>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5. </a:t>
            </a:r>
            <a:r>
              <a:rPr lang="ru-RU" sz="1600" b="1" u="sng" dirty="0" smtClean="0">
                <a:latin typeface="Times New Roman" pitchFamily="18" charset="0"/>
                <a:cs typeface="Times New Roman" pitchFamily="18" charset="0"/>
              </a:rPr>
              <a:t>Базирование решений только на фактах.</a:t>
            </a:r>
            <a:r>
              <a:rPr lang="ru-RU" sz="1600" dirty="0" smtClean="0">
                <a:latin typeface="Times New Roman" pitchFamily="18" charset="0"/>
                <a:cs typeface="Times New Roman" pitchFamily="18" charset="0"/>
              </a:rPr>
              <a:t> Все решения по управлению качеством должны основываться на фактах, а не на интуиции и личном опыте специалистов. Для принятия решений необходим сбор статистического материала (измерения, исследования) и анализ собранного материала.</a:t>
            </a:r>
          </a:p>
          <a:p>
            <a:pPr indent="457200" algn="just">
              <a:lnSpc>
                <a:spcPct val="150000"/>
              </a:lnSpc>
            </a:pP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698767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06246" y="4774168"/>
            <a:ext cx="537754" cy="369332"/>
          </a:xfrm>
          <a:prstGeom prst="rect">
            <a:avLst/>
          </a:prstGeom>
          <a:noFill/>
        </p:spPr>
        <p:txBody>
          <a:bodyPr wrap="square" rtlCol="0">
            <a:spAutoFit/>
          </a:bodyPr>
          <a:lstStyle/>
          <a:p>
            <a:r>
              <a:rPr lang="ru-RU" dirty="0" smtClean="0"/>
              <a:t>58</a:t>
            </a:r>
            <a:endParaRPr lang="ru-RU" dirty="0"/>
          </a:p>
        </p:txBody>
      </p:sp>
      <p:sp>
        <p:nvSpPr>
          <p:cNvPr id="8" name="TextBox 7"/>
          <p:cNvSpPr txBox="1"/>
          <p:nvPr/>
        </p:nvSpPr>
        <p:spPr>
          <a:xfrm>
            <a:off x="373940" y="802197"/>
            <a:ext cx="8261580" cy="4031873"/>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Для сбора, обработки и анализа результатов в системе всеобщего управления качеством используется семь инструментов контроля качества:</a:t>
            </a:r>
          </a:p>
          <a:p>
            <a:pPr marL="1616075" indent="-179388" algn="just">
              <a:buFont typeface="Arial" panose="020B0604020202020204" pitchFamily="34" charset="0"/>
              <a:buChar char="•"/>
            </a:pPr>
            <a:r>
              <a:rPr lang="ru-RU" sz="1600" dirty="0" smtClean="0">
                <a:latin typeface="Times New Roman" pitchFamily="18" charset="0"/>
                <a:cs typeface="Times New Roman" pitchFamily="18" charset="0"/>
              </a:rPr>
              <a:t>контрольный листок;</a:t>
            </a:r>
          </a:p>
          <a:p>
            <a:pPr marL="1616075" indent="-179388" algn="just">
              <a:buFont typeface="Arial" panose="020B0604020202020204" pitchFamily="34" charset="0"/>
              <a:buChar char="•"/>
            </a:pPr>
            <a:r>
              <a:rPr lang="ru-RU" sz="1600" dirty="0" smtClean="0">
                <a:latin typeface="Times New Roman" pitchFamily="18" charset="0"/>
                <a:cs typeface="Times New Roman" pitchFamily="18" charset="0"/>
              </a:rPr>
              <a:t>гистограмма;</a:t>
            </a:r>
          </a:p>
          <a:p>
            <a:pPr marL="1616075" indent="-179388" algn="just">
              <a:buFont typeface="Arial" panose="020B0604020202020204" pitchFamily="34" charset="0"/>
              <a:buChar char="•"/>
            </a:pPr>
            <a:r>
              <a:rPr lang="ru-RU" sz="1600" dirty="0" smtClean="0">
                <a:latin typeface="Times New Roman" pitchFamily="18" charset="0"/>
                <a:cs typeface="Times New Roman" pitchFamily="18" charset="0"/>
              </a:rPr>
              <a:t>диаграмма рассеяния;</a:t>
            </a:r>
          </a:p>
          <a:p>
            <a:pPr marL="1616075" indent="-179388" algn="just">
              <a:buFont typeface="Arial" panose="020B0604020202020204" pitchFamily="34" charset="0"/>
              <a:buChar char="•"/>
            </a:pPr>
            <a:r>
              <a:rPr lang="ru-RU" sz="1600" dirty="0" smtClean="0">
                <a:latin typeface="Times New Roman" pitchFamily="18" charset="0"/>
                <a:cs typeface="Times New Roman" pitchFamily="18" charset="0"/>
              </a:rPr>
              <a:t>диаграмма Парето;</a:t>
            </a:r>
          </a:p>
          <a:p>
            <a:pPr marL="1616075" indent="-179388" algn="just">
              <a:buFont typeface="Arial" panose="020B0604020202020204" pitchFamily="34" charset="0"/>
              <a:buChar char="•"/>
            </a:pPr>
            <a:r>
              <a:rPr lang="ru-RU" sz="1600" dirty="0" smtClean="0">
                <a:latin typeface="Times New Roman" pitchFamily="18" charset="0"/>
                <a:cs typeface="Times New Roman" pitchFamily="18" charset="0"/>
              </a:rPr>
              <a:t>стратификация (расслоение);</a:t>
            </a:r>
          </a:p>
          <a:p>
            <a:pPr marL="1616075" indent="-179388" algn="just">
              <a:buFont typeface="Arial" panose="020B0604020202020204" pitchFamily="34" charset="0"/>
              <a:buChar char="•"/>
            </a:pPr>
            <a:r>
              <a:rPr lang="ru-RU" sz="1600" dirty="0" smtClean="0">
                <a:latin typeface="Times New Roman" pitchFamily="18" charset="0"/>
                <a:cs typeface="Times New Roman" pitchFamily="18" charset="0"/>
              </a:rPr>
              <a:t>причинно-следственная диаграмма;</a:t>
            </a:r>
          </a:p>
          <a:p>
            <a:pPr marL="1616075" indent="-179388" algn="just">
              <a:buFont typeface="Arial" panose="020B0604020202020204" pitchFamily="34" charset="0"/>
              <a:buChar char="•"/>
            </a:pPr>
            <a:r>
              <a:rPr lang="ru-RU" sz="1600" dirty="0" smtClean="0">
                <a:latin typeface="Times New Roman" pitchFamily="18" charset="0"/>
                <a:cs typeface="Times New Roman" pitchFamily="18" charset="0"/>
              </a:rPr>
              <a:t>контрольная карта.</a:t>
            </a:r>
          </a:p>
          <a:p>
            <a:pPr indent="457200" algn="just">
              <a:lnSpc>
                <a:spcPct val="150000"/>
              </a:lnSpc>
            </a:pPr>
            <a:r>
              <a:rPr lang="ru-RU" sz="1600" dirty="0" smtClean="0">
                <a:latin typeface="Times New Roman" pitchFamily="18" charset="0"/>
                <a:cs typeface="Times New Roman" pitchFamily="18" charset="0"/>
              </a:rPr>
              <a:t>Эти методы являются инструментами познания, а не инструментами управления, это эффективные инструменты контроля качества. В зависимости от поставленной цели может применяться любой метод или несколько в определенной последовательности. </a:t>
            </a:r>
            <a:endParaRPr lang="ru-RU" sz="1600" dirty="0">
              <a:latin typeface="Times New Roman" pitchFamily="18" charset="0"/>
              <a:cs typeface="Times New Roman" pitchFamily="18" charset="0"/>
            </a:endParaRPr>
          </a:p>
          <a:p>
            <a:pPr indent="457200" algn="just">
              <a:lnSpc>
                <a:spcPct val="150000"/>
              </a:lnSpc>
            </a:pP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9956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40632" y="948799"/>
            <a:ext cx="8697112" cy="3416320"/>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Производственные процессы в зависимости от широты номенклатуры продукции, регулярности и объема выпускаемых изделий делятся (ГОСТ 14.004-83) на различные типы.</a:t>
            </a:r>
          </a:p>
          <a:p>
            <a:pPr marL="180000" indent="457200" algn="just">
              <a:lnSpc>
                <a:spcPct val="150000"/>
              </a:lnSpc>
            </a:pPr>
            <a:endParaRPr lang="ru-RU" sz="1600" dirty="0" smtClean="0">
              <a:latin typeface="Times New Roman" pitchFamily="18" charset="0"/>
              <a:cs typeface="Times New Roman" pitchFamily="18" charset="0"/>
            </a:endParaRPr>
          </a:p>
          <a:p>
            <a:pPr marL="180000" indent="457200" algn="just">
              <a:lnSpc>
                <a:spcPct val="150000"/>
              </a:lnSpc>
            </a:pPr>
            <a:r>
              <a:rPr lang="ru-RU" sz="1600" b="1" dirty="0" smtClean="0">
                <a:solidFill>
                  <a:srgbClr val="00B050"/>
                </a:solidFill>
                <a:latin typeface="Times New Roman" pitchFamily="18" charset="0"/>
                <a:cs typeface="Times New Roman" pitchFamily="18" charset="0"/>
              </a:rPr>
              <a:t>Единичное прои</a:t>
            </a:r>
            <a:r>
              <a:rPr lang="ru-RU" sz="1600" b="1" dirty="0">
                <a:solidFill>
                  <a:srgbClr val="00B050"/>
                </a:solidFill>
                <a:latin typeface="Times New Roman" pitchFamily="18" charset="0"/>
                <a:cs typeface="Times New Roman" pitchFamily="18" charset="0"/>
              </a:rPr>
              <a:t>зводство</a:t>
            </a:r>
            <a:r>
              <a:rPr lang="ru-RU" sz="1600" dirty="0" smtClean="0">
                <a:latin typeface="Times New Roman" pitchFamily="18" charset="0"/>
                <a:cs typeface="Times New Roman" pitchFamily="18" charset="0"/>
              </a:rPr>
              <a:t> характеризуется малым количеством выпускаемых изделий (штуки – десятки штук) и, соответственно, широкой номенклатурой изготавливаемых изделий. Это требует высокой квалификации рабочих и использования дорого универсального оборудования, приспособленного для изготовления разнообразной продукции.</a:t>
            </a:r>
          </a:p>
          <a:p>
            <a:pPr marL="180000" indent="457200" algn="just">
              <a:lnSpc>
                <a:spcPct val="150000"/>
              </a:lnSpc>
            </a:pPr>
            <a:endParaRPr lang="ru-RU" sz="1600" dirty="0" smtClean="0">
              <a:latin typeface="Times New Roman" pitchFamily="18" charset="0"/>
              <a:cs typeface="Times New Roman" pitchFamily="18" charset="0"/>
            </a:endParaRPr>
          </a:p>
          <a:p>
            <a:pPr marL="180000" indent="457200" algn="just">
              <a:lnSpc>
                <a:spcPct val="150000"/>
              </a:lnSpc>
            </a:pPr>
            <a:endParaRPr lang="ru-RU" sz="1600" dirty="0" smtClean="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5</a:t>
            </a:r>
            <a:endParaRPr lang="ru-RU" dirty="0"/>
          </a:p>
        </p:txBody>
      </p:sp>
    </p:spTree>
    <p:extLst>
      <p:ext uri="{BB962C8B-B14F-4D97-AF65-F5344CB8AC3E}">
        <p14:creationId xmlns:p14="http://schemas.microsoft.com/office/powerpoint/2010/main" val="14834736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59</a:t>
            </a:r>
            <a:endParaRPr lang="ru-RU" dirty="0"/>
          </a:p>
        </p:txBody>
      </p:sp>
      <p:sp>
        <p:nvSpPr>
          <p:cNvPr id="8" name="TextBox 7"/>
          <p:cNvSpPr txBox="1"/>
          <p:nvPr/>
        </p:nvSpPr>
        <p:spPr>
          <a:xfrm>
            <a:off x="373940" y="802197"/>
            <a:ext cx="8261580" cy="2308324"/>
          </a:xfrm>
          <a:prstGeom prst="rect">
            <a:avLst/>
          </a:prstGeom>
          <a:noFill/>
        </p:spPr>
        <p:txBody>
          <a:bodyPr wrap="square" rtlCol="0">
            <a:spAutoFit/>
          </a:bodyPr>
          <a:lstStyle/>
          <a:p>
            <a:pPr indent="457200" algn="just">
              <a:lnSpc>
                <a:spcPct val="150000"/>
              </a:lnSpc>
            </a:pPr>
            <a:r>
              <a:rPr lang="ru-RU" sz="1600" i="1" dirty="0" smtClean="0">
                <a:latin typeface="Times New Roman" pitchFamily="18" charset="0"/>
                <a:cs typeface="Times New Roman" pitchFamily="18" charset="0"/>
              </a:rPr>
              <a:t>Контрольный листок </a:t>
            </a:r>
            <a:r>
              <a:rPr lang="ru-RU" sz="1600" dirty="0" smtClean="0">
                <a:latin typeface="Times New Roman" pitchFamily="18" charset="0"/>
                <a:cs typeface="Times New Roman" pitchFamily="18" charset="0"/>
              </a:rPr>
              <a:t>– простой бланк с заранее напечатанным перечнем контролируемых параметров, позволяющий собрать сведения на контрольной операции. Основные принципы создания контрольного листка – простота,  быстрота и безошибочность заполнения. Данные контрольного листа используются в дальнейшем статистическом анализе.</a:t>
            </a:r>
            <a:endParaRPr lang="ru-RU" sz="1600" dirty="0">
              <a:latin typeface="Times New Roman" pitchFamily="18" charset="0"/>
              <a:cs typeface="Times New Roman" pitchFamily="18" charset="0"/>
            </a:endParaRPr>
          </a:p>
          <a:p>
            <a:pPr indent="457200" algn="just">
              <a:lnSpc>
                <a:spcPct val="150000"/>
              </a:lnSpc>
            </a:pP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25918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60</a:t>
            </a:r>
            <a:endParaRPr lang="ru-RU" dirty="0"/>
          </a:p>
        </p:txBody>
      </p:sp>
      <p:sp>
        <p:nvSpPr>
          <p:cNvPr id="8" name="TextBox 7"/>
          <p:cNvSpPr txBox="1"/>
          <p:nvPr/>
        </p:nvSpPr>
        <p:spPr>
          <a:xfrm>
            <a:off x="373940" y="802197"/>
            <a:ext cx="8261580" cy="1323439"/>
          </a:xfrm>
          <a:prstGeom prst="rect">
            <a:avLst/>
          </a:prstGeom>
          <a:noFill/>
        </p:spPr>
        <p:txBody>
          <a:bodyPr wrap="square" rtlCol="0">
            <a:spAutoFit/>
          </a:bodyPr>
          <a:lstStyle/>
          <a:p>
            <a:pPr indent="457200" algn="just">
              <a:lnSpc>
                <a:spcPct val="150000"/>
              </a:lnSpc>
            </a:pPr>
            <a:r>
              <a:rPr lang="ru-RU" sz="1600" i="1" dirty="0" smtClean="0">
                <a:latin typeface="Times New Roman" pitchFamily="18" charset="0"/>
                <a:cs typeface="Times New Roman" pitchFamily="18" charset="0"/>
              </a:rPr>
              <a:t>Гистограмма </a:t>
            </a:r>
            <a:r>
              <a:rPr lang="ru-RU" sz="1600" dirty="0" smtClean="0">
                <a:latin typeface="Times New Roman" pitchFamily="18" charset="0"/>
                <a:cs typeface="Times New Roman" pitchFamily="18" charset="0"/>
              </a:rPr>
              <a:t>– графическое отображение статистического материала, позволяющего зрительно оценить закон распределения измеренного параметра. </a:t>
            </a:r>
          </a:p>
          <a:p>
            <a:pPr indent="457200" algn="just"/>
            <a:r>
              <a:rPr lang="ru-RU" sz="1600" dirty="0" smtClean="0">
                <a:latin typeface="Times New Roman" pitchFamily="18" charset="0"/>
                <a:cs typeface="Times New Roman" pitchFamily="18" charset="0"/>
              </a:rPr>
              <a:t>Таблица 1. Контрольный </a:t>
            </a:r>
            <a:r>
              <a:rPr lang="ru-RU" sz="1600" dirty="0">
                <a:latin typeface="Times New Roman" pitchFamily="18" charset="0"/>
                <a:cs typeface="Times New Roman" pitchFamily="18" charset="0"/>
              </a:rPr>
              <a:t>лист измерения значения пленочного резистора на 100 подложках ИМС.  </a:t>
            </a:r>
          </a:p>
        </p:txBody>
      </p:sp>
      <p:graphicFrame>
        <p:nvGraphicFramePr>
          <p:cNvPr id="3" name="Таблица 2"/>
          <p:cNvGraphicFramePr>
            <a:graphicFrameLocks noGrp="1"/>
          </p:cNvGraphicFramePr>
          <p:nvPr>
            <p:extLst>
              <p:ext uri="{D42A27DB-BD31-4B8C-83A1-F6EECF244321}">
                <p14:modId xmlns:p14="http://schemas.microsoft.com/office/powerpoint/2010/main" val="1951662648"/>
              </p:ext>
            </p:extLst>
          </p:nvPr>
        </p:nvGraphicFramePr>
        <p:xfrm>
          <a:off x="2129157" y="2043584"/>
          <a:ext cx="5023190" cy="2898777"/>
        </p:xfrm>
        <a:graphic>
          <a:graphicData uri="http://schemas.openxmlformats.org/drawingml/2006/table">
            <a:tbl>
              <a:tblPr firstRow="1" firstCol="1" bandRow="1">
                <a:tableStyleId>{5C22544A-7EE6-4342-B048-85BDC9FD1C3A}</a:tableStyleId>
              </a:tblPr>
              <a:tblGrid>
                <a:gridCol w="502050">
                  <a:extLst>
                    <a:ext uri="{9D8B030D-6E8A-4147-A177-3AD203B41FA5}">
                      <a16:colId xmlns:a16="http://schemas.microsoft.com/office/drawing/2014/main" val="3233436712"/>
                    </a:ext>
                  </a:extLst>
                </a:gridCol>
                <a:gridCol w="502050">
                  <a:extLst>
                    <a:ext uri="{9D8B030D-6E8A-4147-A177-3AD203B41FA5}">
                      <a16:colId xmlns:a16="http://schemas.microsoft.com/office/drawing/2014/main" val="2168004605"/>
                    </a:ext>
                  </a:extLst>
                </a:gridCol>
                <a:gridCol w="502050">
                  <a:extLst>
                    <a:ext uri="{9D8B030D-6E8A-4147-A177-3AD203B41FA5}">
                      <a16:colId xmlns:a16="http://schemas.microsoft.com/office/drawing/2014/main" val="3279739984"/>
                    </a:ext>
                  </a:extLst>
                </a:gridCol>
                <a:gridCol w="502050">
                  <a:extLst>
                    <a:ext uri="{9D8B030D-6E8A-4147-A177-3AD203B41FA5}">
                      <a16:colId xmlns:a16="http://schemas.microsoft.com/office/drawing/2014/main" val="2329389089"/>
                    </a:ext>
                  </a:extLst>
                </a:gridCol>
                <a:gridCol w="502050">
                  <a:extLst>
                    <a:ext uri="{9D8B030D-6E8A-4147-A177-3AD203B41FA5}">
                      <a16:colId xmlns:a16="http://schemas.microsoft.com/office/drawing/2014/main" val="970415260"/>
                    </a:ext>
                  </a:extLst>
                </a:gridCol>
                <a:gridCol w="502588">
                  <a:extLst>
                    <a:ext uri="{9D8B030D-6E8A-4147-A177-3AD203B41FA5}">
                      <a16:colId xmlns:a16="http://schemas.microsoft.com/office/drawing/2014/main" val="1822640830"/>
                    </a:ext>
                  </a:extLst>
                </a:gridCol>
                <a:gridCol w="502588">
                  <a:extLst>
                    <a:ext uri="{9D8B030D-6E8A-4147-A177-3AD203B41FA5}">
                      <a16:colId xmlns:a16="http://schemas.microsoft.com/office/drawing/2014/main" val="319366136"/>
                    </a:ext>
                  </a:extLst>
                </a:gridCol>
                <a:gridCol w="502588">
                  <a:extLst>
                    <a:ext uri="{9D8B030D-6E8A-4147-A177-3AD203B41FA5}">
                      <a16:colId xmlns:a16="http://schemas.microsoft.com/office/drawing/2014/main" val="1985278373"/>
                    </a:ext>
                  </a:extLst>
                </a:gridCol>
                <a:gridCol w="502588">
                  <a:extLst>
                    <a:ext uri="{9D8B030D-6E8A-4147-A177-3AD203B41FA5}">
                      <a16:colId xmlns:a16="http://schemas.microsoft.com/office/drawing/2014/main" val="3213252425"/>
                    </a:ext>
                  </a:extLst>
                </a:gridCol>
                <a:gridCol w="502588">
                  <a:extLst>
                    <a:ext uri="{9D8B030D-6E8A-4147-A177-3AD203B41FA5}">
                      <a16:colId xmlns:a16="http://schemas.microsoft.com/office/drawing/2014/main" val="4040333883"/>
                    </a:ext>
                  </a:extLst>
                </a:gridCol>
              </a:tblGrid>
              <a:tr h="138037">
                <a:tc>
                  <a:txBody>
                    <a:bodyPr/>
                    <a:lstStyle/>
                    <a:p>
                      <a:pPr algn="ctr">
                        <a:lnSpc>
                          <a:spcPct val="107000"/>
                        </a:lnSpc>
                        <a:spcAft>
                          <a:spcPts val="0"/>
                        </a:spcAft>
                      </a:pPr>
                      <a:r>
                        <a:rPr lang="ru-RU" sz="800">
                          <a:effectLst/>
                        </a:rPr>
                        <a:t>№</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en-US" sz="800">
                          <a:effectLst/>
                        </a:rPr>
                        <a:t>R,</a:t>
                      </a:r>
                      <a:r>
                        <a:rPr lang="ru-RU" sz="800">
                          <a:effectLst/>
                        </a:rPr>
                        <a:t> Ом</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en-US" sz="800">
                          <a:effectLst/>
                        </a:rPr>
                        <a:t>R,</a:t>
                      </a:r>
                      <a:r>
                        <a:rPr lang="ru-RU" sz="800">
                          <a:effectLst/>
                        </a:rPr>
                        <a:t> Ом</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en-US" sz="800">
                          <a:effectLst/>
                        </a:rPr>
                        <a:t>R,</a:t>
                      </a:r>
                      <a:r>
                        <a:rPr lang="ru-RU" sz="800">
                          <a:effectLst/>
                        </a:rPr>
                        <a:t> Ом</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en-US" sz="800">
                          <a:effectLst/>
                        </a:rPr>
                        <a:t>R,</a:t>
                      </a:r>
                      <a:r>
                        <a:rPr lang="ru-RU" sz="800">
                          <a:effectLst/>
                        </a:rPr>
                        <a:t> Ом</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en-US" sz="800">
                          <a:effectLst/>
                        </a:rPr>
                        <a:t>R,</a:t>
                      </a:r>
                      <a:r>
                        <a:rPr lang="ru-RU" sz="800">
                          <a:effectLst/>
                        </a:rPr>
                        <a:t> Ом</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546998195"/>
                  </a:ext>
                </a:extLst>
              </a:tr>
              <a:tr h="138037">
                <a:tc>
                  <a:txBody>
                    <a:bodyPr/>
                    <a:lstStyle/>
                    <a:p>
                      <a:pPr algn="ctr">
                        <a:lnSpc>
                          <a:spcPct val="107000"/>
                        </a:lnSpc>
                        <a:spcAft>
                          <a:spcPts val="0"/>
                        </a:spcAft>
                      </a:pPr>
                      <a:r>
                        <a:rPr lang="ru-RU" sz="800">
                          <a:effectLst/>
                        </a:rPr>
                        <a:t>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105,3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104,2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61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103,9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81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101,7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482020175"/>
                  </a:ext>
                </a:extLst>
              </a:tr>
              <a:tr h="138037">
                <a:tc>
                  <a:txBody>
                    <a:bodyPr/>
                    <a:lstStyle/>
                    <a:p>
                      <a:pPr algn="ctr">
                        <a:lnSpc>
                          <a:spcPct val="107000"/>
                        </a:lnSpc>
                        <a:spcAft>
                          <a:spcPts val="0"/>
                        </a:spcAft>
                      </a:pPr>
                      <a:r>
                        <a:rPr lang="ru-RU" sz="800">
                          <a:effectLst/>
                        </a:rPr>
                        <a:t>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101,1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62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82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028803470"/>
                  </a:ext>
                </a:extLst>
              </a:tr>
              <a:tr h="138037">
                <a:tc>
                  <a:txBody>
                    <a:bodyPr/>
                    <a:lstStyle/>
                    <a:p>
                      <a:pPr algn="ctr">
                        <a:lnSpc>
                          <a:spcPct val="107000"/>
                        </a:lnSpc>
                        <a:spcAft>
                          <a:spcPts val="0"/>
                        </a:spcAft>
                      </a:pPr>
                      <a:r>
                        <a:rPr lang="ru-RU" sz="800">
                          <a:effectLst/>
                        </a:rPr>
                        <a:t>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94,8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106,4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63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101,9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83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97,9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2993932170"/>
                  </a:ext>
                </a:extLst>
              </a:tr>
              <a:tr h="138037">
                <a:tc>
                  <a:txBody>
                    <a:bodyPr/>
                    <a:lstStyle/>
                    <a:p>
                      <a:pPr algn="ctr">
                        <a:lnSpc>
                          <a:spcPct val="107000"/>
                        </a:lnSpc>
                        <a:spcAft>
                          <a:spcPts val="0"/>
                        </a:spcAft>
                      </a:pPr>
                      <a:r>
                        <a:rPr lang="ru-RU" sz="800">
                          <a:effectLst/>
                        </a:rPr>
                        <a:t>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103,5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107,8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102,5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64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103,7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84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97,3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650290863"/>
                  </a:ext>
                </a:extLst>
              </a:tr>
              <a:tr h="138037">
                <a:tc>
                  <a:txBody>
                    <a:bodyPr/>
                    <a:lstStyle/>
                    <a:p>
                      <a:pPr algn="ctr">
                        <a:lnSpc>
                          <a:spcPct val="107000"/>
                        </a:lnSpc>
                        <a:spcAft>
                          <a:spcPts val="0"/>
                        </a:spcAft>
                      </a:pPr>
                      <a:r>
                        <a:rPr lang="ru-RU" sz="800">
                          <a:effectLst/>
                        </a:rPr>
                        <a:t>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106,9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96,2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103,5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65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95,2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85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102,3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987235345"/>
                  </a:ext>
                </a:extLst>
              </a:tr>
              <a:tr h="138037">
                <a:tc>
                  <a:txBody>
                    <a:bodyPr/>
                    <a:lstStyle/>
                    <a:p>
                      <a:pPr algn="ctr">
                        <a:lnSpc>
                          <a:spcPct val="107000"/>
                        </a:lnSpc>
                        <a:spcAft>
                          <a:spcPts val="0"/>
                        </a:spcAft>
                      </a:pPr>
                      <a:r>
                        <a:rPr lang="ru-RU" sz="800">
                          <a:effectLst/>
                        </a:rPr>
                        <a:t>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97,4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95,0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66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101,3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86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68524418"/>
                  </a:ext>
                </a:extLst>
              </a:tr>
              <a:tr h="138037">
                <a:tc>
                  <a:txBody>
                    <a:bodyPr/>
                    <a:lstStyle/>
                    <a:p>
                      <a:pPr algn="ctr">
                        <a:lnSpc>
                          <a:spcPct val="107000"/>
                        </a:lnSpc>
                        <a:spcAft>
                          <a:spcPts val="0"/>
                        </a:spcAft>
                      </a:pPr>
                      <a:r>
                        <a:rPr lang="ru-RU" sz="800">
                          <a:effectLst/>
                        </a:rPr>
                        <a:t>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98,3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91,5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98,9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67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101,6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87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97,8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554067084"/>
                  </a:ext>
                </a:extLst>
              </a:tr>
              <a:tr h="138037">
                <a:tc>
                  <a:txBody>
                    <a:bodyPr/>
                    <a:lstStyle/>
                    <a:p>
                      <a:pPr algn="ctr">
                        <a:lnSpc>
                          <a:spcPct val="107000"/>
                        </a:lnSpc>
                        <a:spcAft>
                          <a:spcPts val="0"/>
                        </a:spcAft>
                      </a:pPr>
                      <a:r>
                        <a:rPr lang="ru-RU" sz="800">
                          <a:effectLst/>
                        </a:rPr>
                        <a:t>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93,7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94,1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92,3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68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88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95,7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672491858"/>
                  </a:ext>
                </a:extLst>
              </a:tr>
              <a:tr h="138037">
                <a:tc>
                  <a:txBody>
                    <a:bodyPr/>
                    <a:lstStyle/>
                    <a:p>
                      <a:pPr algn="ctr">
                        <a:lnSpc>
                          <a:spcPct val="107000"/>
                        </a:lnSpc>
                        <a:spcAft>
                          <a:spcPts val="0"/>
                        </a:spcAft>
                      </a:pPr>
                      <a:r>
                        <a:rPr lang="ru-RU" sz="800">
                          <a:effectLst/>
                        </a:rPr>
                        <a:t>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101,2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102,2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103,2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69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97,2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89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98,8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67954667"/>
                  </a:ext>
                </a:extLst>
              </a:tr>
              <a:tr h="138037">
                <a:tc>
                  <a:txBody>
                    <a:bodyPr/>
                    <a:lstStyle/>
                    <a:p>
                      <a:pPr algn="ctr">
                        <a:lnSpc>
                          <a:spcPct val="107000"/>
                        </a:lnSpc>
                        <a:spcAft>
                          <a:spcPts val="0"/>
                        </a:spcAft>
                      </a:pPr>
                      <a:r>
                        <a:rPr lang="ru-RU" sz="800">
                          <a:effectLst/>
                        </a:rPr>
                        <a:t>10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105,2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30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103,1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50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93,2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90,4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2583415947"/>
                  </a:ext>
                </a:extLst>
              </a:tr>
              <a:tr h="138037">
                <a:tc>
                  <a:txBody>
                    <a:bodyPr/>
                    <a:lstStyle/>
                    <a:p>
                      <a:pPr algn="ctr">
                        <a:lnSpc>
                          <a:spcPct val="107000"/>
                        </a:lnSpc>
                        <a:spcAft>
                          <a:spcPts val="0"/>
                        </a:spcAft>
                      </a:pPr>
                      <a:r>
                        <a:rPr lang="ru-RU" sz="800">
                          <a:effectLst/>
                        </a:rPr>
                        <a:t>11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104,5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31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105,3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51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97,6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619405802"/>
                  </a:ext>
                </a:extLst>
              </a:tr>
              <a:tr h="138037">
                <a:tc>
                  <a:txBody>
                    <a:bodyPr/>
                    <a:lstStyle/>
                    <a:p>
                      <a:pPr algn="ctr">
                        <a:lnSpc>
                          <a:spcPct val="107000"/>
                        </a:lnSpc>
                        <a:spcAft>
                          <a:spcPts val="0"/>
                        </a:spcAft>
                      </a:pPr>
                      <a:r>
                        <a:rPr lang="ru-RU" sz="800">
                          <a:effectLst/>
                        </a:rPr>
                        <a:t>12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97,9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32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52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102,1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96,0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103,2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938641215"/>
                  </a:ext>
                </a:extLst>
              </a:tr>
              <a:tr h="138037">
                <a:tc>
                  <a:txBody>
                    <a:bodyPr/>
                    <a:lstStyle/>
                    <a:p>
                      <a:pPr algn="ctr">
                        <a:lnSpc>
                          <a:spcPct val="107000"/>
                        </a:lnSpc>
                        <a:spcAft>
                          <a:spcPts val="0"/>
                        </a:spcAft>
                      </a:pPr>
                      <a:r>
                        <a:rPr lang="ru-RU" sz="800">
                          <a:effectLst/>
                        </a:rPr>
                        <a:t>13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95,2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33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53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98,2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92,6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249206321"/>
                  </a:ext>
                </a:extLst>
              </a:tr>
              <a:tr h="138037">
                <a:tc>
                  <a:txBody>
                    <a:bodyPr/>
                    <a:lstStyle/>
                    <a:p>
                      <a:pPr algn="ctr">
                        <a:lnSpc>
                          <a:spcPct val="107000"/>
                        </a:lnSpc>
                        <a:spcAft>
                          <a:spcPts val="0"/>
                        </a:spcAft>
                      </a:pPr>
                      <a:r>
                        <a:rPr lang="ru-RU" sz="800">
                          <a:effectLst/>
                        </a:rPr>
                        <a:t>14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34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98,5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54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97,6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96,1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105,5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345507945"/>
                  </a:ext>
                </a:extLst>
              </a:tr>
              <a:tr h="138037">
                <a:tc>
                  <a:txBody>
                    <a:bodyPr/>
                    <a:lstStyle/>
                    <a:p>
                      <a:pPr algn="ctr">
                        <a:lnSpc>
                          <a:spcPct val="107000"/>
                        </a:lnSpc>
                        <a:spcAft>
                          <a:spcPts val="0"/>
                        </a:spcAft>
                      </a:pPr>
                      <a:r>
                        <a:rPr lang="ru-RU" sz="800">
                          <a:effectLst/>
                        </a:rPr>
                        <a:t>15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104,3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35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105,7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55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94,6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102,6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94,7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928674508"/>
                  </a:ext>
                </a:extLst>
              </a:tr>
              <a:tr h="138037">
                <a:tc>
                  <a:txBody>
                    <a:bodyPr/>
                    <a:lstStyle/>
                    <a:p>
                      <a:pPr algn="ctr">
                        <a:lnSpc>
                          <a:spcPct val="107000"/>
                        </a:lnSpc>
                        <a:spcAft>
                          <a:spcPts val="0"/>
                        </a:spcAft>
                      </a:pPr>
                      <a:r>
                        <a:rPr lang="ru-RU" sz="800">
                          <a:effectLst/>
                        </a:rPr>
                        <a:t>16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102,8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36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104,6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56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98,1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98,4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95,3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59917755"/>
                  </a:ext>
                </a:extLst>
              </a:tr>
              <a:tr h="138037">
                <a:tc>
                  <a:txBody>
                    <a:bodyPr/>
                    <a:lstStyle/>
                    <a:p>
                      <a:pPr algn="ctr">
                        <a:lnSpc>
                          <a:spcPct val="107000"/>
                        </a:lnSpc>
                        <a:spcAft>
                          <a:spcPts val="0"/>
                        </a:spcAft>
                      </a:pPr>
                      <a:r>
                        <a:rPr lang="ru-RU" sz="800">
                          <a:effectLst/>
                        </a:rPr>
                        <a:t>17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98,0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37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96,4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57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101,1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102,8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93,5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733725890"/>
                  </a:ext>
                </a:extLst>
              </a:tr>
              <a:tr h="138037">
                <a:tc>
                  <a:txBody>
                    <a:bodyPr/>
                    <a:lstStyle/>
                    <a:p>
                      <a:pPr algn="ctr">
                        <a:lnSpc>
                          <a:spcPct val="107000"/>
                        </a:lnSpc>
                        <a:spcAft>
                          <a:spcPts val="0"/>
                        </a:spcAft>
                      </a:pPr>
                      <a:r>
                        <a:rPr lang="ru-RU" sz="800">
                          <a:effectLst/>
                        </a:rPr>
                        <a:t>18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96,5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38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58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96,2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742453576"/>
                  </a:ext>
                </a:extLst>
              </a:tr>
              <a:tr h="138037">
                <a:tc>
                  <a:txBody>
                    <a:bodyPr/>
                    <a:lstStyle/>
                    <a:p>
                      <a:pPr algn="ctr">
                        <a:lnSpc>
                          <a:spcPct val="107000"/>
                        </a:lnSpc>
                        <a:spcAft>
                          <a:spcPts val="0"/>
                        </a:spcAft>
                      </a:pPr>
                      <a:r>
                        <a:rPr lang="ru-RU" sz="800">
                          <a:effectLst/>
                        </a:rPr>
                        <a:t>19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101,3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39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101,5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59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97,1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104,4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394388167"/>
                  </a:ext>
                </a:extLst>
              </a:tr>
              <a:tr h="138037">
                <a:tc>
                  <a:txBody>
                    <a:bodyPr/>
                    <a:lstStyle/>
                    <a:p>
                      <a:pPr algn="ctr">
                        <a:lnSpc>
                          <a:spcPct val="107000"/>
                        </a:lnSpc>
                        <a:spcAft>
                          <a:spcPts val="0"/>
                        </a:spcAft>
                      </a:pPr>
                      <a:r>
                        <a:rPr lang="ru-RU" sz="800">
                          <a:effectLst/>
                        </a:rPr>
                        <a:t>20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108,3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104,8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60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102,7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80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98,7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dirty="0">
                          <a:effectLst/>
                        </a:rPr>
                        <a:t>96,8</a:t>
                      </a:r>
                      <a:endParaRPr lang="ru-R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2038092129"/>
                  </a:ext>
                </a:extLst>
              </a:tr>
            </a:tbl>
          </a:graphicData>
        </a:graphic>
      </p:graphicFrame>
    </p:spTree>
    <p:extLst>
      <p:ext uri="{BB962C8B-B14F-4D97-AF65-F5344CB8AC3E}">
        <p14:creationId xmlns:p14="http://schemas.microsoft.com/office/powerpoint/2010/main" val="33550654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61</a:t>
            </a:r>
            <a:endParaRPr lang="ru-RU" dirty="0"/>
          </a:p>
        </p:txBody>
      </p:sp>
      <mc:AlternateContent xmlns:mc="http://schemas.openxmlformats.org/markup-compatibility/2006" xmlns:a14="http://schemas.microsoft.com/office/drawing/2010/main">
        <mc:Choice Requires="a14">
          <p:sp>
            <p:nvSpPr>
              <p:cNvPr id="8" name="TextBox 7"/>
              <p:cNvSpPr txBox="1"/>
              <p:nvPr/>
            </p:nvSpPr>
            <p:spPr>
              <a:xfrm>
                <a:off x="325814" y="540940"/>
                <a:ext cx="8261580" cy="860172"/>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Таблица 2. Данные контрольного листа разбиты по интервалам </a:t>
                </a:r>
                <a:endParaRPr lang="ru-RU" sz="1600" dirty="0">
                  <a:latin typeface="Times New Roman" pitchFamily="18" charset="0"/>
                  <a:cs typeface="Times New Roman" pitchFamily="18" charset="0"/>
                </a:endParaRPr>
              </a:p>
              <a:p>
                <a:pPr indent="457200" algn="just">
                  <a:lnSpc>
                    <a:spcPct val="150000"/>
                  </a:lnSpc>
                </a:pPr>
                <a:r>
                  <a:rPr lang="ru-RU" sz="1600" dirty="0" smtClean="0">
                    <a:latin typeface="Times New Roman" pitchFamily="18" charset="0"/>
                    <a:cs typeface="Times New Roman" pitchFamily="18" charset="0"/>
                  </a:rPr>
                  <a:t>Гистограмма с полями допуска: </a:t>
                </a:r>
                <a14:m>
                  <m:oMath xmlns:m="http://schemas.openxmlformats.org/officeDocument/2006/math">
                    <m:sSub>
                      <m:sSubPr>
                        <m:ctrlPr>
                          <a:rPr lang="ru-RU" sz="1600" i="1" smtClean="0">
                            <a:latin typeface="Cambria Math" panose="02040503050406030204" pitchFamily="18" charset="0"/>
                            <a:cs typeface="Times New Roman" pitchFamily="18" charset="0"/>
                          </a:rPr>
                        </m:ctrlPr>
                      </m:sSubPr>
                      <m:e>
                        <m:r>
                          <a:rPr lang="en-US" sz="1600" b="0" i="1" smtClean="0">
                            <a:latin typeface="Cambria Math" panose="02040503050406030204" pitchFamily="18" charset="0"/>
                            <a:cs typeface="Times New Roman" pitchFamily="18" charset="0"/>
                          </a:rPr>
                          <m:t>𝑅</m:t>
                        </m:r>
                      </m:e>
                      <m:sub>
                        <m:r>
                          <a:rPr lang="en-US" sz="1600" b="0" i="1" smtClean="0">
                            <a:latin typeface="Cambria Math" panose="02040503050406030204" pitchFamily="18" charset="0"/>
                            <a:cs typeface="Times New Roman" pitchFamily="18" charset="0"/>
                          </a:rPr>
                          <m:t>𝑚𝑦</m:t>
                        </m:r>
                      </m:sub>
                    </m:sSub>
                  </m:oMath>
                </a14:m>
                <a:r>
                  <a:rPr lang="en-US" sz="1600" dirty="0" smtClean="0">
                    <a:latin typeface="Times New Roman" pitchFamily="18" charset="0"/>
                    <a:cs typeface="Times New Roman" pitchFamily="18" charset="0"/>
                  </a:rPr>
                  <a:t>=100 ± 10 </a:t>
                </a:r>
                <a:r>
                  <a:rPr lang="ru-RU" sz="1600" dirty="0" smtClean="0">
                    <a:latin typeface="Times New Roman" pitchFamily="18" charset="0"/>
                    <a:cs typeface="Times New Roman" pitchFamily="18" charset="0"/>
                  </a:rPr>
                  <a:t>Ом.</a:t>
                </a:r>
              </a:p>
            </p:txBody>
          </p:sp>
        </mc:Choice>
        <mc:Fallback xmlns="">
          <p:sp>
            <p:nvSpPr>
              <p:cNvPr id="8" name="TextBox 7"/>
              <p:cNvSpPr txBox="1">
                <a:spLocks noRot="1" noChangeAspect="1" noMove="1" noResize="1" noEditPoints="1" noAdjustHandles="1" noChangeArrowheads="1" noChangeShapeType="1" noTextEdit="1"/>
              </p:cNvSpPr>
              <p:nvPr/>
            </p:nvSpPr>
            <p:spPr>
              <a:xfrm>
                <a:off x="325814" y="540940"/>
                <a:ext cx="8261580" cy="860172"/>
              </a:xfrm>
              <a:prstGeom prst="rect">
                <a:avLst/>
              </a:prstGeom>
              <a:blipFill>
                <a:blip r:embed="rId3"/>
                <a:stretch>
                  <a:fillRect b="-2128"/>
                </a:stretch>
              </a:blipFill>
            </p:spPr>
            <p:txBody>
              <a:bodyPr/>
              <a:lstStyle/>
              <a:p>
                <a:r>
                  <a:rPr lang="ru-RU">
                    <a:noFill/>
                  </a:rPr>
                  <a:t> </a:t>
                </a:r>
              </a:p>
            </p:txBody>
          </p:sp>
        </mc:Fallback>
      </mc:AlternateContent>
      <p:graphicFrame>
        <p:nvGraphicFramePr>
          <p:cNvPr id="3" name="Таблица 2"/>
          <p:cNvGraphicFramePr>
            <a:graphicFrameLocks noGrp="1"/>
          </p:cNvGraphicFramePr>
          <p:nvPr>
            <p:extLst>
              <p:ext uri="{D42A27DB-BD31-4B8C-83A1-F6EECF244321}">
                <p14:modId xmlns:p14="http://schemas.microsoft.com/office/powerpoint/2010/main" val="2607352372"/>
              </p:ext>
            </p:extLst>
          </p:nvPr>
        </p:nvGraphicFramePr>
        <p:xfrm>
          <a:off x="245356" y="1327694"/>
          <a:ext cx="3742254" cy="3021598"/>
        </p:xfrm>
        <a:graphic>
          <a:graphicData uri="http://schemas.openxmlformats.org/drawingml/2006/table">
            <a:tbl>
              <a:tblPr firstRow="1" firstCol="1" bandRow="1">
                <a:tableStyleId>{5C22544A-7EE6-4342-B048-85BDC9FD1C3A}</a:tableStyleId>
              </a:tblPr>
              <a:tblGrid>
                <a:gridCol w="657217">
                  <a:extLst>
                    <a:ext uri="{9D8B030D-6E8A-4147-A177-3AD203B41FA5}">
                      <a16:colId xmlns:a16="http://schemas.microsoft.com/office/drawing/2014/main" val="2136953341"/>
                    </a:ext>
                  </a:extLst>
                </a:gridCol>
                <a:gridCol w="1213910">
                  <a:extLst>
                    <a:ext uri="{9D8B030D-6E8A-4147-A177-3AD203B41FA5}">
                      <a16:colId xmlns:a16="http://schemas.microsoft.com/office/drawing/2014/main" val="2506355441"/>
                    </a:ext>
                  </a:extLst>
                </a:gridCol>
                <a:gridCol w="1871127">
                  <a:extLst>
                    <a:ext uri="{9D8B030D-6E8A-4147-A177-3AD203B41FA5}">
                      <a16:colId xmlns:a16="http://schemas.microsoft.com/office/drawing/2014/main" val="3189629679"/>
                    </a:ext>
                  </a:extLst>
                </a:gridCol>
              </a:tblGrid>
              <a:tr h="138037">
                <a:tc>
                  <a:txBody>
                    <a:bodyPr/>
                    <a:lstStyle/>
                    <a:p>
                      <a:pPr algn="ctr">
                        <a:lnSpc>
                          <a:spcPct val="107000"/>
                        </a:lnSpc>
                        <a:spcAft>
                          <a:spcPts val="0"/>
                        </a:spcAft>
                      </a:pPr>
                      <a:r>
                        <a:rPr lang="ru-RU" sz="800">
                          <a:effectLst/>
                        </a:rPr>
                        <a:t>№ Диапазона</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Диапазон сопротивления, Ом</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Число резисторов, шт</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2888291589"/>
                  </a:ext>
                </a:extLst>
              </a:tr>
              <a:tr h="138037">
                <a:tc>
                  <a:txBody>
                    <a:bodyPr/>
                    <a:lstStyle/>
                    <a:p>
                      <a:pPr algn="ctr">
                        <a:lnSpc>
                          <a:spcPct val="107000"/>
                        </a:lnSpc>
                        <a:spcAft>
                          <a:spcPts val="0"/>
                        </a:spcAft>
                      </a:pPr>
                      <a:r>
                        <a:rPr lang="ru-RU" sz="800">
                          <a:effectLst/>
                        </a:rPr>
                        <a:t>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90…90,9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345907961"/>
                  </a:ext>
                </a:extLst>
              </a:tr>
              <a:tr h="138037">
                <a:tc>
                  <a:txBody>
                    <a:bodyPr/>
                    <a:lstStyle/>
                    <a:p>
                      <a:pPr algn="ctr">
                        <a:lnSpc>
                          <a:spcPct val="107000"/>
                        </a:lnSpc>
                        <a:spcAft>
                          <a:spcPts val="0"/>
                        </a:spcAft>
                      </a:pPr>
                      <a:r>
                        <a:rPr lang="ru-RU" sz="800">
                          <a:effectLst/>
                        </a:rPr>
                        <a:t>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91…91,9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809949378"/>
                  </a:ext>
                </a:extLst>
              </a:tr>
              <a:tr h="138037">
                <a:tc>
                  <a:txBody>
                    <a:bodyPr/>
                    <a:lstStyle/>
                    <a:p>
                      <a:pPr algn="ctr">
                        <a:lnSpc>
                          <a:spcPct val="107000"/>
                        </a:lnSpc>
                        <a:spcAft>
                          <a:spcPts val="0"/>
                        </a:spcAft>
                      </a:pPr>
                      <a:r>
                        <a:rPr lang="ru-RU" sz="800">
                          <a:effectLst/>
                        </a:rPr>
                        <a:t>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92…92,9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986713004"/>
                  </a:ext>
                </a:extLst>
              </a:tr>
              <a:tr h="138037">
                <a:tc>
                  <a:txBody>
                    <a:bodyPr/>
                    <a:lstStyle/>
                    <a:p>
                      <a:pPr algn="ctr">
                        <a:lnSpc>
                          <a:spcPct val="107000"/>
                        </a:lnSpc>
                        <a:spcAft>
                          <a:spcPts val="0"/>
                        </a:spcAft>
                      </a:pPr>
                      <a:r>
                        <a:rPr lang="ru-RU" sz="800">
                          <a:effectLst/>
                        </a:rPr>
                        <a:t>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93…93,9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090992095"/>
                  </a:ext>
                </a:extLst>
              </a:tr>
              <a:tr h="138037">
                <a:tc>
                  <a:txBody>
                    <a:bodyPr/>
                    <a:lstStyle/>
                    <a:p>
                      <a:pPr algn="ctr">
                        <a:lnSpc>
                          <a:spcPct val="107000"/>
                        </a:lnSpc>
                        <a:spcAft>
                          <a:spcPts val="0"/>
                        </a:spcAft>
                      </a:pPr>
                      <a:r>
                        <a:rPr lang="ru-RU" sz="800">
                          <a:effectLst/>
                        </a:rPr>
                        <a:t>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94…94,9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4051945514"/>
                  </a:ext>
                </a:extLst>
              </a:tr>
              <a:tr h="138037">
                <a:tc>
                  <a:txBody>
                    <a:bodyPr/>
                    <a:lstStyle/>
                    <a:p>
                      <a:pPr algn="ctr">
                        <a:lnSpc>
                          <a:spcPct val="107000"/>
                        </a:lnSpc>
                        <a:spcAft>
                          <a:spcPts val="0"/>
                        </a:spcAft>
                      </a:pPr>
                      <a:r>
                        <a:rPr lang="ru-RU" sz="800">
                          <a:effectLst/>
                        </a:rPr>
                        <a:t>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95…95,9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706459029"/>
                  </a:ext>
                </a:extLst>
              </a:tr>
              <a:tr h="138037">
                <a:tc>
                  <a:txBody>
                    <a:bodyPr/>
                    <a:lstStyle/>
                    <a:p>
                      <a:pPr algn="ctr">
                        <a:lnSpc>
                          <a:spcPct val="107000"/>
                        </a:lnSpc>
                        <a:spcAft>
                          <a:spcPts val="0"/>
                        </a:spcAft>
                      </a:pPr>
                      <a:r>
                        <a:rPr lang="ru-RU" sz="800">
                          <a:effectLst/>
                        </a:rPr>
                        <a:t>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96…96,9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77857344"/>
                  </a:ext>
                </a:extLst>
              </a:tr>
              <a:tr h="138037">
                <a:tc>
                  <a:txBody>
                    <a:bodyPr/>
                    <a:lstStyle/>
                    <a:p>
                      <a:pPr algn="ctr">
                        <a:lnSpc>
                          <a:spcPct val="107000"/>
                        </a:lnSpc>
                        <a:spcAft>
                          <a:spcPts val="0"/>
                        </a:spcAft>
                      </a:pPr>
                      <a:r>
                        <a:rPr lang="ru-RU" sz="800">
                          <a:effectLst/>
                        </a:rPr>
                        <a:t>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97…97,9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417567983"/>
                  </a:ext>
                </a:extLst>
              </a:tr>
              <a:tr h="138037">
                <a:tc>
                  <a:txBody>
                    <a:bodyPr/>
                    <a:lstStyle/>
                    <a:p>
                      <a:pPr algn="ctr">
                        <a:lnSpc>
                          <a:spcPct val="107000"/>
                        </a:lnSpc>
                        <a:spcAft>
                          <a:spcPts val="0"/>
                        </a:spcAft>
                      </a:pPr>
                      <a:r>
                        <a:rPr lang="ru-RU" sz="800">
                          <a:effectLst/>
                        </a:rPr>
                        <a:t>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98…98,9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dirty="0">
                          <a:effectLst/>
                        </a:rPr>
                        <a:t>9</a:t>
                      </a:r>
                      <a:endParaRPr lang="ru-R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738440555"/>
                  </a:ext>
                </a:extLst>
              </a:tr>
              <a:tr h="138037">
                <a:tc>
                  <a:txBody>
                    <a:bodyPr/>
                    <a:lstStyle/>
                    <a:p>
                      <a:pPr algn="ctr">
                        <a:lnSpc>
                          <a:spcPct val="107000"/>
                        </a:lnSpc>
                        <a:spcAft>
                          <a:spcPts val="0"/>
                        </a:spcAft>
                      </a:pPr>
                      <a:r>
                        <a:rPr lang="ru-RU" sz="800">
                          <a:effectLst/>
                        </a:rPr>
                        <a:t>10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99…99,9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2438309055"/>
                  </a:ext>
                </a:extLst>
              </a:tr>
              <a:tr h="138037">
                <a:tc>
                  <a:txBody>
                    <a:bodyPr/>
                    <a:lstStyle/>
                    <a:p>
                      <a:pPr algn="ctr">
                        <a:lnSpc>
                          <a:spcPct val="107000"/>
                        </a:lnSpc>
                        <a:spcAft>
                          <a:spcPts val="0"/>
                        </a:spcAft>
                      </a:pPr>
                      <a:r>
                        <a:rPr lang="ru-RU" sz="800">
                          <a:effectLst/>
                        </a:rPr>
                        <a:t>11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100…100,9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2402235660"/>
                  </a:ext>
                </a:extLst>
              </a:tr>
              <a:tr h="138037">
                <a:tc>
                  <a:txBody>
                    <a:bodyPr/>
                    <a:lstStyle/>
                    <a:p>
                      <a:pPr algn="ctr">
                        <a:lnSpc>
                          <a:spcPct val="107000"/>
                        </a:lnSpc>
                        <a:spcAft>
                          <a:spcPts val="0"/>
                        </a:spcAft>
                      </a:pPr>
                      <a:r>
                        <a:rPr lang="ru-RU" sz="800">
                          <a:effectLst/>
                        </a:rPr>
                        <a:t>12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101…101,9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460825712"/>
                  </a:ext>
                </a:extLst>
              </a:tr>
              <a:tr h="138037">
                <a:tc>
                  <a:txBody>
                    <a:bodyPr/>
                    <a:lstStyle/>
                    <a:p>
                      <a:pPr algn="ctr">
                        <a:lnSpc>
                          <a:spcPct val="107000"/>
                        </a:lnSpc>
                        <a:spcAft>
                          <a:spcPts val="0"/>
                        </a:spcAft>
                      </a:pPr>
                      <a:r>
                        <a:rPr lang="ru-RU" sz="800">
                          <a:effectLst/>
                        </a:rPr>
                        <a:t>13</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102…102,9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770574037"/>
                  </a:ext>
                </a:extLst>
              </a:tr>
              <a:tr h="138037">
                <a:tc>
                  <a:txBody>
                    <a:bodyPr/>
                    <a:lstStyle/>
                    <a:p>
                      <a:pPr algn="ctr">
                        <a:lnSpc>
                          <a:spcPct val="107000"/>
                        </a:lnSpc>
                        <a:spcAft>
                          <a:spcPts val="0"/>
                        </a:spcAft>
                      </a:pPr>
                      <a:r>
                        <a:rPr lang="ru-RU" sz="800">
                          <a:effectLst/>
                        </a:rPr>
                        <a:t>14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103…103,9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206558621"/>
                  </a:ext>
                </a:extLst>
              </a:tr>
              <a:tr h="138037">
                <a:tc>
                  <a:txBody>
                    <a:bodyPr/>
                    <a:lstStyle/>
                    <a:p>
                      <a:pPr algn="ctr">
                        <a:lnSpc>
                          <a:spcPct val="107000"/>
                        </a:lnSpc>
                        <a:spcAft>
                          <a:spcPts val="0"/>
                        </a:spcAft>
                      </a:pPr>
                      <a:r>
                        <a:rPr lang="ru-RU" sz="800">
                          <a:effectLst/>
                        </a:rPr>
                        <a:t>15</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104…104,9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518058065"/>
                  </a:ext>
                </a:extLst>
              </a:tr>
              <a:tr h="138037">
                <a:tc>
                  <a:txBody>
                    <a:bodyPr/>
                    <a:lstStyle/>
                    <a:p>
                      <a:pPr algn="ctr">
                        <a:lnSpc>
                          <a:spcPct val="107000"/>
                        </a:lnSpc>
                        <a:spcAft>
                          <a:spcPts val="0"/>
                        </a:spcAft>
                      </a:pPr>
                      <a:r>
                        <a:rPr lang="ru-RU" sz="800">
                          <a:effectLst/>
                        </a:rPr>
                        <a:t>16</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105…105,9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4</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245086600"/>
                  </a:ext>
                </a:extLst>
              </a:tr>
              <a:tr h="138037">
                <a:tc>
                  <a:txBody>
                    <a:bodyPr/>
                    <a:lstStyle/>
                    <a:p>
                      <a:pPr algn="ctr">
                        <a:lnSpc>
                          <a:spcPct val="107000"/>
                        </a:lnSpc>
                        <a:spcAft>
                          <a:spcPts val="0"/>
                        </a:spcAft>
                      </a:pPr>
                      <a:r>
                        <a:rPr lang="ru-RU" sz="800">
                          <a:effectLst/>
                        </a:rPr>
                        <a:t>17</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106…106,9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2</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18985911"/>
                  </a:ext>
                </a:extLst>
              </a:tr>
              <a:tr h="138037">
                <a:tc>
                  <a:txBody>
                    <a:bodyPr/>
                    <a:lstStyle/>
                    <a:p>
                      <a:pPr algn="ctr">
                        <a:lnSpc>
                          <a:spcPct val="107000"/>
                        </a:lnSpc>
                        <a:spcAft>
                          <a:spcPts val="0"/>
                        </a:spcAft>
                      </a:pPr>
                      <a:r>
                        <a:rPr lang="ru-RU" sz="800">
                          <a:effectLst/>
                        </a:rPr>
                        <a:t>18</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107…107,9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3544415416"/>
                  </a:ext>
                </a:extLst>
              </a:tr>
              <a:tr h="138037">
                <a:tc>
                  <a:txBody>
                    <a:bodyPr/>
                    <a:lstStyle/>
                    <a:p>
                      <a:pPr algn="ctr">
                        <a:lnSpc>
                          <a:spcPct val="107000"/>
                        </a:lnSpc>
                        <a:spcAft>
                          <a:spcPts val="0"/>
                        </a:spcAft>
                      </a:pPr>
                      <a:r>
                        <a:rPr lang="ru-RU" sz="800">
                          <a:effectLst/>
                        </a:rPr>
                        <a:t>19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108…108,9</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1926705632"/>
                  </a:ext>
                </a:extLst>
              </a:tr>
              <a:tr h="138037">
                <a:tc>
                  <a:txBody>
                    <a:bodyPr/>
                    <a:lstStyle/>
                    <a:p>
                      <a:pPr algn="ctr">
                        <a:lnSpc>
                          <a:spcPct val="107000"/>
                        </a:lnSpc>
                        <a:spcAft>
                          <a:spcPts val="0"/>
                        </a:spcAft>
                      </a:pPr>
                      <a:r>
                        <a:rPr lang="ru-RU" sz="800">
                          <a:effectLst/>
                        </a:rPr>
                        <a:t>20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a:effectLst/>
                        </a:rPr>
                        <a:t>109…110</a:t>
                      </a:r>
                      <a:endParaRPr lang="ru-RU" sz="90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tc>
                  <a:txBody>
                    <a:bodyPr/>
                    <a:lstStyle/>
                    <a:p>
                      <a:pPr algn="ctr">
                        <a:lnSpc>
                          <a:spcPct val="107000"/>
                        </a:lnSpc>
                        <a:spcAft>
                          <a:spcPts val="0"/>
                        </a:spcAft>
                      </a:pPr>
                      <a:r>
                        <a:rPr lang="ru-RU" sz="800" dirty="0">
                          <a:effectLst/>
                        </a:rPr>
                        <a:t>0</a:t>
                      </a:r>
                      <a:endParaRPr lang="ru-R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053" marR="58053" marT="0" marB="0"/>
                </a:tc>
                <a:extLst>
                  <a:ext uri="{0D108BD9-81ED-4DB2-BD59-A6C34878D82A}">
                    <a16:rowId xmlns:a16="http://schemas.microsoft.com/office/drawing/2014/main" val="2340379696"/>
                  </a:ext>
                </a:extLst>
              </a:tr>
            </a:tbl>
          </a:graphicData>
        </a:graphic>
      </p:graphicFrame>
      <p:pic>
        <p:nvPicPr>
          <p:cNvPr id="18" name="Рисунок 17"/>
          <p:cNvPicPr>
            <a:picLocks noChangeAspect="1"/>
          </p:cNvPicPr>
          <p:nvPr/>
        </p:nvPicPr>
        <p:blipFill>
          <a:blip r:embed="rId4"/>
          <a:stretch>
            <a:fillRect/>
          </a:stretch>
        </p:blipFill>
        <p:spPr>
          <a:xfrm>
            <a:off x="4068068" y="1504961"/>
            <a:ext cx="4969629" cy="2734766"/>
          </a:xfrm>
          <a:prstGeom prst="rect">
            <a:avLst/>
          </a:prstGeom>
        </p:spPr>
      </p:pic>
    </p:spTree>
    <p:extLst>
      <p:ext uri="{BB962C8B-B14F-4D97-AF65-F5344CB8AC3E}">
        <p14:creationId xmlns:p14="http://schemas.microsoft.com/office/powerpoint/2010/main" val="31354321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62</a:t>
            </a:r>
            <a:endParaRPr lang="ru-RU" dirty="0"/>
          </a:p>
        </p:txBody>
      </p:sp>
      <p:sp>
        <p:nvSpPr>
          <p:cNvPr id="8" name="TextBox 7"/>
          <p:cNvSpPr txBox="1"/>
          <p:nvPr/>
        </p:nvSpPr>
        <p:spPr>
          <a:xfrm>
            <a:off x="325814" y="1331586"/>
            <a:ext cx="8261580" cy="1938992"/>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Анализ гистограммы свидетельствует о настроенности ТП и об отсутствии брака. Значение сопротивления изменяется в соответствии с нормальным распределением. Гистограмма удобна для визуальной оценки расположения данных контроля в пределах допуска.</a:t>
            </a:r>
            <a:endParaRPr lang="ru-RU" sz="1600" dirty="0">
              <a:latin typeface="Times New Roman" pitchFamily="18" charset="0"/>
              <a:cs typeface="Times New Roman" pitchFamily="18" charset="0"/>
            </a:endParaRPr>
          </a:p>
          <a:p>
            <a:pPr indent="457200" algn="just">
              <a:lnSpc>
                <a:spcPct val="150000"/>
              </a:lnSpc>
            </a:pPr>
            <a:endParaRPr lang="ru-RU"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93042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63</a:t>
            </a:r>
            <a:endParaRPr lang="ru-RU" dirty="0"/>
          </a:p>
        </p:txBody>
      </p:sp>
      <p:sp>
        <p:nvSpPr>
          <p:cNvPr id="8" name="TextBox 7"/>
          <p:cNvSpPr txBox="1"/>
          <p:nvPr/>
        </p:nvSpPr>
        <p:spPr>
          <a:xfrm>
            <a:off x="250187" y="760945"/>
            <a:ext cx="4974956" cy="3785652"/>
          </a:xfrm>
          <a:prstGeom prst="rect">
            <a:avLst/>
          </a:prstGeom>
          <a:noFill/>
        </p:spPr>
        <p:txBody>
          <a:bodyPr wrap="square" rtlCol="0">
            <a:spAutoFit/>
          </a:bodyPr>
          <a:lstStyle/>
          <a:p>
            <a:pPr indent="457200" algn="just">
              <a:lnSpc>
                <a:spcPct val="150000"/>
              </a:lnSpc>
            </a:pPr>
            <a:r>
              <a:rPr lang="ru-RU" sz="1600" i="1" dirty="0" smtClean="0">
                <a:latin typeface="Times New Roman" pitchFamily="18" charset="0"/>
                <a:cs typeface="Times New Roman" pitchFamily="18" charset="0"/>
              </a:rPr>
              <a:t>Диаграмма рассеяния </a:t>
            </a:r>
            <a:r>
              <a:rPr lang="ru-RU" sz="1600" dirty="0" smtClean="0">
                <a:latin typeface="Times New Roman" pitchFamily="18" charset="0"/>
                <a:cs typeface="Times New Roman" pitchFamily="18" charset="0"/>
              </a:rPr>
              <a:t>предназначена для оценки вида и степени связи (корреляции) между двумя переменными. На рисунке  приведена диаграмма рассеяния, показывающая связь между размером зерна пленки меди, гальванически осажденной на стенках отверстия печатной платы, и плотностью тока в гальванической ванне. Диаграмма рассеяния показывает положительную линейную корреляцию между этими параметрами.</a:t>
            </a:r>
            <a:endParaRPr lang="ru-RU" sz="1600" dirty="0">
              <a:latin typeface="Times New Roman" pitchFamily="18" charset="0"/>
              <a:cs typeface="Times New Roman" pitchFamily="18" charset="0"/>
            </a:endParaRPr>
          </a:p>
          <a:p>
            <a:pPr indent="457200" algn="just">
              <a:lnSpc>
                <a:spcPct val="150000"/>
              </a:lnSpc>
            </a:pPr>
            <a:endParaRPr lang="ru-RU" sz="1600" dirty="0" smtClean="0">
              <a:latin typeface="Times New Roman" pitchFamily="18" charset="0"/>
              <a:cs typeface="Times New Roman" pitchFamily="18" charset="0"/>
            </a:endParaRPr>
          </a:p>
        </p:txBody>
      </p:sp>
      <p:pic>
        <p:nvPicPr>
          <p:cNvPr id="3" name="Рисунок 2"/>
          <p:cNvPicPr>
            <a:picLocks noChangeAspect="1"/>
          </p:cNvPicPr>
          <p:nvPr/>
        </p:nvPicPr>
        <p:blipFill>
          <a:blip r:embed="rId2"/>
          <a:stretch>
            <a:fillRect/>
          </a:stretch>
        </p:blipFill>
        <p:spPr>
          <a:xfrm>
            <a:off x="5398696" y="827314"/>
            <a:ext cx="3457575" cy="2705100"/>
          </a:xfrm>
          <a:prstGeom prst="rect">
            <a:avLst/>
          </a:prstGeom>
        </p:spPr>
      </p:pic>
    </p:spTree>
    <p:extLst>
      <p:ext uri="{BB962C8B-B14F-4D97-AF65-F5344CB8AC3E}">
        <p14:creationId xmlns:p14="http://schemas.microsoft.com/office/powerpoint/2010/main" val="3260841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64</a:t>
            </a:r>
            <a:endParaRPr lang="ru-RU" dirty="0"/>
          </a:p>
        </p:txBody>
      </p:sp>
      <p:sp>
        <p:nvSpPr>
          <p:cNvPr id="8" name="TextBox 7"/>
          <p:cNvSpPr txBox="1"/>
          <p:nvPr/>
        </p:nvSpPr>
        <p:spPr>
          <a:xfrm>
            <a:off x="147058" y="760945"/>
            <a:ext cx="8776935" cy="3416320"/>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На рисунке показаны некоторые возможные виды диаграмм рассеяния. Диаграмма рассеяния позволяет оценить направление изменения одного параметра при регулировке другого параметра.</a:t>
            </a:r>
          </a:p>
          <a:p>
            <a:pPr indent="457200" algn="just">
              <a:lnSpc>
                <a:spcPct val="150000"/>
              </a:lnSpc>
            </a:pPr>
            <a:endParaRPr lang="ru-RU" sz="1600" dirty="0">
              <a:latin typeface="Times New Roman" pitchFamily="18" charset="0"/>
              <a:cs typeface="Times New Roman" pitchFamily="18" charset="0"/>
            </a:endParaRPr>
          </a:p>
          <a:p>
            <a:pPr indent="457200" algn="just">
              <a:lnSpc>
                <a:spcPct val="150000"/>
              </a:lnSpc>
            </a:pPr>
            <a:endParaRPr lang="ru-RU" sz="1600" dirty="0" smtClean="0">
              <a:latin typeface="Times New Roman" pitchFamily="18" charset="0"/>
              <a:cs typeface="Times New Roman" pitchFamily="18" charset="0"/>
            </a:endParaRPr>
          </a:p>
          <a:p>
            <a:pPr indent="457200" algn="just">
              <a:lnSpc>
                <a:spcPct val="150000"/>
              </a:lnSpc>
            </a:pPr>
            <a:endParaRPr lang="ru-RU" sz="1600" dirty="0">
              <a:latin typeface="Times New Roman" pitchFamily="18" charset="0"/>
              <a:cs typeface="Times New Roman" pitchFamily="18" charset="0"/>
            </a:endParaRPr>
          </a:p>
          <a:p>
            <a:pPr indent="457200" algn="just">
              <a:lnSpc>
                <a:spcPct val="150000"/>
              </a:lnSpc>
            </a:pPr>
            <a:endParaRPr lang="ru-RU" sz="1600" dirty="0" smtClean="0">
              <a:latin typeface="Times New Roman" pitchFamily="18" charset="0"/>
              <a:cs typeface="Times New Roman" pitchFamily="18" charset="0"/>
            </a:endParaRPr>
          </a:p>
          <a:p>
            <a:pPr indent="457200" algn="just">
              <a:lnSpc>
                <a:spcPct val="150000"/>
              </a:lnSpc>
            </a:pPr>
            <a:r>
              <a:rPr lang="ru-RU" sz="1600" dirty="0" smtClean="0">
                <a:latin typeface="Times New Roman" pitchFamily="18" charset="0"/>
                <a:cs typeface="Times New Roman" pitchFamily="18" charset="0"/>
              </a:rPr>
              <a:t>Отрицательная                            Криволинейная                             Отсутствие</a:t>
            </a:r>
          </a:p>
          <a:p>
            <a:pPr indent="457200" algn="just">
              <a:lnSpc>
                <a:spcPct val="150000"/>
              </a:lnSpc>
            </a:pPr>
            <a:r>
              <a:rPr lang="ru-RU" sz="1600" dirty="0" smtClean="0">
                <a:latin typeface="Times New Roman" pitchFamily="18" charset="0"/>
                <a:cs typeface="Times New Roman" pitchFamily="18" charset="0"/>
              </a:rPr>
              <a:t>   корреляция                                   корреляция                                     корреляции</a:t>
            </a:r>
            <a:endParaRPr lang="ru-RU" sz="1600" dirty="0">
              <a:latin typeface="Times New Roman" pitchFamily="18" charset="0"/>
              <a:cs typeface="Times New Roman" pitchFamily="18" charset="0"/>
            </a:endParaRPr>
          </a:p>
          <a:p>
            <a:pPr indent="457200" algn="just">
              <a:lnSpc>
                <a:spcPct val="150000"/>
              </a:lnSpc>
            </a:pPr>
            <a:endParaRPr lang="ru-RU" sz="1600" dirty="0">
              <a:latin typeface="Times New Roman" pitchFamily="18" charset="0"/>
              <a:cs typeface="Times New Roman" pitchFamily="18" charset="0"/>
            </a:endParaRPr>
          </a:p>
        </p:txBody>
      </p:sp>
      <p:grpSp>
        <p:nvGrpSpPr>
          <p:cNvPr id="6" name="Group 727"/>
          <p:cNvGrpSpPr>
            <a:grpSpLocks/>
          </p:cNvGrpSpPr>
          <p:nvPr/>
        </p:nvGrpSpPr>
        <p:grpSpPr bwMode="auto">
          <a:xfrm>
            <a:off x="682255" y="1950549"/>
            <a:ext cx="1385575" cy="1042036"/>
            <a:chOff x="2069" y="11503"/>
            <a:chExt cx="4547" cy="3419"/>
          </a:xfrm>
        </p:grpSpPr>
        <p:sp>
          <p:nvSpPr>
            <p:cNvPr id="7" name="Text Box 728"/>
            <p:cNvSpPr txBox="1">
              <a:spLocks noChangeArrowheads="1"/>
            </p:cNvSpPr>
            <p:nvPr/>
          </p:nvSpPr>
          <p:spPr bwMode="auto">
            <a:xfrm>
              <a:off x="2069" y="11678"/>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9" name="Text Box 729"/>
            <p:cNvSpPr txBox="1">
              <a:spLocks noChangeArrowheads="1"/>
            </p:cNvSpPr>
            <p:nvPr/>
          </p:nvSpPr>
          <p:spPr bwMode="auto">
            <a:xfrm>
              <a:off x="3435" y="11503"/>
              <a:ext cx="3181" cy="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cxnSp>
          <p:nvCxnSpPr>
            <p:cNvPr id="10" name="AutoShape 730"/>
            <p:cNvCxnSpPr>
              <a:cxnSpLocks noChangeShapeType="1"/>
            </p:cNvCxnSpPr>
            <p:nvPr/>
          </p:nvCxnSpPr>
          <p:spPr bwMode="auto">
            <a:xfrm>
              <a:off x="3945" y="11963"/>
              <a:ext cx="1" cy="246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1" name="AutoShape 731"/>
            <p:cNvCxnSpPr>
              <a:cxnSpLocks noChangeShapeType="1"/>
            </p:cNvCxnSpPr>
            <p:nvPr/>
          </p:nvCxnSpPr>
          <p:spPr bwMode="auto">
            <a:xfrm flipV="1">
              <a:off x="2595" y="11873"/>
              <a:ext cx="0" cy="2625"/>
            </a:xfrm>
            <a:prstGeom prst="straightConnector1">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cxnSp>
        <p:grpSp>
          <p:nvGrpSpPr>
            <p:cNvPr id="12" name="Group 732"/>
            <p:cNvGrpSpPr>
              <a:grpSpLocks/>
            </p:cNvGrpSpPr>
            <p:nvPr/>
          </p:nvGrpSpPr>
          <p:grpSpPr bwMode="auto">
            <a:xfrm rot="15952844">
              <a:off x="3045" y="12315"/>
              <a:ext cx="1758" cy="1697"/>
              <a:chOff x="8205" y="9235"/>
              <a:chExt cx="1758" cy="1697"/>
            </a:xfrm>
          </p:grpSpPr>
          <p:sp>
            <p:nvSpPr>
              <p:cNvPr id="19" name="Oval 733"/>
              <p:cNvSpPr>
                <a:spLocks noChangeArrowheads="1"/>
              </p:cNvSpPr>
              <p:nvPr/>
            </p:nvSpPr>
            <p:spPr bwMode="auto">
              <a:xfrm>
                <a:off x="9105" y="9937"/>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20" name="Oval 734"/>
              <p:cNvSpPr>
                <a:spLocks noChangeArrowheads="1"/>
              </p:cNvSpPr>
              <p:nvPr/>
            </p:nvSpPr>
            <p:spPr bwMode="auto">
              <a:xfrm>
                <a:off x="9798" y="9235"/>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21" name="Oval 735"/>
              <p:cNvSpPr>
                <a:spLocks noChangeArrowheads="1"/>
              </p:cNvSpPr>
              <p:nvPr/>
            </p:nvSpPr>
            <p:spPr bwMode="auto">
              <a:xfrm>
                <a:off x="9121" y="9568"/>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22" name="Oval 736"/>
              <p:cNvSpPr>
                <a:spLocks noChangeArrowheads="1"/>
              </p:cNvSpPr>
              <p:nvPr/>
            </p:nvSpPr>
            <p:spPr bwMode="auto">
              <a:xfrm>
                <a:off x="8205" y="10549"/>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23" name="Oval 737"/>
              <p:cNvSpPr>
                <a:spLocks noChangeArrowheads="1"/>
              </p:cNvSpPr>
              <p:nvPr/>
            </p:nvSpPr>
            <p:spPr bwMode="auto">
              <a:xfrm>
                <a:off x="8445" y="10324"/>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24" name="Oval 738"/>
              <p:cNvSpPr>
                <a:spLocks noChangeArrowheads="1"/>
              </p:cNvSpPr>
              <p:nvPr/>
            </p:nvSpPr>
            <p:spPr bwMode="auto">
              <a:xfrm>
                <a:off x="9300" y="9711"/>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25" name="Oval 739"/>
              <p:cNvSpPr>
                <a:spLocks noChangeArrowheads="1"/>
              </p:cNvSpPr>
              <p:nvPr/>
            </p:nvSpPr>
            <p:spPr bwMode="auto">
              <a:xfrm>
                <a:off x="9510" y="9686"/>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26" name="Oval 740"/>
              <p:cNvSpPr>
                <a:spLocks noChangeArrowheads="1"/>
              </p:cNvSpPr>
              <p:nvPr/>
            </p:nvSpPr>
            <p:spPr bwMode="auto">
              <a:xfrm>
                <a:off x="9060" y="10204"/>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27" name="Oval 741"/>
              <p:cNvSpPr>
                <a:spLocks noChangeArrowheads="1"/>
              </p:cNvSpPr>
              <p:nvPr/>
            </p:nvSpPr>
            <p:spPr bwMode="auto">
              <a:xfrm>
                <a:off x="8895" y="10147"/>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28" name="Oval 742"/>
              <p:cNvSpPr>
                <a:spLocks noChangeArrowheads="1"/>
              </p:cNvSpPr>
              <p:nvPr/>
            </p:nvSpPr>
            <p:spPr bwMode="auto">
              <a:xfrm>
                <a:off x="9586" y="9425"/>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29" name="Oval 743"/>
              <p:cNvSpPr>
                <a:spLocks noChangeArrowheads="1"/>
              </p:cNvSpPr>
              <p:nvPr/>
            </p:nvSpPr>
            <p:spPr bwMode="auto">
              <a:xfrm>
                <a:off x="8670" y="10244"/>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0" name="Oval 744"/>
              <p:cNvSpPr>
                <a:spLocks noChangeArrowheads="1"/>
              </p:cNvSpPr>
              <p:nvPr/>
            </p:nvSpPr>
            <p:spPr bwMode="auto">
              <a:xfrm>
                <a:off x="8445" y="10601"/>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1" name="Oval 745"/>
              <p:cNvSpPr>
                <a:spLocks noChangeArrowheads="1"/>
              </p:cNvSpPr>
              <p:nvPr/>
            </p:nvSpPr>
            <p:spPr bwMode="auto">
              <a:xfrm>
                <a:off x="9091" y="9780"/>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2" name="Oval 746"/>
              <p:cNvSpPr>
                <a:spLocks noChangeArrowheads="1"/>
              </p:cNvSpPr>
              <p:nvPr/>
            </p:nvSpPr>
            <p:spPr bwMode="auto">
              <a:xfrm>
                <a:off x="8640" y="10406"/>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3" name="Oval 747"/>
              <p:cNvSpPr>
                <a:spLocks noChangeArrowheads="1"/>
              </p:cNvSpPr>
              <p:nvPr/>
            </p:nvSpPr>
            <p:spPr bwMode="auto">
              <a:xfrm>
                <a:off x="8760" y="999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4" name="Oval 748"/>
              <p:cNvSpPr>
                <a:spLocks noChangeArrowheads="1"/>
              </p:cNvSpPr>
              <p:nvPr/>
            </p:nvSpPr>
            <p:spPr bwMode="auto">
              <a:xfrm>
                <a:off x="9375" y="9398"/>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5" name="Oval 749"/>
              <p:cNvSpPr>
                <a:spLocks noChangeArrowheads="1"/>
              </p:cNvSpPr>
              <p:nvPr/>
            </p:nvSpPr>
            <p:spPr bwMode="auto">
              <a:xfrm>
                <a:off x="9451" y="9235"/>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6" name="Oval 750"/>
              <p:cNvSpPr>
                <a:spLocks noChangeArrowheads="1"/>
              </p:cNvSpPr>
              <p:nvPr/>
            </p:nvSpPr>
            <p:spPr bwMode="auto">
              <a:xfrm>
                <a:off x="8640" y="10692"/>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7" name="Oval 751"/>
              <p:cNvSpPr>
                <a:spLocks noChangeArrowheads="1"/>
              </p:cNvSpPr>
              <p:nvPr/>
            </p:nvSpPr>
            <p:spPr bwMode="auto">
              <a:xfrm>
                <a:off x="8280" y="10789"/>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8" name="Oval 752"/>
              <p:cNvSpPr>
                <a:spLocks noChangeArrowheads="1"/>
              </p:cNvSpPr>
              <p:nvPr/>
            </p:nvSpPr>
            <p:spPr bwMode="auto">
              <a:xfrm>
                <a:off x="9375" y="9937"/>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9" name="Oval 753"/>
              <p:cNvSpPr>
                <a:spLocks noChangeArrowheads="1"/>
              </p:cNvSpPr>
              <p:nvPr/>
            </p:nvSpPr>
            <p:spPr bwMode="auto">
              <a:xfrm>
                <a:off x="9375" y="9568"/>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grpSp>
        <p:sp>
          <p:nvSpPr>
            <p:cNvPr id="13" name="Text Box 754"/>
            <p:cNvSpPr txBox="1">
              <a:spLocks noChangeArrowheads="1"/>
            </p:cNvSpPr>
            <p:nvPr/>
          </p:nvSpPr>
          <p:spPr bwMode="auto">
            <a:xfrm>
              <a:off x="2069" y="12957"/>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cxnSp>
          <p:nvCxnSpPr>
            <p:cNvPr id="14" name="AutoShape 755"/>
            <p:cNvCxnSpPr>
              <a:cxnSpLocks noChangeShapeType="1"/>
            </p:cNvCxnSpPr>
            <p:nvPr/>
          </p:nvCxnSpPr>
          <p:spPr bwMode="auto">
            <a:xfrm>
              <a:off x="2595" y="13178"/>
              <a:ext cx="2790"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15" name="Text Box 756"/>
            <p:cNvSpPr txBox="1">
              <a:spLocks noChangeArrowheads="1"/>
            </p:cNvSpPr>
            <p:nvPr/>
          </p:nvSpPr>
          <p:spPr bwMode="auto">
            <a:xfrm>
              <a:off x="5262" y="14472"/>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16" name="Text Box 757"/>
            <p:cNvSpPr txBox="1">
              <a:spLocks noChangeArrowheads="1"/>
            </p:cNvSpPr>
            <p:nvPr/>
          </p:nvSpPr>
          <p:spPr bwMode="auto">
            <a:xfrm>
              <a:off x="3735" y="14438"/>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cxnSp>
          <p:nvCxnSpPr>
            <p:cNvPr id="17" name="AutoShape 758"/>
            <p:cNvCxnSpPr>
              <a:cxnSpLocks noChangeShapeType="1"/>
            </p:cNvCxnSpPr>
            <p:nvPr/>
          </p:nvCxnSpPr>
          <p:spPr bwMode="auto">
            <a:xfrm flipV="1">
              <a:off x="2520" y="14396"/>
              <a:ext cx="2985" cy="30"/>
            </a:xfrm>
            <a:prstGeom prst="straightConnector1">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cxnSp>
        <p:sp>
          <p:nvSpPr>
            <p:cNvPr id="18" name="Text Box 759"/>
            <p:cNvSpPr txBox="1">
              <a:spLocks noChangeArrowheads="1"/>
            </p:cNvSpPr>
            <p:nvPr/>
          </p:nvSpPr>
          <p:spPr bwMode="auto">
            <a:xfrm>
              <a:off x="2159" y="14471"/>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grpSp>
      <p:grpSp>
        <p:nvGrpSpPr>
          <p:cNvPr id="377" name="Group 760"/>
          <p:cNvGrpSpPr>
            <a:grpSpLocks/>
          </p:cNvGrpSpPr>
          <p:nvPr/>
        </p:nvGrpSpPr>
        <p:grpSpPr bwMode="auto">
          <a:xfrm>
            <a:off x="3224985" y="1885390"/>
            <a:ext cx="1445202" cy="1042034"/>
            <a:chOff x="7139" y="11528"/>
            <a:chExt cx="3644" cy="3419"/>
          </a:xfrm>
        </p:grpSpPr>
        <p:cxnSp>
          <p:nvCxnSpPr>
            <p:cNvPr id="378" name="AutoShape 761"/>
            <p:cNvCxnSpPr>
              <a:cxnSpLocks noChangeShapeType="1"/>
            </p:cNvCxnSpPr>
            <p:nvPr/>
          </p:nvCxnSpPr>
          <p:spPr bwMode="auto">
            <a:xfrm flipV="1">
              <a:off x="7665" y="11898"/>
              <a:ext cx="0" cy="2625"/>
            </a:xfrm>
            <a:prstGeom prst="straightConnector1">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cxnSp>
        <p:cxnSp>
          <p:nvCxnSpPr>
            <p:cNvPr id="379" name="AutoShape 762"/>
            <p:cNvCxnSpPr>
              <a:cxnSpLocks noChangeShapeType="1"/>
            </p:cNvCxnSpPr>
            <p:nvPr/>
          </p:nvCxnSpPr>
          <p:spPr bwMode="auto">
            <a:xfrm flipV="1">
              <a:off x="7590" y="14421"/>
              <a:ext cx="2985" cy="30"/>
            </a:xfrm>
            <a:prstGeom prst="straightConnector1">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cxnSp>
        <p:cxnSp>
          <p:nvCxnSpPr>
            <p:cNvPr id="380" name="AutoShape 763"/>
            <p:cNvCxnSpPr>
              <a:cxnSpLocks noChangeShapeType="1"/>
            </p:cNvCxnSpPr>
            <p:nvPr/>
          </p:nvCxnSpPr>
          <p:spPr bwMode="auto">
            <a:xfrm>
              <a:off x="9015" y="11988"/>
              <a:ext cx="1" cy="246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81" name="AutoShape 764"/>
            <p:cNvCxnSpPr>
              <a:cxnSpLocks noChangeShapeType="1"/>
            </p:cNvCxnSpPr>
            <p:nvPr/>
          </p:nvCxnSpPr>
          <p:spPr bwMode="auto">
            <a:xfrm>
              <a:off x="7665" y="13203"/>
              <a:ext cx="2790"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382" name="Text Box 765"/>
            <p:cNvSpPr txBox="1">
              <a:spLocks noChangeArrowheads="1"/>
            </p:cNvSpPr>
            <p:nvPr/>
          </p:nvSpPr>
          <p:spPr bwMode="auto">
            <a:xfrm>
              <a:off x="8505" y="11528"/>
              <a:ext cx="1848" cy="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383" name="Text Box 766"/>
            <p:cNvSpPr txBox="1">
              <a:spLocks noChangeArrowheads="1"/>
            </p:cNvSpPr>
            <p:nvPr/>
          </p:nvSpPr>
          <p:spPr bwMode="auto">
            <a:xfrm>
              <a:off x="8805" y="14463"/>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384" name="Text Box 767"/>
            <p:cNvSpPr txBox="1">
              <a:spLocks noChangeArrowheads="1"/>
            </p:cNvSpPr>
            <p:nvPr/>
          </p:nvSpPr>
          <p:spPr bwMode="auto">
            <a:xfrm>
              <a:off x="10332" y="14497"/>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385" name="Text Box 768"/>
            <p:cNvSpPr txBox="1">
              <a:spLocks noChangeArrowheads="1"/>
            </p:cNvSpPr>
            <p:nvPr/>
          </p:nvSpPr>
          <p:spPr bwMode="auto">
            <a:xfrm>
              <a:off x="7139" y="11703"/>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386" name="Text Box 769"/>
            <p:cNvSpPr txBox="1">
              <a:spLocks noChangeArrowheads="1"/>
            </p:cNvSpPr>
            <p:nvPr/>
          </p:nvSpPr>
          <p:spPr bwMode="auto">
            <a:xfrm>
              <a:off x="7139" y="12982"/>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387" name="Text Box 770"/>
            <p:cNvSpPr txBox="1">
              <a:spLocks noChangeArrowheads="1"/>
            </p:cNvSpPr>
            <p:nvPr/>
          </p:nvSpPr>
          <p:spPr bwMode="auto">
            <a:xfrm>
              <a:off x="7229" y="14496"/>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388" name="Arc 771"/>
            <p:cNvSpPr>
              <a:spLocks/>
            </p:cNvSpPr>
            <p:nvPr/>
          </p:nvSpPr>
          <p:spPr bwMode="auto">
            <a:xfrm rot="10800000" flipV="1">
              <a:off x="8310" y="12374"/>
              <a:ext cx="690" cy="16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sp>
          <p:nvSpPr>
            <p:cNvPr id="389" name="Arc 772"/>
            <p:cNvSpPr>
              <a:spLocks/>
            </p:cNvSpPr>
            <p:nvPr/>
          </p:nvSpPr>
          <p:spPr bwMode="auto">
            <a:xfrm>
              <a:off x="9000" y="12374"/>
              <a:ext cx="675" cy="15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ru-RU"/>
            </a:p>
          </p:txBody>
        </p:sp>
        <p:sp>
          <p:nvSpPr>
            <p:cNvPr id="390" name="Oval 773"/>
            <p:cNvSpPr>
              <a:spLocks noChangeArrowheads="1"/>
            </p:cNvSpPr>
            <p:nvPr/>
          </p:nvSpPr>
          <p:spPr bwMode="auto">
            <a:xfrm>
              <a:off x="8372" y="12865"/>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91" name="Oval 774"/>
            <p:cNvSpPr>
              <a:spLocks noChangeArrowheads="1"/>
            </p:cNvSpPr>
            <p:nvPr/>
          </p:nvSpPr>
          <p:spPr bwMode="auto">
            <a:xfrm>
              <a:off x="9540" y="13249"/>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92" name="Oval 775"/>
            <p:cNvSpPr>
              <a:spLocks noChangeArrowheads="1"/>
            </p:cNvSpPr>
            <p:nvPr/>
          </p:nvSpPr>
          <p:spPr bwMode="auto">
            <a:xfrm>
              <a:off x="8205" y="13744"/>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93" name="Oval 776"/>
            <p:cNvSpPr>
              <a:spLocks noChangeArrowheads="1"/>
            </p:cNvSpPr>
            <p:nvPr/>
          </p:nvSpPr>
          <p:spPr bwMode="auto">
            <a:xfrm>
              <a:off x="8310" y="13322"/>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94" name="Oval 777"/>
            <p:cNvSpPr>
              <a:spLocks noChangeArrowheads="1"/>
            </p:cNvSpPr>
            <p:nvPr/>
          </p:nvSpPr>
          <p:spPr bwMode="auto">
            <a:xfrm>
              <a:off x="8310" y="13085"/>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95" name="Oval 778"/>
            <p:cNvSpPr>
              <a:spLocks noChangeArrowheads="1"/>
            </p:cNvSpPr>
            <p:nvPr/>
          </p:nvSpPr>
          <p:spPr bwMode="auto">
            <a:xfrm>
              <a:off x="8867" y="12341"/>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96" name="Oval 779"/>
            <p:cNvSpPr>
              <a:spLocks noChangeArrowheads="1"/>
            </p:cNvSpPr>
            <p:nvPr/>
          </p:nvSpPr>
          <p:spPr bwMode="auto">
            <a:xfrm>
              <a:off x="9407" y="12691"/>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97" name="Oval 780"/>
            <p:cNvSpPr>
              <a:spLocks noChangeArrowheads="1"/>
            </p:cNvSpPr>
            <p:nvPr/>
          </p:nvSpPr>
          <p:spPr bwMode="auto">
            <a:xfrm>
              <a:off x="9540" y="13352"/>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98" name="Oval 781"/>
            <p:cNvSpPr>
              <a:spLocks noChangeArrowheads="1"/>
            </p:cNvSpPr>
            <p:nvPr/>
          </p:nvSpPr>
          <p:spPr bwMode="auto">
            <a:xfrm>
              <a:off x="9452" y="12839"/>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399" name="Oval 782"/>
            <p:cNvSpPr>
              <a:spLocks noChangeArrowheads="1"/>
            </p:cNvSpPr>
            <p:nvPr/>
          </p:nvSpPr>
          <p:spPr bwMode="auto">
            <a:xfrm>
              <a:off x="8205" y="1388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00" name="Oval 783"/>
            <p:cNvSpPr>
              <a:spLocks noChangeArrowheads="1"/>
            </p:cNvSpPr>
            <p:nvPr/>
          </p:nvSpPr>
          <p:spPr bwMode="auto">
            <a:xfrm>
              <a:off x="8492" y="12687"/>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01" name="Oval 784"/>
            <p:cNvSpPr>
              <a:spLocks noChangeArrowheads="1"/>
            </p:cNvSpPr>
            <p:nvPr/>
          </p:nvSpPr>
          <p:spPr bwMode="auto">
            <a:xfrm>
              <a:off x="8252" y="13472"/>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02" name="Oval 785"/>
            <p:cNvSpPr>
              <a:spLocks noChangeArrowheads="1"/>
            </p:cNvSpPr>
            <p:nvPr/>
          </p:nvSpPr>
          <p:spPr bwMode="auto">
            <a:xfrm>
              <a:off x="8595" y="12506"/>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03" name="Oval 786"/>
            <p:cNvSpPr>
              <a:spLocks noChangeArrowheads="1"/>
            </p:cNvSpPr>
            <p:nvPr/>
          </p:nvSpPr>
          <p:spPr bwMode="auto">
            <a:xfrm>
              <a:off x="9572" y="13554"/>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04" name="Oval 787"/>
            <p:cNvSpPr>
              <a:spLocks noChangeArrowheads="1"/>
            </p:cNvSpPr>
            <p:nvPr/>
          </p:nvSpPr>
          <p:spPr bwMode="auto">
            <a:xfrm>
              <a:off x="9032" y="12341"/>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05" name="Oval 788"/>
            <p:cNvSpPr>
              <a:spLocks noChangeArrowheads="1"/>
            </p:cNvSpPr>
            <p:nvPr/>
          </p:nvSpPr>
          <p:spPr bwMode="auto">
            <a:xfrm>
              <a:off x="9152" y="1240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06" name="Oval 789"/>
            <p:cNvSpPr>
              <a:spLocks noChangeArrowheads="1"/>
            </p:cNvSpPr>
            <p:nvPr/>
          </p:nvSpPr>
          <p:spPr bwMode="auto">
            <a:xfrm>
              <a:off x="8760" y="1238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07" name="Oval 790"/>
            <p:cNvSpPr>
              <a:spLocks noChangeArrowheads="1"/>
            </p:cNvSpPr>
            <p:nvPr/>
          </p:nvSpPr>
          <p:spPr bwMode="auto">
            <a:xfrm>
              <a:off x="9572" y="13744"/>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08" name="Oval 791"/>
            <p:cNvSpPr>
              <a:spLocks noChangeArrowheads="1"/>
            </p:cNvSpPr>
            <p:nvPr/>
          </p:nvSpPr>
          <p:spPr bwMode="auto">
            <a:xfrm>
              <a:off x="8280" y="13615"/>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09" name="Oval 792"/>
            <p:cNvSpPr>
              <a:spLocks noChangeArrowheads="1"/>
            </p:cNvSpPr>
            <p:nvPr/>
          </p:nvSpPr>
          <p:spPr bwMode="auto">
            <a:xfrm>
              <a:off x="9498" y="13015"/>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10" name="Oval 793"/>
            <p:cNvSpPr>
              <a:spLocks noChangeArrowheads="1"/>
            </p:cNvSpPr>
            <p:nvPr/>
          </p:nvSpPr>
          <p:spPr bwMode="auto">
            <a:xfrm>
              <a:off x="9272" y="1257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grpSp>
      <p:grpSp>
        <p:nvGrpSpPr>
          <p:cNvPr id="442" name="Group 629"/>
          <p:cNvGrpSpPr>
            <a:grpSpLocks/>
          </p:cNvGrpSpPr>
          <p:nvPr/>
        </p:nvGrpSpPr>
        <p:grpSpPr bwMode="auto">
          <a:xfrm>
            <a:off x="6128994" y="1913277"/>
            <a:ext cx="1337460" cy="1042034"/>
            <a:chOff x="2846" y="3755"/>
            <a:chExt cx="3647" cy="3419"/>
          </a:xfrm>
        </p:grpSpPr>
        <p:cxnSp>
          <p:nvCxnSpPr>
            <p:cNvPr id="443" name="AutoShape 630"/>
            <p:cNvCxnSpPr>
              <a:cxnSpLocks noChangeShapeType="1"/>
            </p:cNvCxnSpPr>
            <p:nvPr/>
          </p:nvCxnSpPr>
          <p:spPr bwMode="auto">
            <a:xfrm flipV="1">
              <a:off x="3375" y="4125"/>
              <a:ext cx="0" cy="2625"/>
            </a:xfrm>
            <a:prstGeom prst="straightConnector1">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cxnSp>
        <p:cxnSp>
          <p:nvCxnSpPr>
            <p:cNvPr id="444" name="AutoShape 631"/>
            <p:cNvCxnSpPr>
              <a:cxnSpLocks noChangeShapeType="1"/>
            </p:cNvCxnSpPr>
            <p:nvPr/>
          </p:nvCxnSpPr>
          <p:spPr bwMode="auto">
            <a:xfrm flipV="1">
              <a:off x="3300" y="6648"/>
              <a:ext cx="2985" cy="30"/>
            </a:xfrm>
            <a:prstGeom prst="straightConnector1">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cxnSp>
        <p:cxnSp>
          <p:nvCxnSpPr>
            <p:cNvPr id="445" name="AutoShape 632"/>
            <p:cNvCxnSpPr>
              <a:cxnSpLocks noChangeShapeType="1"/>
            </p:cNvCxnSpPr>
            <p:nvPr/>
          </p:nvCxnSpPr>
          <p:spPr bwMode="auto">
            <a:xfrm>
              <a:off x="4725" y="4215"/>
              <a:ext cx="1" cy="246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46" name="AutoShape 633"/>
            <p:cNvCxnSpPr>
              <a:cxnSpLocks noChangeShapeType="1"/>
            </p:cNvCxnSpPr>
            <p:nvPr/>
          </p:nvCxnSpPr>
          <p:spPr bwMode="auto">
            <a:xfrm>
              <a:off x="3375" y="5430"/>
              <a:ext cx="2790" cy="0"/>
            </a:xfrm>
            <a:prstGeom prst="straightConnector1">
              <a:avLst/>
            </a:prstGeom>
            <a:noFill/>
            <a:ln w="9525">
              <a:solidFill>
                <a:srgbClr val="000000"/>
              </a:solidFill>
              <a:prstDash val="dash"/>
              <a:round/>
              <a:headEnd/>
              <a:tailEnd/>
            </a:ln>
          </p:spPr>
        </p:cxnSp>
        <p:sp>
          <p:nvSpPr>
            <p:cNvPr id="447" name="Text Box 634"/>
            <p:cNvSpPr txBox="1">
              <a:spLocks noChangeArrowheads="1"/>
            </p:cNvSpPr>
            <p:nvPr/>
          </p:nvSpPr>
          <p:spPr bwMode="auto">
            <a:xfrm>
              <a:off x="4215" y="3755"/>
              <a:ext cx="1849" cy="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448" name="Text Box 635"/>
            <p:cNvSpPr txBox="1">
              <a:spLocks noChangeArrowheads="1"/>
            </p:cNvSpPr>
            <p:nvPr/>
          </p:nvSpPr>
          <p:spPr bwMode="auto">
            <a:xfrm>
              <a:off x="4515" y="6690"/>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449" name="Text Box 636"/>
            <p:cNvSpPr txBox="1">
              <a:spLocks noChangeArrowheads="1"/>
            </p:cNvSpPr>
            <p:nvPr/>
          </p:nvSpPr>
          <p:spPr bwMode="auto">
            <a:xfrm>
              <a:off x="6042" y="6724"/>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450" name="Text Box 637"/>
            <p:cNvSpPr txBox="1">
              <a:spLocks noChangeArrowheads="1"/>
            </p:cNvSpPr>
            <p:nvPr/>
          </p:nvSpPr>
          <p:spPr bwMode="auto">
            <a:xfrm>
              <a:off x="2849" y="3930"/>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451" name="Text Box 638"/>
            <p:cNvSpPr txBox="1">
              <a:spLocks noChangeArrowheads="1"/>
            </p:cNvSpPr>
            <p:nvPr/>
          </p:nvSpPr>
          <p:spPr bwMode="auto">
            <a:xfrm>
              <a:off x="2846" y="5209"/>
              <a:ext cx="451" cy="450"/>
            </a:xfrm>
            <a:prstGeom prst="rect">
              <a:avLst/>
            </a:prstGeom>
            <a:gradFill rotWithShape="1">
              <a:gsLst>
                <a:gs pos="0">
                  <a:srgbClr val="FFFFFF">
                    <a:gamma/>
                    <a:shade val="46275"/>
                    <a:invGamma/>
                  </a:srgbClr>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452" name="Text Box 639"/>
            <p:cNvSpPr txBox="1">
              <a:spLocks noChangeArrowheads="1"/>
            </p:cNvSpPr>
            <p:nvPr/>
          </p:nvSpPr>
          <p:spPr bwMode="auto">
            <a:xfrm>
              <a:off x="2939" y="6723"/>
              <a:ext cx="451"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endParaRPr lang="ru-RU" sz="1200">
                <a:effectLst/>
                <a:latin typeface="Times New Roman" panose="02020603050405020304" pitchFamily="18" charset="0"/>
                <a:ea typeface="Times New Roman" panose="02020603050405020304" pitchFamily="18" charset="0"/>
              </a:endParaRPr>
            </a:p>
          </p:txBody>
        </p:sp>
        <p:sp>
          <p:nvSpPr>
            <p:cNvPr id="453" name="Oval 640"/>
            <p:cNvSpPr>
              <a:spLocks noChangeArrowheads="1"/>
            </p:cNvSpPr>
            <p:nvPr/>
          </p:nvSpPr>
          <p:spPr bwMode="auto">
            <a:xfrm>
              <a:off x="4215" y="467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54" name="Oval 641"/>
            <p:cNvSpPr>
              <a:spLocks noChangeArrowheads="1"/>
            </p:cNvSpPr>
            <p:nvPr/>
          </p:nvSpPr>
          <p:spPr bwMode="auto">
            <a:xfrm>
              <a:off x="4966" y="4627"/>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55" name="Oval 642"/>
            <p:cNvSpPr>
              <a:spLocks noChangeArrowheads="1"/>
            </p:cNvSpPr>
            <p:nvPr/>
          </p:nvSpPr>
          <p:spPr bwMode="auto">
            <a:xfrm>
              <a:off x="5343" y="4770"/>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56" name="Oval 643"/>
            <p:cNvSpPr>
              <a:spLocks noChangeArrowheads="1"/>
            </p:cNvSpPr>
            <p:nvPr/>
          </p:nvSpPr>
          <p:spPr bwMode="auto">
            <a:xfrm>
              <a:off x="4215" y="5659"/>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57" name="Oval 644"/>
            <p:cNvSpPr>
              <a:spLocks noChangeArrowheads="1"/>
            </p:cNvSpPr>
            <p:nvPr/>
          </p:nvSpPr>
          <p:spPr bwMode="auto">
            <a:xfrm>
              <a:off x="4890" y="491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58" name="Oval 645"/>
            <p:cNvSpPr>
              <a:spLocks noChangeArrowheads="1"/>
            </p:cNvSpPr>
            <p:nvPr/>
          </p:nvSpPr>
          <p:spPr bwMode="auto">
            <a:xfrm>
              <a:off x="4650" y="515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59" name="Oval 646"/>
            <p:cNvSpPr>
              <a:spLocks noChangeArrowheads="1"/>
            </p:cNvSpPr>
            <p:nvPr/>
          </p:nvSpPr>
          <p:spPr bwMode="auto">
            <a:xfrm>
              <a:off x="5176" y="515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60" name="Oval 647"/>
            <p:cNvSpPr>
              <a:spLocks noChangeArrowheads="1"/>
            </p:cNvSpPr>
            <p:nvPr/>
          </p:nvSpPr>
          <p:spPr bwMode="auto">
            <a:xfrm>
              <a:off x="4215" y="491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61" name="Oval 648"/>
            <p:cNvSpPr>
              <a:spLocks noChangeArrowheads="1"/>
            </p:cNvSpPr>
            <p:nvPr/>
          </p:nvSpPr>
          <p:spPr bwMode="auto">
            <a:xfrm>
              <a:off x="4050" y="515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62" name="Oval 649"/>
            <p:cNvSpPr>
              <a:spLocks noChangeArrowheads="1"/>
            </p:cNvSpPr>
            <p:nvPr/>
          </p:nvSpPr>
          <p:spPr bwMode="auto">
            <a:xfrm>
              <a:off x="4485" y="467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63" name="Oval 650"/>
            <p:cNvSpPr>
              <a:spLocks noChangeArrowheads="1"/>
            </p:cNvSpPr>
            <p:nvPr/>
          </p:nvSpPr>
          <p:spPr bwMode="auto">
            <a:xfrm>
              <a:off x="4890" y="5659"/>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64" name="Oval 651"/>
            <p:cNvSpPr>
              <a:spLocks noChangeArrowheads="1"/>
            </p:cNvSpPr>
            <p:nvPr/>
          </p:nvSpPr>
          <p:spPr bwMode="auto">
            <a:xfrm>
              <a:off x="5341" y="5516"/>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65" name="Oval 652"/>
            <p:cNvSpPr>
              <a:spLocks noChangeArrowheads="1"/>
            </p:cNvSpPr>
            <p:nvPr/>
          </p:nvSpPr>
          <p:spPr bwMode="auto">
            <a:xfrm>
              <a:off x="4890" y="587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66" name="Oval 653"/>
            <p:cNvSpPr>
              <a:spLocks noChangeArrowheads="1"/>
            </p:cNvSpPr>
            <p:nvPr/>
          </p:nvSpPr>
          <p:spPr bwMode="auto">
            <a:xfrm>
              <a:off x="5430" y="5010"/>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67" name="Oval 654"/>
            <p:cNvSpPr>
              <a:spLocks noChangeArrowheads="1"/>
            </p:cNvSpPr>
            <p:nvPr/>
          </p:nvSpPr>
          <p:spPr bwMode="auto">
            <a:xfrm>
              <a:off x="5055" y="5490"/>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68" name="Oval 655"/>
            <p:cNvSpPr>
              <a:spLocks noChangeArrowheads="1"/>
            </p:cNvSpPr>
            <p:nvPr/>
          </p:nvSpPr>
          <p:spPr bwMode="auto">
            <a:xfrm>
              <a:off x="5506" y="5802"/>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69" name="Oval 656"/>
            <p:cNvSpPr>
              <a:spLocks noChangeArrowheads="1"/>
            </p:cNvSpPr>
            <p:nvPr/>
          </p:nvSpPr>
          <p:spPr bwMode="auto">
            <a:xfrm>
              <a:off x="4380" y="5802"/>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70" name="Oval 657"/>
            <p:cNvSpPr>
              <a:spLocks noChangeArrowheads="1"/>
            </p:cNvSpPr>
            <p:nvPr/>
          </p:nvSpPr>
          <p:spPr bwMode="auto">
            <a:xfrm>
              <a:off x="5055" y="5730"/>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71" name="Oval 658"/>
            <p:cNvSpPr>
              <a:spLocks noChangeArrowheads="1"/>
            </p:cNvSpPr>
            <p:nvPr/>
          </p:nvSpPr>
          <p:spPr bwMode="auto">
            <a:xfrm>
              <a:off x="4320" y="5107"/>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72" name="Oval 659"/>
            <p:cNvSpPr>
              <a:spLocks noChangeArrowheads="1"/>
            </p:cNvSpPr>
            <p:nvPr/>
          </p:nvSpPr>
          <p:spPr bwMode="auto">
            <a:xfrm>
              <a:off x="4155" y="587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73" name="Oval 660"/>
            <p:cNvSpPr>
              <a:spLocks noChangeArrowheads="1"/>
            </p:cNvSpPr>
            <p:nvPr/>
          </p:nvSpPr>
          <p:spPr bwMode="auto">
            <a:xfrm>
              <a:off x="4515" y="5490"/>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74" name="Oval 661"/>
            <p:cNvSpPr>
              <a:spLocks noChangeArrowheads="1"/>
            </p:cNvSpPr>
            <p:nvPr/>
          </p:nvSpPr>
          <p:spPr bwMode="auto">
            <a:xfrm>
              <a:off x="4050" y="5516"/>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75" name="Oval 662"/>
            <p:cNvSpPr>
              <a:spLocks noChangeArrowheads="1"/>
            </p:cNvSpPr>
            <p:nvPr/>
          </p:nvSpPr>
          <p:spPr bwMode="auto">
            <a:xfrm>
              <a:off x="4680" y="5373"/>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76" name="Oval 663"/>
            <p:cNvSpPr>
              <a:spLocks noChangeArrowheads="1"/>
            </p:cNvSpPr>
            <p:nvPr/>
          </p:nvSpPr>
          <p:spPr bwMode="auto">
            <a:xfrm>
              <a:off x="3990" y="4770"/>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sp>
          <p:nvSpPr>
            <p:cNvPr id="477" name="Oval 664"/>
            <p:cNvSpPr>
              <a:spLocks noChangeArrowheads="1"/>
            </p:cNvSpPr>
            <p:nvPr/>
          </p:nvSpPr>
          <p:spPr bwMode="auto">
            <a:xfrm>
              <a:off x="5131" y="4867"/>
              <a:ext cx="165" cy="143"/>
            </a:xfrm>
            <a:prstGeom prst="ellipse">
              <a:avLst/>
            </a:prstGeom>
            <a:gradFill rotWithShape="1">
              <a:gsLst>
                <a:gs pos="0">
                  <a:srgbClr val="FFFFFF">
                    <a:gamma/>
                    <a:shade val="46275"/>
                    <a:invGamma/>
                  </a:srgbClr>
                </a:gs>
                <a:gs pos="100000">
                  <a:srgbClr val="FFFFFF"/>
                </a:gs>
              </a:gsLst>
              <a:lin ang="5400000" scaled="1"/>
            </a:gradFill>
            <a:ln w="9525">
              <a:solidFill>
                <a:srgbClr val="000000"/>
              </a:solidFill>
              <a:round/>
              <a:headEnd/>
              <a:tailEnd/>
            </a:ln>
          </p:spPr>
          <p:txBody>
            <a:bodyPr rot="0" vert="horz" wrap="square" lIns="91440" tIns="45720" rIns="91440" bIns="45720" anchor="t" anchorCtr="0" upright="1">
              <a:noAutofit/>
            </a:bodyPr>
            <a:lstStyle/>
            <a:p>
              <a:endParaRPr lang="ru-RU"/>
            </a:p>
          </p:txBody>
        </p:sp>
      </p:grpSp>
    </p:spTree>
    <p:extLst>
      <p:ext uri="{BB962C8B-B14F-4D97-AF65-F5344CB8AC3E}">
        <p14:creationId xmlns:p14="http://schemas.microsoft.com/office/powerpoint/2010/main" val="37484576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65</a:t>
            </a:r>
            <a:endParaRPr lang="ru-RU" dirty="0"/>
          </a:p>
        </p:txBody>
      </p:sp>
      <p:sp>
        <p:nvSpPr>
          <p:cNvPr id="8" name="TextBox 7"/>
          <p:cNvSpPr txBox="1"/>
          <p:nvPr/>
        </p:nvSpPr>
        <p:spPr>
          <a:xfrm>
            <a:off x="147058" y="760945"/>
            <a:ext cx="8776935" cy="3046988"/>
          </a:xfrm>
          <a:prstGeom prst="rect">
            <a:avLst/>
          </a:prstGeom>
          <a:noFill/>
        </p:spPr>
        <p:txBody>
          <a:bodyPr wrap="square" rtlCol="0">
            <a:spAutoFit/>
          </a:bodyPr>
          <a:lstStyle/>
          <a:p>
            <a:pPr indent="457200" algn="just">
              <a:lnSpc>
                <a:spcPct val="150000"/>
              </a:lnSpc>
            </a:pPr>
            <a:r>
              <a:rPr lang="ru-RU" sz="1600" i="1" dirty="0" smtClean="0">
                <a:latin typeface="Times New Roman" pitchFamily="18" charset="0"/>
                <a:cs typeface="Times New Roman" pitchFamily="18" charset="0"/>
              </a:rPr>
              <a:t>Диаграмма Парето </a:t>
            </a:r>
            <a:r>
              <a:rPr lang="ru-RU" sz="1600" dirty="0" smtClean="0">
                <a:latin typeface="Times New Roman" pitchFamily="18" charset="0"/>
                <a:cs typeface="Times New Roman" pitchFamily="18" charset="0"/>
              </a:rPr>
              <a:t>названа по имени известного итальянского экономиста. Построение этой диаграммы начинают с классификации факторов, влияющих на анализируемый параметр (например, составляется перечень </a:t>
            </a:r>
            <a:r>
              <a:rPr lang="ru-RU" sz="1600" dirty="0" err="1" smtClean="0">
                <a:latin typeface="Times New Roman" pitchFamily="18" charset="0"/>
                <a:cs typeface="Times New Roman" pitchFamily="18" charset="0"/>
              </a:rPr>
              <a:t>деградационных</a:t>
            </a:r>
            <a:r>
              <a:rPr lang="ru-RU" sz="1600" dirty="0" smtClean="0">
                <a:latin typeface="Times New Roman" pitchFamily="18" charset="0"/>
                <a:cs typeface="Times New Roman" pitchFamily="18" charset="0"/>
              </a:rPr>
              <a:t> явлений, приводящих к отказу; перечень причин, вызывающих брак; перечень причин задержки выполнения заказа и др.). Затем, используя разработанный для данного исследования контрольный лист, отбирают статистический материал. По данным контрольного листа составляют гистограмму, показывающую относительный вклад каждого фактора в изменение анализируемого параметра.  </a:t>
            </a:r>
            <a:endParaRPr lang="ru-RU" sz="1600" dirty="0">
              <a:latin typeface="Times New Roman" pitchFamily="18" charset="0"/>
              <a:cs typeface="Times New Roman" pitchFamily="18" charset="0"/>
            </a:endParaRPr>
          </a:p>
          <a:p>
            <a:pPr indent="457200" algn="just">
              <a:lnSpc>
                <a:spcPct val="150000"/>
              </a:lnSpc>
            </a:pP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27549225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016" y="149472"/>
            <a:ext cx="4003219" cy="4849404"/>
          </a:xfrm>
          <a:prstGeom prst="rect">
            <a:avLst/>
          </a:prstGeom>
          <a:solidFill>
            <a:schemeClr val="bg1"/>
          </a:solid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Например, гистограмма на рис. 1 показывает вклад различных технологических операций изготовления печатных плат в суммарное количество дефектов плат. Используя  эту гистограмму, строят диаграмму Парето – ломанную кумулятивную диаграмму, суммирующую последовательно высоту всех столбиков гистограммы, с максимального вклада до минимального (рис. 2). Видно, что основной вклад в брак ПП (84%) вносят три операции </a:t>
            </a:r>
            <a:r>
              <a:rPr lang="ru-RU" sz="1600" dirty="0">
                <a:latin typeface="Times New Roman" pitchFamily="18" charset="0"/>
                <a:cs typeface="Times New Roman" pitchFamily="18" charset="0"/>
              </a:rPr>
              <a:t>- металлизация стенок отверстий, прессование заготовок </a:t>
            </a:r>
            <a:r>
              <a:rPr lang="ru-RU" sz="1600" dirty="0" smtClean="0">
                <a:latin typeface="Times New Roman" pitchFamily="18" charset="0"/>
                <a:cs typeface="Times New Roman" pitchFamily="18" charset="0"/>
              </a:rPr>
              <a:t>и</a:t>
            </a:r>
            <a:endParaRPr lang="ru-RU" sz="1600" dirty="0">
              <a:latin typeface="Times New Roman" pitchFamily="18" charset="0"/>
              <a:cs typeface="Times New Roman" pitchFamily="18" charset="0"/>
            </a:endParaRPr>
          </a:p>
        </p:txBody>
      </p:sp>
      <p:sp>
        <p:nvSpPr>
          <p:cNvPr id="6" name="TextBox 5"/>
          <p:cNvSpPr txBox="1"/>
          <p:nvPr/>
        </p:nvSpPr>
        <p:spPr>
          <a:xfrm>
            <a:off x="3251964" y="4541412"/>
            <a:ext cx="4704779" cy="417422"/>
          </a:xfrm>
          <a:prstGeom prst="rect">
            <a:avLst/>
          </a:prstGeom>
          <a:solidFill>
            <a:schemeClr val="bg1"/>
          </a:solidFill>
        </p:spPr>
        <p:txBody>
          <a:bodyPr wrap="square" rtlCol="0">
            <a:spAutoFit/>
          </a:bodyPr>
          <a:lstStyle/>
          <a:p>
            <a:pPr algn="just">
              <a:lnSpc>
                <a:spcPct val="150000"/>
              </a:lnSpc>
            </a:pPr>
            <a:r>
              <a:rPr lang="ru-RU" sz="1600" dirty="0">
                <a:latin typeface="Times New Roman" pitchFamily="18" charset="0"/>
                <a:cs typeface="Times New Roman" pitchFamily="18" charset="0"/>
              </a:rPr>
              <a:t>сверление отверстий.</a:t>
            </a:r>
          </a:p>
        </p:txBody>
      </p:sp>
      <p:sp>
        <p:nvSpPr>
          <p:cNvPr id="7" name="TextBox 6"/>
          <p:cNvSpPr txBox="1"/>
          <p:nvPr/>
        </p:nvSpPr>
        <p:spPr>
          <a:xfrm>
            <a:off x="8587394" y="4774168"/>
            <a:ext cx="537754" cy="369332"/>
          </a:xfrm>
          <a:prstGeom prst="rect">
            <a:avLst/>
          </a:prstGeom>
          <a:noFill/>
        </p:spPr>
        <p:txBody>
          <a:bodyPr wrap="square" rtlCol="0">
            <a:spAutoFit/>
          </a:bodyPr>
          <a:lstStyle/>
          <a:p>
            <a:r>
              <a:rPr lang="ru-RU" dirty="0" smtClean="0"/>
              <a:t>66</a:t>
            </a:r>
            <a:endParaRPr lang="ru-RU" dirty="0"/>
          </a:p>
        </p:txBody>
      </p:sp>
      <p:pic>
        <p:nvPicPr>
          <p:cNvPr id="9" name="Рисунок 8"/>
          <p:cNvPicPr>
            <a:picLocks noChangeAspect="1"/>
          </p:cNvPicPr>
          <p:nvPr/>
        </p:nvPicPr>
        <p:blipFill>
          <a:blip r:embed="rId2"/>
          <a:stretch>
            <a:fillRect/>
          </a:stretch>
        </p:blipFill>
        <p:spPr>
          <a:xfrm>
            <a:off x="4063235" y="148683"/>
            <a:ext cx="5105400" cy="4114800"/>
          </a:xfrm>
          <a:prstGeom prst="rect">
            <a:avLst/>
          </a:prstGeom>
        </p:spPr>
      </p:pic>
    </p:spTree>
    <p:extLst>
      <p:ext uri="{BB962C8B-B14F-4D97-AF65-F5344CB8AC3E}">
        <p14:creationId xmlns:p14="http://schemas.microsoft.com/office/powerpoint/2010/main" val="8281753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67</a:t>
            </a:r>
            <a:endParaRPr lang="ru-RU" dirty="0"/>
          </a:p>
        </p:txBody>
      </p:sp>
      <p:sp>
        <p:nvSpPr>
          <p:cNvPr id="8" name="TextBox 7"/>
          <p:cNvSpPr txBox="1"/>
          <p:nvPr/>
        </p:nvSpPr>
        <p:spPr>
          <a:xfrm>
            <a:off x="420416" y="1255958"/>
            <a:ext cx="8435855" cy="1938992"/>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Диаграмма Парето наглядно показывает основные факторы, с которых надо начинать действовать с целью преодоления возникающих проблем. С помощью диаграммы Парето выполняется анализ при появлении брака, при неисправности технологического оборудования, при поступлении рекламаций заказчика.</a:t>
            </a:r>
            <a:endParaRPr lang="ru-RU" sz="1600" dirty="0">
              <a:latin typeface="Times New Roman" pitchFamily="18" charset="0"/>
              <a:cs typeface="Times New Roman" pitchFamily="18" charset="0"/>
            </a:endParaRPr>
          </a:p>
          <a:p>
            <a:pPr indent="457200" algn="just">
              <a:lnSpc>
                <a:spcPct val="150000"/>
              </a:lnSpc>
            </a:pP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14606606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68</a:t>
            </a:r>
            <a:endParaRPr lang="ru-RU" dirty="0"/>
          </a:p>
        </p:txBody>
      </p:sp>
      <p:sp>
        <p:nvSpPr>
          <p:cNvPr id="8" name="TextBox 7"/>
          <p:cNvSpPr txBox="1"/>
          <p:nvPr/>
        </p:nvSpPr>
        <p:spPr>
          <a:xfrm>
            <a:off x="420416" y="1070328"/>
            <a:ext cx="8435855" cy="3416320"/>
          </a:xfrm>
          <a:prstGeom prst="rect">
            <a:avLst/>
          </a:prstGeom>
          <a:noFill/>
        </p:spPr>
        <p:txBody>
          <a:bodyPr wrap="square" rtlCol="0">
            <a:spAutoFit/>
          </a:bodyPr>
          <a:lstStyle/>
          <a:p>
            <a:pPr indent="457200" algn="just">
              <a:lnSpc>
                <a:spcPct val="150000"/>
              </a:lnSpc>
            </a:pPr>
            <a:r>
              <a:rPr lang="ru-RU" sz="1600" i="1" dirty="0" smtClean="0">
                <a:latin typeface="Times New Roman" pitchFamily="18" charset="0"/>
                <a:cs typeface="Times New Roman" pitchFamily="18" charset="0"/>
              </a:rPr>
              <a:t>Метод стратификации (расслаивания) </a:t>
            </a:r>
            <a:r>
              <a:rPr lang="ru-RU" sz="1600" dirty="0" smtClean="0">
                <a:latin typeface="Times New Roman" pitchFamily="18" charset="0"/>
                <a:cs typeface="Times New Roman" pitchFamily="18" charset="0"/>
              </a:rPr>
              <a:t>позволяет разделить (расслоить) статистические данные по группам (слоям, стратам – от слова </a:t>
            </a:r>
            <a:r>
              <a:rPr lang="en-US" sz="1600" dirty="0" smtClean="0">
                <a:latin typeface="Times New Roman" pitchFamily="18" charset="0"/>
                <a:cs typeface="Times New Roman" pitchFamily="18" charset="0"/>
              </a:rPr>
              <a:t>stratum </a:t>
            </a:r>
            <a:r>
              <a:rPr lang="ru-RU" sz="1600" dirty="0" smtClean="0">
                <a:latin typeface="Times New Roman" pitchFamily="18" charset="0"/>
                <a:cs typeface="Times New Roman" pitchFamily="18" charset="0"/>
              </a:rPr>
              <a:t>– слой, пласт) для последующего анализа внутри каждой группы. Например, в производственных условиях при поиске причины появления брака рассматривают влияние следующих факторов: человек (</a:t>
            </a:r>
            <a:r>
              <a:rPr lang="en-US" sz="1600" dirty="0" smtClean="0">
                <a:latin typeface="Times New Roman" pitchFamily="18" charset="0"/>
                <a:cs typeface="Times New Roman" pitchFamily="18" charset="0"/>
              </a:rPr>
              <a:t>man</a:t>
            </a:r>
            <a:r>
              <a:rPr lang="ru-RU" sz="1600" dirty="0" smtClean="0">
                <a:latin typeface="Times New Roman" pitchFamily="18" charset="0"/>
                <a:cs typeface="Times New Roman" pitchFamily="18" charset="0"/>
              </a:rPr>
              <a:t>), механизм (</a:t>
            </a:r>
            <a:r>
              <a:rPr lang="en-US" sz="1600" dirty="0" smtClean="0">
                <a:latin typeface="Times New Roman" pitchFamily="18" charset="0"/>
                <a:cs typeface="Times New Roman" pitchFamily="18" charset="0"/>
              </a:rPr>
              <a:t>machine)</a:t>
            </a:r>
            <a:r>
              <a:rPr lang="ru-RU" sz="1600" dirty="0" smtClean="0">
                <a:latin typeface="Times New Roman" pitchFamily="18" charset="0"/>
                <a:cs typeface="Times New Roman" pitchFamily="18" charset="0"/>
              </a:rPr>
              <a:t>, материал (</a:t>
            </a:r>
            <a:r>
              <a:rPr lang="en-US" sz="1600" dirty="0" smtClean="0">
                <a:latin typeface="Times New Roman" pitchFamily="18" charset="0"/>
                <a:cs typeface="Times New Roman" pitchFamily="18" charset="0"/>
              </a:rPr>
              <a:t>material)</a:t>
            </a:r>
            <a:r>
              <a:rPr lang="ru-RU" sz="1600" dirty="0" smtClean="0">
                <a:latin typeface="Times New Roman" pitchFamily="18" charset="0"/>
                <a:cs typeface="Times New Roman" pitchFamily="18" charset="0"/>
              </a:rPr>
              <a:t>, метод (</a:t>
            </a:r>
            <a:r>
              <a:rPr lang="en-US" sz="1600" dirty="0" smtClean="0">
                <a:latin typeface="Times New Roman" pitchFamily="18" charset="0"/>
                <a:cs typeface="Times New Roman" pitchFamily="18" charset="0"/>
              </a:rPr>
              <a:t>method)</a:t>
            </a:r>
            <a:r>
              <a:rPr lang="ru-RU" sz="1600" dirty="0" smtClean="0">
                <a:latin typeface="Times New Roman" pitchFamily="18" charset="0"/>
                <a:cs typeface="Times New Roman" pitchFamily="18" charset="0"/>
              </a:rPr>
              <a:t> – метод 4М. Метод расслаивания должен в этом случае указать на причину брака. Существует много методов стратификации, применяемых в решении конкретных задач. Если для рассматриваемых факторов справедлив нормальный закон распределения, наиболее широко используют дисперсионный анализ.</a:t>
            </a:r>
            <a:endParaRPr lang="ru-RU" sz="1600" dirty="0">
              <a:latin typeface="Times New Roman" pitchFamily="18" charset="0"/>
              <a:cs typeface="Times New Roman" pitchFamily="18" charset="0"/>
            </a:endParaRPr>
          </a:p>
          <a:p>
            <a:pPr indent="457200" algn="just">
              <a:lnSpc>
                <a:spcPct val="150000"/>
              </a:lnSpc>
            </a:pP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292643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40632" y="948799"/>
            <a:ext cx="8697112" cy="4154984"/>
          </a:xfrm>
          <a:prstGeom prst="rect">
            <a:avLst/>
          </a:prstGeom>
          <a:solidFill>
            <a:schemeClr val="bg1"/>
          </a:solidFill>
        </p:spPr>
        <p:txBody>
          <a:bodyPr wrap="square" rtlCol="0">
            <a:spAutoFit/>
          </a:bodyPr>
          <a:lstStyle/>
          <a:p>
            <a:pPr marL="180000" indent="457200" algn="just">
              <a:lnSpc>
                <a:spcPct val="150000"/>
              </a:lnSpc>
            </a:pPr>
            <a:r>
              <a:rPr lang="ru-RU" sz="1600" b="1" dirty="0" smtClean="0">
                <a:solidFill>
                  <a:srgbClr val="00B050"/>
                </a:solidFill>
                <a:latin typeface="Times New Roman" pitchFamily="18" charset="0"/>
                <a:cs typeface="Times New Roman" pitchFamily="18" charset="0"/>
              </a:rPr>
              <a:t>Серийное прои</a:t>
            </a:r>
            <a:r>
              <a:rPr lang="ru-RU" sz="1600" b="1" dirty="0">
                <a:solidFill>
                  <a:srgbClr val="00B050"/>
                </a:solidFill>
                <a:latin typeface="Times New Roman" pitchFamily="18" charset="0"/>
                <a:cs typeface="Times New Roman" pitchFamily="18" charset="0"/>
              </a:rPr>
              <a:t>зводство</a:t>
            </a:r>
            <a:r>
              <a:rPr lang="ru-RU" sz="1600" dirty="0" smtClean="0">
                <a:latin typeface="Times New Roman" pitchFamily="18" charset="0"/>
                <a:cs typeface="Times New Roman" pitchFamily="18" charset="0"/>
              </a:rPr>
              <a:t> используется при выпуске большого количества изделий (до миллиона штук) чередующимися партиями (сериями). При этом типе производства используется универсальное и специализированное высокопроизводительное оборудование, располагаемое по ходу технологического процесса, широко используются автоматизированные производственные системы.</a:t>
            </a:r>
          </a:p>
          <a:p>
            <a:pPr marL="180000" indent="457200" algn="just">
              <a:lnSpc>
                <a:spcPct val="150000"/>
              </a:lnSpc>
            </a:pPr>
            <a:r>
              <a:rPr lang="ru-RU" sz="1600" b="1" dirty="0">
                <a:solidFill>
                  <a:srgbClr val="00B050"/>
                </a:solidFill>
                <a:latin typeface="Times New Roman" pitchFamily="18" charset="0"/>
                <a:cs typeface="Times New Roman" pitchFamily="18" charset="0"/>
              </a:rPr>
              <a:t>Массовое производство </a:t>
            </a:r>
            <a:r>
              <a:rPr lang="ru-RU" sz="1600" dirty="0" smtClean="0">
                <a:latin typeface="Times New Roman" pitchFamily="18" charset="0"/>
                <a:cs typeface="Times New Roman" pitchFamily="18" charset="0"/>
              </a:rPr>
              <a:t>характеризуется очень большим объемом производства, узкой номенклатурой изделий, выпускаемых в течение продолжительного времени. При этом типе производства используется только специализированное высокопроизводительное оборудование, располагаемое по ходу технологического процесса, широко используются автоматизированные производственные системы.</a:t>
            </a:r>
          </a:p>
          <a:p>
            <a:pPr marL="180000" indent="457200" algn="just">
              <a:lnSpc>
                <a:spcPct val="150000"/>
              </a:lnSpc>
            </a:pPr>
            <a:endParaRPr lang="ru-RU" sz="1600" dirty="0" smtClean="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6</a:t>
            </a:r>
            <a:endParaRPr lang="ru-RU" dirty="0"/>
          </a:p>
        </p:txBody>
      </p:sp>
    </p:spTree>
    <p:extLst>
      <p:ext uri="{BB962C8B-B14F-4D97-AF65-F5344CB8AC3E}">
        <p14:creationId xmlns:p14="http://schemas.microsoft.com/office/powerpoint/2010/main" val="29016474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69</a:t>
            </a:r>
            <a:endParaRPr lang="ru-RU" dirty="0"/>
          </a:p>
        </p:txBody>
      </p:sp>
      <p:sp>
        <p:nvSpPr>
          <p:cNvPr id="8" name="TextBox 7"/>
          <p:cNvSpPr txBox="1"/>
          <p:nvPr/>
        </p:nvSpPr>
        <p:spPr>
          <a:xfrm>
            <a:off x="420416" y="1070328"/>
            <a:ext cx="8435855" cy="3416320"/>
          </a:xfrm>
          <a:prstGeom prst="rect">
            <a:avLst/>
          </a:prstGeom>
          <a:noFill/>
        </p:spPr>
        <p:txBody>
          <a:bodyPr wrap="square" rtlCol="0">
            <a:spAutoFit/>
          </a:bodyPr>
          <a:lstStyle/>
          <a:p>
            <a:pPr indent="457200" algn="just">
              <a:lnSpc>
                <a:spcPct val="150000"/>
              </a:lnSpc>
            </a:pPr>
            <a:r>
              <a:rPr lang="ru-RU" sz="1600" i="1" dirty="0" smtClean="0">
                <a:latin typeface="Times New Roman" pitchFamily="18" charset="0"/>
                <a:cs typeface="Times New Roman" pitchFamily="18" charset="0"/>
              </a:rPr>
              <a:t>Дисперсионный анализ </a:t>
            </a:r>
            <a:r>
              <a:rPr lang="ru-RU" sz="1600" dirty="0" smtClean="0">
                <a:latin typeface="Times New Roman" pitchFamily="18" charset="0"/>
                <a:cs typeface="Times New Roman" pitchFamily="18" charset="0"/>
              </a:rPr>
              <a:t>позволяет расслоить факторы – среди нескольких факторов выделить тот, который влияет на анализируемую причину брака. На начальном этапе дисперсионного анализа собирается экспериментальный статистический материал, характеризуется влияние всех рассматриваемых факторов на анализируемую величину. По экспериментальным данным находятся дисперсии, соответствующие влиянию каждого фактора. Эти дисперсии проверяются на значимость. Значимость дисперсии какого-то фактора говорит о его существенном влиянии на анализируемую величину.</a:t>
            </a:r>
          </a:p>
          <a:p>
            <a:pPr indent="457200" algn="just">
              <a:lnSpc>
                <a:spcPct val="150000"/>
              </a:lnSpc>
            </a:pPr>
            <a:r>
              <a:rPr lang="ru-RU" sz="1600" dirty="0" smtClean="0">
                <a:latin typeface="Times New Roman" pitchFamily="18" charset="0"/>
                <a:cs typeface="Times New Roman" pitchFamily="18" charset="0"/>
              </a:rPr>
              <a:t>При проведении экспериментов каждый фактор делят на несколько четко различимых уровней. </a:t>
            </a: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6381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70</a:t>
            </a:r>
            <a:endParaRPr lang="ru-RU" dirty="0"/>
          </a:p>
        </p:txBody>
      </p:sp>
      <p:sp>
        <p:nvSpPr>
          <p:cNvPr id="8" name="TextBox 7"/>
          <p:cNvSpPr txBox="1"/>
          <p:nvPr/>
        </p:nvSpPr>
        <p:spPr>
          <a:xfrm>
            <a:off x="337914" y="712818"/>
            <a:ext cx="8435855" cy="1569660"/>
          </a:xfrm>
          <a:prstGeom prst="rect">
            <a:avLst/>
          </a:prstGeom>
          <a:no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Пример таблицы экспериментальных результатов двух факторов (факторы А и В), каждый из которых в эксперименте варьировался на нескольких уровнях (соответственно, </a:t>
            </a:r>
            <a:r>
              <a:rPr lang="en-US" sz="1600" i="1" dirty="0" smtClean="0">
                <a:latin typeface="Times New Roman" pitchFamily="18" charset="0"/>
                <a:cs typeface="Times New Roman" pitchFamily="18" charset="0"/>
              </a:rPr>
              <a:t>n</a:t>
            </a:r>
            <a:r>
              <a:rPr lang="ru-RU" sz="1600" dirty="0" smtClean="0">
                <a:latin typeface="Times New Roman" pitchFamily="18" charset="0"/>
                <a:cs typeface="Times New Roman" pitchFamily="18" charset="0"/>
              </a:rPr>
              <a:t> и </a:t>
            </a:r>
            <a:r>
              <a:rPr lang="en-US" sz="1600" i="1" dirty="0" smtClean="0">
                <a:latin typeface="Times New Roman" pitchFamily="18" charset="0"/>
                <a:cs typeface="Times New Roman" pitchFamily="18" charset="0"/>
              </a:rPr>
              <a:t>k</a:t>
            </a:r>
            <a:r>
              <a:rPr lang="en-US" sz="1600" dirty="0" smtClean="0">
                <a:latin typeface="Times New Roman" pitchFamily="18" charset="0"/>
                <a:cs typeface="Times New Roman" pitchFamily="18" charset="0"/>
              </a:rPr>
              <a:t>)</a:t>
            </a:r>
            <a:r>
              <a:rPr lang="ru-RU" sz="1600" dirty="0" smtClean="0">
                <a:latin typeface="Times New Roman" pitchFamily="18" charset="0"/>
                <a:cs typeface="Times New Roman" pitchFamily="18" charset="0"/>
              </a:rPr>
              <a:t>. В результате анализа необходимо ответить на вопрос: «Какой фактор (А, В или оба) влияет на величину </a:t>
            </a:r>
            <a:r>
              <a:rPr lang="en-US" sz="1600" i="1" dirty="0" smtClean="0">
                <a:latin typeface="Times New Roman" pitchFamily="18" charset="0"/>
                <a:cs typeface="Times New Roman" pitchFamily="18" charset="0"/>
              </a:rPr>
              <a:t>y</a:t>
            </a:r>
            <a:r>
              <a:rPr lang="ru-RU" sz="1600" dirty="0" smtClean="0">
                <a:latin typeface="Times New Roman" pitchFamily="18" charset="0"/>
                <a:cs typeface="Times New Roman" pitchFamily="18" charset="0"/>
              </a:rPr>
              <a:t>?»</a:t>
            </a:r>
            <a:endParaRPr lang="ru-RU" sz="16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1965217264"/>
                  </p:ext>
                </p:extLst>
              </p:nvPr>
            </p:nvGraphicFramePr>
            <p:xfrm>
              <a:off x="357795" y="2282478"/>
              <a:ext cx="8229599" cy="2634526"/>
            </p:xfrm>
            <a:graphic>
              <a:graphicData uri="http://schemas.openxmlformats.org/drawingml/2006/table">
                <a:tbl>
                  <a:tblPr firstRow="1" firstCol="1" bandRow="1">
                    <a:tableStyleId>{5C22544A-7EE6-4342-B048-85BDC9FD1C3A}</a:tableStyleId>
                  </a:tblPr>
                  <a:tblGrid>
                    <a:gridCol w="2590678">
                      <a:extLst>
                        <a:ext uri="{9D8B030D-6E8A-4147-A177-3AD203B41FA5}">
                          <a16:colId xmlns:a16="http://schemas.microsoft.com/office/drawing/2014/main" val="3785743320"/>
                        </a:ext>
                      </a:extLst>
                    </a:gridCol>
                    <a:gridCol w="595823">
                      <a:extLst>
                        <a:ext uri="{9D8B030D-6E8A-4147-A177-3AD203B41FA5}">
                          <a16:colId xmlns:a16="http://schemas.microsoft.com/office/drawing/2014/main" val="2097714438"/>
                        </a:ext>
                      </a:extLst>
                    </a:gridCol>
                    <a:gridCol w="595823">
                      <a:extLst>
                        <a:ext uri="{9D8B030D-6E8A-4147-A177-3AD203B41FA5}">
                          <a16:colId xmlns:a16="http://schemas.microsoft.com/office/drawing/2014/main" val="1510515006"/>
                        </a:ext>
                      </a:extLst>
                    </a:gridCol>
                    <a:gridCol w="508589">
                      <a:extLst>
                        <a:ext uri="{9D8B030D-6E8A-4147-A177-3AD203B41FA5}">
                          <a16:colId xmlns:a16="http://schemas.microsoft.com/office/drawing/2014/main" val="989548130"/>
                        </a:ext>
                      </a:extLst>
                    </a:gridCol>
                    <a:gridCol w="508589">
                      <a:extLst>
                        <a:ext uri="{9D8B030D-6E8A-4147-A177-3AD203B41FA5}">
                          <a16:colId xmlns:a16="http://schemas.microsoft.com/office/drawing/2014/main" val="402905838"/>
                        </a:ext>
                      </a:extLst>
                    </a:gridCol>
                    <a:gridCol w="508589">
                      <a:extLst>
                        <a:ext uri="{9D8B030D-6E8A-4147-A177-3AD203B41FA5}">
                          <a16:colId xmlns:a16="http://schemas.microsoft.com/office/drawing/2014/main" val="3128653012"/>
                        </a:ext>
                      </a:extLst>
                    </a:gridCol>
                    <a:gridCol w="371978">
                      <a:extLst>
                        <a:ext uri="{9D8B030D-6E8A-4147-A177-3AD203B41FA5}">
                          <a16:colId xmlns:a16="http://schemas.microsoft.com/office/drawing/2014/main" val="35593183"/>
                        </a:ext>
                      </a:extLst>
                    </a:gridCol>
                    <a:gridCol w="2549530">
                      <a:extLst>
                        <a:ext uri="{9D8B030D-6E8A-4147-A177-3AD203B41FA5}">
                          <a16:colId xmlns:a16="http://schemas.microsoft.com/office/drawing/2014/main" val="3398817731"/>
                        </a:ext>
                      </a:extLst>
                    </a:gridCol>
                  </a:tblGrid>
                  <a:tr h="463330">
                    <a:tc rowSpan="2">
                      <a:txBody>
                        <a:bodyPr/>
                        <a:lstStyle/>
                        <a:p>
                          <a:pPr algn="ctr">
                            <a:lnSpc>
                              <a:spcPct val="107000"/>
                            </a:lnSpc>
                            <a:spcAft>
                              <a:spcPts val="0"/>
                            </a:spcAft>
                          </a:pPr>
                          <a:r>
                            <a:rPr lang="ru-RU" sz="1600" dirty="0">
                              <a:effectLst/>
                            </a:rPr>
                            <a:t>Уровни фактора 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6">
                      <a:txBody>
                        <a:bodyPr/>
                        <a:lstStyle/>
                        <a:p>
                          <a:pPr algn="ctr">
                            <a:lnSpc>
                              <a:spcPct val="107000"/>
                            </a:lnSpc>
                            <a:spcAft>
                              <a:spcPts val="0"/>
                            </a:spcAft>
                          </a:pPr>
                          <a:r>
                            <a:rPr lang="ru-RU" sz="1600">
                              <a:effectLst/>
                            </a:rPr>
                            <a:t>Уровни фактора В</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rowSpan="2">
                      <a:txBody>
                        <a:bodyPr/>
                        <a:lstStyle/>
                        <a:p>
                          <a:pPr algn="ctr">
                            <a:lnSpc>
                              <a:spcPct val="107000"/>
                            </a:lnSpc>
                            <a:spcAft>
                              <a:spcPts val="0"/>
                            </a:spcAft>
                          </a:pPr>
                          <a:r>
                            <a:rPr lang="ru-RU" sz="1600">
                              <a:effectLst/>
                            </a:rPr>
                            <a:t>Среднее по столбцам </a:t>
                          </a:r>
                          <a14:m>
                            <m:oMath xmlns:m="http://schemas.openxmlformats.org/officeDocument/2006/math">
                              <m:acc>
                                <m:accPr>
                                  <m:chr m:val="̅"/>
                                  <m:ctrlPr>
                                    <a:rPr lang="ru-RU" sz="1600" i="1">
                                      <a:effectLst/>
                                      <a:latin typeface="Cambria Math" panose="02040503050406030204" pitchFamily="18" charset="0"/>
                                    </a:rPr>
                                  </m:ctrlPr>
                                </m:acc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𝑦</m:t>
                                      </m:r>
                                    </m:e>
                                    <m:sub>
                                      <m:r>
                                        <a:rPr lang="ru-RU" sz="1600">
                                          <a:effectLst/>
                                          <a:latin typeface="Cambria Math" panose="02040503050406030204" pitchFamily="18" charset="0"/>
                                        </a:rPr>
                                        <m:t>𝑖</m:t>
                                      </m:r>
                                    </m:sub>
                                  </m:sSub>
                                </m:e>
                              </m:acc>
                            </m:oMath>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1083718"/>
                      </a:ext>
                    </a:extLst>
                  </a:tr>
                  <a:tr h="0">
                    <a:tc vMerge="1">
                      <a:txBody>
                        <a:bodyPr/>
                        <a:lstStyle/>
                        <a:p>
                          <a:endParaRPr lang="ru-RU"/>
                        </a:p>
                      </a:txBody>
                      <a:tcPr/>
                    </a:tc>
                    <a:tc>
                      <a:txBody>
                        <a:bodyPr/>
                        <a:lstStyle/>
                        <a:p>
                          <a:pPr algn="ctr">
                            <a:lnSpc>
                              <a:spcPct val="107000"/>
                            </a:lnSpc>
                            <a:spcAft>
                              <a:spcPts val="0"/>
                            </a:spcAft>
                          </a:pPr>
                          <a:r>
                            <a:rPr lang="en-US" sz="1600">
                              <a:effectLst/>
                            </a:rPr>
                            <a:t>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2</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j</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k</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4238769385"/>
                      </a:ext>
                    </a:extLst>
                  </a:tr>
                  <a:tr h="0">
                    <a:tc>
                      <a:txBody>
                        <a:bodyPr/>
                        <a:lstStyle/>
                        <a:p>
                          <a:pPr algn="ctr">
                            <a:lnSpc>
                              <a:spcPct val="107000"/>
                            </a:lnSpc>
                            <a:spcAft>
                              <a:spcPts val="0"/>
                            </a:spcAft>
                          </a:pPr>
                          <a:r>
                            <a:rPr lang="en-US" sz="1600" dirty="0">
                              <a:effectLst/>
                            </a:rPr>
                            <a:t>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11</m:t>
                                    </m:r>
                                  </m:sub>
                                </m:sSub>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12</m:t>
                                    </m:r>
                                  </m:sub>
                                </m:sSub>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1</m:t>
                                    </m:r>
                                    <m:r>
                                      <a:rPr lang="ru-RU" sz="1600">
                                        <a:effectLst/>
                                        <a:latin typeface="Cambria Math" panose="02040503050406030204" pitchFamily="18" charset="0"/>
                                      </a:rPr>
                                      <m:t>𝑗</m:t>
                                    </m:r>
                                  </m:sub>
                                </m:sSub>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1</m:t>
                                    </m:r>
                                    <m:r>
                                      <a:rPr lang="ru-RU" sz="1600">
                                        <a:effectLst/>
                                        <a:latin typeface="Cambria Math" panose="02040503050406030204" pitchFamily="18" charset="0"/>
                                      </a:rPr>
                                      <m:t>𝑘</m:t>
                                    </m:r>
                                  </m:sub>
                                </m:sSub>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ru-RU" sz="1600" i="1">
                                        <a:effectLst/>
                                        <a:latin typeface="Cambria Math" panose="02040503050406030204" pitchFamily="18" charset="0"/>
                                      </a:rPr>
                                    </m:ctrlPr>
                                  </m:acc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𝑦</m:t>
                                        </m:r>
                                      </m:e>
                                      <m:sub>
                                        <m:r>
                                          <a:rPr lang="ru-RU" sz="1600">
                                            <a:effectLst/>
                                            <a:latin typeface="Cambria Math" panose="02040503050406030204" pitchFamily="18" charset="0"/>
                                          </a:rPr>
                                          <m:t>1</m:t>
                                        </m:r>
                                      </m:sub>
                                    </m:sSub>
                                  </m:e>
                                </m:acc>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176678"/>
                      </a:ext>
                    </a:extLst>
                  </a:tr>
                  <a:tr h="0">
                    <a:tc>
                      <a:txBody>
                        <a:bodyPr/>
                        <a:lstStyle/>
                        <a:p>
                          <a:pPr algn="ctr">
                            <a:lnSpc>
                              <a:spcPct val="107000"/>
                            </a:lnSpc>
                            <a:spcAft>
                              <a:spcPts val="0"/>
                            </a:spcAft>
                          </a:pPr>
                          <a:r>
                            <a:rPr lang="en-US" sz="1600">
                              <a:effectLst/>
                            </a:rPr>
                            <a:t>2</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21</m:t>
                                    </m:r>
                                  </m:sub>
                                </m:sSub>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22</m:t>
                                    </m:r>
                                  </m:sub>
                                </m:sSub>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2</m:t>
                                    </m:r>
                                    <m:r>
                                      <a:rPr lang="ru-RU" sz="1600">
                                        <a:effectLst/>
                                        <a:latin typeface="Cambria Math" panose="02040503050406030204" pitchFamily="18" charset="0"/>
                                      </a:rPr>
                                      <m:t>𝑗</m:t>
                                    </m:r>
                                  </m:sub>
                                </m:sSub>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2</m:t>
                                    </m:r>
                                    <m:r>
                                      <a:rPr lang="ru-RU" sz="1600">
                                        <a:effectLst/>
                                        <a:latin typeface="Cambria Math" panose="02040503050406030204" pitchFamily="18" charset="0"/>
                                      </a:rPr>
                                      <m:t>𝑘</m:t>
                                    </m:r>
                                  </m:sub>
                                </m:sSub>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ru-RU" sz="1600" i="1">
                                        <a:effectLst/>
                                        <a:latin typeface="Cambria Math" panose="02040503050406030204" pitchFamily="18" charset="0"/>
                                      </a:rPr>
                                    </m:ctrlPr>
                                  </m:acc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𝑦</m:t>
                                        </m:r>
                                      </m:e>
                                      <m:sub>
                                        <m:r>
                                          <a:rPr lang="ru-RU" sz="1600">
                                            <a:effectLst/>
                                            <a:latin typeface="Cambria Math" panose="02040503050406030204" pitchFamily="18" charset="0"/>
                                          </a:rPr>
                                          <m:t>2</m:t>
                                        </m:r>
                                      </m:sub>
                                    </m:sSub>
                                  </m:e>
                                </m:acc>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3226220"/>
                      </a:ext>
                    </a:extLst>
                  </a:tr>
                  <a:tr h="0">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3944130"/>
                      </a:ext>
                    </a:extLst>
                  </a:tr>
                  <a:tr h="0">
                    <a:tc>
                      <a:txBody>
                        <a:bodyPr/>
                        <a:lstStyle/>
                        <a:p>
                          <a:pPr algn="ctr">
                            <a:lnSpc>
                              <a:spcPct val="107000"/>
                            </a:lnSpc>
                            <a:spcAft>
                              <a:spcPts val="0"/>
                            </a:spcAft>
                          </a:pPr>
                          <a:r>
                            <a:rPr lang="en-US" sz="1600">
                              <a:effectLst/>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𝑖</m:t>
                                    </m:r>
                                    <m:r>
                                      <a:rPr lang="ru-RU" sz="1600">
                                        <a:effectLst/>
                                        <a:latin typeface="Cambria Math" panose="02040503050406030204" pitchFamily="18" charset="0"/>
                                      </a:rPr>
                                      <m:t>1</m:t>
                                    </m:r>
                                  </m:sub>
                                </m:sSub>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𝑖</m:t>
                                    </m:r>
                                    <m:r>
                                      <a:rPr lang="ru-RU" sz="1600">
                                        <a:effectLst/>
                                        <a:latin typeface="Cambria Math" panose="02040503050406030204" pitchFamily="18" charset="0"/>
                                      </a:rPr>
                                      <m:t>2</m:t>
                                    </m:r>
                                  </m:sub>
                                </m:sSub>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𝑖𝑗</m:t>
                                    </m:r>
                                  </m:sub>
                                </m:sSub>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𝑖𝑘</m:t>
                                    </m:r>
                                  </m:sub>
                                </m:sSub>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ru-RU" sz="1600" i="1">
                                        <a:effectLst/>
                                        <a:latin typeface="Cambria Math" panose="02040503050406030204" pitchFamily="18" charset="0"/>
                                      </a:rPr>
                                    </m:ctrlPr>
                                  </m:acc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𝑦</m:t>
                                        </m:r>
                                      </m:e>
                                      <m:sub>
                                        <m:r>
                                          <a:rPr lang="ru-RU" sz="1600">
                                            <a:effectLst/>
                                            <a:latin typeface="Cambria Math" panose="02040503050406030204" pitchFamily="18" charset="0"/>
                                          </a:rPr>
                                          <m:t>𝑖</m:t>
                                        </m:r>
                                      </m:sub>
                                    </m:sSub>
                                  </m:e>
                                </m:acc>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3807461"/>
                      </a:ext>
                    </a:extLst>
                  </a:tr>
                  <a:tr h="0">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0041315"/>
                      </a:ext>
                    </a:extLst>
                  </a:tr>
                  <a:tr h="0">
                    <a:tc>
                      <a:txBody>
                        <a:bodyPr/>
                        <a:lstStyle/>
                        <a:p>
                          <a:pPr algn="ctr">
                            <a:lnSpc>
                              <a:spcPct val="107000"/>
                            </a:lnSpc>
                            <a:spcAft>
                              <a:spcPts val="0"/>
                            </a:spcAft>
                          </a:pPr>
                          <a:r>
                            <a:rPr lang="en-US" sz="1600">
                              <a:effectLst/>
                            </a:rPr>
                            <a:t>n</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𝑛</m:t>
                                    </m:r>
                                    <m:r>
                                      <a:rPr lang="ru-RU" sz="1600">
                                        <a:effectLst/>
                                        <a:latin typeface="Cambria Math" panose="02040503050406030204" pitchFamily="18" charset="0"/>
                                      </a:rPr>
                                      <m:t>1</m:t>
                                    </m:r>
                                  </m:sub>
                                </m:sSub>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𝑛</m:t>
                                    </m:r>
                                    <m:r>
                                      <a:rPr lang="ru-RU" sz="1600">
                                        <a:effectLst/>
                                        <a:latin typeface="Cambria Math" panose="02040503050406030204" pitchFamily="18" charset="0"/>
                                      </a:rPr>
                                      <m:t>2</m:t>
                                    </m:r>
                                  </m:sub>
                                </m:sSub>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𝑛𝑖</m:t>
                                    </m:r>
                                  </m:sub>
                                </m:sSub>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ru-RU" sz="1600" i="1">
                                        <a:effectLst/>
                                        <a:latin typeface="Cambria Math" panose="02040503050406030204" pitchFamily="18" charset="0"/>
                                      </a:rPr>
                                    </m:ctrlPr>
                                  </m:sSubPr>
                                  <m:e>
                                    <m:r>
                                      <a:rPr lang="ru-RU" sz="1600">
                                        <a:effectLst/>
                                        <a:latin typeface="Cambria Math" panose="02040503050406030204" pitchFamily="18" charset="0"/>
                                      </a:rPr>
                                      <m:t>𝑦</m:t>
                                    </m:r>
                                  </m:e>
                                  <m:sub>
                                    <m:r>
                                      <a:rPr lang="ru-RU" sz="1600">
                                        <a:effectLst/>
                                        <a:latin typeface="Cambria Math" panose="02040503050406030204" pitchFamily="18" charset="0"/>
                                      </a:rPr>
                                      <m:t>𝑛𝑘</m:t>
                                    </m:r>
                                  </m:sub>
                                </m:sSub>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ru-RU" sz="1600" i="1">
                                        <a:effectLst/>
                                        <a:latin typeface="Cambria Math" panose="02040503050406030204" pitchFamily="18" charset="0"/>
                                      </a:rPr>
                                    </m:ctrlPr>
                                  </m:acc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𝑦</m:t>
                                        </m:r>
                                      </m:e>
                                      <m:sub>
                                        <m:r>
                                          <a:rPr lang="ru-RU" sz="1600">
                                            <a:effectLst/>
                                            <a:latin typeface="Cambria Math" panose="02040503050406030204" pitchFamily="18" charset="0"/>
                                          </a:rPr>
                                          <m:t>𝑛</m:t>
                                        </m:r>
                                      </m:sub>
                                    </m:sSub>
                                  </m:e>
                                </m:acc>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1538928"/>
                      </a:ext>
                    </a:extLst>
                  </a:tr>
                  <a:tr h="0">
                    <a:tc>
                      <a:txBody>
                        <a:bodyPr/>
                        <a:lstStyle/>
                        <a:p>
                          <a:pPr algn="ctr">
                            <a:lnSpc>
                              <a:spcPct val="107000"/>
                            </a:lnSpc>
                            <a:spcAft>
                              <a:spcPts val="0"/>
                            </a:spcAft>
                          </a:pPr>
                          <a:r>
                            <a:rPr lang="ru-RU" sz="1600">
                              <a:effectLst/>
                            </a:rPr>
                            <a:t>Среднее по строкам </a:t>
                          </a:r>
                          <a14:m>
                            <m:oMath xmlns:m="http://schemas.openxmlformats.org/officeDocument/2006/math">
                              <m:acc>
                                <m:accPr>
                                  <m:chr m:val="̅"/>
                                  <m:ctrlPr>
                                    <a:rPr lang="ru-RU" sz="1600" i="1">
                                      <a:effectLst/>
                                      <a:latin typeface="Cambria Math" panose="02040503050406030204" pitchFamily="18" charset="0"/>
                                    </a:rPr>
                                  </m:ctrlPr>
                                </m:acc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𝑦</m:t>
                                      </m:r>
                                    </m:e>
                                    <m:sub>
                                      <m:r>
                                        <a:rPr lang="ru-RU" sz="1600">
                                          <a:effectLst/>
                                          <a:latin typeface="Cambria Math" panose="02040503050406030204" pitchFamily="18" charset="0"/>
                                        </a:rPr>
                                        <m:t>𝑖</m:t>
                                      </m:r>
                                    </m:sub>
                                  </m:sSub>
                                </m:e>
                              </m:acc>
                            </m:oMath>
                          </a14:m>
                          <a:r>
                            <a:rPr lang="ru-RU" sz="1600">
                              <a:effectLst/>
                            </a:rPr>
                            <a:t> </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ru-RU" sz="1600" i="1">
                                        <a:effectLst/>
                                        <a:latin typeface="Cambria Math" panose="02040503050406030204" pitchFamily="18" charset="0"/>
                                      </a:rPr>
                                    </m:ctrlPr>
                                  </m:acc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𝑦</m:t>
                                        </m:r>
                                      </m:e>
                                      <m:sub>
                                        <m:r>
                                          <a:rPr lang="ru-RU" sz="1600">
                                            <a:effectLst/>
                                            <a:latin typeface="Cambria Math" panose="02040503050406030204" pitchFamily="18" charset="0"/>
                                          </a:rPr>
                                          <m:t>1</m:t>
                                        </m:r>
                                      </m:sub>
                                    </m:sSub>
                                  </m:e>
                                </m:acc>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ru-RU" sz="1600" i="1">
                                        <a:effectLst/>
                                        <a:latin typeface="Cambria Math" panose="02040503050406030204" pitchFamily="18" charset="0"/>
                                      </a:rPr>
                                    </m:ctrlPr>
                                  </m:acc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𝑦</m:t>
                                        </m:r>
                                      </m:e>
                                      <m:sub>
                                        <m:r>
                                          <a:rPr lang="ru-RU" sz="1600">
                                            <a:effectLst/>
                                            <a:latin typeface="Cambria Math" panose="02040503050406030204" pitchFamily="18" charset="0"/>
                                          </a:rPr>
                                          <m:t>2</m:t>
                                        </m:r>
                                      </m:sub>
                                    </m:sSub>
                                  </m:e>
                                </m:acc>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ru-RU" sz="1600" i="1">
                                        <a:effectLst/>
                                        <a:latin typeface="Cambria Math" panose="02040503050406030204" pitchFamily="18" charset="0"/>
                                      </a:rPr>
                                    </m:ctrlPr>
                                  </m:acc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𝑦</m:t>
                                        </m:r>
                                      </m:e>
                                      <m:sub>
                                        <m:r>
                                          <a:rPr lang="ru-RU" sz="1600">
                                            <a:effectLst/>
                                            <a:latin typeface="Cambria Math" panose="02040503050406030204" pitchFamily="18" charset="0"/>
                                          </a:rPr>
                                          <m:t>𝑗</m:t>
                                        </m:r>
                                      </m:sub>
                                    </m:sSub>
                                  </m:e>
                                </m:acc>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ru-RU" sz="1600" i="1">
                                        <a:effectLst/>
                                        <a:latin typeface="Cambria Math" panose="02040503050406030204" pitchFamily="18" charset="0"/>
                                      </a:rPr>
                                    </m:ctrlPr>
                                  </m:acc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𝑦</m:t>
                                        </m:r>
                                      </m:e>
                                      <m:sub>
                                        <m:r>
                                          <a:rPr lang="ru-RU" sz="1600">
                                            <a:effectLst/>
                                            <a:latin typeface="Cambria Math" panose="02040503050406030204" pitchFamily="18" charset="0"/>
                                          </a:rPr>
                                          <m:t>𝑘</m:t>
                                        </m:r>
                                      </m:sub>
                                    </m:sSub>
                                  </m:e>
                                </m:acc>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1600" dirty="0">
                              <a:effectLst/>
                            </a:rPr>
                            <a:t>Общее среднее </a:t>
                          </a:r>
                          <a14:m>
                            <m:oMath xmlns:m="http://schemas.openxmlformats.org/officeDocument/2006/math">
                              <m:acc>
                                <m:accPr>
                                  <m:chr m:val="̅"/>
                                  <m:ctrlPr>
                                    <a:rPr lang="ru-RU" sz="1600" i="1">
                                      <a:effectLst/>
                                      <a:latin typeface="Cambria Math" panose="02040503050406030204" pitchFamily="18" charset="0"/>
                                    </a:rPr>
                                  </m:ctrlPr>
                                </m:accPr>
                                <m:e>
                                  <m:r>
                                    <a:rPr lang="en-US" sz="1600">
                                      <a:effectLst/>
                                      <a:latin typeface="Cambria Math" panose="02040503050406030204" pitchFamily="18" charset="0"/>
                                    </a:rPr>
                                    <m:t>𝑦</m:t>
                                  </m:r>
                                </m:e>
                              </m:acc>
                            </m:oMath>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4042635"/>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1965217264"/>
                  </p:ext>
                </p:extLst>
              </p:nvPr>
            </p:nvGraphicFramePr>
            <p:xfrm>
              <a:off x="357795" y="2282478"/>
              <a:ext cx="8229599" cy="2614395"/>
            </p:xfrm>
            <a:graphic>
              <a:graphicData uri="http://schemas.openxmlformats.org/drawingml/2006/table">
                <a:tbl>
                  <a:tblPr firstRow="1" firstCol="1" bandRow="1">
                    <a:tableStyleId>{5C22544A-7EE6-4342-B048-85BDC9FD1C3A}</a:tableStyleId>
                  </a:tblPr>
                  <a:tblGrid>
                    <a:gridCol w="2590678">
                      <a:extLst>
                        <a:ext uri="{9D8B030D-6E8A-4147-A177-3AD203B41FA5}">
                          <a16:colId xmlns:a16="http://schemas.microsoft.com/office/drawing/2014/main" val="3785743320"/>
                        </a:ext>
                      </a:extLst>
                    </a:gridCol>
                    <a:gridCol w="595823">
                      <a:extLst>
                        <a:ext uri="{9D8B030D-6E8A-4147-A177-3AD203B41FA5}">
                          <a16:colId xmlns:a16="http://schemas.microsoft.com/office/drawing/2014/main" val="2097714438"/>
                        </a:ext>
                      </a:extLst>
                    </a:gridCol>
                    <a:gridCol w="595823">
                      <a:extLst>
                        <a:ext uri="{9D8B030D-6E8A-4147-A177-3AD203B41FA5}">
                          <a16:colId xmlns:a16="http://schemas.microsoft.com/office/drawing/2014/main" val="1510515006"/>
                        </a:ext>
                      </a:extLst>
                    </a:gridCol>
                    <a:gridCol w="508589">
                      <a:extLst>
                        <a:ext uri="{9D8B030D-6E8A-4147-A177-3AD203B41FA5}">
                          <a16:colId xmlns:a16="http://schemas.microsoft.com/office/drawing/2014/main" val="989548130"/>
                        </a:ext>
                      </a:extLst>
                    </a:gridCol>
                    <a:gridCol w="508589">
                      <a:extLst>
                        <a:ext uri="{9D8B030D-6E8A-4147-A177-3AD203B41FA5}">
                          <a16:colId xmlns:a16="http://schemas.microsoft.com/office/drawing/2014/main" val="402905838"/>
                        </a:ext>
                      </a:extLst>
                    </a:gridCol>
                    <a:gridCol w="508589">
                      <a:extLst>
                        <a:ext uri="{9D8B030D-6E8A-4147-A177-3AD203B41FA5}">
                          <a16:colId xmlns:a16="http://schemas.microsoft.com/office/drawing/2014/main" val="3128653012"/>
                        </a:ext>
                      </a:extLst>
                    </a:gridCol>
                    <a:gridCol w="371978">
                      <a:extLst>
                        <a:ext uri="{9D8B030D-6E8A-4147-A177-3AD203B41FA5}">
                          <a16:colId xmlns:a16="http://schemas.microsoft.com/office/drawing/2014/main" val="35593183"/>
                        </a:ext>
                      </a:extLst>
                    </a:gridCol>
                    <a:gridCol w="2549530">
                      <a:extLst>
                        <a:ext uri="{9D8B030D-6E8A-4147-A177-3AD203B41FA5}">
                          <a16:colId xmlns:a16="http://schemas.microsoft.com/office/drawing/2014/main" val="3398817731"/>
                        </a:ext>
                      </a:extLst>
                    </a:gridCol>
                  </a:tblGrid>
                  <a:tr h="463330">
                    <a:tc rowSpan="2">
                      <a:txBody>
                        <a:bodyPr/>
                        <a:lstStyle/>
                        <a:p>
                          <a:pPr algn="ctr">
                            <a:lnSpc>
                              <a:spcPct val="107000"/>
                            </a:lnSpc>
                            <a:spcAft>
                              <a:spcPts val="0"/>
                            </a:spcAft>
                          </a:pPr>
                          <a:r>
                            <a:rPr lang="ru-RU" sz="1600" dirty="0">
                              <a:effectLst/>
                            </a:rPr>
                            <a:t>Уровни фактора 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6">
                      <a:txBody>
                        <a:bodyPr/>
                        <a:lstStyle/>
                        <a:p>
                          <a:pPr algn="ctr">
                            <a:lnSpc>
                              <a:spcPct val="107000"/>
                            </a:lnSpc>
                            <a:spcAft>
                              <a:spcPts val="0"/>
                            </a:spcAft>
                          </a:pPr>
                          <a:r>
                            <a:rPr lang="ru-RU" sz="1600">
                              <a:effectLst/>
                            </a:rPr>
                            <a:t>Уровни фактора В</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rowSpan="2">
                      <a:txBody>
                        <a:bodyPr/>
                        <a:lstStyle/>
                        <a:p>
                          <a:endParaRPr lang="ru-RU"/>
                        </a:p>
                      </a:txBody>
                      <a:tcPr marL="68580" marR="68580" marT="0" marB="0">
                        <a:blipFill>
                          <a:blip r:embed="rId2"/>
                          <a:stretch>
                            <a:fillRect l="-222673" t="-7692" r="-955" b="-279487"/>
                          </a:stretch>
                        </a:blipFill>
                      </a:tcPr>
                    </a:tc>
                    <a:extLst>
                      <a:ext uri="{0D108BD9-81ED-4DB2-BD59-A6C34878D82A}">
                        <a16:rowId xmlns:a16="http://schemas.microsoft.com/office/drawing/2014/main" val="4051083718"/>
                      </a:ext>
                    </a:extLst>
                  </a:tr>
                  <a:tr h="249301">
                    <a:tc vMerge="1">
                      <a:txBody>
                        <a:bodyPr/>
                        <a:lstStyle/>
                        <a:p>
                          <a:endParaRPr lang="ru-RU"/>
                        </a:p>
                      </a:txBody>
                      <a:tcPr/>
                    </a:tc>
                    <a:tc>
                      <a:txBody>
                        <a:bodyPr/>
                        <a:lstStyle/>
                        <a:p>
                          <a:pPr algn="ctr">
                            <a:lnSpc>
                              <a:spcPct val="107000"/>
                            </a:lnSpc>
                            <a:spcAft>
                              <a:spcPts val="0"/>
                            </a:spcAft>
                          </a:pPr>
                          <a:r>
                            <a:rPr lang="en-US" sz="1600">
                              <a:effectLst/>
                            </a:rPr>
                            <a:t>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2</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j</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k</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ru-RU"/>
                        </a:p>
                      </a:txBody>
                      <a:tcPr/>
                    </a:tc>
                    <a:extLst>
                      <a:ext uri="{0D108BD9-81ED-4DB2-BD59-A6C34878D82A}">
                        <a16:rowId xmlns:a16="http://schemas.microsoft.com/office/drawing/2014/main" val="4238769385"/>
                      </a:ext>
                    </a:extLst>
                  </a:tr>
                  <a:tr h="285560">
                    <a:tc>
                      <a:txBody>
                        <a:bodyPr/>
                        <a:lstStyle/>
                        <a:p>
                          <a:pPr algn="ctr">
                            <a:lnSpc>
                              <a:spcPct val="107000"/>
                            </a:lnSpc>
                            <a:spcAft>
                              <a:spcPts val="0"/>
                            </a:spcAft>
                          </a:pPr>
                          <a:r>
                            <a:rPr lang="en-US" sz="1600" dirty="0">
                              <a:effectLst/>
                            </a:rPr>
                            <a:t>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434694" t="-268085" r="-848980" b="-595745"/>
                          </a:stretch>
                        </a:blipFill>
                      </a:tcPr>
                    </a:tc>
                    <a:tc>
                      <a:txBody>
                        <a:bodyPr/>
                        <a:lstStyle/>
                        <a:p>
                          <a:endParaRPr lang="ru-RU"/>
                        </a:p>
                      </a:txBody>
                      <a:tcPr marL="68580" marR="68580" marT="0" marB="0">
                        <a:blipFill>
                          <a:blip r:embed="rId2"/>
                          <a:stretch>
                            <a:fillRect l="-534694" t="-268085" r="-748980" b="-595745"/>
                          </a:stretch>
                        </a:blipFill>
                      </a:tcPr>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839286" t="-268085" r="-675000" b="-595745"/>
                          </a:stretch>
                        </a:blipFill>
                      </a:tcPr>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1429508" t="-268085" r="-693443" b="-595745"/>
                          </a:stretch>
                        </a:blipFill>
                      </a:tcPr>
                    </a:tc>
                    <a:tc>
                      <a:txBody>
                        <a:bodyPr/>
                        <a:lstStyle/>
                        <a:p>
                          <a:endParaRPr lang="ru-RU"/>
                        </a:p>
                      </a:txBody>
                      <a:tcPr marL="68580" marR="68580" marT="0" marB="0">
                        <a:blipFill>
                          <a:blip r:embed="rId2"/>
                          <a:stretch>
                            <a:fillRect l="-222673" t="-268085" r="-955" b="-595745"/>
                          </a:stretch>
                        </a:blipFill>
                      </a:tcPr>
                    </a:tc>
                    <a:extLst>
                      <a:ext uri="{0D108BD9-81ED-4DB2-BD59-A6C34878D82A}">
                        <a16:rowId xmlns:a16="http://schemas.microsoft.com/office/drawing/2014/main" val="4158176678"/>
                      </a:ext>
                    </a:extLst>
                  </a:tr>
                  <a:tr h="285560">
                    <a:tc>
                      <a:txBody>
                        <a:bodyPr/>
                        <a:lstStyle/>
                        <a:p>
                          <a:pPr algn="ctr">
                            <a:lnSpc>
                              <a:spcPct val="107000"/>
                            </a:lnSpc>
                            <a:spcAft>
                              <a:spcPts val="0"/>
                            </a:spcAft>
                          </a:pPr>
                          <a:r>
                            <a:rPr lang="en-US" sz="1600">
                              <a:effectLst/>
                            </a:rPr>
                            <a:t>2</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434694" t="-368085" r="-848980" b="-495745"/>
                          </a:stretch>
                        </a:blipFill>
                      </a:tcPr>
                    </a:tc>
                    <a:tc>
                      <a:txBody>
                        <a:bodyPr/>
                        <a:lstStyle/>
                        <a:p>
                          <a:endParaRPr lang="ru-RU"/>
                        </a:p>
                      </a:txBody>
                      <a:tcPr marL="68580" marR="68580" marT="0" marB="0">
                        <a:blipFill>
                          <a:blip r:embed="rId2"/>
                          <a:stretch>
                            <a:fillRect l="-534694" t="-368085" r="-748980" b="-495745"/>
                          </a:stretch>
                        </a:blipFill>
                      </a:tcPr>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839286" t="-368085" r="-675000" b="-495745"/>
                          </a:stretch>
                        </a:blipFill>
                      </a:tcPr>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1429508" t="-368085" r="-693443" b="-495745"/>
                          </a:stretch>
                        </a:blipFill>
                      </a:tcPr>
                    </a:tc>
                    <a:tc>
                      <a:txBody>
                        <a:bodyPr/>
                        <a:lstStyle/>
                        <a:p>
                          <a:endParaRPr lang="ru-RU"/>
                        </a:p>
                      </a:txBody>
                      <a:tcPr marL="68580" marR="68580" marT="0" marB="0">
                        <a:blipFill>
                          <a:blip r:embed="rId2"/>
                          <a:stretch>
                            <a:fillRect l="-222673" t="-368085" r="-955" b="-495745"/>
                          </a:stretch>
                        </a:blipFill>
                      </a:tcPr>
                    </a:tc>
                    <a:extLst>
                      <a:ext uri="{0D108BD9-81ED-4DB2-BD59-A6C34878D82A}">
                        <a16:rowId xmlns:a16="http://schemas.microsoft.com/office/drawing/2014/main" val="2393226220"/>
                      </a:ext>
                    </a:extLst>
                  </a:tr>
                  <a:tr h="249301">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3944130"/>
                      </a:ext>
                    </a:extLst>
                  </a:tr>
                  <a:tr h="285560">
                    <a:tc>
                      <a:txBody>
                        <a:bodyPr/>
                        <a:lstStyle/>
                        <a:p>
                          <a:pPr algn="ctr">
                            <a:lnSpc>
                              <a:spcPct val="107000"/>
                            </a:lnSpc>
                            <a:spcAft>
                              <a:spcPts val="0"/>
                            </a:spcAft>
                          </a:pPr>
                          <a:r>
                            <a:rPr lang="en-US" sz="1600">
                              <a:effectLst/>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434694" t="-555319" r="-848980" b="-308511"/>
                          </a:stretch>
                        </a:blipFill>
                      </a:tcPr>
                    </a:tc>
                    <a:tc>
                      <a:txBody>
                        <a:bodyPr/>
                        <a:lstStyle/>
                        <a:p>
                          <a:endParaRPr lang="ru-RU"/>
                        </a:p>
                      </a:txBody>
                      <a:tcPr marL="68580" marR="68580" marT="0" marB="0">
                        <a:blipFill>
                          <a:blip r:embed="rId2"/>
                          <a:stretch>
                            <a:fillRect l="-534694" t="-555319" r="-748980" b="-308511"/>
                          </a:stretch>
                        </a:blipFill>
                      </a:tcPr>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839286" t="-555319" r="-675000" b="-308511"/>
                          </a:stretch>
                        </a:blipFill>
                      </a:tcPr>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1429508" t="-555319" r="-693443" b="-308511"/>
                          </a:stretch>
                        </a:blipFill>
                      </a:tcPr>
                    </a:tc>
                    <a:tc>
                      <a:txBody>
                        <a:bodyPr/>
                        <a:lstStyle/>
                        <a:p>
                          <a:endParaRPr lang="ru-RU"/>
                        </a:p>
                      </a:txBody>
                      <a:tcPr marL="68580" marR="68580" marT="0" marB="0">
                        <a:blipFill>
                          <a:blip r:embed="rId2"/>
                          <a:stretch>
                            <a:fillRect l="-222673" t="-555319" r="-955" b="-308511"/>
                          </a:stretch>
                        </a:blipFill>
                      </a:tcPr>
                    </a:tc>
                    <a:extLst>
                      <a:ext uri="{0D108BD9-81ED-4DB2-BD59-A6C34878D82A}">
                        <a16:rowId xmlns:a16="http://schemas.microsoft.com/office/drawing/2014/main" val="1813807461"/>
                      </a:ext>
                    </a:extLst>
                  </a:tr>
                  <a:tr h="249301">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0041315"/>
                      </a:ext>
                    </a:extLst>
                  </a:tr>
                  <a:tr h="260922">
                    <a:tc>
                      <a:txBody>
                        <a:bodyPr/>
                        <a:lstStyle/>
                        <a:p>
                          <a:pPr algn="ctr">
                            <a:lnSpc>
                              <a:spcPct val="107000"/>
                            </a:lnSpc>
                            <a:spcAft>
                              <a:spcPts val="0"/>
                            </a:spcAft>
                          </a:pPr>
                          <a:r>
                            <a:rPr lang="en-US" sz="1600">
                              <a:effectLst/>
                            </a:rPr>
                            <a:t>n</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434694" t="-811628" r="-848980" b="-141860"/>
                          </a:stretch>
                        </a:blipFill>
                      </a:tcPr>
                    </a:tc>
                    <a:tc>
                      <a:txBody>
                        <a:bodyPr/>
                        <a:lstStyle/>
                        <a:p>
                          <a:endParaRPr lang="ru-RU"/>
                        </a:p>
                      </a:txBody>
                      <a:tcPr marL="68580" marR="68580" marT="0" marB="0">
                        <a:blipFill>
                          <a:blip r:embed="rId2"/>
                          <a:stretch>
                            <a:fillRect l="-534694" t="-811628" r="-748980" b="-141860"/>
                          </a:stretch>
                        </a:blipFill>
                      </a:tcPr>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839286" t="-811628" r="-675000" b="-141860"/>
                          </a:stretch>
                        </a:blipFill>
                      </a:tcPr>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1429508" t="-811628" r="-693443" b="-141860"/>
                          </a:stretch>
                        </a:blipFill>
                      </a:tcPr>
                    </a:tc>
                    <a:tc>
                      <a:txBody>
                        <a:bodyPr/>
                        <a:lstStyle/>
                        <a:p>
                          <a:endParaRPr lang="ru-RU"/>
                        </a:p>
                      </a:txBody>
                      <a:tcPr marL="68580" marR="68580" marT="0" marB="0">
                        <a:blipFill>
                          <a:blip r:embed="rId2"/>
                          <a:stretch>
                            <a:fillRect l="-222673" t="-811628" r="-955" b="-141860"/>
                          </a:stretch>
                        </a:blipFill>
                      </a:tcPr>
                    </a:tc>
                    <a:extLst>
                      <a:ext uri="{0D108BD9-81ED-4DB2-BD59-A6C34878D82A}">
                        <a16:rowId xmlns:a16="http://schemas.microsoft.com/office/drawing/2014/main" val="4031538928"/>
                      </a:ext>
                    </a:extLst>
                  </a:tr>
                  <a:tr h="285560">
                    <a:tc>
                      <a:txBody>
                        <a:bodyPr/>
                        <a:lstStyle/>
                        <a:p>
                          <a:endParaRPr lang="ru-RU"/>
                        </a:p>
                      </a:txBody>
                      <a:tcPr marL="68580" marR="68580" marT="0" marB="0">
                        <a:blipFill>
                          <a:blip r:embed="rId2"/>
                          <a:stretch>
                            <a:fillRect l="-235" t="-834043" r="-218824" b="-29787"/>
                          </a:stretch>
                        </a:blipFill>
                      </a:tcPr>
                    </a:tc>
                    <a:tc>
                      <a:txBody>
                        <a:bodyPr/>
                        <a:lstStyle/>
                        <a:p>
                          <a:endParaRPr lang="ru-RU"/>
                        </a:p>
                      </a:txBody>
                      <a:tcPr marL="68580" marR="68580" marT="0" marB="0">
                        <a:blipFill>
                          <a:blip r:embed="rId2"/>
                          <a:stretch>
                            <a:fillRect l="-434694" t="-834043" r="-848980" b="-29787"/>
                          </a:stretch>
                        </a:blipFill>
                      </a:tcPr>
                    </a:tc>
                    <a:tc>
                      <a:txBody>
                        <a:bodyPr/>
                        <a:lstStyle/>
                        <a:p>
                          <a:endParaRPr lang="ru-RU"/>
                        </a:p>
                      </a:txBody>
                      <a:tcPr marL="68580" marR="68580" marT="0" marB="0">
                        <a:blipFill>
                          <a:blip r:embed="rId2"/>
                          <a:stretch>
                            <a:fillRect l="-534694" t="-834043" r="-748980" b="-29787"/>
                          </a:stretch>
                        </a:blipFill>
                      </a:tcPr>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839286" t="-834043" r="-675000" b="-29787"/>
                          </a:stretch>
                        </a:blipFill>
                      </a:tcPr>
                    </a:tc>
                    <a:tc>
                      <a:txBody>
                        <a:bodyPr/>
                        <a:lstStyle/>
                        <a:p>
                          <a:pPr algn="ctr">
                            <a:lnSpc>
                              <a:spcPct val="107000"/>
                            </a:lnSpc>
                            <a:spcAft>
                              <a:spcPts val="0"/>
                            </a:spcAft>
                          </a:pPr>
                          <a:r>
                            <a:rPr lang="en-US" sz="1600">
                              <a:effectLst/>
                            </a:rPr>
                            <a:t>…</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ru-RU"/>
                        </a:p>
                      </a:txBody>
                      <a:tcPr marL="68580" marR="68580" marT="0" marB="0">
                        <a:blipFill>
                          <a:blip r:embed="rId2"/>
                          <a:stretch>
                            <a:fillRect l="-1429508" t="-834043" r="-693443" b="-29787"/>
                          </a:stretch>
                        </a:blipFill>
                      </a:tcPr>
                    </a:tc>
                    <a:tc>
                      <a:txBody>
                        <a:bodyPr/>
                        <a:lstStyle/>
                        <a:p>
                          <a:endParaRPr lang="ru-RU"/>
                        </a:p>
                      </a:txBody>
                      <a:tcPr marL="68580" marR="68580" marT="0" marB="0">
                        <a:blipFill>
                          <a:blip r:embed="rId2"/>
                          <a:stretch>
                            <a:fillRect l="-222673" t="-834043" r="-955" b="-29787"/>
                          </a:stretch>
                        </a:blipFill>
                      </a:tcPr>
                    </a:tc>
                    <a:extLst>
                      <a:ext uri="{0D108BD9-81ED-4DB2-BD59-A6C34878D82A}">
                        <a16:rowId xmlns:a16="http://schemas.microsoft.com/office/drawing/2014/main" val="1554042635"/>
                      </a:ext>
                    </a:extLst>
                  </a:tr>
                </a:tbl>
              </a:graphicData>
            </a:graphic>
          </p:graphicFrame>
        </mc:Fallback>
      </mc:AlternateContent>
    </p:spTree>
    <p:extLst>
      <p:ext uri="{BB962C8B-B14F-4D97-AF65-F5344CB8AC3E}">
        <p14:creationId xmlns:p14="http://schemas.microsoft.com/office/powerpoint/2010/main" val="22256152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1670" y="4774168"/>
            <a:ext cx="537754" cy="369332"/>
          </a:xfrm>
          <a:prstGeom prst="rect">
            <a:avLst/>
          </a:prstGeom>
          <a:noFill/>
        </p:spPr>
        <p:txBody>
          <a:bodyPr wrap="square" rtlCol="0">
            <a:spAutoFit/>
          </a:bodyPr>
          <a:lstStyle/>
          <a:p>
            <a:r>
              <a:rPr lang="ru-RU" dirty="0" smtClean="0"/>
              <a:t>71</a:t>
            </a:r>
            <a:endParaRPr lang="ru-RU" dirty="0"/>
          </a:p>
        </p:txBody>
      </p:sp>
      <mc:AlternateContent xmlns:mc="http://schemas.openxmlformats.org/markup-compatibility/2006" xmlns:a14="http://schemas.microsoft.com/office/drawing/2010/main">
        <mc:Choice Requires="a14">
          <p:sp>
            <p:nvSpPr>
              <p:cNvPr id="8" name="TextBox 7"/>
              <p:cNvSpPr txBox="1"/>
              <p:nvPr/>
            </p:nvSpPr>
            <p:spPr>
              <a:xfrm>
                <a:off x="276037" y="839928"/>
                <a:ext cx="8435855" cy="4116704"/>
              </a:xfrm>
              <a:prstGeom prst="rect">
                <a:avLst/>
              </a:prstGeom>
              <a:solidFill>
                <a:schemeClr val="bg1"/>
              </a:solid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По окончании эксперимента находят средние значения по </a:t>
                </a:r>
                <a:r>
                  <a:rPr lang="ru-RU" sz="1600" dirty="0">
                    <a:latin typeface="Times New Roman" pitchFamily="18" charset="0"/>
                    <a:cs typeface="Times New Roman" pitchFamily="18" charset="0"/>
                  </a:rPr>
                  <a:t>столбцам </a:t>
                </a:r>
                <a14:m>
                  <m:oMath xmlns:m="http://schemas.openxmlformats.org/officeDocument/2006/math">
                    <m:acc>
                      <m:accPr>
                        <m:chr m:val="̅"/>
                        <m:ctrlPr>
                          <a:rPr lang="ru-RU" sz="1600" i="1">
                            <a:latin typeface="Cambria Math" panose="02040503050406030204" pitchFamily="18" charset="0"/>
                          </a:rPr>
                        </m:ctrlPr>
                      </m:accPr>
                      <m:e>
                        <m:sSub>
                          <m:sSubPr>
                            <m:ctrlPr>
                              <a:rPr lang="ru-RU" sz="1600" i="1">
                                <a:latin typeface="Cambria Math" panose="02040503050406030204" pitchFamily="18" charset="0"/>
                              </a:rPr>
                            </m:ctrlPr>
                          </m:sSubPr>
                          <m:e>
                            <m:r>
                              <a:rPr lang="en-US" sz="1600">
                                <a:latin typeface="Cambria Math" panose="02040503050406030204" pitchFamily="18" charset="0"/>
                              </a:rPr>
                              <m:t>𝑦</m:t>
                            </m:r>
                          </m:e>
                          <m:sub>
                            <m:r>
                              <a:rPr lang="ru-RU" sz="1600">
                                <a:latin typeface="Cambria Math" panose="02040503050406030204" pitchFamily="18" charset="0"/>
                              </a:rPr>
                              <m:t>𝑗</m:t>
                            </m:r>
                          </m:sub>
                        </m:sSub>
                      </m:e>
                    </m:acc>
                  </m:oMath>
                </a14:m>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по строкам </a:t>
                </a:r>
                <a14:m>
                  <m:oMath xmlns:m="http://schemas.openxmlformats.org/officeDocument/2006/math">
                    <m:acc>
                      <m:accPr>
                        <m:chr m:val="̅"/>
                        <m:ctrlPr>
                          <a:rPr lang="ru-RU" sz="1600" i="1">
                            <a:latin typeface="Cambria Math" panose="02040503050406030204" pitchFamily="18" charset="0"/>
                          </a:rPr>
                        </m:ctrlPr>
                      </m:accPr>
                      <m:e>
                        <m:sSub>
                          <m:sSubPr>
                            <m:ctrlPr>
                              <a:rPr lang="ru-RU" sz="1600" i="1">
                                <a:latin typeface="Cambria Math" panose="02040503050406030204" pitchFamily="18" charset="0"/>
                              </a:rPr>
                            </m:ctrlPr>
                          </m:sSubPr>
                          <m:e>
                            <m:r>
                              <a:rPr lang="en-US" sz="1600">
                                <a:latin typeface="Cambria Math" panose="02040503050406030204" pitchFamily="18" charset="0"/>
                              </a:rPr>
                              <m:t>𝑦</m:t>
                            </m:r>
                          </m:e>
                          <m:sub>
                            <m:r>
                              <m:rPr>
                                <m:sty m:val="p"/>
                              </m:rPr>
                              <a:rPr lang="en-US" sz="1600">
                                <a:latin typeface="Cambria Math" panose="02040503050406030204" pitchFamily="18" charset="0"/>
                              </a:rPr>
                              <m:t>i</m:t>
                            </m:r>
                          </m:sub>
                        </m:sSub>
                      </m:e>
                    </m:acc>
                  </m:oMath>
                </a14:m>
                <a:r>
                  <a:rPr lang="ru-RU" sz="1600" dirty="0" smtClean="0">
                    <a:latin typeface="Times New Roman" pitchFamily="18" charset="0"/>
                    <a:cs typeface="Times New Roman" pitchFamily="18" charset="0"/>
                  </a:rPr>
                  <a:t> и общее значение </a:t>
                </a:r>
                <a14:m>
                  <m:oMath xmlns:m="http://schemas.openxmlformats.org/officeDocument/2006/math">
                    <m:acc>
                      <m:accPr>
                        <m:chr m:val="̅"/>
                        <m:ctrlPr>
                          <a:rPr lang="ru-RU" sz="1600" i="1">
                            <a:latin typeface="Cambria Math" panose="02040503050406030204" pitchFamily="18" charset="0"/>
                          </a:rPr>
                        </m:ctrlPr>
                      </m:accPr>
                      <m:e>
                        <m:r>
                          <a:rPr lang="en-US" sz="1600" b="0" i="1" smtClean="0">
                            <a:latin typeface="Cambria Math" panose="02040503050406030204" pitchFamily="18" charset="0"/>
                          </a:rPr>
                          <m:t>𝑦</m:t>
                        </m:r>
                      </m:e>
                    </m:acc>
                    <m:r>
                      <a:rPr lang="en-US" sz="1600" b="0" i="0" smtClean="0">
                        <a:latin typeface="Cambria Math" panose="02040503050406030204" pitchFamily="18" charset="0"/>
                      </a:rPr>
                      <m:t>.</m:t>
                    </m:r>
                  </m:oMath>
                </a14:m>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Используя средние значения, находят оценки дисперсий:</a:t>
                </a:r>
              </a:p>
              <a:p>
                <a:pPr marL="285750" indent="-285750" algn="just">
                  <a:lnSpc>
                    <a:spcPct val="150000"/>
                  </a:lnSpc>
                  <a:buFontTx/>
                  <a:buChar char="-"/>
                </a:pPr>
                <a:r>
                  <a:rPr lang="ru-RU" sz="1600" dirty="0" smtClean="0">
                    <a:latin typeface="Times New Roman" pitchFamily="18" charset="0"/>
                    <a:cs typeface="Times New Roman" pitchFamily="18" charset="0"/>
                  </a:rPr>
                  <a:t>для фактора А</a:t>
                </a:r>
              </a:p>
              <a:p>
                <a:pPr algn="ctr">
                  <a:lnSpc>
                    <a:spcPct val="150000"/>
                  </a:lnSpc>
                </a:pPr>
                <a14:m>
                  <m:oMath xmlns:m="http://schemas.openxmlformats.org/officeDocument/2006/math">
                    <m:sSubSup>
                      <m:sSubSupPr>
                        <m:ctrlPr>
                          <a:rPr lang="ru-RU" sz="1600" i="1" smtClean="0">
                            <a:latin typeface="Cambria Math" panose="02040503050406030204" pitchFamily="18" charset="0"/>
                            <a:cs typeface="Times New Roman" pitchFamily="18" charset="0"/>
                          </a:rPr>
                        </m:ctrlPr>
                      </m:sSubSupPr>
                      <m:e>
                        <m:r>
                          <a:rPr lang="en-US" sz="1600" b="0" i="1" smtClean="0">
                            <a:latin typeface="Cambria Math" panose="02040503050406030204" pitchFamily="18" charset="0"/>
                            <a:cs typeface="Times New Roman" pitchFamily="18" charset="0"/>
                          </a:rPr>
                          <m:t>𝑆</m:t>
                        </m:r>
                      </m:e>
                      <m:sub>
                        <m:r>
                          <a:rPr lang="en-US" sz="1600" b="0" i="1" smtClean="0">
                            <a:latin typeface="Cambria Math" panose="02040503050406030204" pitchFamily="18" charset="0"/>
                            <a:cs typeface="Times New Roman" pitchFamily="18" charset="0"/>
                          </a:rPr>
                          <m:t>𝐴</m:t>
                        </m:r>
                      </m:sub>
                      <m:sup>
                        <m:r>
                          <a:rPr lang="en-US" sz="1600" b="0" i="1" smtClean="0">
                            <a:latin typeface="Cambria Math" panose="02040503050406030204" pitchFamily="18" charset="0"/>
                            <a:cs typeface="Times New Roman" pitchFamily="18" charset="0"/>
                          </a:rPr>
                          <m:t>2</m:t>
                        </m:r>
                      </m:sup>
                    </m:sSubSup>
                  </m:oMath>
                </a14:m>
                <a:r>
                  <a:rPr lang="en-US" sz="1600" dirty="0" smtClean="0">
                    <a:latin typeface="Times New Roman" pitchFamily="18" charset="0"/>
                    <a:cs typeface="Times New Roman" pitchFamily="18" charset="0"/>
                  </a:rPr>
                  <a:t> = </a:t>
                </a:r>
                <a14:m>
                  <m:oMath xmlns:m="http://schemas.openxmlformats.org/officeDocument/2006/math">
                    <m:f>
                      <m:fPr>
                        <m:ctrlPr>
                          <a:rPr lang="en-US" sz="1600" b="0" i="1" smtClean="0">
                            <a:latin typeface="Cambria Math" panose="02040503050406030204" pitchFamily="18" charset="0"/>
                            <a:cs typeface="Times New Roman" pitchFamily="18" charset="0"/>
                          </a:rPr>
                        </m:ctrlPr>
                      </m:fPr>
                      <m:num>
                        <m:nary>
                          <m:naryPr>
                            <m:chr m:val="∑"/>
                            <m:ctrlPr>
                              <a:rPr lang="en-US" sz="1600" i="1" smtClean="0">
                                <a:latin typeface="Cambria Math" panose="02040503050406030204" pitchFamily="18" charset="0"/>
                                <a:cs typeface="Times New Roman" pitchFamily="18" charset="0"/>
                              </a:rPr>
                            </m:ctrlPr>
                          </m:naryPr>
                          <m:sub>
                            <m:r>
                              <m:rPr>
                                <m:brk m:alnAt="23"/>
                              </m:rPr>
                              <a:rPr lang="en-US" sz="1600" b="0" i="1" smtClean="0">
                                <a:latin typeface="Cambria Math" panose="02040503050406030204" pitchFamily="18" charset="0"/>
                                <a:cs typeface="Times New Roman" pitchFamily="18" charset="0"/>
                              </a:rPr>
                              <m:t>𝑖</m:t>
                            </m:r>
                            <m:r>
                              <a:rPr lang="en-US" sz="1600" b="0" i="1" smtClean="0">
                                <a:latin typeface="Cambria Math" panose="02040503050406030204" pitchFamily="18" charset="0"/>
                                <a:cs typeface="Times New Roman" pitchFamily="18" charset="0"/>
                              </a:rPr>
                              <m:t>=1</m:t>
                            </m:r>
                          </m:sub>
                          <m:sup>
                            <m:r>
                              <a:rPr lang="en-US" sz="1600" b="0" i="1" smtClean="0">
                                <a:latin typeface="Cambria Math" panose="02040503050406030204" pitchFamily="18" charset="0"/>
                                <a:cs typeface="Times New Roman" pitchFamily="18" charset="0"/>
                              </a:rPr>
                              <m:t>𝑛</m:t>
                            </m:r>
                          </m:sup>
                          <m:e>
                            <m:sSup>
                              <m:sSupPr>
                                <m:ctrlPr>
                                  <a:rPr lang="en-US" sz="1600" i="1" smtClean="0">
                                    <a:latin typeface="Cambria Math" panose="02040503050406030204" pitchFamily="18" charset="0"/>
                                    <a:cs typeface="Times New Roman" pitchFamily="18" charset="0"/>
                                  </a:rPr>
                                </m:ctrlPr>
                              </m:sSupPr>
                              <m:e>
                                <m:d>
                                  <m:dPr>
                                    <m:ctrlPr>
                                      <a:rPr lang="en-US" sz="1600" i="1">
                                        <a:latin typeface="Cambria Math" panose="02040503050406030204" pitchFamily="18" charset="0"/>
                                        <a:cs typeface="Times New Roman" pitchFamily="18" charset="0"/>
                                      </a:rPr>
                                    </m:ctrlPr>
                                  </m:dPr>
                                  <m:e>
                                    <m:acc>
                                      <m:accPr>
                                        <m:chr m:val="̅"/>
                                        <m:ctrlPr>
                                          <a:rPr lang="en-US" sz="1600" i="1">
                                            <a:latin typeface="Cambria Math" panose="02040503050406030204" pitchFamily="18" charset="0"/>
                                            <a:cs typeface="Times New Roman" pitchFamily="18" charset="0"/>
                                          </a:rPr>
                                        </m:ctrlPr>
                                      </m:accPr>
                                      <m:e>
                                        <m:sSub>
                                          <m:sSubPr>
                                            <m:ctrlPr>
                                              <a:rPr lang="en-US" sz="1600" i="1">
                                                <a:latin typeface="Cambria Math" panose="02040503050406030204" pitchFamily="18" charset="0"/>
                                                <a:cs typeface="Times New Roman" pitchFamily="18" charset="0"/>
                                              </a:rPr>
                                            </m:ctrlPr>
                                          </m:sSubPr>
                                          <m:e>
                                            <m:r>
                                              <a:rPr lang="en-US" sz="1600" i="1">
                                                <a:latin typeface="Cambria Math" panose="02040503050406030204" pitchFamily="18" charset="0"/>
                                                <a:cs typeface="Times New Roman" pitchFamily="18" charset="0"/>
                                              </a:rPr>
                                              <m:t>𝑦</m:t>
                                            </m:r>
                                          </m:e>
                                          <m:sub>
                                            <m:r>
                                              <a:rPr lang="en-US" sz="1600" i="1">
                                                <a:latin typeface="Cambria Math" panose="02040503050406030204" pitchFamily="18" charset="0"/>
                                                <a:cs typeface="Times New Roman" pitchFamily="18" charset="0"/>
                                              </a:rPr>
                                              <m:t>𝑖</m:t>
                                            </m:r>
                                          </m:sub>
                                        </m:sSub>
                                      </m:e>
                                    </m:acc>
                                    <m:r>
                                      <m:rPr>
                                        <m:brk m:alnAt="23"/>
                                      </m:rPr>
                                      <a:rPr lang="en-US" sz="1600" i="1">
                                        <a:latin typeface="Cambria Math" panose="02040503050406030204" pitchFamily="18" charset="0"/>
                                        <a:cs typeface="Times New Roman" pitchFamily="18" charset="0"/>
                                      </a:rPr>
                                      <m:t>−</m:t>
                                    </m:r>
                                    <m:acc>
                                      <m:accPr>
                                        <m:chr m:val="̅"/>
                                        <m:ctrlPr>
                                          <a:rPr lang="en-US" sz="1600" i="1">
                                            <a:latin typeface="Cambria Math" panose="02040503050406030204" pitchFamily="18" charset="0"/>
                                            <a:cs typeface="Times New Roman" pitchFamily="18" charset="0"/>
                                          </a:rPr>
                                        </m:ctrlPr>
                                      </m:accPr>
                                      <m:e>
                                        <m:r>
                                          <a:rPr lang="en-US" sz="1600" i="1">
                                            <a:latin typeface="Cambria Math" panose="02040503050406030204" pitchFamily="18" charset="0"/>
                                            <a:cs typeface="Times New Roman" pitchFamily="18" charset="0"/>
                                          </a:rPr>
                                          <m:t>𝑦</m:t>
                                        </m:r>
                                      </m:e>
                                    </m:acc>
                                  </m:e>
                                </m:d>
                              </m:e>
                              <m:sup>
                                <m:r>
                                  <a:rPr lang="en-US" sz="1600" b="0" i="1" smtClean="0">
                                    <a:latin typeface="Cambria Math" panose="02040503050406030204" pitchFamily="18" charset="0"/>
                                    <a:cs typeface="Times New Roman" pitchFamily="18" charset="0"/>
                                  </a:rPr>
                                  <m:t>2</m:t>
                                </m:r>
                              </m:sup>
                            </m:sSup>
                          </m:e>
                        </m:nary>
                      </m:num>
                      <m:den>
                        <m:r>
                          <a:rPr lang="en-US" sz="1600" b="0" i="1" smtClean="0">
                            <a:latin typeface="Cambria Math" panose="02040503050406030204" pitchFamily="18" charset="0"/>
                            <a:cs typeface="Times New Roman" pitchFamily="18" charset="0"/>
                          </a:rPr>
                          <m:t>𝑛</m:t>
                        </m:r>
                        <m:r>
                          <a:rPr lang="en-US" sz="1600" b="0" i="1" smtClean="0">
                            <a:latin typeface="Cambria Math" panose="02040503050406030204" pitchFamily="18" charset="0"/>
                            <a:cs typeface="Times New Roman" pitchFamily="18" charset="0"/>
                          </a:rPr>
                          <m:t>−1</m:t>
                        </m:r>
                      </m:den>
                    </m:f>
                  </m:oMath>
                </a14:m>
                <a:r>
                  <a:rPr lang="ru-RU" sz="1600" dirty="0" smtClean="0">
                    <a:latin typeface="Times New Roman" pitchFamily="18" charset="0"/>
                    <a:cs typeface="Times New Roman" pitchFamily="18" charset="0"/>
                  </a:rPr>
                  <a:t>;</a:t>
                </a:r>
                <a:endParaRPr lang="ru-RU" sz="1600" dirty="0">
                  <a:latin typeface="Times New Roman" pitchFamily="18" charset="0"/>
                  <a:cs typeface="Times New Roman" pitchFamily="18" charset="0"/>
                </a:endParaRPr>
              </a:p>
              <a:p>
                <a:pPr marL="285750" indent="-285750" algn="just">
                  <a:lnSpc>
                    <a:spcPct val="150000"/>
                  </a:lnSpc>
                  <a:buFontTx/>
                  <a:buChar char="-"/>
                </a:pPr>
                <a:r>
                  <a:rPr lang="ru-RU" sz="1600" dirty="0" smtClean="0">
                    <a:latin typeface="Times New Roman" pitchFamily="18" charset="0"/>
                    <a:cs typeface="Times New Roman" pitchFamily="18" charset="0"/>
                  </a:rPr>
                  <a:t>для фактора В</a:t>
                </a:r>
              </a:p>
              <a:p>
                <a:pPr algn="ctr">
                  <a:lnSpc>
                    <a:spcPct val="150000"/>
                  </a:lnSpc>
                </a:pPr>
                <a14:m>
                  <m:oMath xmlns:m="http://schemas.openxmlformats.org/officeDocument/2006/math">
                    <m:sSubSup>
                      <m:sSubSupPr>
                        <m:ctrlPr>
                          <a:rPr lang="ru-RU" sz="1600" i="1">
                            <a:latin typeface="Cambria Math" panose="02040503050406030204" pitchFamily="18" charset="0"/>
                            <a:cs typeface="Times New Roman" pitchFamily="18" charset="0"/>
                          </a:rPr>
                        </m:ctrlPr>
                      </m:sSubSupPr>
                      <m:e>
                        <m:r>
                          <a:rPr lang="en-US" sz="1600" i="1">
                            <a:latin typeface="Cambria Math" panose="02040503050406030204" pitchFamily="18" charset="0"/>
                            <a:cs typeface="Times New Roman" pitchFamily="18" charset="0"/>
                          </a:rPr>
                          <m:t>𝑆</m:t>
                        </m:r>
                      </m:e>
                      <m:sub>
                        <m:r>
                          <a:rPr lang="en-US" sz="1600" i="1">
                            <a:latin typeface="Cambria Math" panose="02040503050406030204" pitchFamily="18" charset="0"/>
                            <a:cs typeface="Times New Roman" pitchFamily="18" charset="0"/>
                          </a:rPr>
                          <m:t>𝐵</m:t>
                        </m:r>
                      </m:sub>
                      <m:sup>
                        <m:r>
                          <a:rPr lang="en-US" sz="1600" i="1">
                            <a:latin typeface="Cambria Math" panose="02040503050406030204" pitchFamily="18" charset="0"/>
                            <a:cs typeface="Times New Roman" pitchFamily="18" charset="0"/>
                          </a:rPr>
                          <m:t>2</m:t>
                        </m:r>
                      </m:sup>
                    </m:sSubSup>
                  </m:oMath>
                </a14:m>
                <a:r>
                  <a:rPr lang="en-US" sz="1600" dirty="0">
                    <a:latin typeface="Times New Roman" pitchFamily="18" charset="0"/>
                    <a:cs typeface="Times New Roman" pitchFamily="18" charset="0"/>
                  </a:rPr>
                  <a:t> = </a:t>
                </a:r>
                <a14:m>
                  <m:oMath xmlns:m="http://schemas.openxmlformats.org/officeDocument/2006/math">
                    <m:f>
                      <m:fPr>
                        <m:ctrlPr>
                          <a:rPr lang="en-US" sz="1600" i="1">
                            <a:latin typeface="Cambria Math" panose="02040503050406030204" pitchFamily="18" charset="0"/>
                            <a:cs typeface="Times New Roman" pitchFamily="18" charset="0"/>
                          </a:rPr>
                        </m:ctrlPr>
                      </m:fPr>
                      <m:num>
                        <m:nary>
                          <m:naryPr>
                            <m:chr m:val="∑"/>
                            <m:ctrlPr>
                              <a:rPr lang="en-US" sz="1600" i="1">
                                <a:latin typeface="Cambria Math" panose="02040503050406030204" pitchFamily="18" charset="0"/>
                                <a:cs typeface="Times New Roman" pitchFamily="18" charset="0"/>
                              </a:rPr>
                            </m:ctrlPr>
                          </m:naryPr>
                          <m:sub>
                            <m:r>
                              <a:rPr lang="en-US" sz="1600" i="1">
                                <a:latin typeface="Cambria Math" panose="02040503050406030204" pitchFamily="18" charset="0"/>
                                <a:cs typeface="Times New Roman" pitchFamily="18" charset="0"/>
                              </a:rPr>
                              <m:t>𝑗</m:t>
                            </m:r>
                            <m:r>
                              <a:rPr lang="en-US" sz="1600" i="1">
                                <a:latin typeface="Cambria Math" panose="02040503050406030204" pitchFamily="18" charset="0"/>
                                <a:cs typeface="Times New Roman" pitchFamily="18" charset="0"/>
                              </a:rPr>
                              <m:t>=1</m:t>
                            </m:r>
                          </m:sub>
                          <m:sup>
                            <m:r>
                              <a:rPr lang="en-US" sz="1600" i="1">
                                <a:latin typeface="Cambria Math" panose="02040503050406030204" pitchFamily="18" charset="0"/>
                                <a:cs typeface="Times New Roman" pitchFamily="18" charset="0"/>
                              </a:rPr>
                              <m:t>𝑘</m:t>
                            </m:r>
                          </m:sup>
                          <m:e>
                            <m:sSup>
                              <m:sSupPr>
                                <m:ctrlPr>
                                  <a:rPr lang="en-US" sz="1600" i="1">
                                    <a:latin typeface="Cambria Math" panose="02040503050406030204" pitchFamily="18" charset="0"/>
                                    <a:cs typeface="Times New Roman" pitchFamily="18" charset="0"/>
                                  </a:rPr>
                                </m:ctrlPr>
                              </m:sSupPr>
                              <m:e>
                                <m:d>
                                  <m:dPr>
                                    <m:ctrlPr>
                                      <a:rPr lang="en-US" sz="1600" i="1">
                                        <a:latin typeface="Cambria Math" panose="02040503050406030204" pitchFamily="18" charset="0"/>
                                        <a:cs typeface="Times New Roman" pitchFamily="18" charset="0"/>
                                      </a:rPr>
                                    </m:ctrlPr>
                                  </m:dPr>
                                  <m:e>
                                    <m:acc>
                                      <m:accPr>
                                        <m:chr m:val="̅"/>
                                        <m:ctrlPr>
                                          <a:rPr lang="en-US" sz="1600" i="1">
                                            <a:latin typeface="Cambria Math" panose="02040503050406030204" pitchFamily="18" charset="0"/>
                                            <a:cs typeface="Times New Roman" pitchFamily="18" charset="0"/>
                                          </a:rPr>
                                        </m:ctrlPr>
                                      </m:accPr>
                                      <m:e>
                                        <m:sSub>
                                          <m:sSubPr>
                                            <m:ctrlPr>
                                              <a:rPr lang="en-US" sz="1600" i="1">
                                                <a:latin typeface="Cambria Math" panose="02040503050406030204" pitchFamily="18" charset="0"/>
                                                <a:cs typeface="Times New Roman" pitchFamily="18" charset="0"/>
                                              </a:rPr>
                                            </m:ctrlPr>
                                          </m:sSubPr>
                                          <m:e>
                                            <m:r>
                                              <a:rPr lang="en-US" sz="1600" i="1">
                                                <a:latin typeface="Cambria Math" panose="02040503050406030204" pitchFamily="18" charset="0"/>
                                                <a:cs typeface="Times New Roman" pitchFamily="18" charset="0"/>
                                              </a:rPr>
                                              <m:t>𝑦</m:t>
                                            </m:r>
                                          </m:e>
                                          <m:sub>
                                            <m:r>
                                              <a:rPr lang="en-US" sz="1600" i="1">
                                                <a:latin typeface="Cambria Math" panose="02040503050406030204" pitchFamily="18" charset="0"/>
                                                <a:cs typeface="Times New Roman" pitchFamily="18" charset="0"/>
                                              </a:rPr>
                                              <m:t>𝑗</m:t>
                                            </m:r>
                                          </m:sub>
                                        </m:sSub>
                                      </m:e>
                                    </m:acc>
                                    <m:r>
                                      <m:rPr>
                                        <m:brk m:alnAt="23"/>
                                      </m:rPr>
                                      <a:rPr lang="en-US" sz="1600" i="1">
                                        <a:latin typeface="Cambria Math" panose="02040503050406030204" pitchFamily="18" charset="0"/>
                                        <a:cs typeface="Times New Roman" pitchFamily="18" charset="0"/>
                                      </a:rPr>
                                      <m:t>−</m:t>
                                    </m:r>
                                    <m:acc>
                                      <m:accPr>
                                        <m:chr m:val="̅"/>
                                        <m:ctrlPr>
                                          <a:rPr lang="en-US" sz="1600" i="1">
                                            <a:latin typeface="Cambria Math" panose="02040503050406030204" pitchFamily="18" charset="0"/>
                                            <a:cs typeface="Times New Roman" pitchFamily="18" charset="0"/>
                                          </a:rPr>
                                        </m:ctrlPr>
                                      </m:accPr>
                                      <m:e>
                                        <m:r>
                                          <a:rPr lang="en-US" sz="1600" i="1">
                                            <a:latin typeface="Cambria Math" panose="02040503050406030204" pitchFamily="18" charset="0"/>
                                            <a:cs typeface="Times New Roman" pitchFamily="18" charset="0"/>
                                          </a:rPr>
                                          <m:t>𝑦</m:t>
                                        </m:r>
                                      </m:e>
                                    </m:acc>
                                  </m:e>
                                </m:d>
                              </m:e>
                              <m:sup>
                                <m:r>
                                  <a:rPr lang="en-US" sz="1600" i="1">
                                    <a:latin typeface="Cambria Math" panose="02040503050406030204" pitchFamily="18" charset="0"/>
                                    <a:cs typeface="Times New Roman" pitchFamily="18" charset="0"/>
                                  </a:rPr>
                                  <m:t>2</m:t>
                                </m:r>
                              </m:sup>
                            </m:sSup>
                          </m:e>
                        </m:nary>
                      </m:num>
                      <m:den>
                        <m:r>
                          <a:rPr lang="en-US" sz="1600" i="1">
                            <a:latin typeface="Cambria Math" panose="02040503050406030204" pitchFamily="18" charset="0"/>
                            <a:cs typeface="Times New Roman" pitchFamily="18" charset="0"/>
                          </a:rPr>
                          <m:t>𝑘</m:t>
                        </m:r>
                        <m:r>
                          <a:rPr lang="en-US" sz="1600" i="1">
                            <a:latin typeface="Cambria Math" panose="02040503050406030204" pitchFamily="18" charset="0"/>
                            <a:cs typeface="Times New Roman" pitchFamily="18" charset="0"/>
                          </a:rPr>
                          <m:t>−1</m:t>
                        </m:r>
                      </m:den>
                    </m:f>
                    <m:r>
                      <a:rPr lang="en-US" sz="1600">
                        <a:latin typeface="Cambria Math" panose="02040503050406030204" pitchFamily="18" charset="0"/>
                        <a:cs typeface="Times New Roman" pitchFamily="18" charset="0"/>
                      </a:rPr>
                      <m:t>;</m:t>
                    </m:r>
                  </m:oMath>
                </a14:m>
                <a:endParaRPr lang="en-US" sz="1600" dirty="0">
                  <a:latin typeface="Times New Roman" pitchFamily="18" charset="0"/>
                  <a:cs typeface="Times New Roman" pitchFamily="18" charset="0"/>
                </a:endParaRPr>
              </a:p>
              <a:p>
                <a:pPr algn="just">
                  <a:lnSpc>
                    <a:spcPct val="150000"/>
                  </a:lnSpc>
                </a:pPr>
                <a:endParaRPr lang="ru-RU" sz="1600" dirty="0">
                  <a:latin typeface="Times New Roman" pitchFamily="18" charset="0"/>
                  <a:cs typeface="Times New Roman" pitchFamily="18" charset="0"/>
                </a:endParaRPr>
              </a:p>
              <a:p>
                <a:pPr marL="285750" indent="-285750" algn="just">
                  <a:lnSpc>
                    <a:spcPct val="150000"/>
                  </a:lnSpc>
                  <a:buFontTx/>
                  <a:buChar char="-"/>
                </a:pPr>
                <a:r>
                  <a:rPr lang="ru-RU" sz="1600" dirty="0" smtClean="0">
                    <a:latin typeface="Times New Roman" pitchFamily="18" charset="0"/>
                    <a:cs typeface="Times New Roman" pitchFamily="18" charset="0"/>
                  </a:rPr>
                  <a:t>Для остаточной дисперсии, характеризующей влияние случайных факторов,</a:t>
                </a:r>
              </a:p>
              <a:p>
                <a:pPr algn="ctr">
                  <a:lnSpc>
                    <a:spcPct val="150000"/>
                  </a:lnSpc>
                </a:pPr>
                <a14:m>
                  <m:oMath xmlns:m="http://schemas.openxmlformats.org/officeDocument/2006/math">
                    <m:sSubSup>
                      <m:sSubSupPr>
                        <m:ctrlPr>
                          <a:rPr lang="ru-RU" sz="1600" i="1">
                            <a:latin typeface="Cambria Math" panose="02040503050406030204" pitchFamily="18" charset="0"/>
                            <a:cs typeface="Times New Roman" pitchFamily="18" charset="0"/>
                          </a:rPr>
                        </m:ctrlPr>
                      </m:sSubSupPr>
                      <m:e>
                        <m:r>
                          <a:rPr lang="en-US" sz="1600" i="1">
                            <a:latin typeface="Cambria Math" panose="02040503050406030204" pitchFamily="18" charset="0"/>
                            <a:cs typeface="Times New Roman" pitchFamily="18" charset="0"/>
                          </a:rPr>
                          <m:t>𝑆</m:t>
                        </m:r>
                      </m:e>
                      <m:sub>
                        <m:r>
                          <a:rPr lang="ru-RU" sz="1600" b="0" i="1" smtClean="0">
                            <a:latin typeface="Cambria Math" panose="02040503050406030204" pitchFamily="18" charset="0"/>
                            <a:cs typeface="Times New Roman" pitchFamily="18" charset="0"/>
                          </a:rPr>
                          <m:t>ост</m:t>
                        </m:r>
                      </m:sub>
                      <m:sup>
                        <m:r>
                          <a:rPr lang="en-US" sz="1600" i="1">
                            <a:latin typeface="Cambria Math" panose="02040503050406030204" pitchFamily="18" charset="0"/>
                            <a:cs typeface="Times New Roman" pitchFamily="18" charset="0"/>
                          </a:rPr>
                          <m:t>2</m:t>
                        </m:r>
                      </m:sup>
                    </m:sSubSup>
                  </m:oMath>
                </a14:m>
                <a:r>
                  <a:rPr lang="en-US" sz="1600" dirty="0">
                    <a:latin typeface="Times New Roman" pitchFamily="18" charset="0"/>
                    <a:cs typeface="Times New Roman" pitchFamily="18" charset="0"/>
                  </a:rPr>
                  <a:t> = </a:t>
                </a:r>
                <a14:m>
                  <m:oMath xmlns:m="http://schemas.openxmlformats.org/officeDocument/2006/math">
                    <m:d>
                      <m:dPr>
                        <m:begChr m:val="{"/>
                        <m:endChr m:val="}"/>
                        <m:ctrlPr>
                          <a:rPr lang="en-US" sz="1600" i="1" smtClean="0">
                            <a:latin typeface="Cambria Math" panose="02040503050406030204" pitchFamily="18" charset="0"/>
                            <a:cs typeface="Times New Roman" pitchFamily="18" charset="0"/>
                          </a:rPr>
                        </m:ctrlPr>
                      </m:dPr>
                      <m:e>
                        <m:nary>
                          <m:naryPr>
                            <m:chr m:val="∑"/>
                            <m:supHide m:val="on"/>
                            <m:ctrlPr>
                              <a:rPr lang="en-US" sz="1600" i="1" smtClean="0">
                                <a:latin typeface="Cambria Math" panose="02040503050406030204" pitchFamily="18" charset="0"/>
                                <a:cs typeface="Times New Roman" pitchFamily="18" charset="0"/>
                              </a:rPr>
                            </m:ctrlPr>
                          </m:naryPr>
                          <m:sub>
                            <m:r>
                              <m:rPr>
                                <m:brk m:alnAt="7"/>
                              </m:rPr>
                              <a:rPr lang="en-US" sz="1600" b="0" i="1" smtClean="0">
                                <a:latin typeface="Cambria Math" panose="02040503050406030204" pitchFamily="18" charset="0"/>
                                <a:cs typeface="Times New Roman" pitchFamily="18" charset="0"/>
                              </a:rPr>
                              <m:t>𝑖</m:t>
                            </m:r>
                            <m:r>
                              <a:rPr lang="ru-RU" sz="1600" b="0" i="1" smtClean="0">
                                <a:latin typeface="Cambria Math" panose="02040503050406030204" pitchFamily="18" charset="0"/>
                                <a:cs typeface="Times New Roman" pitchFamily="18" charset="0"/>
                              </a:rPr>
                              <m:t>=1</m:t>
                            </m:r>
                          </m:sub>
                          <m:sup/>
                          <m:e>
                            <m:nary>
                              <m:naryPr>
                                <m:chr m:val="∑"/>
                                <m:supHide m:val="on"/>
                                <m:ctrlPr>
                                  <a:rPr lang="en-US" sz="1600" i="1" smtClean="0">
                                    <a:latin typeface="Cambria Math" panose="02040503050406030204" pitchFamily="18" charset="0"/>
                                    <a:cs typeface="Times New Roman" pitchFamily="18" charset="0"/>
                                  </a:rPr>
                                </m:ctrlPr>
                              </m:naryPr>
                              <m:sub>
                                <m:r>
                                  <m:rPr>
                                    <m:brk m:alnAt="7"/>
                                  </m:rPr>
                                  <a:rPr lang="en-US" sz="1600" b="0" i="1" smtClean="0">
                                    <a:latin typeface="Cambria Math" panose="02040503050406030204" pitchFamily="18" charset="0"/>
                                    <a:cs typeface="Times New Roman" pitchFamily="18" charset="0"/>
                                  </a:rPr>
                                  <m:t>𝑗</m:t>
                                </m:r>
                                <m:r>
                                  <a:rPr lang="en-US" sz="1600" b="0" i="1" smtClean="0">
                                    <a:latin typeface="Cambria Math" panose="02040503050406030204" pitchFamily="18" charset="0"/>
                                    <a:cs typeface="Times New Roman" pitchFamily="18" charset="0"/>
                                  </a:rPr>
                                  <m:t>−1</m:t>
                                </m:r>
                              </m:sub>
                              <m:sup/>
                              <m:e>
                                <m:sSup>
                                  <m:sSupPr>
                                    <m:ctrlPr>
                                      <a:rPr lang="en-US" sz="1600" i="1" smtClean="0">
                                        <a:latin typeface="Cambria Math" panose="02040503050406030204" pitchFamily="18" charset="0"/>
                                        <a:cs typeface="Times New Roman" pitchFamily="18" charset="0"/>
                                      </a:rPr>
                                    </m:ctrlPr>
                                  </m:sSupPr>
                                  <m:e>
                                    <m:d>
                                      <m:dPr>
                                        <m:ctrlPr>
                                          <a:rPr lang="en-US" sz="1600" i="1" smtClean="0">
                                            <a:latin typeface="Cambria Math" panose="02040503050406030204" pitchFamily="18" charset="0"/>
                                            <a:cs typeface="Times New Roman" pitchFamily="18" charset="0"/>
                                          </a:rPr>
                                        </m:ctrlPr>
                                      </m:dPr>
                                      <m:e>
                                        <m:sSub>
                                          <m:sSubPr>
                                            <m:ctrlPr>
                                              <a:rPr lang="en-US" sz="1600" i="1" smtClean="0">
                                                <a:latin typeface="Cambria Math" panose="02040503050406030204" pitchFamily="18" charset="0"/>
                                                <a:cs typeface="Times New Roman" pitchFamily="18" charset="0"/>
                                              </a:rPr>
                                            </m:ctrlPr>
                                          </m:sSubPr>
                                          <m:e>
                                            <m:r>
                                              <a:rPr lang="en-US" sz="1600" b="0" i="1" smtClean="0">
                                                <a:latin typeface="Cambria Math" panose="02040503050406030204" pitchFamily="18" charset="0"/>
                                                <a:cs typeface="Times New Roman" pitchFamily="18" charset="0"/>
                                              </a:rPr>
                                              <m:t>𝑦</m:t>
                                            </m:r>
                                          </m:e>
                                          <m:sub>
                                            <m:r>
                                              <a:rPr lang="en-US" sz="1600" b="0" i="1" smtClean="0">
                                                <a:latin typeface="Cambria Math" panose="02040503050406030204" pitchFamily="18" charset="0"/>
                                                <a:cs typeface="Times New Roman" pitchFamily="18" charset="0"/>
                                              </a:rPr>
                                              <m:t>𝑖𝑗</m:t>
                                            </m:r>
                                          </m:sub>
                                        </m:sSub>
                                        <m:r>
                                          <a:rPr lang="en-US" sz="1600" b="0" i="1" smtClean="0">
                                            <a:latin typeface="Cambria Math" panose="02040503050406030204" pitchFamily="18" charset="0"/>
                                            <a:cs typeface="Times New Roman" pitchFamily="18" charset="0"/>
                                          </a:rPr>
                                          <m:t>−</m:t>
                                        </m:r>
                                        <m:acc>
                                          <m:accPr>
                                            <m:chr m:val="̅"/>
                                            <m:ctrlPr>
                                              <a:rPr lang="en-US" sz="1600" b="0" i="1" smtClean="0">
                                                <a:latin typeface="Cambria Math" panose="02040503050406030204" pitchFamily="18" charset="0"/>
                                                <a:cs typeface="Times New Roman" pitchFamily="18" charset="0"/>
                                              </a:rPr>
                                            </m:ctrlPr>
                                          </m:accPr>
                                          <m:e>
                                            <m:r>
                                              <a:rPr lang="en-US" sz="1600" b="0" i="1" smtClean="0">
                                                <a:latin typeface="Cambria Math" panose="02040503050406030204" pitchFamily="18" charset="0"/>
                                                <a:cs typeface="Times New Roman" pitchFamily="18" charset="0"/>
                                              </a:rPr>
                                              <m:t>𝑦</m:t>
                                            </m:r>
                                          </m:e>
                                        </m:acc>
                                      </m:e>
                                    </m:d>
                                  </m:e>
                                  <m:sup>
                                    <m:r>
                                      <a:rPr lang="en-US" sz="1600" b="0" i="1" smtClean="0">
                                        <a:latin typeface="Cambria Math" panose="02040503050406030204" pitchFamily="18" charset="0"/>
                                        <a:cs typeface="Times New Roman" pitchFamily="18" charset="0"/>
                                      </a:rPr>
                                      <m:t>2</m:t>
                                    </m:r>
                                  </m:sup>
                                </m:sSup>
                              </m:e>
                            </m:nary>
                          </m:e>
                        </m:nary>
                        <m:r>
                          <a:rPr lang="en-US" sz="1600" b="0" i="1" smtClean="0">
                            <a:latin typeface="Cambria Math" panose="02040503050406030204" pitchFamily="18" charset="0"/>
                            <a:cs typeface="Times New Roman" pitchFamily="18" charset="0"/>
                          </a:rPr>
                          <m:t>−</m:t>
                        </m:r>
                        <m:nary>
                          <m:naryPr>
                            <m:chr m:val="∑"/>
                            <m:ctrlPr>
                              <a:rPr lang="en-US" sz="1600" b="0" i="1" smtClean="0">
                                <a:latin typeface="Cambria Math" panose="02040503050406030204" pitchFamily="18" charset="0"/>
                                <a:cs typeface="Times New Roman" pitchFamily="18" charset="0"/>
                              </a:rPr>
                            </m:ctrlPr>
                          </m:naryPr>
                          <m:sub>
                            <m:r>
                              <m:rPr>
                                <m:brk m:alnAt="23"/>
                              </m:rPr>
                              <a:rPr lang="en-US" sz="1600" b="0" i="1" smtClean="0">
                                <a:latin typeface="Cambria Math" panose="02040503050406030204" pitchFamily="18" charset="0"/>
                                <a:cs typeface="Times New Roman" pitchFamily="18" charset="0"/>
                              </a:rPr>
                              <m:t>𝑖</m:t>
                            </m:r>
                            <m:r>
                              <a:rPr lang="en-US" sz="1600" b="0" i="1" smtClean="0">
                                <a:latin typeface="Cambria Math" panose="02040503050406030204" pitchFamily="18" charset="0"/>
                                <a:cs typeface="Times New Roman" pitchFamily="18" charset="0"/>
                              </a:rPr>
                              <m:t>=1</m:t>
                            </m:r>
                          </m:sub>
                          <m:sup>
                            <m:r>
                              <a:rPr lang="en-US" sz="1600" b="0" i="1" smtClean="0">
                                <a:latin typeface="Cambria Math" panose="02040503050406030204" pitchFamily="18" charset="0"/>
                                <a:cs typeface="Times New Roman" pitchFamily="18" charset="0"/>
                              </a:rPr>
                              <m:t>𝑛</m:t>
                            </m:r>
                          </m:sup>
                          <m:e>
                            <m:sSup>
                              <m:sSupPr>
                                <m:ctrlPr>
                                  <a:rPr lang="en-US" sz="1600" i="1">
                                    <a:latin typeface="Cambria Math" panose="02040503050406030204" pitchFamily="18" charset="0"/>
                                    <a:cs typeface="Times New Roman" pitchFamily="18" charset="0"/>
                                  </a:rPr>
                                </m:ctrlPr>
                              </m:sSupPr>
                              <m:e>
                                <m:d>
                                  <m:dPr>
                                    <m:ctrlPr>
                                      <a:rPr lang="en-US" sz="1600" i="1">
                                        <a:latin typeface="Cambria Math" panose="02040503050406030204" pitchFamily="18" charset="0"/>
                                        <a:cs typeface="Times New Roman" pitchFamily="18" charset="0"/>
                                      </a:rPr>
                                    </m:ctrlPr>
                                  </m:dPr>
                                  <m:e>
                                    <m:sSub>
                                      <m:sSubPr>
                                        <m:ctrlPr>
                                          <a:rPr lang="en-US" sz="1600" i="1">
                                            <a:latin typeface="Cambria Math" panose="02040503050406030204" pitchFamily="18" charset="0"/>
                                            <a:cs typeface="Times New Roman" pitchFamily="18" charset="0"/>
                                          </a:rPr>
                                        </m:ctrlPr>
                                      </m:sSubPr>
                                      <m:e>
                                        <m:r>
                                          <a:rPr lang="en-US" sz="1600" i="1">
                                            <a:latin typeface="Cambria Math" panose="02040503050406030204" pitchFamily="18" charset="0"/>
                                            <a:cs typeface="Times New Roman" pitchFamily="18" charset="0"/>
                                          </a:rPr>
                                          <m:t>𝑦</m:t>
                                        </m:r>
                                      </m:e>
                                      <m:sub>
                                        <m:r>
                                          <a:rPr lang="en-US" sz="1600" i="1">
                                            <a:latin typeface="Cambria Math" panose="02040503050406030204" pitchFamily="18" charset="0"/>
                                            <a:cs typeface="Times New Roman" pitchFamily="18" charset="0"/>
                                          </a:rPr>
                                          <m:t>𝑖</m:t>
                                        </m:r>
                                      </m:sub>
                                    </m:sSub>
                                    <m:r>
                                      <a:rPr lang="en-US" sz="1600" i="1">
                                        <a:latin typeface="Cambria Math" panose="02040503050406030204" pitchFamily="18" charset="0"/>
                                        <a:cs typeface="Times New Roman" pitchFamily="18" charset="0"/>
                                      </a:rPr>
                                      <m:t>−</m:t>
                                    </m:r>
                                    <m:acc>
                                      <m:accPr>
                                        <m:chr m:val="̅"/>
                                        <m:ctrlPr>
                                          <a:rPr lang="en-US" sz="1600" i="1">
                                            <a:latin typeface="Cambria Math" panose="02040503050406030204" pitchFamily="18" charset="0"/>
                                            <a:cs typeface="Times New Roman" pitchFamily="18" charset="0"/>
                                          </a:rPr>
                                        </m:ctrlPr>
                                      </m:accPr>
                                      <m:e>
                                        <m:r>
                                          <a:rPr lang="en-US" sz="1600" i="1">
                                            <a:latin typeface="Cambria Math" panose="02040503050406030204" pitchFamily="18" charset="0"/>
                                            <a:cs typeface="Times New Roman" pitchFamily="18" charset="0"/>
                                          </a:rPr>
                                          <m:t>𝑦</m:t>
                                        </m:r>
                                      </m:e>
                                    </m:acc>
                                  </m:e>
                                </m:d>
                              </m:e>
                              <m:sup>
                                <m:r>
                                  <a:rPr lang="en-US" sz="1600" i="1">
                                    <a:latin typeface="Cambria Math" panose="02040503050406030204" pitchFamily="18" charset="0"/>
                                    <a:cs typeface="Times New Roman" pitchFamily="18" charset="0"/>
                                  </a:rPr>
                                  <m:t>2</m:t>
                                </m:r>
                              </m:sup>
                            </m:sSup>
                          </m:e>
                        </m:nary>
                        <m:r>
                          <a:rPr lang="en-US" sz="1600" b="0" i="1" smtClean="0">
                            <a:latin typeface="Cambria Math" panose="02040503050406030204" pitchFamily="18" charset="0"/>
                            <a:cs typeface="Times New Roman" pitchFamily="18" charset="0"/>
                          </a:rPr>
                          <m:t>−</m:t>
                        </m:r>
                        <m:nary>
                          <m:naryPr>
                            <m:chr m:val="∑"/>
                            <m:ctrlPr>
                              <a:rPr lang="en-US" sz="1600" i="1">
                                <a:latin typeface="Cambria Math" panose="02040503050406030204" pitchFamily="18" charset="0"/>
                                <a:cs typeface="Times New Roman" pitchFamily="18" charset="0"/>
                              </a:rPr>
                            </m:ctrlPr>
                          </m:naryPr>
                          <m:sub>
                            <m:r>
                              <a:rPr lang="en-US" sz="1600" b="0" i="1" smtClean="0">
                                <a:latin typeface="Cambria Math" panose="02040503050406030204" pitchFamily="18" charset="0"/>
                                <a:cs typeface="Times New Roman" pitchFamily="18" charset="0"/>
                              </a:rPr>
                              <m:t>𝑗</m:t>
                            </m:r>
                            <m:r>
                              <a:rPr lang="en-US" sz="1600" i="1">
                                <a:latin typeface="Cambria Math" panose="02040503050406030204" pitchFamily="18" charset="0"/>
                                <a:cs typeface="Times New Roman" pitchFamily="18" charset="0"/>
                              </a:rPr>
                              <m:t>=1</m:t>
                            </m:r>
                          </m:sub>
                          <m:sup>
                            <m:r>
                              <a:rPr lang="en-US" sz="1600" b="0" i="1" smtClean="0">
                                <a:latin typeface="Cambria Math" panose="02040503050406030204" pitchFamily="18" charset="0"/>
                                <a:cs typeface="Times New Roman" pitchFamily="18" charset="0"/>
                              </a:rPr>
                              <m:t>𝑘</m:t>
                            </m:r>
                          </m:sup>
                          <m:e>
                            <m:sSup>
                              <m:sSupPr>
                                <m:ctrlPr>
                                  <a:rPr lang="en-US" sz="1600" i="1">
                                    <a:latin typeface="Cambria Math" panose="02040503050406030204" pitchFamily="18" charset="0"/>
                                    <a:cs typeface="Times New Roman" pitchFamily="18" charset="0"/>
                                  </a:rPr>
                                </m:ctrlPr>
                              </m:sSupPr>
                              <m:e>
                                <m:d>
                                  <m:dPr>
                                    <m:ctrlPr>
                                      <a:rPr lang="en-US" sz="1600" i="1">
                                        <a:latin typeface="Cambria Math" panose="02040503050406030204" pitchFamily="18" charset="0"/>
                                        <a:cs typeface="Times New Roman" pitchFamily="18" charset="0"/>
                                      </a:rPr>
                                    </m:ctrlPr>
                                  </m:dPr>
                                  <m:e>
                                    <m:sSub>
                                      <m:sSubPr>
                                        <m:ctrlPr>
                                          <a:rPr lang="en-US" sz="1600" i="1" smtClean="0">
                                            <a:latin typeface="Cambria Math" panose="02040503050406030204" pitchFamily="18" charset="0"/>
                                            <a:cs typeface="Times New Roman" pitchFamily="18" charset="0"/>
                                          </a:rPr>
                                        </m:ctrlPr>
                                      </m:sSubPr>
                                      <m:e>
                                        <m:r>
                                          <a:rPr lang="en-US" sz="1600" i="1">
                                            <a:latin typeface="Cambria Math" panose="02040503050406030204" pitchFamily="18" charset="0"/>
                                            <a:cs typeface="Times New Roman" pitchFamily="18" charset="0"/>
                                          </a:rPr>
                                          <m:t>𝑦</m:t>
                                        </m:r>
                                      </m:e>
                                      <m:sub>
                                        <m:r>
                                          <a:rPr lang="en-US" sz="1600" b="0" i="1" smtClean="0">
                                            <a:latin typeface="Cambria Math" panose="02040503050406030204" pitchFamily="18" charset="0"/>
                                            <a:cs typeface="Times New Roman" pitchFamily="18" charset="0"/>
                                          </a:rPr>
                                          <m:t>𝑗</m:t>
                                        </m:r>
                                      </m:sub>
                                    </m:sSub>
                                    <m:r>
                                      <a:rPr lang="en-US" sz="1600" i="1">
                                        <a:latin typeface="Cambria Math" panose="02040503050406030204" pitchFamily="18" charset="0"/>
                                        <a:cs typeface="Times New Roman" pitchFamily="18" charset="0"/>
                                      </a:rPr>
                                      <m:t>−</m:t>
                                    </m:r>
                                    <m:acc>
                                      <m:accPr>
                                        <m:chr m:val="̅"/>
                                        <m:ctrlPr>
                                          <a:rPr lang="en-US" sz="1600" i="1">
                                            <a:latin typeface="Cambria Math" panose="02040503050406030204" pitchFamily="18" charset="0"/>
                                            <a:cs typeface="Times New Roman" pitchFamily="18" charset="0"/>
                                          </a:rPr>
                                        </m:ctrlPr>
                                      </m:accPr>
                                      <m:e>
                                        <m:r>
                                          <a:rPr lang="en-US" sz="1600" i="1">
                                            <a:latin typeface="Cambria Math" panose="02040503050406030204" pitchFamily="18" charset="0"/>
                                            <a:cs typeface="Times New Roman" pitchFamily="18" charset="0"/>
                                          </a:rPr>
                                          <m:t>𝑦</m:t>
                                        </m:r>
                                      </m:e>
                                    </m:acc>
                                  </m:e>
                                </m:d>
                              </m:e>
                              <m:sup>
                                <m:r>
                                  <a:rPr lang="en-US" sz="1600" i="1">
                                    <a:latin typeface="Cambria Math" panose="02040503050406030204" pitchFamily="18" charset="0"/>
                                    <a:cs typeface="Times New Roman" pitchFamily="18" charset="0"/>
                                  </a:rPr>
                                  <m:t>2</m:t>
                                </m:r>
                              </m:sup>
                            </m:sSup>
                          </m:e>
                        </m:nary>
                      </m:e>
                    </m:d>
                  </m:oMath>
                </a14:m>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/(nk-1).</a:t>
                </a:r>
              </a:p>
            </p:txBody>
          </p:sp>
        </mc:Choice>
        <mc:Fallback xmlns="">
          <p:sp>
            <p:nvSpPr>
              <p:cNvPr id="8" name="TextBox 7"/>
              <p:cNvSpPr txBox="1">
                <a:spLocks noRot="1" noChangeAspect="1" noMove="1" noResize="1" noEditPoints="1" noAdjustHandles="1" noChangeArrowheads="1" noChangeShapeType="1" noTextEdit="1"/>
              </p:cNvSpPr>
              <p:nvPr/>
            </p:nvSpPr>
            <p:spPr>
              <a:xfrm>
                <a:off x="276037" y="839928"/>
                <a:ext cx="8435855" cy="4116704"/>
              </a:xfrm>
              <a:prstGeom prst="rect">
                <a:avLst/>
              </a:prstGeom>
              <a:blipFill>
                <a:blip r:embed="rId2"/>
                <a:stretch>
                  <a:fillRect l="-361" r="-1012" b="-11852"/>
                </a:stretch>
              </a:blipFill>
            </p:spPr>
            <p:txBody>
              <a:bodyPr/>
              <a:lstStyle/>
              <a:p>
                <a:r>
                  <a:rPr lang="ru-RU">
                    <a:noFill/>
                  </a:rPr>
                  <a:t> </a:t>
                </a:r>
              </a:p>
            </p:txBody>
          </p:sp>
        </mc:Fallback>
      </mc:AlternateContent>
    </p:spTree>
    <p:extLst>
      <p:ext uri="{BB962C8B-B14F-4D97-AF65-F5344CB8AC3E}">
        <p14:creationId xmlns:p14="http://schemas.microsoft.com/office/powerpoint/2010/main" val="41553407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1670" y="4774168"/>
            <a:ext cx="537754" cy="369332"/>
          </a:xfrm>
          <a:prstGeom prst="rect">
            <a:avLst/>
          </a:prstGeom>
          <a:noFill/>
        </p:spPr>
        <p:txBody>
          <a:bodyPr wrap="square" rtlCol="0">
            <a:spAutoFit/>
          </a:bodyPr>
          <a:lstStyle/>
          <a:p>
            <a:r>
              <a:rPr lang="ru-RU" dirty="0" smtClean="0"/>
              <a:t>72</a:t>
            </a:r>
            <a:endParaRPr lang="ru-RU" dirty="0"/>
          </a:p>
        </p:txBody>
      </p:sp>
      <mc:AlternateContent xmlns:mc="http://schemas.openxmlformats.org/markup-compatibility/2006" xmlns:a14="http://schemas.microsoft.com/office/drawing/2010/main">
        <mc:Choice Requires="a14">
          <p:sp>
            <p:nvSpPr>
              <p:cNvPr id="8" name="TextBox 7"/>
              <p:cNvSpPr txBox="1"/>
              <p:nvPr/>
            </p:nvSpPr>
            <p:spPr>
              <a:xfrm>
                <a:off x="276037" y="839928"/>
                <a:ext cx="8435855" cy="2684774"/>
              </a:xfrm>
              <a:prstGeom prst="rect">
                <a:avLst/>
              </a:prstGeom>
              <a:solidFill>
                <a:schemeClr val="bg1"/>
              </a:solid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Для статической оценки значимости дисперсий факторов используют статистический критерий Фишера </a:t>
                </a:r>
                <a:r>
                  <a:rPr lang="en-US" sz="1600" i="1" dirty="0" smtClean="0">
                    <a:latin typeface="Times New Roman" pitchFamily="18" charset="0"/>
                    <a:cs typeface="Times New Roman" pitchFamily="18" charset="0"/>
                  </a:rPr>
                  <a:t>F</a:t>
                </a:r>
                <a:r>
                  <a:rPr lang="ru-RU" sz="1600" dirty="0" smtClean="0">
                    <a:latin typeface="Times New Roman" pitchFamily="18" charset="0"/>
                    <a:cs typeface="Times New Roman" pitchFamily="18" charset="0"/>
                  </a:rPr>
                  <a:t>. Если расчетное значение критерия Фишера больше табличного значения</a:t>
                </a:r>
              </a:p>
              <a:p>
                <a:pPr algn="ctr">
                  <a:lnSpc>
                    <a:spcPct val="150000"/>
                  </a:lnSpc>
                </a:pPr>
                <a14:m>
                  <m:oMath xmlns:m="http://schemas.openxmlformats.org/officeDocument/2006/math">
                    <m:sSubSup>
                      <m:sSubSupPr>
                        <m:ctrlPr>
                          <a:rPr lang="ru-RU" sz="1600" i="1" smtClean="0">
                            <a:latin typeface="Cambria Math" panose="02040503050406030204" pitchFamily="18" charset="0"/>
                            <a:cs typeface="Times New Roman" pitchFamily="18" charset="0"/>
                          </a:rPr>
                        </m:ctrlPr>
                      </m:sSubSupPr>
                      <m:e>
                        <m:sSub>
                          <m:sSubPr>
                            <m:ctrlPr>
                              <a:rPr lang="ru-RU" sz="1600" i="1" smtClean="0">
                                <a:latin typeface="Cambria Math" panose="02040503050406030204" pitchFamily="18" charset="0"/>
                                <a:cs typeface="Times New Roman" pitchFamily="18" charset="0"/>
                              </a:rPr>
                            </m:ctrlPr>
                          </m:sSubPr>
                          <m:e>
                            <m:r>
                              <a:rPr lang="en-US" sz="1600" b="0" i="1" smtClean="0">
                                <a:latin typeface="Cambria Math" panose="02040503050406030204" pitchFamily="18" charset="0"/>
                                <a:cs typeface="Times New Roman" pitchFamily="18" charset="0"/>
                              </a:rPr>
                              <m:t>𝐹</m:t>
                            </m:r>
                          </m:e>
                          <m:sub>
                            <m:r>
                              <a:rPr lang="en-US" sz="1600" b="0" i="1" smtClean="0">
                                <a:latin typeface="Cambria Math" panose="02040503050406030204" pitchFamily="18" charset="0"/>
                                <a:cs typeface="Times New Roman" pitchFamily="18" charset="0"/>
                              </a:rPr>
                              <m:t>𝐴</m:t>
                            </m:r>
                          </m:sub>
                        </m:sSub>
                        <m:r>
                          <a:rPr lang="en-US" sz="1600" b="0" i="1" smtClean="0">
                            <a:latin typeface="Cambria Math" panose="02040503050406030204" pitchFamily="18" charset="0"/>
                            <a:cs typeface="Times New Roman" pitchFamily="18" charset="0"/>
                          </a:rPr>
                          <m:t>=</m:t>
                        </m:r>
                        <m:r>
                          <a:rPr lang="en-US" sz="1600" b="0" i="1" smtClean="0">
                            <a:latin typeface="Cambria Math" panose="02040503050406030204" pitchFamily="18" charset="0"/>
                            <a:cs typeface="Times New Roman" pitchFamily="18" charset="0"/>
                          </a:rPr>
                          <m:t>𝑆</m:t>
                        </m:r>
                      </m:e>
                      <m:sub>
                        <m:r>
                          <a:rPr lang="en-US" sz="1600" b="0" i="1" smtClean="0">
                            <a:latin typeface="Cambria Math" panose="02040503050406030204" pitchFamily="18" charset="0"/>
                            <a:cs typeface="Times New Roman" pitchFamily="18" charset="0"/>
                          </a:rPr>
                          <m:t>𝐴</m:t>
                        </m:r>
                      </m:sub>
                      <m:sup>
                        <m:r>
                          <a:rPr lang="en-US" sz="1600" b="0" i="1" smtClean="0">
                            <a:latin typeface="Cambria Math" panose="02040503050406030204" pitchFamily="18" charset="0"/>
                            <a:cs typeface="Times New Roman" pitchFamily="18" charset="0"/>
                          </a:rPr>
                          <m:t>2</m:t>
                        </m:r>
                      </m:sup>
                    </m:sSubSup>
                  </m:oMath>
                </a14:m>
                <a:r>
                  <a:rPr lang="en-US" sz="1600" dirty="0" smtClean="0">
                    <a:latin typeface="Times New Roman" pitchFamily="18" charset="0"/>
                    <a:cs typeface="Times New Roman" pitchFamily="18" charset="0"/>
                  </a:rPr>
                  <a:t> /</a:t>
                </a:r>
                <a14:m>
                  <m:oMath xmlns:m="http://schemas.openxmlformats.org/officeDocument/2006/math">
                    <m:sSubSup>
                      <m:sSubSupPr>
                        <m:ctrlPr>
                          <a:rPr lang="ru-RU" sz="1600" i="1">
                            <a:latin typeface="Cambria Math" panose="02040503050406030204" pitchFamily="18" charset="0"/>
                            <a:cs typeface="Times New Roman" pitchFamily="18" charset="0"/>
                          </a:rPr>
                        </m:ctrlPr>
                      </m:sSubSupPr>
                      <m:e>
                        <m:r>
                          <a:rPr lang="en-US" sz="1600" i="1">
                            <a:latin typeface="Cambria Math" panose="02040503050406030204" pitchFamily="18" charset="0"/>
                            <a:cs typeface="Times New Roman" pitchFamily="18" charset="0"/>
                          </a:rPr>
                          <m:t>𝑆</m:t>
                        </m:r>
                      </m:e>
                      <m:sub>
                        <m:r>
                          <a:rPr lang="ru-RU" sz="1600" i="1">
                            <a:latin typeface="Cambria Math" panose="02040503050406030204" pitchFamily="18" charset="0"/>
                            <a:cs typeface="Times New Roman" pitchFamily="18" charset="0"/>
                          </a:rPr>
                          <m:t>ост</m:t>
                        </m:r>
                      </m:sub>
                      <m:sup>
                        <m:r>
                          <a:rPr lang="en-US" sz="1600" i="1">
                            <a:latin typeface="Cambria Math" panose="02040503050406030204" pitchFamily="18" charset="0"/>
                            <a:cs typeface="Times New Roman" pitchFamily="18" charset="0"/>
                          </a:rPr>
                          <m:t>2</m:t>
                        </m:r>
                      </m:sup>
                    </m:sSubSup>
                  </m:oMath>
                </a14:m>
                <a:r>
                  <a:rPr lang="en-US" sz="1600" dirty="0" smtClean="0">
                    <a:latin typeface="Times New Roman" pitchFamily="18" charset="0"/>
                    <a:cs typeface="Times New Roman" pitchFamily="18" charset="0"/>
                  </a:rPr>
                  <a:t>&gt;</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en-US" sz="1600" i="1">
                            <a:latin typeface="Cambria Math" panose="02040503050406030204" pitchFamily="18" charset="0"/>
                            <a:cs typeface="Times New Roman" pitchFamily="18" charset="0"/>
                          </a:rPr>
                          <m:t>𝐹</m:t>
                        </m:r>
                      </m:e>
                      <m:sub>
                        <m:r>
                          <a:rPr lang="ru-RU" sz="1600" b="0" i="1" smtClean="0">
                            <a:latin typeface="Cambria Math" panose="02040503050406030204" pitchFamily="18" charset="0"/>
                            <a:cs typeface="Times New Roman" pitchFamily="18" charset="0"/>
                          </a:rPr>
                          <m:t>табл</m:t>
                        </m:r>
                      </m:sub>
                    </m:sSub>
                    <m:r>
                      <a:rPr lang="ru-RU" sz="1600" b="0" i="0" smtClean="0">
                        <a:latin typeface="Cambria Math" panose="02040503050406030204" pitchFamily="18" charset="0"/>
                        <a:cs typeface="Times New Roman" pitchFamily="18" charset="0"/>
                      </a:rPr>
                      <m:t>,</m:t>
                    </m:r>
                  </m:oMath>
                </a14:m>
                <a:endParaRPr lang="ru-RU" sz="1600" dirty="0">
                  <a:latin typeface="Times New Roman" pitchFamily="18" charset="0"/>
                  <a:cs typeface="Times New Roman" pitchFamily="18" charset="0"/>
                </a:endParaRPr>
              </a:p>
              <a:p>
                <a:pPr algn="just">
                  <a:lnSpc>
                    <a:spcPct val="150000"/>
                  </a:lnSpc>
                </a:pPr>
                <a:r>
                  <a:rPr lang="ru-RU" sz="1600" dirty="0" smtClean="0">
                    <a:latin typeface="Times New Roman" pitchFamily="18" charset="0"/>
                    <a:cs typeface="Times New Roman" pitchFamily="18" charset="0"/>
                  </a:rPr>
                  <a:t>фактор А признается значимым, т.е. влияющим на анализируемую величину </a:t>
                </a:r>
                <a:r>
                  <a:rPr lang="en-US" sz="1600" i="1" dirty="0" smtClean="0">
                    <a:latin typeface="Times New Roman" pitchFamily="18" charset="0"/>
                    <a:cs typeface="Times New Roman" pitchFamily="18" charset="0"/>
                  </a:rPr>
                  <a:t>y</a:t>
                </a:r>
                <a:r>
                  <a:rPr lang="ru-RU" sz="1600" dirty="0" smtClean="0">
                    <a:latin typeface="Times New Roman" pitchFamily="18" charset="0"/>
                    <a:cs typeface="Times New Roman" pitchFamily="18" charset="0"/>
                  </a:rPr>
                  <a:t>. Табличное значение критерия Фишера определяется по значениям степеней свободы </a:t>
                </a:r>
                <a:r>
                  <a:rPr lang="en-US" sz="1600" dirty="0" smtClean="0">
                    <a:latin typeface="Times New Roman" pitchFamily="18" charset="0"/>
                    <a:cs typeface="Times New Roman" pitchFamily="18" charset="0"/>
                  </a:rPr>
                  <a:t>n</a:t>
                </a:r>
                <a:r>
                  <a:rPr lang="ru-RU" sz="1600" dirty="0" smtClean="0">
                    <a:latin typeface="Times New Roman" pitchFamily="18" charset="0"/>
                    <a:cs typeface="Times New Roman" pitchFamily="18" charset="0"/>
                  </a:rPr>
                  <a:t> – 1, </a:t>
                </a:r>
                <a:r>
                  <a:rPr lang="en-US" sz="1600" dirty="0" smtClean="0">
                    <a:latin typeface="Times New Roman" pitchFamily="18" charset="0"/>
                    <a:cs typeface="Times New Roman" pitchFamily="18" charset="0"/>
                  </a:rPr>
                  <a:t>k</a:t>
                </a:r>
                <a:r>
                  <a:rPr lang="ru-RU" sz="1600" dirty="0">
                    <a:latin typeface="Times New Roman" pitchFamily="18" charset="0"/>
                    <a:cs typeface="Times New Roman" pitchFamily="18" charset="0"/>
                  </a:rPr>
                  <a:t> – </a:t>
                </a:r>
                <a:r>
                  <a:rPr lang="ru-RU" sz="1600" dirty="0" smtClean="0">
                    <a:latin typeface="Times New Roman" pitchFamily="18" charset="0"/>
                    <a:cs typeface="Times New Roman" pitchFamily="18" charset="0"/>
                  </a:rPr>
                  <a:t>1 и уровня значимости </a:t>
                </a:r>
                <a:r>
                  <a:rPr lang="el-GR" sz="1600" dirty="0" smtClean="0">
                    <a:latin typeface="Times New Roman" pitchFamily="18" charset="0"/>
                    <a:cs typeface="Times New Roman" pitchFamily="18" charset="0"/>
                  </a:rPr>
                  <a:t>α</a:t>
                </a:r>
                <a:r>
                  <a:rPr lang="ru-RU" sz="1600" dirty="0" smtClean="0">
                    <a:latin typeface="Times New Roman" pitchFamily="18" charset="0"/>
                    <a:cs typeface="Times New Roman" pitchFamily="18" charset="0"/>
                  </a:rPr>
                  <a:t> = 1</a:t>
                </a:r>
                <a:r>
                  <a:rPr lang="ru-RU" sz="1600" dirty="0">
                    <a:latin typeface="Times New Roman" pitchFamily="18" charset="0"/>
                    <a:cs typeface="Times New Roman" pitchFamily="18" charset="0"/>
                  </a:rPr>
                  <a:t> –</a:t>
                </a:r>
                <a:r>
                  <a:rPr lang="ru-RU" sz="1600"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P</a:t>
                </a:r>
                <a:r>
                  <a:rPr lang="ru-RU" sz="1600" dirty="0" smtClean="0">
                    <a:latin typeface="Times New Roman" pitchFamily="18" charset="0"/>
                    <a:cs typeface="Times New Roman" pitchFamily="18" charset="0"/>
                  </a:rPr>
                  <a:t>,  где </a:t>
                </a:r>
                <a:r>
                  <a:rPr lang="en-US" sz="1600" i="1" dirty="0">
                    <a:latin typeface="Times New Roman" pitchFamily="18" charset="0"/>
                    <a:cs typeface="Times New Roman" pitchFamily="18" charset="0"/>
                  </a:rPr>
                  <a:t>P</a:t>
                </a:r>
                <a:r>
                  <a:rPr lang="ru-RU" sz="1600" dirty="0" smtClean="0">
                    <a:latin typeface="Times New Roman" pitchFamily="18" charset="0"/>
                    <a:cs typeface="Times New Roman" pitchFamily="18" charset="0"/>
                  </a:rPr>
                  <a:t> – вероятность, с которой делаются статистические выводы. Аналогичные действия делаются и для фактора  В.</a:t>
                </a:r>
              </a:p>
            </p:txBody>
          </p:sp>
        </mc:Choice>
        <mc:Fallback xmlns="">
          <p:sp>
            <p:nvSpPr>
              <p:cNvPr id="8" name="TextBox 7"/>
              <p:cNvSpPr txBox="1">
                <a:spLocks noRot="1" noChangeAspect="1" noMove="1" noResize="1" noEditPoints="1" noAdjustHandles="1" noChangeArrowheads="1" noChangeShapeType="1" noTextEdit="1"/>
              </p:cNvSpPr>
              <p:nvPr/>
            </p:nvSpPr>
            <p:spPr>
              <a:xfrm>
                <a:off x="276037" y="839928"/>
                <a:ext cx="8435855" cy="2684774"/>
              </a:xfrm>
              <a:prstGeom prst="rect">
                <a:avLst/>
              </a:prstGeom>
              <a:blipFill>
                <a:blip r:embed="rId2"/>
                <a:stretch>
                  <a:fillRect l="-361" r="-434" b="-455"/>
                </a:stretch>
              </a:blipFill>
            </p:spPr>
            <p:txBody>
              <a:bodyPr/>
              <a:lstStyle/>
              <a:p>
                <a:r>
                  <a:rPr lang="ru-RU">
                    <a:noFill/>
                  </a:rPr>
                  <a:t> </a:t>
                </a:r>
              </a:p>
            </p:txBody>
          </p:sp>
        </mc:Fallback>
      </mc:AlternateContent>
    </p:spTree>
    <p:extLst>
      <p:ext uri="{BB962C8B-B14F-4D97-AF65-F5344CB8AC3E}">
        <p14:creationId xmlns:p14="http://schemas.microsoft.com/office/powerpoint/2010/main" val="9792854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06246" y="4774168"/>
            <a:ext cx="537754" cy="369332"/>
          </a:xfrm>
          <a:prstGeom prst="rect">
            <a:avLst/>
          </a:prstGeom>
          <a:noFill/>
        </p:spPr>
        <p:txBody>
          <a:bodyPr wrap="square" rtlCol="0">
            <a:spAutoFit/>
          </a:bodyPr>
          <a:lstStyle/>
          <a:p>
            <a:r>
              <a:rPr lang="ru-RU" dirty="0" smtClean="0"/>
              <a:t>73</a:t>
            </a:r>
            <a:endParaRPr lang="ru-RU" dirty="0"/>
          </a:p>
        </p:txBody>
      </p:sp>
      <mc:AlternateContent xmlns:mc="http://schemas.openxmlformats.org/markup-compatibility/2006" xmlns:a14="http://schemas.microsoft.com/office/drawing/2010/main">
        <mc:Choice Requires="a14">
          <p:sp>
            <p:nvSpPr>
              <p:cNvPr id="8" name="TextBox 7"/>
              <p:cNvSpPr txBox="1"/>
              <p:nvPr/>
            </p:nvSpPr>
            <p:spPr>
              <a:xfrm>
                <a:off x="0" y="834119"/>
                <a:ext cx="4281727" cy="4154984"/>
              </a:xfrm>
              <a:prstGeom prst="rect">
                <a:avLst/>
              </a:prstGeom>
              <a:solidFill>
                <a:schemeClr val="bg1"/>
              </a:solid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Причинно-следственная диаграмма показывает взаимосвязь различных факторов, влияющих на анализируемый параметр. На рис. на анализируемый параметр А влияют факторы </a:t>
                </a:r>
                <a14:m>
                  <m:oMath xmlns:m="http://schemas.openxmlformats.org/officeDocument/2006/math">
                    <m:sSub>
                      <m:sSubPr>
                        <m:ctrlPr>
                          <a:rPr lang="ru-RU" sz="1600" i="1" smtClean="0">
                            <a:latin typeface="Cambria Math" panose="02040503050406030204" pitchFamily="18" charset="0"/>
                            <a:cs typeface="Times New Roman" pitchFamily="18" charset="0"/>
                          </a:rPr>
                        </m:ctrlPr>
                      </m:sSubPr>
                      <m:e>
                        <m:r>
                          <a:rPr lang="ru-RU" sz="1600" b="0" i="1" smtClean="0">
                            <a:latin typeface="Cambria Math" panose="02040503050406030204" pitchFamily="18" charset="0"/>
                            <a:cs typeface="Times New Roman" pitchFamily="18" charset="0"/>
                          </a:rPr>
                          <m:t>В</m:t>
                        </m:r>
                      </m:e>
                      <m:sub>
                        <m:r>
                          <a:rPr lang="ru-RU" sz="1600" b="0" i="1" smtClean="0">
                            <a:latin typeface="Cambria Math" panose="02040503050406030204" pitchFamily="18" charset="0"/>
                            <a:cs typeface="Times New Roman" pitchFamily="18" charset="0"/>
                          </a:rPr>
                          <m:t>1</m:t>
                        </m:r>
                      </m:sub>
                    </m:sSub>
                  </m:oMath>
                </a14:m>
                <a:r>
                  <a:rPr lang="ru-RU" sz="1600" dirty="0" smtClean="0">
                    <a:latin typeface="Times New Roman" pitchFamily="18" charset="0"/>
                    <a:cs typeface="Times New Roman" pitchFamily="18" charset="0"/>
                  </a:rPr>
                  <a:t>, </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i="1">
                            <a:latin typeface="Cambria Math" panose="02040503050406030204" pitchFamily="18" charset="0"/>
                            <a:cs typeface="Times New Roman" pitchFamily="18" charset="0"/>
                          </a:rPr>
                          <m:t>В</m:t>
                        </m:r>
                      </m:e>
                      <m:sub>
                        <m:r>
                          <a:rPr lang="ru-RU" sz="1600" b="0" i="1" smtClean="0">
                            <a:latin typeface="Cambria Math" panose="02040503050406030204" pitchFamily="18" charset="0"/>
                            <a:cs typeface="Times New Roman" pitchFamily="18" charset="0"/>
                          </a:rPr>
                          <m:t>2</m:t>
                        </m:r>
                      </m:sub>
                    </m:sSub>
                  </m:oMath>
                </a14:m>
                <a:r>
                  <a:rPr lang="ru-RU" sz="1600" dirty="0" smtClean="0">
                    <a:latin typeface="Times New Roman" pitchFamily="18" charset="0"/>
                    <a:cs typeface="Times New Roman" pitchFamily="18" charset="0"/>
                  </a:rPr>
                  <a:t>, </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i="1">
                            <a:latin typeface="Cambria Math" panose="02040503050406030204" pitchFamily="18" charset="0"/>
                            <a:cs typeface="Times New Roman" pitchFamily="18" charset="0"/>
                          </a:rPr>
                          <m:t>В</m:t>
                        </m:r>
                      </m:e>
                      <m:sub>
                        <m:r>
                          <a:rPr lang="ru-RU" sz="1600" b="0" i="1" smtClean="0">
                            <a:latin typeface="Cambria Math" panose="02040503050406030204" pitchFamily="18" charset="0"/>
                            <a:cs typeface="Times New Roman" pitchFamily="18" charset="0"/>
                          </a:rPr>
                          <m:t>3</m:t>
                        </m:r>
                      </m:sub>
                    </m:sSub>
                  </m:oMath>
                </a14:m>
                <a:r>
                  <a:rPr lang="ru-RU" sz="1600" dirty="0" smtClean="0">
                    <a:latin typeface="Times New Roman" pitchFamily="18" charset="0"/>
                    <a:cs typeface="Times New Roman" pitchFamily="18" charset="0"/>
                  </a:rPr>
                  <a:t>, </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a:latin typeface="Cambria Math" panose="02040503050406030204" pitchFamily="18" charset="0"/>
                            <a:cs typeface="Times New Roman" pitchFamily="18" charset="0"/>
                          </a:rPr>
                          <m:t>В</m:t>
                        </m:r>
                      </m:e>
                      <m:sub>
                        <m:r>
                          <a:rPr lang="ru-RU" sz="1600">
                            <a:latin typeface="Cambria Math" panose="02040503050406030204" pitchFamily="18" charset="0"/>
                            <a:cs typeface="Times New Roman" pitchFamily="18" charset="0"/>
                          </a:rPr>
                          <m:t>4</m:t>
                        </m:r>
                      </m:sub>
                    </m:sSub>
                  </m:oMath>
                </a14:m>
                <a:r>
                  <a:rPr lang="ru-RU" sz="1600" dirty="0" smtClean="0">
                    <a:latin typeface="Times New Roman" pitchFamily="18" charset="0"/>
                    <a:cs typeface="Times New Roman" pitchFamily="18" charset="0"/>
                  </a:rPr>
                  <a:t>. На каждый из этих факторов влияют, соответственно, параметры</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b="0" i="1" smtClean="0">
                            <a:latin typeface="Cambria Math" panose="02040503050406030204" pitchFamily="18" charset="0"/>
                            <a:cs typeface="Times New Roman" pitchFamily="18" charset="0"/>
                          </a:rPr>
                          <m:t> </m:t>
                        </m:r>
                        <m:r>
                          <a:rPr lang="ru-RU" sz="1600" i="1">
                            <a:latin typeface="Cambria Math" panose="02040503050406030204" pitchFamily="18" charset="0"/>
                            <a:cs typeface="Times New Roman" pitchFamily="18" charset="0"/>
                          </a:rPr>
                          <m:t>В</m:t>
                        </m:r>
                      </m:e>
                      <m:sub>
                        <m:r>
                          <a:rPr lang="ru-RU" sz="1600" i="1">
                            <a:latin typeface="Cambria Math" panose="02040503050406030204" pitchFamily="18" charset="0"/>
                            <a:cs typeface="Times New Roman" pitchFamily="18" charset="0"/>
                          </a:rPr>
                          <m:t>1</m:t>
                        </m:r>
                        <m:r>
                          <a:rPr lang="ru-RU" sz="1600" b="0" i="1" smtClean="0">
                            <a:latin typeface="Cambria Math" panose="02040503050406030204" pitchFamily="18" charset="0"/>
                            <a:cs typeface="Times New Roman" pitchFamily="18" charset="0"/>
                          </a:rPr>
                          <m:t>1</m:t>
                        </m:r>
                      </m:sub>
                    </m:sSub>
                  </m:oMath>
                </a14:m>
                <a:r>
                  <a:rPr lang="ru-RU" sz="1600" dirty="0" smtClean="0">
                    <a:latin typeface="Times New Roman" pitchFamily="18" charset="0"/>
                    <a:cs typeface="Times New Roman" pitchFamily="18" charset="0"/>
                  </a:rPr>
                  <a:t>,…, </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i="1">
                            <a:latin typeface="Cambria Math" panose="02040503050406030204" pitchFamily="18" charset="0"/>
                            <a:cs typeface="Times New Roman" pitchFamily="18" charset="0"/>
                          </a:rPr>
                          <m:t>В</m:t>
                        </m:r>
                      </m:e>
                      <m:sub>
                        <m:r>
                          <a:rPr lang="ru-RU" sz="1600" b="0" i="1" smtClean="0">
                            <a:latin typeface="Cambria Math" panose="02040503050406030204" pitchFamily="18" charset="0"/>
                            <a:cs typeface="Times New Roman" pitchFamily="18" charset="0"/>
                          </a:rPr>
                          <m:t>14</m:t>
                        </m:r>
                      </m:sub>
                    </m:sSub>
                  </m:oMath>
                </a14:m>
                <a:r>
                  <a:rPr lang="ru-RU" sz="1600" dirty="0" smtClean="0">
                    <a:latin typeface="Times New Roman" pitchFamily="18" charset="0"/>
                    <a:cs typeface="Times New Roman" pitchFamily="18" charset="0"/>
                  </a:rPr>
                  <a:t>; </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i="1">
                            <a:latin typeface="Cambria Math" panose="02040503050406030204" pitchFamily="18" charset="0"/>
                            <a:cs typeface="Times New Roman" pitchFamily="18" charset="0"/>
                          </a:rPr>
                          <m:t>В</m:t>
                        </m:r>
                      </m:e>
                      <m:sub>
                        <m:r>
                          <a:rPr lang="ru-RU" sz="1600" b="0" i="1" smtClean="0">
                            <a:latin typeface="Cambria Math" panose="02040503050406030204" pitchFamily="18" charset="0"/>
                            <a:cs typeface="Times New Roman" pitchFamily="18" charset="0"/>
                          </a:rPr>
                          <m:t>21</m:t>
                        </m:r>
                      </m:sub>
                    </m:sSub>
                  </m:oMath>
                </a14:m>
                <a:r>
                  <a:rPr lang="ru-RU" sz="1600" dirty="0" smtClean="0">
                    <a:latin typeface="Times New Roman" pitchFamily="18" charset="0"/>
                    <a:cs typeface="Times New Roman" pitchFamily="18" charset="0"/>
                  </a:rPr>
                  <a:t>,…, </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a:latin typeface="Cambria Math" panose="02040503050406030204" pitchFamily="18" charset="0"/>
                            <a:cs typeface="Times New Roman" pitchFamily="18" charset="0"/>
                          </a:rPr>
                          <m:t>В</m:t>
                        </m:r>
                      </m:e>
                      <m:sub>
                        <m:r>
                          <a:rPr lang="ru-RU" sz="1600" b="0" i="0" smtClean="0">
                            <a:latin typeface="Cambria Math" panose="02040503050406030204" pitchFamily="18" charset="0"/>
                            <a:cs typeface="Times New Roman" pitchFamily="18" charset="0"/>
                          </a:rPr>
                          <m:t>22</m:t>
                        </m:r>
                      </m:sub>
                    </m:sSub>
                    <m:sSub>
                      <m:sSubPr>
                        <m:ctrlPr>
                          <a:rPr lang="ru-RU" sz="1600" i="1">
                            <a:latin typeface="Cambria Math" panose="02040503050406030204" pitchFamily="18" charset="0"/>
                            <a:cs typeface="Times New Roman" pitchFamily="18" charset="0"/>
                          </a:rPr>
                        </m:ctrlPr>
                      </m:sSubPr>
                      <m:e>
                        <m:r>
                          <a:rPr lang="ru-RU" sz="1600" b="0" i="1" smtClean="0">
                            <a:latin typeface="Cambria Math" panose="02040503050406030204" pitchFamily="18" charset="0"/>
                            <a:cs typeface="Times New Roman" pitchFamily="18" charset="0"/>
                          </a:rPr>
                          <m:t>;</m:t>
                        </m:r>
                        <m:r>
                          <a:rPr lang="ru-RU" sz="1600" i="1">
                            <a:latin typeface="Cambria Math" panose="02040503050406030204" pitchFamily="18" charset="0"/>
                            <a:cs typeface="Times New Roman" pitchFamily="18" charset="0"/>
                          </a:rPr>
                          <m:t>В</m:t>
                        </m:r>
                      </m:e>
                      <m:sub>
                        <m:r>
                          <a:rPr lang="ru-RU" sz="1600" b="0" i="1" smtClean="0">
                            <a:latin typeface="Cambria Math" panose="02040503050406030204" pitchFamily="18" charset="0"/>
                            <a:cs typeface="Times New Roman" pitchFamily="18" charset="0"/>
                          </a:rPr>
                          <m:t>3</m:t>
                        </m:r>
                        <m:r>
                          <a:rPr lang="ru-RU" sz="1600" i="1">
                            <a:latin typeface="Cambria Math" panose="02040503050406030204" pitchFamily="18" charset="0"/>
                            <a:cs typeface="Times New Roman" pitchFamily="18" charset="0"/>
                          </a:rPr>
                          <m:t>1</m:t>
                        </m:r>
                      </m:sub>
                    </m:sSub>
                    <m:r>
                      <a:rPr lang="ru-RU" sz="1600" b="0" i="1" smtClean="0">
                        <a:latin typeface="Cambria Math" panose="02040503050406030204" pitchFamily="18" charset="0"/>
                        <a:cs typeface="Times New Roman" pitchFamily="18" charset="0"/>
                      </a:rPr>
                      <m:t>,</m:t>
                    </m:r>
                  </m:oMath>
                </a14:m>
                <a:r>
                  <a:rPr lang="ru-RU" sz="1600" dirty="0">
                    <a:latin typeface="Times New Roman" pitchFamily="18" charset="0"/>
                    <a:cs typeface="Times New Roman" pitchFamily="18" charset="0"/>
                  </a:rPr>
                  <a:t>…, </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a:latin typeface="Cambria Math" panose="02040503050406030204" pitchFamily="18" charset="0"/>
                            <a:cs typeface="Times New Roman" pitchFamily="18" charset="0"/>
                          </a:rPr>
                          <m:t>В</m:t>
                        </m:r>
                      </m:e>
                      <m:sub>
                        <m:r>
                          <a:rPr lang="ru-RU" sz="1600" b="0" i="0" smtClean="0">
                            <a:latin typeface="Cambria Math" panose="02040503050406030204" pitchFamily="18" charset="0"/>
                            <a:cs typeface="Times New Roman" pitchFamily="18" charset="0"/>
                          </a:rPr>
                          <m:t>33</m:t>
                        </m:r>
                      </m:sub>
                    </m:sSub>
                  </m:oMath>
                </a14:m>
                <a:r>
                  <a:rPr lang="ru-RU" sz="1600" dirty="0" smtClean="0">
                    <a:latin typeface="Times New Roman" pitchFamily="18" charset="0"/>
                    <a:cs typeface="Times New Roman" pitchFamily="18" charset="0"/>
                  </a:rPr>
                  <a:t>; </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i="1">
                            <a:latin typeface="Cambria Math" panose="02040503050406030204" pitchFamily="18" charset="0"/>
                            <a:cs typeface="Times New Roman" pitchFamily="18" charset="0"/>
                          </a:rPr>
                          <m:t>В</m:t>
                        </m:r>
                      </m:e>
                      <m:sub>
                        <m:r>
                          <a:rPr lang="ru-RU" sz="1600" b="0" i="1" smtClean="0">
                            <a:latin typeface="Cambria Math" panose="02040503050406030204" pitchFamily="18" charset="0"/>
                            <a:cs typeface="Times New Roman" pitchFamily="18" charset="0"/>
                          </a:rPr>
                          <m:t>4</m:t>
                        </m:r>
                        <m:r>
                          <a:rPr lang="ru-RU" sz="1600" i="1">
                            <a:latin typeface="Cambria Math" panose="02040503050406030204" pitchFamily="18" charset="0"/>
                            <a:cs typeface="Times New Roman" pitchFamily="18" charset="0"/>
                          </a:rPr>
                          <m:t>1</m:t>
                        </m:r>
                      </m:sub>
                    </m:sSub>
                  </m:oMath>
                </a14:m>
                <a:r>
                  <a:rPr lang="ru-RU" sz="1600" dirty="0" smtClean="0">
                    <a:latin typeface="Times New Roman" pitchFamily="18" charset="0"/>
                    <a:cs typeface="Times New Roman" pitchFamily="18" charset="0"/>
                  </a:rPr>
                  <a:t>,…, </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a:latin typeface="Cambria Math" panose="02040503050406030204" pitchFamily="18" charset="0"/>
                            <a:cs typeface="Times New Roman" pitchFamily="18" charset="0"/>
                          </a:rPr>
                          <m:t>В</m:t>
                        </m:r>
                      </m:e>
                      <m:sub>
                        <m:r>
                          <a:rPr lang="ru-RU" sz="1600" b="0" i="0" smtClean="0">
                            <a:latin typeface="Cambria Math" panose="02040503050406030204" pitchFamily="18" charset="0"/>
                            <a:cs typeface="Times New Roman" pitchFamily="18" charset="0"/>
                          </a:rPr>
                          <m:t>43</m:t>
                        </m:r>
                      </m:sub>
                    </m:sSub>
                  </m:oMath>
                </a14:m>
                <a:r>
                  <a:rPr lang="ru-RU" sz="1600" dirty="0" smtClean="0">
                    <a:latin typeface="Times New Roman" pitchFamily="18" charset="0"/>
                    <a:cs typeface="Times New Roman" pitchFamily="18" charset="0"/>
                  </a:rPr>
                  <a:t>. Каждый из параметров </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a:latin typeface="Cambria Math" panose="02040503050406030204" pitchFamily="18" charset="0"/>
                            <a:cs typeface="Times New Roman" pitchFamily="18" charset="0"/>
                          </a:rPr>
                          <m:t>В</m:t>
                        </m:r>
                      </m:e>
                      <m:sub>
                        <m:r>
                          <m:rPr>
                            <m:sty m:val="p"/>
                          </m:rPr>
                          <a:rPr lang="en-US" sz="1600" b="0" i="0" smtClean="0">
                            <a:latin typeface="Cambria Math" panose="02040503050406030204" pitchFamily="18" charset="0"/>
                            <a:cs typeface="Times New Roman" pitchFamily="18" charset="0"/>
                          </a:rPr>
                          <m:t>nm</m:t>
                        </m:r>
                      </m:sub>
                    </m:sSub>
                    <m:r>
                      <a:rPr lang="ru-RU" sz="1600" b="0" i="0" smtClean="0">
                        <a:latin typeface="Cambria Math" panose="02040503050406030204" pitchFamily="18" charset="0"/>
                        <a:cs typeface="Times New Roman" pitchFamily="18" charset="0"/>
                      </a:rPr>
                      <m:t> </m:t>
                    </m:r>
                  </m:oMath>
                </a14:m>
                <a:r>
                  <a:rPr lang="ru-RU" sz="1600" dirty="0" smtClean="0">
                    <a:latin typeface="Times New Roman" pitchFamily="18" charset="0"/>
                    <a:cs typeface="Times New Roman" pitchFamily="18" charset="0"/>
                  </a:rPr>
                  <a:t>зависит от определенных параметров </a:t>
                </a:r>
                <a14:m>
                  <m:oMath xmlns:m="http://schemas.openxmlformats.org/officeDocument/2006/math">
                    <m:sSub>
                      <m:sSubPr>
                        <m:ctrlPr>
                          <a:rPr lang="ru-RU" sz="1600" i="1">
                            <a:latin typeface="Cambria Math" panose="02040503050406030204" pitchFamily="18" charset="0"/>
                            <a:cs typeface="Times New Roman" pitchFamily="18" charset="0"/>
                          </a:rPr>
                        </m:ctrlPr>
                      </m:sSubPr>
                      <m:e>
                        <m:r>
                          <a:rPr lang="ru-RU" sz="1600">
                            <a:latin typeface="Cambria Math" panose="02040503050406030204" pitchFamily="18" charset="0"/>
                            <a:cs typeface="Times New Roman" pitchFamily="18" charset="0"/>
                          </a:rPr>
                          <m:t>В</m:t>
                        </m:r>
                      </m:e>
                      <m:sub>
                        <m:r>
                          <m:rPr>
                            <m:sty m:val="p"/>
                          </m:rPr>
                          <a:rPr lang="en-US" sz="1600">
                            <a:latin typeface="Cambria Math" panose="02040503050406030204" pitchFamily="18" charset="0"/>
                            <a:cs typeface="Times New Roman" pitchFamily="18" charset="0"/>
                          </a:rPr>
                          <m:t>nm</m:t>
                        </m:r>
                        <m:r>
                          <m:rPr>
                            <m:sty m:val="p"/>
                          </m:rPr>
                          <a:rPr lang="en-US" sz="1600" b="0" i="0" smtClean="0">
                            <a:latin typeface="Cambria Math" panose="02040503050406030204" pitchFamily="18" charset="0"/>
                            <a:cs typeface="Times New Roman" pitchFamily="18" charset="0"/>
                          </a:rPr>
                          <m:t>k</m:t>
                        </m:r>
                      </m:sub>
                    </m:sSub>
                  </m:oMath>
                </a14:m>
                <a:r>
                  <a:rPr lang="ru-RU" sz="1600" dirty="0" smtClean="0">
                    <a:latin typeface="Times New Roman" pitchFamily="18" charset="0"/>
                    <a:cs typeface="Times New Roman" pitchFamily="18" charset="0"/>
                  </a:rPr>
                  <a:t> и т.д. Стрелки диаграммы показывают направление влияния.</a:t>
                </a:r>
                <a:endParaRPr lang="ru-RU" sz="1600"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0" y="834119"/>
                <a:ext cx="4281727" cy="4154984"/>
              </a:xfrm>
              <a:prstGeom prst="rect">
                <a:avLst/>
              </a:prstGeom>
              <a:blipFill>
                <a:blip r:embed="rId2"/>
                <a:stretch>
                  <a:fillRect l="-712" r="-712"/>
                </a:stretch>
              </a:blipFill>
            </p:spPr>
            <p:txBody>
              <a:bodyPr/>
              <a:lstStyle/>
              <a:p>
                <a:r>
                  <a:rPr lang="ru-RU">
                    <a:noFill/>
                  </a:rPr>
                  <a:t> </a:t>
                </a:r>
              </a:p>
            </p:txBody>
          </p:sp>
        </mc:Fallback>
      </mc:AlternateContent>
      <p:pic>
        <p:nvPicPr>
          <p:cNvPr id="3" name="Рисунок 2"/>
          <p:cNvPicPr>
            <a:picLocks noChangeAspect="1"/>
          </p:cNvPicPr>
          <p:nvPr/>
        </p:nvPicPr>
        <p:blipFill>
          <a:blip r:embed="rId3"/>
          <a:stretch>
            <a:fillRect/>
          </a:stretch>
        </p:blipFill>
        <p:spPr>
          <a:xfrm>
            <a:off x="4281727" y="834119"/>
            <a:ext cx="4862273" cy="3091618"/>
          </a:xfrm>
          <a:prstGeom prst="rect">
            <a:avLst/>
          </a:prstGeom>
        </p:spPr>
      </p:pic>
    </p:spTree>
    <p:extLst>
      <p:ext uri="{BB962C8B-B14F-4D97-AF65-F5344CB8AC3E}">
        <p14:creationId xmlns:p14="http://schemas.microsoft.com/office/powerpoint/2010/main" val="318927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06246" y="4774168"/>
            <a:ext cx="537754" cy="369332"/>
          </a:xfrm>
          <a:prstGeom prst="rect">
            <a:avLst/>
          </a:prstGeom>
          <a:noFill/>
        </p:spPr>
        <p:txBody>
          <a:bodyPr wrap="square" rtlCol="0">
            <a:spAutoFit/>
          </a:bodyPr>
          <a:lstStyle/>
          <a:p>
            <a:r>
              <a:rPr lang="ru-RU" dirty="0" smtClean="0"/>
              <a:t>74</a:t>
            </a:r>
            <a:endParaRPr lang="ru-RU" dirty="0"/>
          </a:p>
        </p:txBody>
      </p:sp>
      <p:sp>
        <p:nvSpPr>
          <p:cNvPr id="8" name="TextBox 7"/>
          <p:cNvSpPr txBox="1"/>
          <p:nvPr/>
        </p:nvSpPr>
        <p:spPr>
          <a:xfrm>
            <a:off x="453762" y="834119"/>
            <a:ext cx="8332728" cy="2308324"/>
          </a:xfrm>
          <a:prstGeom prst="rect">
            <a:avLst/>
          </a:prstGeom>
          <a:solidFill>
            <a:schemeClr val="bg1"/>
          </a:solid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В результате такого построения получается сложная диаграмма, показывающая с необходимой степенью детализации влияние всех факторов на анализируемый параметр. Построение причинно-следственной диаграммы является результатом тщательного анализа, накопления знаний об анализируемом параметре, изучения научно-технической литературы, опроса квалифицированных экспертов. После построения диаграммы с помощью статистических методов выполняют расслоение и находят конкретную причину брака.</a:t>
            </a: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32757725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1670" y="4774168"/>
            <a:ext cx="537754" cy="369332"/>
          </a:xfrm>
          <a:prstGeom prst="rect">
            <a:avLst/>
          </a:prstGeom>
          <a:noFill/>
        </p:spPr>
        <p:txBody>
          <a:bodyPr wrap="square" rtlCol="0">
            <a:spAutoFit/>
          </a:bodyPr>
          <a:lstStyle/>
          <a:p>
            <a:r>
              <a:rPr lang="ru-RU" dirty="0" smtClean="0"/>
              <a:t>75</a:t>
            </a:r>
            <a:endParaRPr lang="ru-RU" dirty="0"/>
          </a:p>
        </p:txBody>
      </p:sp>
      <p:sp>
        <p:nvSpPr>
          <p:cNvPr id="8" name="TextBox 7"/>
          <p:cNvSpPr txBox="1"/>
          <p:nvPr/>
        </p:nvSpPr>
        <p:spPr>
          <a:xfrm>
            <a:off x="453762" y="834119"/>
            <a:ext cx="8332728" cy="3046988"/>
          </a:xfrm>
          <a:prstGeom prst="rect">
            <a:avLst/>
          </a:prstGeom>
          <a:solidFill>
            <a:schemeClr val="bg1"/>
          </a:solidFill>
        </p:spPr>
        <p:txBody>
          <a:bodyPr wrap="square" rtlCol="0">
            <a:spAutoFit/>
          </a:bodyPr>
          <a:lstStyle/>
          <a:p>
            <a:pPr indent="457200" algn="just">
              <a:lnSpc>
                <a:spcPct val="150000"/>
              </a:lnSpc>
            </a:pPr>
            <a:r>
              <a:rPr lang="ru-RU" sz="1600" i="1" dirty="0" smtClean="0">
                <a:latin typeface="Times New Roman" pitchFamily="18" charset="0"/>
                <a:cs typeface="Times New Roman" pitchFamily="18" charset="0"/>
              </a:rPr>
              <a:t>Контрольная карта </a:t>
            </a:r>
            <a:r>
              <a:rPr lang="ru-RU" sz="1600" dirty="0" smtClean="0">
                <a:latin typeface="Times New Roman" pitchFamily="18" charset="0"/>
                <a:cs typeface="Times New Roman" pitchFamily="18" charset="0"/>
              </a:rPr>
              <a:t>применяется при статистическом регулировании технологических процессов, при контроле качества изделий. Используют много видов контрольных карт. При построении карты по горизонтальной оси откладывают номер изделия, номер выборки или время контроля, по вертикальной оси – значение контролируемого параметра (например, значение входного тока операционного усилителя, измеряемое после его изготовления, см. рис.), или среднее значение параметра в выборке, или среднеквадратическое отклонение, или размах распределения параметра в выборке. На контрольной карте располагают линии среднего значения и линии верхней и нижней границы допуска (часто ±3</a:t>
            </a:r>
            <a:r>
              <a:rPr lang="el-GR" sz="1600" dirty="0" smtClean="0">
                <a:latin typeface="Times New Roman" pitchFamily="18" charset="0"/>
                <a:cs typeface="Times New Roman" pitchFamily="18" charset="0"/>
              </a:rPr>
              <a:t>σ</a:t>
            </a:r>
            <a:r>
              <a:rPr lang="ru-RU" sz="1600" dirty="0" smtClean="0">
                <a:latin typeface="Times New Roman" pitchFamily="18" charset="0"/>
                <a:cs typeface="Times New Roman" pitchFamily="18" charset="0"/>
              </a:rPr>
              <a:t>).</a:t>
            </a: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35379740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05410" y="4774168"/>
            <a:ext cx="537754" cy="369332"/>
          </a:xfrm>
          <a:prstGeom prst="rect">
            <a:avLst/>
          </a:prstGeom>
          <a:noFill/>
        </p:spPr>
        <p:txBody>
          <a:bodyPr wrap="square" rtlCol="0">
            <a:spAutoFit/>
          </a:bodyPr>
          <a:lstStyle/>
          <a:p>
            <a:r>
              <a:rPr lang="ru-RU" dirty="0" smtClean="0"/>
              <a:t>76</a:t>
            </a:r>
            <a:endParaRPr lang="ru-RU" dirty="0"/>
          </a:p>
        </p:txBody>
      </p:sp>
      <p:sp>
        <p:nvSpPr>
          <p:cNvPr id="8" name="TextBox 7"/>
          <p:cNvSpPr txBox="1"/>
          <p:nvPr/>
        </p:nvSpPr>
        <p:spPr>
          <a:xfrm>
            <a:off x="165005" y="803850"/>
            <a:ext cx="4768773" cy="4154984"/>
          </a:xfrm>
          <a:prstGeom prst="rect">
            <a:avLst/>
          </a:prstGeom>
          <a:solidFill>
            <a:schemeClr val="bg1"/>
          </a:solid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При настроенном технологическом процессе точки случайным образом располагаются в поле допуска. Необычное расположение точек позволяет предполагать нарушение установленного режима работы и соответственное вмешательство технолога для корректировки режима. Например, сигналами нарушения ТП могут быть: стабильный дрейф значений в одну сторону, последовательные точки по одну сторону от средней линии, расположение двух (или трех) последовательных точек за </a:t>
            </a:r>
            <a:r>
              <a:rPr lang="ru-RU" sz="1600" dirty="0" err="1" smtClean="0">
                <a:latin typeface="Times New Roman" pitchFamily="18" charset="0"/>
                <a:cs typeface="Times New Roman" pitchFamily="18" charset="0"/>
              </a:rPr>
              <a:t>двухсигмовым</a:t>
            </a:r>
            <a:r>
              <a:rPr lang="ru-RU" sz="1600" dirty="0" smtClean="0">
                <a:latin typeface="Times New Roman" pitchFamily="18" charset="0"/>
                <a:cs typeface="Times New Roman" pitchFamily="18" charset="0"/>
              </a:rPr>
              <a:t> пределом и др.</a:t>
            </a:r>
            <a:endParaRPr lang="ru-RU" sz="1600" dirty="0">
              <a:latin typeface="Times New Roman" pitchFamily="18" charset="0"/>
              <a:cs typeface="Times New Roman" pitchFamily="18" charset="0"/>
            </a:endParaRPr>
          </a:p>
        </p:txBody>
      </p:sp>
      <p:pic>
        <p:nvPicPr>
          <p:cNvPr id="3" name="Рисунок 2"/>
          <p:cNvPicPr>
            <a:picLocks noChangeAspect="1"/>
          </p:cNvPicPr>
          <p:nvPr/>
        </p:nvPicPr>
        <p:blipFill>
          <a:blip r:embed="rId2"/>
          <a:stretch>
            <a:fillRect/>
          </a:stretch>
        </p:blipFill>
        <p:spPr>
          <a:xfrm>
            <a:off x="4933778" y="803850"/>
            <a:ext cx="4127719" cy="3721201"/>
          </a:xfrm>
          <a:prstGeom prst="rect">
            <a:avLst/>
          </a:prstGeom>
        </p:spPr>
      </p:pic>
    </p:spTree>
    <p:extLst>
      <p:ext uri="{BB962C8B-B14F-4D97-AF65-F5344CB8AC3E}">
        <p14:creationId xmlns:p14="http://schemas.microsoft.com/office/powerpoint/2010/main" val="27965289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5532" y="4780794"/>
            <a:ext cx="537754" cy="369332"/>
          </a:xfrm>
          <a:prstGeom prst="rect">
            <a:avLst/>
          </a:prstGeom>
          <a:noFill/>
        </p:spPr>
        <p:txBody>
          <a:bodyPr wrap="square" rtlCol="0">
            <a:spAutoFit/>
          </a:bodyPr>
          <a:lstStyle/>
          <a:p>
            <a:r>
              <a:rPr lang="ru-RU" dirty="0" smtClean="0"/>
              <a:t>77</a:t>
            </a:r>
            <a:endParaRPr lang="ru-RU" dirty="0"/>
          </a:p>
        </p:txBody>
      </p:sp>
      <p:sp>
        <p:nvSpPr>
          <p:cNvPr id="8" name="TextBox 7"/>
          <p:cNvSpPr txBox="1"/>
          <p:nvPr/>
        </p:nvSpPr>
        <p:spPr>
          <a:xfrm>
            <a:off x="453762" y="834119"/>
            <a:ext cx="8332728" cy="3416320"/>
          </a:xfrm>
          <a:prstGeom prst="rect">
            <a:avLst/>
          </a:prstGeom>
          <a:solidFill>
            <a:schemeClr val="bg1"/>
          </a:solidFill>
        </p:spPr>
        <p:txBody>
          <a:bodyPr wrap="square" rtlCol="0">
            <a:spAutoFit/>
          </a:bodyPr>
          <a:lstStyle/>
          <a:p>
            <a:pPr indent="457200" algn="just">
              <a:lnSpc>
                <a:spcPct val="150000"/>
              </a:lnSpc>
            </a:pPr>
            <a:r>
              <a:rPr lang="ru-RU" sz="1600" dirty="0" smtClean="0">
                <a:latin typeface="Times New Roman" pitchFamily="18" charset="0"/>
                <a:cs typeface="Times New Roman" pitchFamily="18" charset="0"/>
              </a:rPr>
              <a:t>Начиная с 1994 г. Международная организация по стандартизации (</a:t>
            </a:r>
            <a:r>
              <a:rPr lang="en-US" sz="1600" dirty="0" smtClean="0">
                <a:latin typeface="Times New Roman" pitchFamily="18" charset="0"/>
                <a:cs typeface="Times New Roman" pitchFamily="18" charset="0"/>
              </a:rPr>
              <a:t>The International Organization for Standardization – ISO) </a:t>
            </a:r>
            <a:r>
              <a:rPr lang="ru-RU" sz="1600" dirty="0" smtClean="0">
                <a:latin typeface="Times New Roman" pitchFamily="18" charset="0"/>
                <a:cs typeface="Times New Roman" pitchFamily="18" charset="0"/>
              </a:rPr>
              <a:t>на основании анализа опыта построения систем управления качеством в разных странах (в том числе и в России – опыт построения и использования разработанной Госстандартом комплексной системы управления качеством продукции) разрабатывает стандарты </a:t>
            </a:r>
            <a:r>
              <a:rPr lang="en-US" sz="1600" dirty="0" smtClean="0">
                <a:latin typeface="Times New Roman" pitchFamily="18" charset="0"/>
                <a:cs typeface="Times New Roman" pitchFamily="18" charset="0"/>
              </a:rPr>
              <a:t>ISO</a:t>
            </a:r>
            <a:r>
              <a:rPr lang="ru-RU" sz="1600" dirty="0" smtClean="0">
                <a:latin typeface="Times New Roman" pitchFamily="18" charset="0"/>
                <a:cs typeface="Times New Roman" pitchFamily="18" charset="0"/>
              </a:rPr>
              <a:t> серии 9000, посвященные системам всеобщего управления качеством. В настоящее время стандарты </a:t>
            </a:r>
            <a:r>
              <a:rPr lang="en-US" sz="1600" dirty="0" smtClean="0">
                <a:latin typeface="Times New Roman" pitchFamily="18" charset="0"/>
                <a:cs typeface="Times New Roman" pitchFamily="18" charset="0"/>
              </a:rPr>
              <a:t>ISO</a:t>
            </a:r>
            <a:r>
              <a:rPr lang="ru-RU" sz="1600" dirty="0" smtClean="0">
                <a:latin typeface="Times New Roman" pitchFamily="18" charset="0"/>
                <a:cs typeface="Times New Roman" pitchFamily="18" charset="0"/>
              </a:rPr>
              <a:t> серии 9000 приняты в качестве национальных более чем в 100 странах мира (в том числе и в России).</a:t>
            </a:r>
          </a:p>
          <a:p>
            <a:pPr indent="457200" algn="just">
              <a:lnSpc>
                <a:spcPct val="150000"/>
              </a:lnSpc>
            </a:pPr>
            <a:r>
              <a:rPr lang="ru-RU" sz="1600" dirty="0" smtClean="0">
                <a:latin typeface="Times New Roman" pitchFamily="18" charset="0"/>
                <a:cs typeface="Times New Roman" pitchFamily="18" charset="0"/>
              </a:rPr>
              <a:t>Домашнее задание. </a:t>
            </a:r>
          </a:p>
          <a:p>
            <a:pPr indent="457200" algn="just">
              <a:lnSpc>
                <a:spcPct val="150000"/>
              </a:lnSpc>
            </a:pPr>
            <a:r>
              <a:rPr lang="ru-RU" sz="1600" dirty="0" smtClean="0">
                <a:latin typeface="Times New Roman" pitchFamily="18" charset="0"/>
                <a:cs typeface="Times New Roman" pitchFamily="18" charset="0"/>
              </a:rPr>
              <a:t>Разобрать технические методы контроля в вашей области инженерии. </a:t>
            </a:r>
            <a:r>
              <a:rPr lang="ru-RU" sz="1600" smtClean="0">
                <a:latin typeface="Times New Roman" pitchFamily="18" charset="0"/>
                <a:cs typeface="Times New Roman" pitchFamily="18" charset="0"/>
              </a:rPr>
              <a:t>Доклад.</a:t>
            </a:r>
            <a:endParaRPr lang="ru-RU" sz="1600" dirty="0">
              <a:latin typeface="Times New Roman" pitchFamily="18" charset="0"/>
              <a:cs typeface="Times New Roman" pitchFamily="18" charset="0"/>
            </a:endParaRPr>
          </a:p>
        </p:txBody>
      </p:sp>
    </p:spTree>
    <p:extLst>
      <p:ext uri="{BB962C8B-B14F-4D97-AF65-F5344CB8AC3E}">
        <p14:creationId xmlns:p14="http://schemas.microsoft.com/office/powerpoint/2010/main" val="35977940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Благодарю за внимание!</a:t>
            </a:r>
            <a:endParaRPr lang="ru-RU" dirty="0"/>
          </a:p>
        </p:txBody>
      </p:sp>
      <p:sp>
        <p:nvSpPr>
          <p:cNvPr id="3" name="Текст 2"/>
          <p:cNvSpPr>
            <a:spLocks noGrp="1"/>
          </p:cNvSpPr>
          <p:nvPr>
            <p:ph type="body" sz="quarter" idx="10"/>
          </p:nvPr>
        </p:nvSpPr>
        <p:spPr/>
        <p:txBody>
          <a:bodyPr/>
          <a:lstStyle/>
          <a:p>
            <a:r>
              <a:rPr lang="ru-RU" dirty="0" smtClean="0"/>
              <a:t>Рассадина Анна Александровна</a:t>
            </a:r>
          </a:p>
          <a:p>
            <a:r>
              <a:rPr lang="en-US" dirty="0" smtClean="0"/>
              <a:t>a.a.rassadina@gmail.com</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Объект 5"/>
          <p:cNvGraphicFramePr>
            <a:graphicFrameLocks noGrp="1"/>
          </p:cNvGraphicFramePr>
          <p:nvPr>
            <p:ph sz="half" idx="1"/>
            <p:extLst/>
          </p:nvPr>
        </p:nvGraphicFramePr>
        <p:xfrm>
          <a:off x="271568" y="948681"/>
          <a:ext cx="8569924" cy="3300185"/>
        </p:xfrm>
        <a:graphic>
          <a:graphicData uri="http://schemas.openxmlformats.org/drawingml/2006/table">
            <a:tbl>
              <a:tblPr firstRow="1" bandRow="1">
                <a:tableStyleId>{5C22544A-7EE6-4342-B048-85BDC9FD1C3A}</a:tableStyleId>
              </a:tblPr>
              <a:tblGrid>
                <a:gridCol w="2142481">
                  <a:extLst>
                    <a:ext uri="{9D8B030D-6E8A-4147-A177-3AD203B41FA5}">
                      <a16:colId xmlns:a16="http://schemas.microsoft.com/office/drawing/2014/main" val="3893297439"/>
                    </a:ext>
                  </a:extLst>
                </a:gridCol>
                <a:gridCol w="2142481">
                  <a:extLst>
                    <a:ext uri="{9D8B030D-6E8A-4147-A177-3AD203B41FA5}">
                      <a16:colId xmlns:a16="http://schemas.microsoft.com/office/drawing/2014/main" val="2662138873"/>
                    </a:ext>
                  </a:extLst>
                </a:gridCol>
                <a:gridCol w="2142481">
                  <a:extLst>
                    <a:ext uri="{9D8B030D-6E8A-4147-A177-3AD203B41FA5}">
                      <a16:colId xmlns:a16="http://schemas.microsoft.com/office/drawing/2014/main" val="570389796"/>
                    </a:ext>
                  </a:extLst>
                </a:gridCol>
                <a:gridCol w="2142481">
                  <a:extLst>
                    <a:ext uri="{9D8B030D-6E8A-4147-A177-3AD203B41FA5}">
                      <a16:colId xmlns:a16="http://schemas.microsoft.com/office/drawing/2014/main" val="2627728110"/>
                    </a:ext>
                  </a:extLst>
                </a:gridCol>
              </a:tblGrid>
              <a:tr h="185420">
                <a:tc rowSpan="2">
                  <a:txBody>
                    <a:bodyPr/>
                    <a:lstStyle/>
                    <a:p>
                      <a:pPr algn="ctr"/>
                      <a:r>
                        <a:rPr lang="ru-RU" sz="1400" dirty="0" smtClean="0">
                          <a:latin typeface="Times New Roman" panose="02020603050405020304" pitchFamily="18" charset="0"/>
                          <a:cs typeface="Times New Roman" panose="02020603050405020304" pitchFamily="18" charset="0"/>
                        </a:rPr>
                        <a:t>Показатель технологического процесса</a:t>
                      </a:r>
                      <a:endParaRPr lang="ru-RU" sz="1400" dirty="0">
                        <a:latin typeface="Times New Roman" panose="02020603050405020304" pitchFamily="18" charset="0"/>
                        <a:cs typeface="Times New Roman" panose="02020603050405020304" pitchFamily="18" charset="0"/>
                      </a:endParaRPr>
                    </a:p>
                  </a:txBody>
                  <a:tcPr/>
                </a:tc>
                <a:tc gridSpan="3">
                  <a:txBody>
                    <a:bodyPr/>
                    <a:lstStyle/>
                    <a:p>
                      <a:pPr algn="ctr"/>
                      <a:r>
                        <a:rPr lang="ru-RU" sz="1400" dirty="0" smtClean="0">
                          <a:latin typeface="Times New Roman" panose="02020603050405020304" pitchFamily="18" charset="0"/>
                          <a:cs typeface="Times New Roman" panose="02020603050405020304" pitchFamily="18" charset="0"/>
                        </a:rPr>
                        <a:t>Тип </a:t>
                      </a:r>
                      <a:r>
                        <a:rPr lang="ru-RU" sz="1400" dirty="0" err="1" smtClean="0">
                          <a:latin typeface="Times New Roman" panose="02020603050405020304" pitchFamily="18" charset="0"/>
                          <a:cs typeface="Times New Roman" panose="02020603050405020304" pitchFamily="18" charset="0"/>
                        </a:rPr>
                        <a:t>произвоства</a:t>
                      </a:r>
                      <a:endParaRPr lang="ru-RU" sz="1400" dirty="0">
                        <a:latin typeface="Times New Roman" panose="02020603050405020304" pitchFamily="18" charset="0"/>
                        <a:cs typeface="Times New Roman" panose="02020603050405020304" pitchFamily="18" charset="0"/>
                      </a:endParaRPr>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3971681900"/>
                  </a:ext>
                </a:extLst>
              </a:tr>
              <a:tr h="185420">
                <a:tc vMerge="1">
                  <a:txBody>
                    <a:bodyPr/>
                    <a:lstStyle/>
                    <a:p>
                      <a:endParaRPr lang="ru-RU"/>
                    </a:p>
                  </a:txBody>
                  <a:tcPr/>
                </a:tc>
                <a:tc>
                  <a:txBody>
                    <a:bodyPr/>
                    <a:lstStyle/>
                    <a:p>
                      <a:pPr algn="ctr"/>
                      <a:r>
                        <a:rPr lang="ru-RU" sz="1400" dirty="0" smtClean="0">
                          <a:latin typeface="Times New Roman" panose="02020603050405020304" pitchFamily="18" charset="0"/>
                          <a:cs typeface="Times New Roman" panose="02020603050405020304" pitchFamily="18" charset="0"/>
                        </a:rPr>
                        <a:t>Единичное</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Серийное</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Массовое</a:t>
                      </a:r>
                      <a:endParaRPr lang="ru-RU"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1720200"/>
                  </a:ext>
                </a:extLst>
              </a:tr>
              <a:tr h="370840">
                <a:tc>
                  <a:txBody>
                    <a:bodyPr/>
                    <a:lstStyle/>
                    <a:p>
                      <a:pPr algn="ctr"/>
                      <a:r>
                        <a:rPr lang="ru-RU" sz="1400" dirty="0" smtClean="0">
                          <a:latin typeface="Times New Roman" panose="02020603050405020304" pitchFamily="18" charset="0"/>
                          <a:cs typeface="Times New Roman" panose="02020603050405020304" pitchFamily="18" charset="0"/>
                        </a:rPr>
                        <a:t>Объем партии, шт.</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1…100</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1000…1 000 000</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&gt;</a:t>
                      </a:r>
                      <a:r>
                        <a:rPr lang="ru-RU" sz="1400" dirty="0" smtClean="0">
                          <a:latin typeface="Times New Roman" panose="02020603050405020304" pitchFamily="18" charset="0"/>
                          <a:cs typeface="Times New Roman" panose="02020603050405020304" pitchFamily="18" charset="0"/>
                        </a:rPr>
                        <a:t>1</a:t>
                      </a:r>
                      <a:r>
                        <a:rPr lang="ru-RU" sz="1400" baseline="0" dirty="0" smtClean="0">
                          <a:latin typeface="Times New Roman" panose="02020603050405020304" pitchFamily="18" charset="0"/>
                          <a:cs typeface="Times New Roman" panose="02020603050405020304" pitchFamily="18" charset="0"/>
                        </a:rPr>
                        <a:t> 000 000</a:t>
                      </a:r>
                      <a:endParaRPr lang="ru-RU"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9981634"/>
                  </a:ext>
                </a:extLst>
              </a:tr>
              <a:tr h="370840">
                <a:tc>
                  <a:txBody>
                    <a:bodyPr/>
                    <a:lstStyle/>
                    <a:p>
                      <a:pPr algn="ctr"/>
                      <a:r>
                        <a:rPr lang="ru-RU" sz="1400" dirty="0" smtClean="0">
                          <a:latin typeface="Times New Roman" panose="02020603050405020304" pitchFamily="18" charset="0"/>
                          <a:cs typeface="Times New Roman" panose="02020603050405020304" pitchFamily="18" charset="0"/>
                        </a:rPr>
                        <a:t>Номенклатура изделий</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Широкая</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Ограниченная</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Очень узкая</a:t>
                      </a:r>
                      <a:endParaRPr lang="ru-RU"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8861908"/>
                  </a:ext>
                </a:extLst>
              </a:tr>
              <a:tr h="370840">
                <a:tc>
                  <a:txBody>
                    <a:bodyPr/>
                    <a:lstStyle/>
                    <a:p>
                      <a:pPr algn="ctr"/>
                      <a:r>
                        <a:rPr lang="ru-RU" sz="1400" dirty="0" smtClean="0">
                          <a:latin typeface="Times New Roman" panose="02020603050405020304" pitchFamily="18" charset="0"/>
                          <a:cs typeface="Times New Roman" panose="02020603050405020304" pitchFamily="18" charset="0"/>
                        </a:rPr>
                        <a:t>Регулярность выпуска</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Нет </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Периодические партии</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Непрерывный выпуск</a:t>
                      </a:r>
                      <a:endParaRPr lang="ru-RU"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374476"/>
                  </a:ext>
                </a:extLst>
              </a:tr>
              <a:tr h="370840">
                <a:tc>
                  <a:txBody>
                    <a:bodyPr/>
                    <a:lstStyle/>
                    <a:p>
                      <a:pPr algn="ctr"/>
                      <a:r>
                        <a:rPr lang="ru-RU" sz="1400" dirty="0" smtClean="0">
                          <a:latin typeface="Times New Roman" panose="02020603050405020304" pitchFamily="18" charset="0"/>
                          <a:cs typeface="Times New Roman" panose="02020603050405020304" pitchFamily="18" charset="0"/>
                        </a:rPr>
                        <a:t>Квалификация рабочих</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Высокая</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Средняя</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Низкая</a:t>
                      </a:r>
                      <a:endParaRPr lang="ru-RU"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9489622"/>
                  </a:ext>
                </a:extLst>
              </a:tr>
              <a:tr h="370840">
                <a:tc>
                  <a:txBody>
                    <a:bodyPr/>
                    <a:lstStyle/>
                    <a:p>
                      <a:pPr algn="ctr"/>
                      <a:r>
                        <a:rPr lang="ru-RU" sz="1400" dirty="0" smtClean="0">
                          <a:latin typeface="Times New Roman" panose="02020603050405020304" pitchFamily="18" charset="0"/>
                          <a:cs typeface="Times New Roman" panose="02020603050405020304" pitchFamily="18" charset="0"/>
                        </a:rPr>
                        <a:t>Специализация рабочих мест</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Отсутствует</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На выполнение нескольких операций</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На выполнение</a:t>
                      </a:r>
                      <a:r>
                        <a:rPr lang="ru-RU" sz="1400" baseline="0" dirty="0" smtClean="0">
                          <a:latin typeface="Times New Roman" panose="02020603050405020304" pitchFamily="18" charset="0"/>
                          <a:cs typeface="Times New Roman" panose="02020603050405020304" pitchFamily="18" charset="0"/>
                        </a:rPr>
                        <a:t> каждой операции</a:t>
                      </a:r>
                      <a:endParaRPr lang="ru-RU"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638756"/>
                  </a:ext>
                </a:extLst>
              </a:tr>
              <a:tr h="567145">
                <a:tc>
                  <a:txBody>
                    <a:bodyPr/>
                    <a:lstStyle/>
                    <a:p>
                      <a:pPr algn="ctr"/>
                      <a:r>
                        <a:rPr lang="ru-RU" sz="1400" dirty="0" smtClean="0">
                          <a:latin typeface="Times New Roman" panose="02020603050405020304" pitchFamily="18" charset="0"/>
                          <a:cs typeface="Times New Roman" panose="02020603050405020304" pitchFamily="18" charset="0"/>
                        </a:rPr>
                        <a:t>Технологическое оборудование</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Универсальное</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Специализированное</a:t>
                      </a:r>
                      <a:endParaRPr lang="ru-RU" sz="1400" dirty="0">
                        <a:latin typeface="Times New Roman" panose="02020603050405020304" pitchFamily="18" charset="0"/>
                        <a:cs typeface="Times New Roman" panose="02020603050405020304" pitchFamily="18" charset="0"/>
                      </a:endParaRPr>
                    </a:p>
                  </a:txBody>
                  <a:tcPr/>
                </a:tc>
                <a:tc>
                  <a:txBody>
                    <a:bodyPr/>
                    <a:lstStyle/>
                    <a:p>
                      <a:pPr algn="ctr"/>
                      <a:r>
                        <a:rPr lang="ru-RU" sz="1400" dirty="0" smtClean="0">
                          <a:latin typeface="Times New Roman" panose="02020603050405020304" pitchFamily="18" charset="0"/>
                          <a:cs typeface="Times New Roman" panose="02020603050405020304" pitchFamily="18" charset="0"/>
                        </a:rPr>
                        <a:t>Узкоспециализированное</a:t>
                      </a:r>
                      <a:endParaRPr lang="ru-RU"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762451"/>
                  </a:ext>
                </a:extLst>
              </a:tr>
            </a:tbl>
          </a:graphicData>
        </a:graphic>
      </p:graphicFrame>
      <p:sp>
        <p:nvSpPr>
          <p:cNvPr id="7" name="TextBox 6"/>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7</a:t>
            </a:r>
            <a:endParaRPr lang="ru-RU" dirty="0"/>
          </a:p>
        </p:txBody>
      </p:sp>
    </p:spTree>
    <p:extLst>
      <p:ext uri="{BB962C8B-B14F-4D97-AF65-F5344CB8AC3E}">
        <p14:creationId xmlns:p14="http://schemas.microsoft.com/office/powerpoint/2010/main" val="589377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037"/>
            <a:ext cx="8229600" cy="620483"/>
          </a:xfrm>
        </p:spPr>
        <p:txBody>
          <a:bodyPr/>
          <a:lstStyle/>
          <a:p>
            <a:r>
              <a:rPr lang="ru-RU" dirty="0" smtClean="0"/>
              <a:t>Спасибо за внимание</a:t>
            </a:r>
            <a:r>
              <a:rPr lang="en-US" dirty="0" smtClean="0"/>
              <a:t>!</a:t>
            </a:r>
            <a:endParaRPr lang="en-US" dirty="0"/>
          </a:p>
        </p:txBody>
      </p:sp>
      <p:sp>
        <p:nvSpPr>
          <p:cNvPr id="3" name="Text Placeholder 2"/>
          <p:cNvSpPr>
            <a:spLocks noGrp="1"/>
          </p:cNvSpPr>
          <p:nvPr>
            <p:ph type="body" sz="quarter" idx="10"/>
          </p:nvPr>
        </p:nvSpPr>
        <p:spPr>
          <a:xfrm>
            <a:off x="457200" y="2490643"/>
            <a:ext cx="8229600" cy="594122"/>
          </a:xfrm>
        </p:spPr>
        <p:txBody>
          <a:bodyPr/>
          <a:lstStyle/>
          <a:p>
            <a:r>
              <a:rPr lang="en-US" dirty="0" smtClean="0"/>
              <a:t>www.</a:t>
            </a:r>
            <a:r>
              <a:rPr lang="pl-PL" dirty="0" smtClean="0"/>
              <a:t>ifmo.ru</a:t>
            </a:r>
            <a:endParaRPr lang="pl-PL" dirty="0"/>
          </a:p>
        </p:txBody>
      </p:sp>
    </p:spTree>
    <p:extLst>
      <p:ext uri="{BB962C8B-B14F-4D97-AF65-F5344CB8AC3E}">
        <p14:creationId xmlns:p14="http://schemas.microsoft.com/office/powerpoint/2010/main" val="186494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40632" y="948799"/>
            <a:ext cx="8697112" cy="2677656"/>
          </a:xfrm>
          <a:prstGeom prst="rect">
            <a:avLst/>
          </a:prstGeom>
          <a:solidFill>
            <a:schemeClr val="bg1"/>
          </a:solidFill>
        </p:spPr>
        <p:txBody>
          <a:bodyPr wrap="square" rtlCol="0">
            <a:spAutoFit/>
          </a:bodyPr>
          <a:lstStyle/>
          <a:p>
            <a:pPr marL="180000" indent="457200" algn="just">
              <a:lnSpc>
                <a:spcPct val="150000"/>
              </a:lnSpc>
            </a:pPr>
            <a:r>
              <a:rPr lang="ru-RU" sz="1600" dirty="0" smtClean="0">
                <a:latin typeface="Times New Roman" pitchFamily="18" charset="0"/>
                <a:cs typeface="Times New Roman" pitchFamily="18" charset="0"/>
              </a:rPr>
              <a:t>Пример</a:t>
            </a:r>
          </a:p>
          <a:p>
            <a:pPr marL="180000" indent="457200" algn="just">
              <a:lnSpc>
                <a:spcPct val="150000"/>
              </a:lnSpc>
            </a:pPr>
            <a:r>
              <a:rPr lang="ru-RU" sz="1600" dirty="0" smtClean="0">
                <a:latin typeface="Times New Roman" pitchFamily="18" charset="0"/>
                <a:cs typeface="Times New Roman" pitchFamily="18" charset="0"/>
              </a:rPr>
              <a:t>Предприятия по производству РЭС.</a:t>
            </a:r>
          </a:p>
          <a:p>
            <a:pPr marL="180000" algn="just">
              <a:lnSpc>
                <a:spcPct val="150000"/>
              </a:lnSpc>
            </a:pPr>
            <a:r>
              <a:rPr lang="ru-RU" sz="1600" dirty="0" smtClean="0">
                <a:latin typeface="Times New Roman" pitchFamily="18" charset="0"/>
                <a:cs typeface="Times New Roman" pitchFamily="18" charset="0"/>
              </a:rPr>
              <a:t>Инструментальный </a:t>
            </a:r>
            <a:r>
              <a:rPr lang="ru-RU" sz="1600" dirty="0">
                <a:latin typeface="Times New Roman" pitchFamily="18" charset="0"/>
                <a:cs typeface="Times New Roman" pitchFamily="18" charset="0"/>
              </a:rPr>
              <a:t>цех </a:t>
            </a:r>
            <a:r>
              <a:rPr lang="ru-RU" sz="1600" dirty="0" smtClean="0">
                <a:latin typeface="Times New Roman" pitchFamily="18" charset="0"/>
                <a:cs typeface="Times New Roman" pitchFamily="18" charset="0"/>
              </a:rPr>
              <a:t>– изготовление инструментов для отдельных операций – единичное производство.</a:t>
            </a:r>
          </a:p>
          <a:p>
            <a:pPr marL="180000" algn="just">
              <a:lnSpc>
                <a:spcPct val="150000"/>
              </a:lnSpc>
            </a:pPr>
            <a:r>
              <a:rPr lang="ru-RU" sz="1600" dirty="0" smtClean="0">
                <a:latin typeface="Times New Roman" pitchFamily="18" charset="0"/>
                <a:cs typeface="Times New Roman" pitchFamily="18" charset="0"/>
              </a:rPr>
              <a:t>Производство контактных лепестков для печатных плат – массовый тип производства.</a:t>
            </a:r>
          </a:p>
          <a:p>
            <a:pPr marL="180000" algn="just">
              <a:lnSpc>
                <a:spcPct val="150000"/>
              </a:lnSpc>
            </a:pPr>
            <a:r>
              <a:rPr lang="ru-RU" sz="1600" dirty="0" smtClean="0">
                <a:latin typeface="Times New Roman" pitchFamily="18" charset="0"/>
                <a:cs typeface="Times New Roman" pitchFamily="18" charset="0"/>
              </a:rPr>
              <a:t>Производство печатных плат – может быть и единичным, и серийным, и массовым.</a:t>
            </a:r>
            <a:endParaRPr lang="ru-RU" sz="1600" dirty="0">
              <a:latin typeface="Times New Roman" pitchFamily="18" charset="0"/>
              <a:cs typeface="Times New Roman" pitchFamily="18" charset="0"/>
            </a:endParaRPr>
          </a:p>
          <a:p>
            <a:pPr marL="180000" indent="457200" algn="just">
              <a:lnSpc>
                <a:spcPct val="150000"/>
              </a:lnSpc>
            </a:pPr>
            <a:endParaRPr lang="ru-RU" sz="1600" dirty="0" smtClean="0">
              <a:latin typeface="Times New Roman" pitchFamily="18" charset="0"/>
              <a:cs typeface="Times New Roman" pitchFamily="18" charset="0"/>
            </a:endParaRPr>
          </a:p>
        </p:txBody>
      </p:sp>
      <p:sp>
        <p:nvSpPr>
          <p:cNvPr id="14" name="TextBox 13"/>
          <p:cNvSpPr txBox="1"/>
          <p:nvPr/>
        </p:nvSpPr>
        <p:spPr>
          <a:xfrm>
            <a:off x="8442731" y="4774168"/>
            <a:ext cx="682417" cy="369332"/>
          </a:xfrm>
          <a:prstGeom prst="rect">
            <a:avLst/>
          </a:prstGeom>
          <a:noFill/>
        </p:spPr>
        <p:txBody>
          <a:bodyPr wrap="square" rtlCol="0">
            <a:spAutoFit/>
          </a:bodyPr>
          <a:lstStyle/>
          <a:p>
            <a:r>
              <a:rPr lang="ru-RU" dirty="0" smtClean="0"/>
              <a:t>    </a:t>
            </a:r>
            <a:r>
              <a:rPr lang="ru-RU" dirty="0" smtClean="0"/>
              <a:t>8</a:t>
            </a:r>
            <a:endParaRPr lang="ru-RU" dirty="0"/>
          </a:p>
        </p:txBody>
      </p:sp>
    </p:spTree>
    <p:extLst>
      <p:ext uri="{BB962C8B-B14F-4D97-AF65-F5344CB8AC3E}">
        <p14:creationId xmlns:p14="http://schemas.microsoft.com/office/powerpoint/2010/main" val="2818388563"/>
      </p:ext>
    </p:extLst>
  </p:cSld>
  <p:clrMapOvr>
    <a:masterClrMapping/>
  </p:clrMapOvr>
</p:sld>
</file>

<file path=ppt/theme/theme1.xml><?xml version="1.0" encoding="utf-8"?>
<a:theme xmlns:a="http://schemas.openxmlformats.org/drawingml/2006/main" name="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
  <a:themeElements>
    <a:clrScheme name="Другая 1">
      <a:dk1>
        <a:sysClr val="windowText" lastClr="000000"/>
      </a:dk1>
      <a:lt1>
        <a:sysClr val="window" lastClr="FFFFFF"/>
      </a:lt1>
      <a:dk2>
        <a:srgbClr val="000000"/>
      </a:dk2>
      <a:lt2>
        <a:srgbClr val="F8F8F8"/>
      </a:lt2>
      <a:accent1>
        <a:srgbClr val="EC0B4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10287</TotalTime>
  <Words>4785</Words>
  <Application>Microsoft Office PowerPoint</Application>
  <PresentationFormat>Экран (16:9)</PresentationFormat>
  <Paragraphs>790</Paragraphs>
  <Slides>80</Slides>
  <Notes>26</Notes>
  <HiddenSlides>0</HiddenSlides>
  <MMClips>0</MMClips>
  <ScaleCrop>false</ScaleCrop>
  <HeadingPairs>
    <vt:vector size="8" baseType="variant">
      <vt:variant>
        <vt:lpstr>Использованные шрифты</vt:lpstr>
      </vt:variant>
      <vt:variant>
        <vt:i4>5</vt:i4>
      </vt:variant>
      <vt:variant>
        <vt:lpstr>Тема</vt:lpstr>
      </vt:variant>
      <vt:variant>
        <vt:i4>2</vt:i4>
      </vt:variant>
      <vt:variant>
        <vt:lpstr>Внедренные серверы OLE</vt:lpstr>
      </vt:variant>
      <vt:variant>
        <vt:i4>1</vt:i4>
      </vt:variant>
      <vt:variant>
        <vt:lpstr>Заголовки слайдов</vt:lpstr>
      </vt:variant>
      <vt:variant>
        <vt:i4>80</vt:i4>
      </vt:variant>
    </vt:vector>
  </HeadingPairs>
  <TitlesOfParts>
    <vt:vector size="88" baseType="lpstr">
      <vt:lpstr>Arial</vt:lpstr>
      <vt:lpstr>Calibri</vt:lpstr>
      <vt:lpstr>Cambria Math</vt:lpstr>
      <vt:lpstr>Times New Roman</vt:lpstr>
      <vt:lpstr>Wingdings</vt:lpstr>
      <vt:lpstr>Cover</vt:lpstr>
      <vt:lpstr>1_Cover</vt:lpstr>
      <vt:lpstr>Equation</vt:lpstr>
      <vt:lpstr>Лекция 5 Обеспечение качества продукции на производстве</vt:lpstr>
      <vt:lpstr>1. Структура производственного процесса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3. Характеристики технологических процессов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Благодарю за внимание!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c:creator>
  <cp:lastModifiedBy>Iveta</cp:lastModifiedBy>
  <cp:revision>436</cp:revision>
  <dcterms:created xsi:type="dcterms:W3CDTF">2014-06-27T12:30:22Z</dcterms:created>
  <dcterms:modified xsi:type="dcterms:W3CDTF">2024-04-09T09:21:44Z</dcterms:modified>
</cp:coreProperties>
</file>