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4"/>
  </p:notesMasterIdLst>
  <p:handoutMasterIdLst>
    <p:handoutMasterId r:id="rId15"/>
  </p:handoutMasterIdLst>
  <p:sldIdLst>
    <p:sldId id="265" r:id="rId3"/>
    <p:sldId id="269" r:id="rId4"/>
    <p:sldId id="329" r:id="rId5"/>
    <p:sldId id="271" r:id="rId6"/>
    <p:sldId id="272" r:id="rId7"/>
    <p:sldId id="270" r:id="rId8"/>
    <p:sldId id="273" r:id="rId9"/>
    <p:sldId id="275" r:id="rId10"/>
    <p:sldId id="276" r:id="rId11"/>
    <p:sldId id="278" r:id="rId12"/>
    <p:sldId id="279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144" d="100"/>
          <a:sy n="144" d="100"/>
        </p:scale>
        <p:origin x="672" y="102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 smtClean="0"/>
              <a:t>Контактные данные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9633" y="1683657"/>
            <a:ext cx="8112035" cy="1698172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 smtClean="0"/>
              <a:t> Метрология, обеспечение качества и сертификация изделий </a:t>
            </a:r>
            <a:br>
              <a:rPr lang="ru-RU" sz="4000" dirty="0" smtClean="0"/>
            </a:br>
            <a:r>
              <a:rPr lang="ru-RU" sz="4000" dirty="0" smtClean="0"/>
              <a:t>Лекция 1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761613"/>
          </a:xfrm>
        </p:spPr>
        <p:txBody>
          <a:bodyPr>
            <a:normAutofit fontScale="85000" lnSpcReduction="10000"/>
          </a:bodyPr>
          <a:lstStyle/>
          <a:p>
            <a:r>
              <a:rPr lang="ru-RU" sz="2000" dirty="0" smtClean="0"/>
              <a:t>к.т.н., преподаватель </a:t>
            </a:r>
            <a:r>
              <a:rPr lang="ru-RU" sz="2000" dirty="0" err="1" smtClean="0"/>
              <a:t>ФСУиР</a:t>
            </a:r>
            <a:r>
              <a:rPr lang="ru-RU" sz="2000" dirty="0" smtClean="0"/>
              <a:t> – Рассадина Анна Александровна</a:t>
            </a:r>
            <a:endParaRPr lang="nl-NL" sz="2000" dirty="0"/>
          </a:p>
          <a:p>
            <a:r>
              <a:rPr lang="ru-RU" dirty="0" smtClean="0"/>
              <a:t>Контактные данные: 8-950-047-25-58, </a:t>
            </a:r>
            <a:r>
              <a:rPr lang="en-US" dirty="0" smtClean="0"/>
              <a:t>a.a.rassadina@gmail.com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713984"/>
            <a:ext cx="9125148" cy="41857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9. Степанова, Е. А.  Метрология и измерительная техника: основы обработки результатов измерений : учебное пособие для вузов / Е. А. Степанова, Н. А. 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Скулкина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А. С. 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Волегов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 ; под общей редакцией Е. А. Степановой. — Москва : Издательство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Юрайт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2020. — 95 с. — (Высшее образование). — ISBN 978-5-534-00686-5. — Текст : электронный // ЭБС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Юрайт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[сайт]. — URL: https://urait.ru/bcode/453299 (дата обращения: 10.05.2021).</a:t>
            </a:r>
          </a:p>
          <a:p>
            <a:pPr lvl="0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10. Райкова, Е. Ю.  Стандартизация, подтверждение соответствия, метрология : учебник и практикум для вузов / Е. Ю. Райкова. — 2-е изд. — Москва : Издательство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Юрайт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2021. — 382 с. — (Высшее образование). — ISBN 978-5-534-14247-1. — Текст : электронный // ЭБС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Юрайт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[сайт]. — URL: https://urait.ru/bcode/477601 (дата обращения: 10.05.2021).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11. Основы цифровой экономики : учебник и практикум для вузов / М. Н. 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Конягина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[и др.] ; ответственный редактор М. Н. 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Конягина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 — Москва : Издательство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Юрайт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2021. — 235 с. — (Высшее образование). — ISBN 978-5-534-13476-6. — Текст : электронный // ЭБС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Юрайт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[сайт]. — URL: https://urait.ru/bcode/468187 (дата обращения: 10.05.2021).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12. Горелов, Н. А.  Развитие информационного общества: цифровая экономика : учебное пособие для вузов / Н. А. Горелов, О. Н. Кораблева. — Москва : Издательство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Юрайт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2020. — 241 с. — (Высшее образование). — ISBN 978-5-534-10039-6. — Текст : электронный // ЭБС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Юрайт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[сайт]. — URL: https://urait.ru/bcode/454668 (дата обращения: 10.05.2021).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13.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Сологубова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Г. С.  Составляющие цифровой трансформации : монография / Г. С. 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Сологубова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 — Москва : Издательство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Юрайт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, 2021. — 147 с. — (Актуальные монографии). — ISBN 978-5-534-11335-8. — Текст : электронный // ЭБС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Юрайт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[сайт]. — URL: https://urait.ru/bcode/475065 (дата обращения: 10.05.2021).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187890" y="577949"/>
            <a:ext cx="8718115" cy="4196219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)	</a:t>
            </a:r>
            <a:r>
              <a:rPr lang="ru-RU" sz="1500" b="1" dirty="0" smtClean="0">
                <a:latin typeface="Times New Roman" pitchFamily="18" charset="0"/>
                <a:cs typeface="Times New Roman" pitchFamily="18" charset="0"/>
              </a:rPr>
              <a:t>дополнительная литература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0"/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1. РМГ 29-2013 Метрология. Основные термины и определения. Рекомендации по межгосударственной стандартизации. Государственная система обеспечения единства измерений.</a:t>
            </a:r>
          </a:p>
          <a:p>
            <a:pPr lvl="0"/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2. Федеральный закон "Об обеспечении единства измерений" № 102-ФЗ от 26.06.2008</a:t>
            </a:r>
          </a:p>
          <a:p>
            <a:pPr lvl="0"/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3. ГОСТ 34-100.1-2017/ISO/IEC </a:t>
            </a:r>
            <a:r>
              <a:rPr lang="ru-RU" sz="1500" dirty="0" err="1" smtClean="0">
                <a:latin typeface="Times New Roman" pitchFamily="18" charset="0"/>
                <a:cs typeface="Times New Roman" pitchFamily="18" charset="0"/>
              </a:rPr>
              <a:t>Guide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98-1:2009 Неопределенность измерения. Часть 1. Введение в руководства по выражению неопределенности измерения</a:t>
            </a:r>
          </a:p>
          <a:p>
            <a:pPr lvl="0"/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4. ГОСТ 34100.3 2017/ ISO/IEC </a:t>
            </a:r>
            <a:r>
              <a:rPr lang="ru-RU" sz="1500" dirty="0" err="1" smtClean="0">
                <a:latin typeface="Times New Roman" pitchFamily="18" charset="0"/>
                <a:cs typeface="Times New Roman" pitchFamily="18" charset="0"/>
              </a:rPr>
              <a:t>Guide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 98 3:2008 НЕОПРЕДЕЛЕННОСТЬ ИЗМЕРЕНИЯ Часть 3 Руководство по выражению неопределенности измерения</a:t>
            </a:r>
          </a:p>
          <a:p>
            <a:pPr lvl="0"/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5. ГОСТ Р 8.736-2011 Государственная система обеспечения единства измерений (ГСИ). Измерения прямые многократные. Методы обработки результатов измерений. Основные положения</a:t>
            </a:r>
          </a:p>
          <a:p>
            <a:pPr lvl="0"/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6. Р 50.2.038-2004 ГСИ. Измерения прямые однократные. Оценивание погрешностей и неопределенности результата измерений</a:t>
            </a:r>
          </a:p>
          <a:p>
            <a:pPr lvl="0"/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7. МИ 2083-90 ГСИ. Измерения косвенные. Определение результатов измерений и оценивание их погрешностей</a:t>
            </a:r>
          </a:p>
          <a:p>
            <a:pPr lvl="0"/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8. СТ СЭВ 543-77 Числа. Правила записи и округления</a:t>
            </a:r>
          </a:p>
          <a:p>
            <a:pPr lvl="0"/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9. ГОСТ 2 026-80 «Исследовательские испытания. Планирование эксперимента. Термины и определения»</a:t>
            </a:r>
          </a:p>
          <a:p>
            <a:pPr lvl="0"/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10. Федеральный закон "О стандартизации в Российской Федерации" от 29.06.2015 N 162-ФЗ (последняя редакция)</a:t>
            </a:r>
          </a:p>
          <a:p>
            <a:pPr lvl="0"/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11. Федеральный закон от 05.04.2016 г. № 104-ФЗ «О внесении изменений в отдельные законодательные акты Российской Федерации по стандартизации»</a:t>
            </a:r>
          </a:p>
          <a:p>
            <a:pPr lvl="0"/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12. ФЗ от 27 декабря 2002 г. № 184-ФЗ «О техническом регулировании» в редакции от 22.12.2020 действует с 01.01.2021</a:t>
            </a:r>
          </a:p>
          <a:p>
            <a:pPr lvl="0"/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13. Закон РФ от 7 февраля 1992 г. N 2300-I «О защите прав потребителей» последняя редакция от 22 декабря 2020</a:t>
            </a:r>
          </a:p>
          <a:p>
            <a:pPr lvl="0"/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14. Стратегия государственной политики РФ в области защиты прав потребителей на период до 2030 г., утвержденную распоряжением Правительства РФ от 28 августа 2017 г. N 1837-р</a:t>
            </a:r>
          </a:p>
          <a:p>
            <a:pPr lvl="0"/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86383" y="380999"/>
            <a:ext cx="7866434" cy="734291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Содержание курса</a:t>
            </a:r>
            <a:endParaRPr lang="ru-RU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383" y="1115290"/>
            <a:ext cx="81242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hangingPunct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 Введение в метрологию. Основные термины и определения</a:t>
            </a:r>
          </a:p>
          <a:p>
            <a:pPr fontAlgn="base" hangingPunct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 Общие сведения об измерениях.</a:t>
            </a:r>
          </a:p>
          <a:p>
            <a:pPr fontAlgn="base" hangingPunct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 Виды измерений. Обработка результатов измерений.</a:t>
            </a:r>
          </a:p>
          <a:p>
            <a:pPr fontAlgn="base" hangingPunct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4. Метрология в современном производстве.</a:t>
            </a:r>
          </a:p>
          <a:p>
            <a:pPr fontAlgn="base" hangingPunct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5. Обеспечение качества продукции.</a:t>
            </a:r>
          </a:p>
          <a:p>
            <a:pPr fontAlgn="base" hangingPunct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Цифровая трансформация в метрологии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 hangingPunct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7. Стандартизация.</a:t>
            </a:r>
          </a:p>
          <a:p>
            <a:pPr fontAlgn="base" hangingPunct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8. Сертификация</a:t>
            </a:r>
          </a:p>
          <a:p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1371600" y="552154"/>
            <a:ext cx="6400800" cy="462905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Лабораторные занятия</a:t>
            </a:r>
            <a:endParaRPr lang="ru-RU" sz="2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383" y="1115290"/>
            <a:ext cx="81242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 hangingPunct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Лабораторная работа 1. </a:t>
            </a:r>
            <a:r>
              <a:rPr lang="ru-RU" dirty="0">
                <a:latin typeface="Times New Roman" pitchFamily="18" charset="0"/>
                <a:ea typeface="Times New Roman"/>
                <a:cs typeface="Times New Roman" pitchFamily="18" charset="0"/>
              </a:rPr>
              <a:t>Оценивание неопределенности результатов на основании проведения прямых </a:t>
            </a:r>
            <a:r>
              <a:rPr lang="ru-RU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измерений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fontAlgn="base" hangingPunct="0"/>
            <a:r>
              <a:rPr lang="ru-RU" dirty="0">
                <a:latin typeface="Times New Roman" pitchFamily="18" charset="0"/>
                <a:cs typeface="Times New Roman" pitchFamily="18" charset="0"/>
              </a:rPr>
              <a:t>Лабораторная работа 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>
                <a:latin typeface="Times New Roman" pitchFamily="18" charset="0"/>
                <a:ea typeface="Times New Roman"/>
                <a:cs typeface="Times New Roman" pitchFamily="18" charset="0"/>
              </a:rPr>
              <a:t>Оценивание неопределенности результатов на основании проведения косвенных измерений</a:t>
            </a:r>
          </a:p>
          <a:p>
            <a:pPr algn="just" fontAlgn="base" hangingPunct="0"/>
            <a:r>
              <a:rPr lang="ru-RU" dirty="0">
                <a:latin typeface="Times New Roman" pitchFamily="18" charset="0"/>
                <a:cs typeface="Times New Roman" pitchFamily="18" charset="0"/>
              </a:rPr>
              <a:t>Лабораторная работа 3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>
                <a:latin typeface="Times New Roman" pitchFamily="18" charset="0"/>
                <a:ea typeface="Times New Roman"/>
                <a:cs typeface="Times New Roman" pitchFamily="18" charset="0"/>
              </a:rPr>
              <a:t>Обработка экспериментальных данных по определению времени проявления фоторезиста в технологии фотолитографии на основе регрессионного анализа.</a:t>
            </a:r>
          </a:p>
          <a:p>
            <a:pPr algn="just" fontAlgn="base" hangingPunct="0"/>
            <a:r>
              <a:rPr lang="ru-RU" dirty="0">
                <a:latin typeface="Times New Roman" pitchFamily="18" charset="0"/>
                <a:cs typeface="Times New Roman" pitchFamily="18" charset="0"/>
              </a:rPr>
              <a:t>Лабораторная работа 4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pc="-20" dirty="0">
                <a:latin typeface="Times New Roman" pitchFamily="18" charset="0"/>
                <a:ea typeface="Times New Roman"/>
                <a:cs typeface="Times New Roman" pitchFamily="18" charset="0"/>
              </a:rPr>
              <a:t>Национальные стандарты. Метрологическая экспертиза проектов </a:t>
            </a:r>
            <a:r>
              <a:rPr lang="ru-RU" spc="-2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стандартов</a:t>
            </a:r>
            <a:endParaRPr lang="ru-RU" dirty="0" smtClean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algn="just" fontAlgn="base" hangingPunct="0"/>
            <a:r>
              <a:rPr lang="ru-RU" dirty="0">
                <a:latin typeface="Times New Roman" pitchFamily="18" charset="0"/>
                <a:cs typeface="Times New Roman" pitchFamily="18" charset="0"/>
              </a:rPr>
              <a:t>Лабораторная работа 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pc="-20" dirty="0">
                <a:latin typeface="Times New Roman" pitchFamily="18" charset="0"/>
                <a:ea typeface="Times New Roman"/>
                <a:cs typeface="Times New Roman" pitchFamily="18" charset="0"/>
              </a:rPr>
              <a:t>Выбор средства измерений для контроля работы технологической установки</a:t>
            </a:r>
          </a:p>
          <a:p>
            <a:pPr fontAlgn="base" hangingPunct="0"/>
            <a:endParaRPr lang="ru-RU" spc="-20" dirty="0" smtClean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algn="ctr" fontAlgn="base" hangingPunct="0"/>
            <a:r>
              <a:rPr lang="ru-RU" spc="-2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+ 2 тестирования (7 неделя и 15 неделя)</a:t>
            </a:r>
            <a:endParaRPr lang="ru-RU" spc="-20" dirty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8466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1909376" y="1325579"/>
            <a:ext cx="7148470" cy="4374573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Раздел 1. Метрология 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История развития метрологии 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Правовые основы метрологии 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Государственный метрологический надзор и контроль 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Нормирование метрологических характеристик средств измерений 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Организация метрологического контроля 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Средства измерений и контроля. 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Метрология цифровой экономики.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Метрология и методы контроля в микро- и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наноэлектронике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9. Методы и средства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электрических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измерений.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Метрология на производстве.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11. Время с точки зрения метрологии.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96780" y="567393"/>
            <a:ext cx="78430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Реферат с докладом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Время доклада – 7 минут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Темы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482402" y="733425"/>
            <a:ext cx="8291947" cy="3588041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Раздел 2. Стандартизация </a:t>
            </a:r>
          </a:p>
          <a:p>
            <a:endParaRPr lang="ru-RU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Цели и задачи стандартизации 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Основные принципы стандартизации 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Правовые основы стандартизации 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Виды стандартов 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Методы стандартизации 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Международная и региональная стандартизация 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 Международная организация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ISO 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8. Стандартизация в области информационных технологий 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9. Единая система программной документации (ЕСПД) 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10. Модели жизненного цикла программных средст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1285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0" y="1562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Текст 3"/>
          <p:cNvSpPr>
            <a:spLocks noGrp="1"/>
          </p:cNvSpPr>
          <p:nvPr>
            <p:ph type="body" sz="quarter" idx="10"/>
          </p:nvPr>
        </p:nvSpPr>
        <p:spPr>
          <a:xfrm>
            <a:off x="477981" y="768927"/>
            <a:ext cx="8298873" cy="3464870"/>
          </a:xfrm>
        </p:spPr>
        <p:txBody>
          <a:bodyPr>
            <a:normAutofit lnSpcReduction="10000"/>
          </a:bodyPr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Раздел 3. Сертификация </a:t>
            </a:r>
          </a:p>
          <a:p>
            <a:endParaRPr lang="ru-RU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История сертификации </a:t>
            </a:r>
          </a:p>
          <a:p>
            <a:pPr algn="just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Нормативно-правовые основы сертификации </a:t>
            </a:r>
          </a:p>
          <a:p>
            <a:pPr algn="just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Виды сертификации </a:t>
            </a:r>
          </a:p>
          <a:p>
            <a:pPr algn="just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Система сертификации ГОСТ Р </a:t>
            </a:r>
          </a:p>
          <a:p>
            <a:pPr algn="just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Системы менеджмента качества по международным стандартам ISO серии 9000 </a:t>
            </a:r>
          </a:p>
          <a:p>
            <a:pPr algn="just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Сертификация продукции </a:t>
            </a:r>
          </a:p>
          <a:p>
            <a:pPr algn="just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 Сертификация услуг </a:t>
            </a:r>
          </a:p>
          <a:p>
            <a:pPr algn="just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8. Сертификация информационного и программного обеспечения </a:t>
            </a:r>
          </a:p>
          <a:p>
            <a:pPr algn="just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9. Порядок проведения сертификационных испытаний </a:t>
            </a:r>
          </a:p>
          <a:p>
            <a:pPr algn="just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10. Аккредитация органов по сертификации и испытательных лабораторий 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0" y="1285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0" y="1562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0" y="1838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91" name="Rectangle 19"/>
          <p:cNvSpPr>
            <a:spLocks noChangeArrowheads="1"/>
          </p:cNvSpPr>
          <p:nvPr/>
        </p:nvSpPr>
        <p:spPr bwMode="auto">
          <a:xfrm>
            <a:off x="0" y="2114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92" name="Rectangle 20"/>
          <p:cNvSpPr>
            <a:spLocks noChangeArrowheads="1"/>
          </p:cNvSpPr>
          <p:nvPr/>
        </p:nvSpPr>
        <p:spPr bwMode="auto">
          <a:xfrm>
            <a:off x="0" y="2390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9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4296" name="Rectangle 24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97" name="Rectangle 25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Оценочные средства</a:t>
            </a:r>
            <a:endParaRPr lang="ru-RU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Содержимое 2"/>
          <p:cNvSpPr txBox="1">
            <a:spLocks/>
          </p:cNvSpPr>
          <p:nvPr/>
        </p:nvSpPr>
        <p:spPr>
          <a:xfrm>
            <a:off x="457200" y="1600201"/>
            <a:ext cx="8229600" cy="198224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 теста в течение семестра – 6-10 баллов за тест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Реферат 22-30 баллов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Лабораторные работы 32-50 баллов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583660" y="810490"/>
            <a:ext cx="7708286" cy="45464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Учебно-методическое и информационное обеспечение дисциплины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07481" y="1484511"/>
            <a:ext cx="8660945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71500" algn="l"/>
              </a:tabLst>
            </a:pPr>
            <a:r>
              <a:rPr lang="ru-RU" sz="1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сновная литература: 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71500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1. Иванов И.А., 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Урушев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С.В., Кононов Д.П. , Воробьев А.А., Шадрина Н.Ю., Кондратенко В.Г. Метрология, стандартизация и сертификация. Учебник для вузов. СПб: Лань, 2020, 356 с.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71500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Пухаренко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Ю.В., 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Норин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В.А. Метрология, стандартизация и сертификация. Интернет-тестирование базовых знаний. Учебное пособие. СПб: Лань, 2019, 308 с.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71500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3. Сергеев, А. Г.  Метрология, стандартизация и сертификация в 2 ч. Часть 1. Метрология : учебник и практикум для вузов / А. Г. Сергеев. — 3-е изд.,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перераб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и доп. — Москва : Издательство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Юрайт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2021. — 324 с. — (Высшее образование). — ISBN 978-5-534-03643-5. — Текст : электронный // ЭБС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Юрайт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[сайт]. — URL: https://urait.ru/bcode/470349 (дата обращения: 10.05.2021).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71500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4. Сергеев, А. Г.  Метрология, стандартизация и сертификация в 2 ч. Часть 2. Стандартизация и сертификация : учебник и практикум для вузов / А. Г. Сергеев, В. В. 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Терегеря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 — 3-е изд.,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перераб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и доп. — Москва : Издательство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Юрайт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2021. — 325 с. — (Высшее образование). — ISBN 978-5-534-03645-9. — Текст : электронный // ЭБС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Юрайт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[сайт]. — URL: https://urait.ru/bcode/470350 (дата обращения: 10.05.2021).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0" y="120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27" name="Rectangle 15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2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30" name="Rectangle 18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3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3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36" name="Rectangle 24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38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39" name="Rectangle 27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41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42" name="Rectangle 30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44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45" name="Rectangle 33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47" name="Rectangle 3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48" name="Rectangle 36"/>
          <p:cNvSpPr>
            <a:spLocks noChangeArrowheads="1"/>
          </p:cNvSpPr>
          <p:nvPr/>
        </p:nvSpPr>
        <p:spPr bwMode="auto">
          <a:xfrm>
            <a:off x="0" y="1009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50" name="Rectangle 3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51" name="Rectangle 39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175364" y="733425"/>
            <a:ext cx="8755694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71500" algn="l"/>
              </a:tabLs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5. Жуков, В. К.  Метрология. Теория измерений : учебное пособие для вузов / В. К. Жуков. — Москва : Издательство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Юрайт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2020. — 414 с. — (Высшее образование). — ISBN 978-5-534-03865-1. — Текст : электронный // ЭБС </a:t>
            </a:r>
            <a:r>
              <a:rPr kumimoji="0" 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Юрайт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[сайт]. — URL: https://urait.ru/bcode/451396 (дата обращения: 10.05.2021).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</a:pPr>
            <a:r>
              <a:rPr lang="ru-RU" sz="1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6. </a:t>
            </a:r>
            <a:r>
              <a:rPr lang="ru-RU" sz="14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Радкевич</a:t>
            </a:r>
            <a:r>
              <a:rPr lang="ru-RU" sz="1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Я. М.  Метрология, стандартизация и сертификация в 3 ч. Часть 1. Метрология : учебник для вузов / Я. М. </a:t>
            </a:r>
            <a:r>
              <a:rPr lang="ru-RU" sz="14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Радкевич</a:t>
            </a:r>
            <a:r>
              <a:rPr lang="ru-RU" sz="1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А. Г. </a:t>
            </a:r>
            <a:r>
              <a:rPr lang="ru-RU" sz="14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Схиртладзе</a:t>
            </a:r>
            <a:r>
              <a:rPr lang="ru-RU" sz="1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 — 5-е изд., </a:t>
            </a:r>
            <a:r>
              <a:rPr lang="ru-RU" sz="14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перераб</a:t>
            </a:r>
            <a:r>
              <a:rPr lang="ru-RU" sz="1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и доп. — Москва : Издательство </a:t>
            </a:r>
            <a:r>
              <a:rPr lang="ru-RU" sz="14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Юрайт</a:t>
            </a:r>
            <a:r>
              <a:rPr lang="ru-RU" sz="1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2021. — 235 с. — (Высшее образование). — ISBN 978-5-534-01917-9. — Текст : электронный // ЭБС </a:t>
            </a:r>
            <a:r>
              <a:rPr lang="ru-RU" sz="14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Юрайт</a:t>
            </a:r>
            <a:r>
              <a:rPr lang="ru-RU" sz="1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[сайт]. — URL: https://urait.ru/bcode/470691 (дата обращения: 10.05.2021).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</a:pPr>
            <a:r>
              <a:rPr lang="ru-RU" sz="1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7. </a:t>
            </a:r>
            <a:r>
              <a:rPr lang="ru-RU" sz="14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Радкевич</a:t>
            </a:r>
            <a:r>
              <a:rPr lang="ru-RU" sz="1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Я. М.  Метрология, стандартизация и сертификация в 3 ч. Часть 2. Стандартизация : учебник для вузов / Я. М. </a:t>
            </a:r>
            <a:r>
              <a:rPr lang="ru-RU" sz="14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Радкевич</a:t>
            </a:r>
            <a:r>
              <a:rPr lang="ru-RU" sz="1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А. Г. </a:t>
            </a:r>
            <a:r>
              <a:rPr lang="ru-RU" sz="14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Схиртладзе</a:t>
            </a:r>
            <a:r>
              <a:rPr lang="ru-RU" sz="1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 — 5-е изд., </a:t>
            </a:r>
            <a:r>
              <a:rPr lang="ru-RU" sz="14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перераб</a:t>
            </a:r>
            <a:r>
              <a:rPr lang="ru-RU" sz="1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и доп. — Москва : Издательство </a:t>
            </a:r>
            <a:r>
              <a:rPr lang="ru-RU" sz="14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Юрайт</a:t>
            </a:r>
            <a:r>
              <a:rPr lang="ru-RU" sz="1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2021. — 481 с. — (Высшее образование). — ISBN 978-5-534-01929-2. — Текст : электронный // ЭБС </a:t>
            </a:r>
            <a:r>
              <a:rPr lang="ru-RU" sz="14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Юрайт</a:t>
            </a:r>
            <a:r>
              <a:rPr lang="ru-RU" sz="1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[сайт]. — URL: https://urait.ru/bcode/470702 (дата обращения: 10.05.2021).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</a:pPr>
            <a:r>
              <a:rPr lang="ru-RU" sz="1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8. </a:t>
            </a:r>
            <a:r>
              <a:rPr lang="ru-RU" sz="14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Радкевич</a:t>
            </a:r>
            <a:r>
              <a:rPr lang="ru-RU" sz="1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Я. М.  Метрология, стандартизация и сертификация в 3 ч. Часть 3. Сертификация : учебник для вузов / Я. М. </a:t>
            </a:r>
            <a:r>
              <a:rPr lang="ru-RU" sz="14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Радкевич</a:t>
            </a:r>
            <a:r>
              <a:rPr lang="ru-RU" sz="1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А. Г. </a:t>
            </a:r>
            <a:r>
              <a:rPr lang="ru-RU" sz="14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Схиртладзе</a:t>
            </a:r>
            <a:r>
              <a:rPr lang="ru-RU" sz="1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 — 5-е изд., </a:t>
            </a:r>
            <a:r>
              <a:rPr lang="ru-RU" sz="14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перераб</a:t>
            </a:r>
            <a:r>
              <a:rPr lang="ru-RU" sz="1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и доп. — Москва : Издательство </a:t>
            </a:r>
            <a:r>
              <a:rPr lang="ru-RU" sz="14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Юрайт</a:t>
            </a:r>
            <a:r>
              <a:rPr lang="ru-RU" sz="1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2021. — 132 с. — (Высшее образование). — ISBN 978-5-534-08499-3. — Текст : электронный // ЭБС </a:t>
            </a:r>
            <a:r>
              <a:rPr lang="ru-RU" sz="14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Юрайт</a:t>
            </a:r>
            <a:r>
              <a:rPr lang="ru-RU" sz="1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[сайт]. — URL: https://urait.ru/bcode/470703 (дата обращения: 10.05.2021).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71500" algn="l"/>
              </a:tabLst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6922</TotalTime>
  <Words>419</Words>
  <Application>Microsoft Office PowerPoint</Application>
  <PresentationFormat>Экран (16:9)</PresentationFormat>
  <Paragraphs>111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Cover</vt:lpstr>
      <vt:lpstr>1_Cover</vt:lpstr>
      <vt:lpstr>  Метрология, обеспечение качества и сертификация изделий  Лекция 1</vt:lpstr>
      <vt:lpstr>Содержание курса</vt:lpstr>
      <vt:lpstr>Презентация PowerPoint</vt:lpstr>
      <vt:lpstr>Презентация PowerPoint</vt:lpstr>
      <vt:lpstr>Презентация PowerPoint</vt:lpstr>
      <vt:lpstr>Презентация PowerPoint</vt:lpstr>
      <vt:lpstr>Оценочные средства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Iveta</cp:lastModifiedBy>
  <cp:revision>232</cp:revision>
  <dcterms:created xsi:type="dcterms:W3CDTF">2014-06-27T12:30:22Z</dcterms:created>
  <dcterms:modified xsi:type="dcterms:W3CDTF">2024-02-14T09:22:18Z</dcterms:modified>
</cp:coreProperties>
</file>