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11C62-86EF-4243-BD49-0215574D3E2C}" type="datetimeFigureOut">
              <a:rPr lang="en-CA" smtClean="0"/>
              <a:t>2025-09-29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18483-52C4-4F74-96A3-0346902DF544}" type="slidenum">
              <a:rPr lang="en-CA" smtClean="0"/>
              <a:t>‹#›</a:t>
            </a:fld>
            <a:endParaRPr lang="en-CA"/>
          </a:p>
        </p:txBody>
      </p:sp>
    </p:spTree>
    <p:extLst>
      <p:ext uri="{BB962C8B-B14F-4D97-AF65-F5344CB8AC3E}">
        <p14:creationId xmlns:p14="http://schemas.microsoft.com/office/powerpoint/2010/main" val="304942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A218483-52C4-4F74-96A3-0346902DF544}" type="slidenum">
              <a:rPr lang="en-CA" smtClean="0"/>
              <a:t>3</a:t>
            </a:fld>
            <a:endParaRPr lang="en-CA"/>
          </a:p>
        </p:txBody>
      </p:sp>
    </p:spTree>
    <p:extLst>
      <p:ext uri="{BB962C8B-B14F-4D97-AF65-F5344CB8AC3E}">
        <p14:creationId xmlns:p14="http://schemas.microsoft.com/office/powerpoint/2010/main" val="73680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23DCC-2662-FDF4-9E1A-F0D9586DC1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5E2470-27BF-F9E7-8751-B201E571DF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B0EF5-9DB1-7087-2638-76B35CFF31E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99E5B5D2-181E-BDC9-9723-D46DF57A988F}"/>
              </a:ext>
            </a:extLst>
          </p:cNvPr>
          <p:cNvSpPr>
            <a:spLocks noGrp="1"/>
          </p:cNvSpPr>
          <p:nvPr>
            <p:ph type="sldNum" sz="quarter" idx="5"/>
          </p:nvPr>
        </p:nvSpPr>
        <p:spPr/>
        <p:txBody>
          <a:bodyPr/>
          <a:lstStyle/>
          <a:p>
            <a:fld id="{9A218483-52C4-4F74-96A3-0346902DF544}" type="slidenum">
              <a:rPr lang="en-CA" smtClean="0"/>
              <a:t>4</a:t>
            </a:fld>
            <a:endParaRPr lang="en-CA"/>
          </a:p>
        </p:txBody>
      </p:sp>
    </p:spTree>
    <p:extLst>
      <p:ext uri="{BB962C8B-B14F-4D97-AF65-F5344CB8AC3E}">
        <p14:creationId xmlns:p14="http://schemas.microsoft.com/office/powerpoint/2010/main" val="1324246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A631649-3BA8-4C74-8E94-C526DEFB0D3F}" type="datetimeFigureOut">
              <a:rPr lang="en-CA" smtClean="0"/>
              <a:t>2025-09-29</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416982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1649-3BA8-4C74-8E94-C526DEFB0D3F}"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310150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1649-3BA8-4C74-8E94-C526DEFB0D3F}"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30693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1649-3BA8-4C74-8E94-C526DEFB0D3F}"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6DA4295-17F3-475E-BA7D-70FC2DA15F8D}"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569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1649-3BA8-4C74-8E94-C526DEFB0D3F}"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1631322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631649-3BA8-4C74-8E94-C526DEFB0D3F}" type="datetimeFigureOut">
              <a:rPr lang="en-CA" smtClean="0"/>
              <a:t>2025-09-29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1326828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631649-3BA8-4C74-8E94-C526DEFB0D3F}" type="datetimeFigureOut">
              <a:rPr lang="en-CA" smtClean="0"/>
              <a:t>2025-09-29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419713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31649-3BA8-4C74-8E94-C526DEFB0D3F}"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62501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31649-3BA8-4C74-8E94-C526DEFB0D3F}"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27097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31649-3BA8-4C74-8E94-C526DEFB0D3F}"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146782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31649-3BA8-4C74-8E94-C526DEFB0D3F}"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258892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631649-3BA8-4C74-8E94-C526DEFB0D3F}"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61379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31649-3BA8-4C74-8E94-C526DEFB0D3F}" type="datetimeFigureOut">
              <a:rPr lang="en-CA" smtClean="0"/>
              <a:t>2025-09-29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141766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631649-3BA8-4C74-8E94-C526DEFB0D3F}" type="datetimeFigureOut">
              <a:rPr lang="en-CA" smtClean="0"/>
              <a:t>2025-09-29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139900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1649-3BA8-4C74-8E94-C526DEFB0D3F}" type="datetimeFigureOut">
              <a:rPr lang="en-CA" smtClean="0"/>
              <a:t>2025-09-29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179787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1649-3BA8-4C74-8E94-C526DEFB0D3F}"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92024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1649-3BA8-4C74-8E94-C526DEFB0D3F}"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6DA4295-17F3-475E-BA7D-70FC2DA15F8D}" type="slidenum">
              <a:rPr lang="en-CA" smtClean="0"/>
              <a:t>‹#›</a:t>
            </a:fld>
            <a:endParaRPr lang="en-CA"/>
          </a:p>
        </p:txBody>
      </p:sp>
    </p:spTree>
    <p:extLst>
      <p:ext uri="{BB962C8B-B14F-4D97-AF65-F5344CB8AC3E}">
        <p14:creationId xmlns:p14="http://schemas.microsoft.com/office/powerpoint/2010/main" val="54396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CA"/>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631649-3BA8-4C74-8E94-C526DEFB0D3F}" type="datetimeFigureOut">
              <a:rPr lang="en-CA" smtClean="0"/>
              <a:t>2025-09-29</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DA4295-17F3-475E-BA7D-70FC2DA15F8D}" type="slidenum">
              <a:rPr lang="en-CA" smtClean="0"/>
              <a:t>‹#›</a:t>
            </a:fld>
            <a:endParaRPr lang="en-CA"/>
          </a:p>
        </p:txBody>
      </p:sp>
    </p:spTree>
    <p:extLst>
      <p:ext uri="{BB962C8B-B14F-4D97-AF65-F5344CB8AC3E}">
        <p14:creationId xmlns:p14="http://schemas.microsoft.com/office/powerpoint/2010/main" val="1021545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wikibit.it/c/cosa-significa-clickbait-289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hyperlink" Target="https://www.nait.ca/" TargetMode="External"/><Relationship Id="rId3" Type="http://schemas.openxmlformats.org/officeDocument/2006/relationships/image" Target="../media/image1.jpeg"/><Relationship Id="rId7" Type="http://schemas.openxmlformats.org/officeDocument/2006/relationships/hyperlink" Target="mailto:domingo.arrbelrey@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pixabay.com/de/at-email-senden-e-mail-internet-1020063/" TargetMode="External"/><Relationship Id="rId5" Type="http://schemas.openxmlformats.org/officeDocument/2006/relationships/image" Target="../media/image5.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pixabay.com/de/at-email-senden-e-mail-internet-1020063/" TargetMode="External"/><Relationship Id="rId5" Type="http://schemas.openxmlformats.org/officeDocument/2006/relationships/image" Target="../media/image5.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hyperlink" Target="http://maestroenredado.blogspot.com/2017/11/diario-de-un-proyecto-de-aprendizaje_10.html"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8"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06"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7"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81"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208"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09"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0"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1"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2"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3"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4"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5"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6"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7"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8"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19"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0"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1"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2"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3"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4"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5"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6"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227"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02"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03"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04"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05"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06"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07"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08"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09"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0"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1"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2"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3"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4"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5"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6"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7"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18"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CA"/>
            </a:p>
          </p:txBody>
        </p:sp>
        <p:sp>
          <p:nvSpPr>
            <p:cNvPr id="119"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0"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1"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2"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3"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4"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5"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6"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7"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8"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29"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30"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sp>
          <p:nvSpPr>
            <p:cNvPr id="131"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CA"/>
            </a:p>
          </p:txBody>
        </p:sp>
      </p:grpSp>
      <p:pic>
        <p:nvPicPr>
          <p:cNvPr id="133"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C506908-3B5C-4D2A-B053-2799601E0E3E}"/>
              </a:ext>
            </a:extLst>
          </p:cNvPr>
          <p:cNvSpPr>
            <a:spLocks noGrp="1"/>
          </p:cNvSpPr>
          <p:nvPr>
            <p:ph type="ctrTitle"/>
          </p:nvPr>
        </p:nvSpPr>
        <p:spPr>
          <a:xfrm>
            <a:off x="6204784" y="1113282"/>
            <a:ext cx="5706227" cy="2396681"/>
          </a:xfrm>
        </p:spPr>
        <p:txBody>
          <a:bodyPr>
            <a:normAutofit/>
          </a:bodyPr>
          <a:lstStyle/>
          <a:p>
            <a:r>
              <a:rPr lang="en-US" dirty="0">
                <a:solidFill>
                  <a:srgbClr val="FFFFFF"/>
                </a:solidFill>
              </a:rPr>
              <a:t>Assignment 1 – Reconnaissance and phishing</a:t>
            </a:r>
            <a:br>
              <a:rPr lang="en-US" sz="3000" dirty="0">
                <a:solidFill>
                  <a:srgbClr val="FFFFFF"/>
                </a:solidFill>
              </a:rPr>
            </a:br>
            <a:r>
              <a:rPr lang="en-US" sz="2400" dirty="0">
                <a:solidFill>
                  <a:srgbClr val="FFFFFF"/>
                </a:solidFill>
              </a:rPr>
              <a:t>cybr3040 Human security</a:t>
            </a:r>
            <a:endParaRPr lang="en-CA" sz="3000" dirty="0">
              <a:solidFill>
                <a:srgbClr val="FFFFFF"/>
              </a:solidFill>
            </a:endParaRPr>
          </a:p>
        </p:txBody>
      </p:sp>
      <p:sp>
        <p:nvSpPr>
          <p:cNvPr id="3" name="Subtitle 2">
            <a:extLst>
              <a:ext uri="{FF2B5EF4-FFF2-40B4-BE49-F238E27FC236}">
                <a16:creationId xmlns:a16="http://schemas.microsoft.com/office/drawing/2014/main" id="{EB327BA1-A216-8518-A1CA-C1F2348DE1BE}"/>
              </a:ext>
            </a:extLst>
          </p:cNvPr>
          <p:cNvSpPr>
            <a:spLocks noGrp="1"/>
          </p:cNvSpPr>
          <p:nvPr>
            <p:ph type="subTitle" idx="1"/>
          </p:nvPr>
        </p:nvSpPr>
        <p:spPr>
          <a:xfrm>
            <a:off x="6390126" y="4480810"/>
            <a:ext cx="4966333" cy="2052720"/>
          </a:xfrm>
        </p:spPr>
        <p:txBody>
          <a:bodyPr>
            <a:normAutofit/>
          </a:bodyPr>
          <a:lstStyle/>
          <a:p>
            <a:r>
              <a:rPr lang="en-US" sz="2800" dirty="0">
                <a:solidFill>
                  <a:schemeClr val="bg2"/>
                </a:solidFill>
              </a:rPr>
              <a:t>Prepared By:</a:t>
            </a:r>
          </a:p>
          <a:p>
            <a:r>
              <a:rPr lang="en-US" sz="2800" dirty="0">
                <a:solidFill>
                  <a:schemeClr val="bg2"/>
                </a:solidFill>
              </a:rPr>
              <a:t>Arr Domingo</a:t>
            </a:r>
            <a:endParaRPr lang="en-CA" sz="2800" dirty="0">
              <a:solidFill>
                <a:schemeClr val="bg2"/>
              </a:solidFill>
            </a:endParaRPr>
          </a:p>
        </p:txBody>
      </p:sp>
      <p:sp useBgFill="1">
        <p:nvSpPr>
          <p:cNvPr id="135"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descr="A mouse cursor and a fishing hook&#10;&#10;AI-generated content may be incorrect.">
            <a:extLst>
              <a:ext uri="{FF2B5EF4-FFF2-40B4-BE49-F238E27FC236}">
                <a16:creationId xmlns:a16="http://schemas.microsoft.com/office/drawing/2014/main" id="{C2764ADF-6369-2BD8-14B7-00AEC9B2260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24347" y="1350831"/>
            <a:ext cx="4635583" cy="4148846"/>
          </a:xfrm>
          <a:prstGeom prst="rect">
            <a:avLst/>
          </a:prstGeom>
        </p:spPr>
      </p:pic>
    </p:spTree>
    <p:extLst>
      <p:ext uri="{BB962C8B-B14F-4D97-AF65-F5344CB8AC3E}">
        <p14:creationId xmlns:p14="http://schemas.microsoft.com/office/powerpoint/2010/main" val="27448237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09" name="Group 20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21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21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23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25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6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6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6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6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grpSp>
      <p:grpSp>
        <p:nvGrpSpPr>
          <p:cNvPr id="265" name="Group 264">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66" name="Rectangle 265">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7"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2E077B6F-7D6D-D3D8-079F-DE6982208F72}"/>
              </a:ext>
            </a:extLst>
          </p:cNvPr>
          <p:cNvSpPr>
            <a:spLocks noGrp="1"/>
          </p:cNvSpPr>
          <p:nvPr>
            <p:ph type="title"/>
          </p:nvPr>
        </p:nvSpPr>
        <p:spPr>
          <a:xfrm>
            <a:off x="4264188" y="146620"/>
            <a:ext cx="2424900" cy="393539"/>
          </a:xfrm>
        </p:spPr>
        <p:txBody>
          <a:bodyPr vert="horz" lIns="91440" tIns="45720" rIns="91440" bIns="45720" rtlCol="0" anchor="b">
            <a:noAutofit/>
          </a:bodyPr>
          <a:lstStyle/>
          <a:p>
            <a:r>
              <a:rPr lang="en-US" sz="2400" b="1" dirty="0"/>
              <a:t>Target Profile</a:t>
            </a:r>
          </a:p>
        </p:txBody>
      </p:sp>
      <p:pic>
        <p:nvPicPr>
          <p:cNvPr id="5" name="Picture 4" descr="Close up of dart board">
            <a:extLst>
              <a:ext uri="{FF2B5EF4-FFF2-40B4-BE49-F238E27FC236}">
                <a16:creationId xmlns:a16="http://schemas.microsoft.com/office/drawing/2014/main" id="{26B397FB-7EDC-001D-E80F-06D44AEBE790}"/>
              </a:ext>
            </a:extLst>
          </p:cNvPr>
          <p:cNvPicPr>
            <a:picLocks noChangeAspect="1"/>
          </p:cNvPicPr>
          <p:nvPr/>
        </p:nvPicPr>
        <p:blipFill>
          <a:blip r:embed="rId4">
            <a:extLst>
              <a:ext uri="{28A0092B-C50C-407E-A947-70E740481C1C}">
                <a14:useLocalDpi xmlns:a14="http://schemas.microsoft.com/office/drawing/2010/main" val="0"/>
              </a:ext>
            </a:extLst>
          </a:blip>
          <a:srcRect l="39715" r="15166" b="-1"/>
          <a:stretch>
            <a:fillRect/>
          </a:stretch>
        </p:blipFill>
        <p:spPr>
          <a:xfrm>
            <a:off x="-5597" y="10"/>
            <a:ext cx="4099295" cy="6857990"/>
          </a:xfrm>
          <a:prstGeom prst="rect">
            <a:avLst/>
          </a:prstGeom>
        </p:spPr>
      </p:pic>
      <p:grpSp>
        <p:nvGrpSpPr>
          <p:cNvPr id="269" name="Group 268">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70"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271"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72"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73"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274"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75"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76"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77"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78"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79"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0"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1"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2"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3"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4"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5"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6"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7"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8"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9"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0"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1"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2"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3"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4"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5"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6"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7"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8"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299"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0"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1"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2"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3"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4"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5"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6"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7"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8"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9"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0"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311"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2"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3"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4"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5"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6"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7"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8"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9"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20"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21"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22"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23"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grpSp>
      <p:grpSp>
        <p:nvGrpSpPr>
          <p:cNvPr id="325" name="Group 324">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26"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27"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28"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29"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30"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31"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32"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33"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34"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35"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grpSp>
      <p:sp>
        <p:nvSpPr>
          <p:cNvPr id="7" name="TextBox 6">
            <a:extLst>
              <a:ext uri="{FF2B5EF4-FFF2-40B4-BE49-F238E27FC236}">
                <a16:creationId xmlns:a16="http://schemas.microsoft.com/office/drawing/2014/main" id="{8ED0BB39-061F-0D37-09ED-3F5FB0053B1E}"/>
              </a:ext>
            </a:extLst>
          </p:cNvPr>
          <p:cNvSpPr txBox="1"/>
          <p:nvPr/>
        </p:nvSpPr>
        <p:spPr>
          <a:xfrm>
            <a:off x="4264188" y="540159"/>
            <a:ext cx="7668232" cy="5970865"/>
          </a:xfrm>
          <a:prstGeom prst="rect">
            <a:avLst/>
          </a:prstGeom>
          <a:noFill/>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***Disclaimer: This is based on a real experience happened 4 years ago where I was the target and lost almost $1000. The message in the email is not the exact message I received from attacker as I needed to edit per requirement of this assignment, but the way I was socially-engineered is like that.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500" dirty="0">
                <a:latin typeface="Calibri" panose="020F0502020204030204" pitchFamily="34" charset="0"/>
                <a:ea typeface="Calibri" panose="020F0502020204030204" pitchFamily="34" charset="0"/>
                <a:cs typeface="Calibri" panose="020F0502020204030204" pitchFamily="34" charset="0"/>
              </a:rPr>
              <a:t>Target Person: Arr</a:t>
            </a:r>
          </a:p>
          <a:p>
            <a:r>
              <a:rPr lang="en-US" sz="1500" dirty="0">
                <a:latin typeface="Calibri" panose="020F0502020204030204" pitchFamily="34" charset="0"/>
                <a:ea typeface="Calibri" panose="020F0502020204030204" pitchFamily="34" charset="0"/>
                <a:cs typeface="Calibri" panose="020F0502020204030204" pitchFamily="34" charset="0"/>
              </a:rPr>
              <a:t>Type of Work: Online seller </a:t>
            </a:r>
          </a:p>
          <a:p>
            <a:r>
              <a:rPr lang="en-US" sz="1500" dirty="0">
                <a:latin typeface="Calibri" panose="020F0502020204030204" pitchFamily="34" charset="0"/>
                <a:ea typeface="Calibri" panose="020F0502020204030204" pitchFamily="34" charset="0"/>
                <a:cs typeface="Calibri" panose="020F0502020204030204" pitchFamily="34" charset="0"/>
              </a:rPr>
              <a:t>Location: Edmonton, AB</a:t>
            </a:r>
          </a:p>
          <a:p>
            <a:r>
              <a:rPr lang="en-US" sz="1500" dirty="0">
                <a:latin typeface="Calibri" panose="020F0502020204030204" pitchFamily="34" charset="0"/>
                <a:ea typeface="Calibri" panose="020F0502020204030204" pitchFamily="34" charset="0"/>
                <a:cs typeface="Calibri" panose="020F0502020204030204" pitchFamily="34" charset="0"/>
              </a:rPr>
              <a:t>Nationality: Filipino</a:t>
            </a:r>
          </a:p>
          <a:p>
            <a:r>
              <a:rPr lang="en-US" sz="1500" dirty="0">
                <a:latin typeface="Calibri" panose="020F0502020204030204" pitchFamily="34" charset="0"/>
                <a:ea typeface="Calibri" panose="020F0502020204030204" pitchFamily="34" charset="0"/>
                <a:cs typeface="Calibri" panose="020F0502020204030204" pitchFamily="34" charset="0"/>
              </a:rPr>
              <a:t>Item Sold Online: Brand new gaming chair and desk</a:t>
            </a:r>
          </a:p>
          <a:p>
            <a:r>
              <a:rPr lang="en-US" sz="1500" dirty="0">
                <a:latin typeface="Calibri" panose="020F0502020204030204" pitchFamily="34" charset="0"/>
                <a:ea typeface="Calibri" panose="020F0502020204030204" pitchFamily="34" charset="0"/>
                <a:cs typeface="Calibri" panose="020F0502020204030204" pitchFamily="34" charset="0"/>
              </a:rPr>
              <a:t>Cost of both items: $320</a:t>
            </a:r>
          </a:p>
          <a:p>
            <a:r>
              <a:rPr lang="en-US" sz="1500" dirty="0">
                <a:latin typeface="Calibri" panose="020F0502020204030204" pitchFamily="34" charset="0"/>
                <a:ea typeface="Calibri" panose="020F0502020204030204" pitchFamily="34" charset="0"/>
                <a:cs typeface="Calibri" panose="020F0502020204030204" pitchFamily="34" charset="0"/>
              </a:rPr>
              <a:t>Online Platform: Facebook marketplace, Kijiji.com</a:t>
            </a:r>
          </a:p>
          <a:p>
            <a:r>
              <a:rPr lang="en-US" sz="1500" dirty="0">
                <a:latin typeface="Calibri" panose="020F0502020204030204" pitchFamily="34" charset="0"/>
                <a:ea typeface="Calibri" panose="020F0502020204030204" pitchFamily="34" charset="0"/>
                <a:cs typeface="Calibri" panose="020F0502020204030204" pitchFamily="34" charset="0"/>
              </a:rPr>
              <a:t>Other details: Contact info is updated online</a:t>
            </a:r>
          </a:p>
          <a:p>
            <a:r>
              <a:rPr lang="en-US" sz="1500" dirty="0">
                <a:latin typeface="Calibri" panose="020F0502020204030204" pitchFamily="34" charset="0"/>
                <a:ea typeface="Calibri" panose="020F0502020204030204" pitchFamily="34" charset="0"/>
                <a:cs typeface="Calibri" panose="020F0502020204030204" pitchFamily="34" charset="0"/>
              </a:rPr>
              <a:t>Form of Info Gathering: Facebook account, Kijiji account, LinkedIn account</a:t>
            </a:r>
          </a:p>
          <a:p>
            <a:r>
              <a:rPr lang="en-US" sz="1500" dirty="0">
                <a:latin typeface="Calibri" panose="020F0502020204030204" pitchFamily="34" charset="0"/>
                <a:ea typeface="Calibri" panose="020F0502020204030204" pitchFamily="34" charset="0"/>
                <a:cs typeface="Calibri" panose="020F0502020204030204" pitchFamily="34" charset="0"/>
              </a:rPr>
              <a:t>Tools/Resources Used: Text message, Email, Fake Cheque, Believable Story</a:t>
            </a:r>
          </a:p>
          <a:p>
            <a:endParaRPr lang="en-US" sz="1500" dirty="0">
              <a:latin typeface="Calibri" panose="020F0502020204030204" pitchFamily="34" charset="0"/>
              <a:ea typeface="Calibri" panose="020F0502020204030204" pitchFamily="34" charset="0"/>
              <a:cs typeface="Calibri" panose="020F0502020204030204" pitchFamily="34" charset="0"/>
            </a:endParaRPr>
          </a:p>
          <a:p>
            <a:r>
              <a:rPr lang="en-US" sz="1500" dirty="0">
                <a:latin typeface="Calibri" panose="020F0502020204030204" pitchFamily="34" charset="0"/>
                <a:ea typeface="Calibri" panose="020F0502020204030204" pitchFamily="34" charset="0"/>
                <a:cs typeface="Calibri" panose="020F0502020204030204" pitchFamily="34" charset="0"/>
              </a:rPr>
              <a:t>Reason of Phishing Attack:</a:t>
            </a:r>
          </a:p>
          <a:p>
            <a:r>
              <a:rPr lang="en-US" sz="1500" dirty="0">
                <a:latin typeface="Calibri" panose="020F0502020204030204" pitchFamily="34" charset="0"/>
                <a:ea typeface="Calibri" panose="020F0502020204030204" pitchFamily="34" charset="0"/>
                <a:cs typeface="Calibri" panose="020F0502020204030204" pitchFamily="34" charset="0"/>
              </a:rPr>
              <a:t>	- Target looks poor and desperate to get a sale. He’ll be happy if he get one.</a:t>
            </a:r>
          </a:p>
          <a:p>
            <a:r>
              <a:rPr lang="en-US" sz="1500" dirty="0">
                <a:latin typeface="Calibri" panose="020F0502020204030204" pitchFamily="34" charset="0"/>
                <a:ea typeface="Calibri" panose="020F0502020204030204" pitchFamily="34" charset="0"/>
                <a:cs typeface="Calibri" panose="020F0502020204030204" pitchFamily="34" charset="0"/>
              </a:rPr>
              <a:t>	- Target seems easy to build rapport with.</a:t>
            </a:r>
          </a:p>
          <a:p>
            <a:r>
              <a:rPr lang="en-US" sz="1500" dirty="0">
                <a:latin typeface="Calibri" panose="020F0502020204030204" pitchFamily="34" charset="0"/>
                <a:ea typeface="Calibri" panose="020F0502020204030204" pitchFamily="34" charset="0"/>
                <a:cs typeface="Calibri" panose="020F0502020204030204" pitchFamily="34" charset="0"/>
              </a:rPr>
              <a:t>	- Since the target looks like not originally from Canada, seems it is easy to manipulate/control.</a:t>
            </a:r>
          </a:p>
          <a:p>
            <a:r>
              <a:rPr lang="en-US" sz="1500" dirty="0">
                <a:latin typeface="Calibri" panose="020F0502020204030204" pitchFamily="34" charset="0"/>
                <a:ea typeface="Calibri" panose="020F0502020204030204" pitchFamily="34" charset="0"/>
                <a:cs typeface="Calibri" panose="020F0502020204030204" pitchFamily="34" charset="0"/>
              </a:rPr>
              <a:t>	- Target seems easy to give trust if there is a good and believable story in place.</a:t>
            </a:r>
          </a:p>
          <a:p>
            <a:endParaRPr lang="en-US" sz="1500" dirty="0">
              <a:latin typeface="Calibri" panose="020F0502020204030204" pitchFamily="34" charset="0"/>
              <a:ea typeface="Calibri" panose="020F0502020204030204" pitchFamily="34" charset="0"/>
              <a:cs typeface="Calibri" panose="020F0502020204030204" pitchFamily="34" charset="0"/>
            </a:endParaRPr>
          </a:p>
          <a:p>
            <a:r>
              <a:rPr lang="en-US" sz="1500" dirty="0">
                <a:latin typeface="Calibri" panose="020F0502020204030204" pitchFamily="34" charset="0"/>
                <a:ea typeface="Calibri" panose="020F0502020204030204" pitchFamily="34" charset="0"/>
                <a:cs typeface="Calibri" panose="020F0502020204030204" pitchFamily="34" charset="0"/>
              </a:rPr>
              <a:t>Method of Attack:</a:t>
            </a:r>
          </a:p>
          <a:p>
            <a:pPr marL="342900" indent="-342900">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Send a text message to inquire about the item/product and to gain trust.</a:t>
            </a:r>
          </a:p>
          <a:p>
            <a:pPr marL="342900" indent="-342900">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Once trust is in place, create a story that will make him believe that the intention is real. </a:t>
            </a:r>
          </a:p>
          <a:p>
            <a:pPr marL="342900" indent="-342900">
              <a:buAutoNum type="arabicPeriod"/>
            </a:pPr>
            <a:r>
              <a:rPr lang="en-CA" sz="1500" dirty="0">
                <a:latin typeface="Calibri" panose="020F0502020204030204" pitchFamily="34" charset="0"/>
                <a:ea typeface="Calibri" panose="020F0502020204030204" pitchFamily="34" charset="0"/>
                <a:cs typeface="Calibri" panose="020F0502020204030204" pitchFamily="34" charset="0"/>
              </a:rPr>
              <a:t>Send an email about payment method with attached fake cheque.</a:t>
            </a:r>
          </a:p>
        </p:txBody>
      </p:sp>
    </p:spTree>
    <p:extLst>
      <p:ext uri="{BB962C8B-B14F-4D97-AF65-F5344CB8AC3E}">
        <p14:creationId xmlns:p14="http://schemas.microsoft.com/office/powerpoint/2010/main" val="149962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01" name="Group 10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0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0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0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0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0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0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0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1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2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3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3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4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4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5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5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5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5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5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5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grpSp>
      <p:grpSp>
        <p:nvGrpSpPr>
          <p:cNvPr id="157" name="Group 156">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8" name="Rectangle 157">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9"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A cartoon character running with a blue envelope&#10;&#10;AI-generated content may be incorrect.">
            <a:extLst>
              <a:ext uri="{FF2B5EF4-FFF2-40B4-BE49-F238E27FC236}">
                <a16:creationId xmlns:a16="http://schemas.microsoft.com/office/drawing/2014/main" id="{6BD1FE01-78F6-5F6C-A22E-14695C4D5ED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6084" r="6323"/>
          <a:stretch>
            <a:fillRect/>
          </a:stretch>
        </p:blipFill>
        <p:spPr>
          <a:xfrm>
            <a:off x="9968563" y="3067291"/>
            <a:ext cx="2588769" cy="4375584"/>
          </a:xfrm>
          <a:prstGeom prst="ellipse">
            <a:avLst/>
          </a:prstGeom>
          <a:ln>
            <a:noFill/>
          </a:ln>
          <a:effectLst>
            <a:outerShdw blurRad="558800" dist="1981200" dir="21540000" sx="1000" sy="1000" algn="ctr" rotWithShape="0">
              <a:srgbClr val="000000">
                <a:alpha val="91000"/>
              </a:srgbClr>
            </a:outerShdw>
            <a:reflection blurRad="12700" stA="38000" endPos="65000" dir="5400000" sy="-100000" algn="bl" rotWithShape="0"/>
            <a:softEdge rad="508000"/>
          </a:effectLst>
        </p:spPr>
      </p:pic>
      <p:grpSp>
        <p:nvGrpSpPr>
          <p:cNvPr id="161" name="Group 160">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2"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63"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64"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65"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66"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67"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68"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69"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0"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1"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2"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3"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4"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5"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6"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7"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8"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9"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0"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1"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2"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3"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4"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5"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6"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7"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8"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89"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0"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91"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2"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3"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4"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5"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6"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7"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8"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9"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0"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1"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2"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203"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4"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5"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6"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7"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8"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9"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0"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1"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2"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3"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4"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5"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grpSp>
      <p:grpSp>
        <p:nvGrpSpPr>
          <p:cNvPr id="217" name="Group 216">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8"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9"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0"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1"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2"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3"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4"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5"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6"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7"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grpSp>
      <p:sp>
        <p:nvSpPr>
          <p:cNvPr id="8" name="TextBox 7">
            <a:extLst>
              <a:ext uri="{FF2B5EF4-FFF2-40B4-BE49-F238E27FC236}">
                <a16:creationId xmlns:a16="http://schemas.microsoft.com/office/drawing/2014/main" id="{EA92E732-B9D0-AA70-605C-7CA4D5C46D5B}"/>
              </a:ext>
            </a:extLst>
          </p:cNvPr>
          <p:cNvSpPr txBox="1"/>
          <p:nvPr/>
        </p:nvSpPr>
        <p:spPr>
          <a:xfrm>
            <a:off x="2081392" y="135719"/>
            <a:ext cx="8475784" cy="6324808"/>
          </a:xfrm>
          <a:prstGeom prst="rect">
            <a:avLst/>
          </a:prstGeom>
          <a:noFill/>
        </p:spPr>
        <p:txBody>
          <a:bodyPr wrap="square" rtlCol="0">
            <a:spAutoFit/>
          </a:bodyPr>
          <a:lstStyle/>
          <a:p>
            <a:r>
              <a:rPr lang="en-US" sz="1500" dirty="0"/>
              <a:t>To: </a:t>
            </a:r>
            <a:r>
              <a:rPr lang="en-US" sz="1500" dirty="0">
                <a:hlinkClick r:id="rId7">
                  <a:extLst>
                    <a:ext uri="{A12FA001-AC4F-418D-AE19-62706E023703}">
                      <ahyp:hlinkClr xmlns:ahyp="http://schemas.microsoft.com/office/drawing/2018/hyperlinkcolor" val="tx"/>
                    </a:ext>
                  </a:extLst>
                </a:hlinkClick>
              </a:rPr>
              <a:t>domingo.arrbelrey@gmail.com</a:t>
            </a:r>
            <a:endParaRPr lang="en-US" sz="1500" dirty="0"/>
          </a:p>
          <a:p>
            <a:endParaRPr lang="en-US" sz="1500" dirty="0"/>
          </a:p>
          <a:p>
            <a:r>
              <a:rPr lang="en-US" sz="1500" dirty="0"/>
              <a:t>Subject: Cheque and Deposit Instructions for the chair and desk</a:t>
            </a:r>
          </a:p>
          <a:p>
            <a:endParaRPr lang="en-US" sz="1500" dirty="0"/>
          </a:p>
          <a:p>
            <a:endParaRPr lang="en-US" sz="1500" dirty="0"/>
          </a:p>
          <a:p>
            <a:r>
              <a:rPr lang="en-US" sz="1500" dirty="0"/>
              <a:t>Hi Arr,</a:t>
            </a:r>
          </a:p>
          <a:p>
            <a:endParaRPr lang="en-US" sz="1500" dirty="0"/>
          </a:p>
          <a:p>
            <a:r>
              <a:rPr lang="en-US" sz="1500" dirty="0"/>
              <a:t>As stated in my text message to you, the item you posted online looks fabulous. The desk and the gaming chair fits perfectly in my room, and this is exactly what I am looking for. It is also way more affordable compared to others, that is why I am buying both items. </a:t>
            </a:r>
          </a:p>
          <a:p>
            <a:endParaRPr lang="en-US" sz="1500" dirty="0"/>
          </a:p>
          <a:p>
            <a:r>
              <a:rPr lang="en-US" sz="1500" dirty="0"/>
              <a:t>I know you are selling them for only $320, but I have made out a cheque for $590. My mover will pickup the items, but you need to first deposit and give the extra $270 to my mover as he has other stuff to pick up for me. Once you deposit the money, the mover will contact you.</a:t>
            </a:r>
          </a:p>
          <a:p>
            <a:endParaRPr lang="en-US" sz="1500" dirty="0"/>
          </a:p>
          <a:p>
            <a:r>
              <a:rPr lang="en-US" sz="1500" dirty="0"/>
              <a:t>With that being said, please find  the attached cheque and steps to have it deposited per adventure. If you are not familiar with mobile deposits, </a:t>
            </a:r>
            <a:r>
              <a:rPr lang="en-US" sz="1500" dirty="0">
                <a:hlinkClick r:id="rId8">
                  <a:extLst>
                    <a:ext uri="{A12FA001-AC4F-418D-AE19-62706E023703}">
                      <ahyp:hlinkClr xmlns:ahyp="http://schemas.microsoft.com/office/drawing/2018/hyperlinkcolor" val="tx"/>
                    </a:ext>
                  </a:extLst>
                </a:hlinkClick>
              </a:rPr>
              <a:t>this is how you do it</a:t>
            </a:r>
            <a:r>
              <a:rPr lang="en-US" sz="1500" dirty="0"/>
              <a:t>.</a:t>
            </a:r>
          </a:p>
          <a:p>
            <a:endParaRPr lang="en-US" sz="1500" dirty="0"/>
          </a:p>
          <a:p>
            <a:r>
              <a:rPr lang="en-US" sz="1500" dirty="0"/>
              <a:t>I have called my bank to have the cheque approved so you should have the funds credited into your account upon deposit. Let me know when you have it cleared in your account.</a:t>
            </a:r>
          </a:p>
          <a:p>
            <a:endParaRPr lang="en-US" sz="1500" dirty="0"/>
          </a:p>
          <a:p>
            <a:endParaRPr lang="en-US" sz="1500" dirty="0"/>
          </a:p>
          <a:p>
            <a:r>
              <a:rPr lang="en-US" sz="1500" dirty="0"/>
              <a:t>Cheers,</a:t>
            </a:r>
          </a:p>
          <a:p>
            <a:r>
              <a:rPr lang="en-US" sz="1500" dirty="0"/>
              <a:t>Lilly</a:t>
            </a:r>
          </a:p>
          <a:p>
            <a:endParaRPr lang="en-US" sz="1500" dirty="0"/>
          </a:p>
          <a:p>
            <a:endParaRPr lang="en-US" sz="1500" dirty="0"/>
          </a:p>
          <a:p>
            <a:r>
              <a:rPr lang="en-US" sz="1500" dirty="0"/>
              <a:t>Arr </a:t>
            </a:r>
            <a:r>
              <a:rPr lang="en-US" sz="1500" dirty="0" err="1"/>
              <a:t>Belrey</a:t>
            </a:r>
            <a:r>
              <a:rPr lang="en-US" sz="1500" dirty="0"/>
              <a:t> Domingo -590-Approved by TD Canada for Mobile Deposit Only.jpg (746K)</a:t>
            </a:r>
          </a:p>
        </p:txBody>
      </p:sp>
    </p:spTree>
    <p:extLst>
      <p:ext uri="{BB962C8B-B14F-4D97-AF65-F5344CB8AC3E}">
        <p14:creationId xmlns:p14="http://schemas.microsoft.com/office/powerpoint/2010/main" val="136702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EE84CE31-7326-7A2D-29FE-40D80874F55B}"/>
            </a:ext>
          </a:extLst>
        </p:cNvPr>
        <p:cNvGrpSpPr/>
        <p:nvPr/>
      </p:nvGrpSpPr>
      <p:grpSpPr>
        <a:xfrm>
          <a:off x="0" y="0"/>
          <a:ext cx="0" cy="0"/>
          <a:chOff x="0" y="0"/>
          <a:chExt cx="0" cy="0"/>
        </a:xfrm>
      </p:grpSpPr>
      <p:pic>
        <p:nvPicPr>
          <p:cNvPr id="99" name="Picture 2">
            <a:extLst>
              <a:ext uri="{FF2B5EF4-FFF2-40B4-BE49-F238E27FC236}">
                <a16:creationId xmlns:a16="http://schemas.microsoft.com/office/drawing/2014/main" id="{4C2F76EA-5193-5597-6F2B-02E727F89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1" name="Group 100">
            <a:extLst>
              <a:ext uri="{FF2B5EF4-FFF2-40B4-BE49-F238E27FC236}">
                <a16:creationId xmlns:a16="http://schemas.microsoft.com/office/drawing/2014/main" id="{D0CCAA1E-0CC8-305E-12F6-D59D4976E6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2" name="Rectangle 5">
              <a:extLst>
                <a:ext uri="{FF2B5EF4-FFF2-40B4-BE49-F238E27FC236}">
                  <a16:creationId xmlns:a16="http://schemas.microsoft.com/office/drawing/2014/main" id="{6ADCCFF1-D75A-962A-E983-69097DAF57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103" name="Freeform 6">
              <a:extLst>
                <a:ext uri="{FF2B5EF4-FFF2-40B4-BE49-F238E27FC236}">
                  <a16:creationId xmlns:a16="http://schemas.microsoft.com/office/drawing/2014/main" id="{3D88EF63-CA8F-ECC8-2552-6E9A5468CB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4" name="Freeform 7">
              <a:extLst>
                <a:ext uri="{FF2B5EF4-FFF2-40B4-BE49-F238E27FC236}">
                  <a16:creationId xmlns:a16="http://schemas.microsoft.com/office/drawing/2014/main" id="{590FC4DD-909E-3346-F92A-7B9459721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5" name="Rectangle 8">
              <a:extLst>
                <a:ext uri="{FF2B5EF4-FFF2-40B4-BE49-F238E27FC236}">
                  <a16:creationId xmlns:a16="http://schemas.microsoft.com/office/drawing/2014/main" id="{64F4A90B-F867-792D-F7B4-1FB24155964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106" name="Freeform 9">
              <a:extLst>
                <a:ext uri="{FF2B5EF4-FFF2-40B4-BE49-F238E27FC236}">
                  <a16:creationId xmlns:a16="http://schemas.microsoft.com/office/drawing/2014/main" id="{D4C303F0-2AB6-EA44-1F79-3302C8E4E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7" name="Freeform 10">
              <a:extLst>
                <a:ext uri="{FF2B5EF4-FFF2-40B4-BE49-F238E27FC236}">
                  <a16:creationId xmlns:a16="http://schemas.microsoft.com/office/drawing/2014/main" id="{FB11AEBE-9879-5CFD-85D2-9A6AD47B9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8" name="Freeform 11">
              <a:extLst>
                <a:ext uri="{FF2B5EF4-FFF2-40B4-BE49-F238E27FC236}">
                  <a16:creationId xmlns:a16="http://schemas.microsoft.com/office/drawing/2014/main" id="{7EE97026-1355-52DB-BBED-2B5CD5B54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09" name="Freeform 12">
              <a:extLst>
                <a:ext uri="{FF2B5EF4-FFF2-40B4-BE49-F238E27FC236}">
                  <a16:creationId xmlns:a16="http://schemas.microsoft.com/office/drawing/2014/main" id="{BA572EDB-4D8E-BBD5-C18E-CA26A1D8C0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0" name="Freeform 13">
              <a:extLst>
                <a:ext uri="{FF2B5EF4-FFF2-40B4-BE49-F238E27FC236}">
                  <a16:creationId xmlns:a16="http://schemas.microsoft.com/office/drawing/2014/main" id="{D85077E6-6C06-5A5A-5DEC-0E4CF61A6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1" name="Freeform 14">
              <a:extLst>
                <a:ext uri="{FF2B5EF4-FFF2-40B4-BE49-F238E27FC236}">
                  <a16:creationId xmlns:a16="http://schemas.microsoft.com/office/drawing/2014/main" id="{9BBDD29E-607C-408A-CD3F-862C5CED6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2" name="Freeform 15">
              <a:extLst>
                <a:ext uri="{FF2B5EF4-FFF2-40B4-BE49-F238E27FC236}">
                  <a16:creationId xmlns:a16="http://schemas.microsoft.com/office/drawing/2014/main" id="{B6648DAC-F12E-01F7-2CC2-6A32664FA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3" name="Freeform 16">
              <a:extLst>
                <a:ext uri="{FF2B5EF4-FFF2-40B4-BE49-F238E27FC236}">
                  <a16:creationId xmlns:a16="http://schemas.microsoft.com/office/drawing/2014/main" id="{594AB556-E247-5908-6125-F583F8127C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4" name="Freeform 17">
              <a:extLst>
                <a:ext uri="{FF2B5EF4-FFF2-40B4-BE49-F238E27FC236}">
                  <a16:creationId xmlns:a16="http://schemas.microsoft.com/office/drawing/2014/main" id="{719E2483-8791-6EAA-E080-809AD1AD59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5" name="Freeform 18">
              <a:extLst>
                <a:ext uri="{FF2B5EF4-FFF2-40B4-BE49-F238E27FC236}">
                  <a16:creationId xmlns:a16="http://schemas.microsoft.com/office/drawing/2014/main" id="{6C9C1C00-DA65-D6E4-5138-431CA5B05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6" name="Freeform 19">
              <a:extLst>
                <a:ext uri="{FF2B5EF4-FFF2-40B4-BE49-F238E27FC236}">
                  <a16:creationId xmlns:a16="http://schemas.microsoft.com/office/drawing/2014/main" id="{BC9134CC-392C-B35F-781A-4AF28B745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7" name="Freeform 20">
              <a:extLst>
                <a:ext uri="{FF2B5EF4-FFF2-40B4-BE49-F238E27FC236}">
                  <a16:creationId xmlns:a16="http://schemas.microsoft.com/office/drawing/2014/main" id="{E204F7D4-DBFE-E513-0C50-13C9E15378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8" name="Freeform 21">
              <a:extLst>
                <a:ext uri="{FF2B5EF4-FFF2-40B4-BE49-F238E27FC236}">
                  <a16:creationId xmlns:a16="http://schemas.microsoft.com/office/drawing/2014/main" id="{15B78C43-6CD7-7C35-6054-A2581FF01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19" name="Freeform 22">
              <a:extLst>
                <a:ext uri="{FF2B5EF4-FFF2-40B4-BE49-F238E27FC236}">
                  <a16:creationId xmlns:a16="http://schemas.microsoft.com/office/drawing/2014/main" id="{3F847DDC-A857-2DE9-4337-770580987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0" name="Freeform 23">
              <a:extLst>
                <a:ext uri="{FF2B5EF4-FFF2-40B4-BE49-F238E27FC236}">
                  <a16:creationId xmlns:a16="http://schemas.microsoft.com/office/drawing/2014/main" id="{B4AD577A-24D0-59EA-EC27-F00239E212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1" name="Freeform 24">
              <a:extLst>
                <a:ext uri="{FF2B5EF4-FFF2-40B4-BE49-F238E27FC236}">
                  <a16:creationId xmlns:a16="http://schemas.microsoft.com/office/drawing/2014/main" id="{A37B7270-B929-6BB6-A673-9D18CB2B50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2" name="Freeform 25">
              <a:extLst>
                <a:ext uri="{FF2B5EF4-FFF2-40B4-BE49-F238E27FC236}">
                  <a16:creationId xmlns:a16="http://schemas.microsoft.com/office/drawing/2014/main" id="{CF8BD389-65C3-B447-9D2E-13FF8977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3" name="Freeform 26">
              <a:extLst>
                <a:ext uri="{FF2B5EF4-FFF2-40B4-BE49-F238E27FC236}">
                  <a16:creationId xmlns:a16="http://schemas.microsoft.com/office/drawing/2014/main" id="{9561D40D-4B90-57DA-FDBF-E50C751787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4" name="Freeform 27">
              <a:extLst>
                <a:ext uri="{FF2B5EF4-FFF2-40B4-BE49-F238E27FC236}">
                  <a16:creationId xmlns:a16="http://schemas.microsoft.com/office/drawing/2014/main" id="{F0CE2BA2-2846-DFE8-9835-7A14725EE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5" name="Freeform 28">
              <a:extLst>
                <a:ext uri="{FF2B5EF4-FFF2-40B4-BE49-F238E27FC236}">
                  <a16:creationId xmlns:a16="http://schemas.microsoft.com/office/drawing/2014/main" id="{F9CE563B-216F-3B20-90D6-0D651DE4E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6" name="Freeform 29">
              <a:extLst>
                <a:ext uri="{FF2B5EF4-FFF2-40B4-BE49-F238E27FC236}">
                  <a16:creationId xmlns:a16="http://schemas.microsoft.com/office/drawing/2014/main" id="{5DAA68FD-C19E-7358-8187-211299A2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7" name="Freeform 30">
              <a:extLst>
                <a:ext uri="{FF2B5EF4-FFF2-40B4-BE49-F238E27FC236}">
                  <a16:creationId xmlns:a16="http://schemas.microsoft.com/office/drawing/2014/main" id="{1331E6FB-9AF8-467D-6C07-EA36D8821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8" name="Freeform 31">
              <a:extLst>
                <a:ext uri="{FF2B5EF4-FFF2-40B4-BE49-F238E27FC236}">
                  <a16:creationId xmlns:a16="http://schemas.microsoft.com/office/drawing/2014/main" id="{EBB8E090-B94F-1A66-8F3E-EE654832C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29" name="Freeform 32">
              <a:extLst>
                <a:ext uri="{FF2B5EF4-FFF2-40B4-BE49-F238E27FC236}">
                  <a16:creationId xmlns:a16="http://schemas.microsoft.com/office/drawing/2014/main" id="{6896DE21-EE2B-ED09-6C46-ABD304553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0" name="Rectangle 33">
              <a:extLst>
                <a:ext uri="{FF2B5EF4-FFF2-40B4-BE49-F238E27FC236}">
                  <a16:creationId xmlns:a16="http://schemas.microsoft.com/office/drawing/2014/main" id="{00A31B03-4B1A-7E16-923C-057D7E7920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131" name="Freeform 34">
              <a:extLst>
                <a:ext uri="{FF2B5EF4-FFF2-40B4-BE49-F238E27FC236}">
                  <a16:creationId xmlns:a16="http://schemas.microsoft.com/office/drawing/2014/main" id="{3C659F05-69E8-51FD-72E8-6431C4EEF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2" name="Freeform 35">
              <a:extLst>
                <a:ext uri="{FF2B5EF4-FFF2-40B4-BE49-F238E27FC236}">
                  <a16:creationId xmlns:a16="http://schemas.microsoft.com/office/drawing/2014/main" id="{F17902FC-6B7F-1F33-07AD-BDF4B58E7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3" name="Freeform 36">
              <a:extLst>
                <a:ext uri="{FF2B5EF4-FFF2-40B4-BE49-F238E27FC236}">
                  <a16:creationId xmlns:a16="http://schemas.microsoft.com/office/drawing/2014/main" id="{8F1BFB95-D9F3-7A09-1FCF-8B136D3D5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4" name="Freeform 37">
              <a:extLst>
                <a:ext uri="{FF2B5EF4-FFF2-40B4-BE49-F238E27FC236}">
                  <a16:creationId xmlns:a16="http://schemas.microsoft.com/office/drawing/2014/main" id="{FE83CBF8-EA2B-4C79-7CB8-385E95545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5" name="Freeform 38">
              <a:extLst>
                <a:ext uri="{FF2B5EF4-FFF2-40B4-BE49-F238E27FC236}">
                  <a16:creationId xmlns:a16="http://schemas.microsoft.com/office/drawing/2014/main" id="{53EFF3B6-7D9B-4E0E-C65B-AD523342CF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6" name="Freeform 39">
              <a:extLst>
                <a:ext uri="{FF2B5EF4-FFF2-40B4-BE49-F238E27FC236}">
                  <a16:creationId xmlns:a16="http://schemas.microsoft.com/office/drawing/2014/main" id="{A08C8504-53F1-39B2-B567-F115B06FD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7" name="Freeform 40">
              <a:extLst>
                <a:ext uri="{FF2B5EF4-FFF2-40B4-BE49-F238E27FC236}">
                  <a16:creationId xmlns:a16="http://schemas.microsoft.com/office/drawing/2014/main" id="{1AD7EF63-EDC1-11F6-D4B0-50BD213BC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8" name="Freeform 41">
              <a:extLst>
                <a:ext uri="{FF2B5EF4-FFF2-40B4-BE49-F238E27FC236}">
                  <a16:creationId xmlns:a16="http://schemas.microsoft.com/office/drawing/2014/main" id="{B92F8E9E-3306-B15E-4EC4-A11E02CC3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39" name="Freeform 42">
              <a:extLst>
                <a:ext uri="{FF2B5EF4-FFF2-40B4-BE49-F238E27FC236}">
                  <a16:creationId xmlns:a16="http://schemas.microsoft.com/office/drawing/2014/main" id="{0CE7CDD0-A143-D8BA-64AF-3731A4345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0" name="Freeform 43">
              <a:extLst>
                <a:ext uri="{FF2B5EF4-FFF2-40B4-BE49-F238E27FC236}">
                  <a16:creationId xmlns:a16="http://schemas.microsoft.com/office/drawing/2014/main" id="{3307A51E-1579-68E2-B0DE-7C55869C6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1" name="Freeform 44">
              <a:extLst>
                <a:ext uri="{FF2B5EF4-FFF2-40B4-BE49-F238E27FC236}">
                  <a16:creationId xmlns:a16="http://schemas.microsoft.com/office/drawing/2014/main" id="{8535E08F-6BFD-9D5B-42A9-13E9EF537D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2" name="Rectangle 45">
              <a:extLst>
                <a:ext uri="{FF2B5EF4-FFF2-40B4-BE49-F238E27FC236}">
                  <a16:creationId xmlns:a16="http://schemas.microsoft.com/office/drawing/2014/main" id="{BDEB9D09-3029-6009-BE9C-6013004B3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143" name="Freeform 46">
              <a:extLst>
                <a:ext uri="{FF2B5EF4-FFF2-40B4-BE49-F238E27FC236}">
                  <a16:creationId xmlns:a16="http://schemas.microsoft.com/office/drawing/2014/main" id="{A878F6EA-C02A-68CD-A4E8-DB1536856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4" name="Freeform 47">
              <a:extLst>
                <a:ext uri="{FF2B5EF4-FFF2-40B4-BE49-F238E27FC236}">
                  <a16:creationId xmlns:a16="http://schemas.microsoft.com/office/drawing/2014/main" id="{43629B8E-4CE6-0F8F-B21D-FF4F4EE6E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5" name="Freeform 48">
              <a:extLst>
                <a:ext uri="{FF2B5EF4-FFF2-40B4-BE49-F238E27FC236}">
                  <a16:creationId xmlns:a16="http://schemas.microsoft.com/office/drawing/2014/main" id="{D0008B6C-655A-34B3-AE30-64264FF73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6" name="Freeform 49">
              <a:extLst>
                <a:ext uri="{FF2B5EF4-FFF2-40B4-BE49-F238E27FC236}">
                  <a16:creationId xmlns:a16="http://schemas.microsoft.com/office/drawing/2014/main" id="{EE26554D-20F6-9F75-C0FC-87A3B2661A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7" name="Freeform 50">
              <a:extLst>
                <a:ext uri="{FF2B5EF4-FFF2-40B4-BE49-F238E27FC236}">
                  <a16:creationId xmlns:a16="http://schemas.microsoft.com/office/drawing/2014/main" id="{62A7F9A6-8465-3375-CB57-A9D47F24E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8" name="Freeform 51">
              <a:extLst>
                <a:ext uri="{FF2B5EF4-FFF2-40B4-BE49-F238E27FC236}">
                  <a16:creationId xmlns:a16="http://schemas.microsoft.com/office/drawing/2014/main" id="{753A9370-B566-38B3-500E-00036616D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49" name="Freeform 52">
              <a:extLst>
                <a:ext uri="{FF2B5EF4-FFF2-40B4-BE49-F238E27FC236}">
                  <a16:creationId xmlns:a16="http://schemas.microsoft.com/office/drawing/2014/main" id="{4710E933-8117-A3EF-43EC-EB9BD8090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50" name="Freeform 53">
              <a:extLst>
                <a:ext uri="{FF2B5EF4-FFF2-40B4-BE49-F238E27FC236}">
                  <a16:creationId xmlns:a16="http://schemas.microsoft.com/office/drawing/2014/main" id="{F9C402D0-BE78-D1E3-3F76-7A818FE426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51" name="Freeform 54">
              <a:extLst>
                <a:ext uri="{FF2B5EF4-FFF2-40B4-BE49-F238E27FC236}">
                  <a16:creationId xmlns:a16="http://schemas.microsoft.com/office/drawing/2014/main" id="{B2F45A67-AEDE-CFA8-20F8-F7AA157A1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52" name="Freeform 55">
              <a:extLst>
                <a:ext uri="{FF2B5EF4-FFF2-40B4-BE49-F238E27FC236}">
                  <a16:creationId xmlns:a16="http://schemas.microsoft.com/office/drawing/2014/main" id="{F1D5F429-14A2-5DC1-B017-391D4CEB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53" name="Freeform 56">
              <a:extLst>
                <a:ext uri="{FF2B5EF4-FFF2-40B4-BE49-F238E27FC236}">
                  <a16:creationId xmlns:a16="http://schemas.microsoft.com/office/drawing/2014/main" id="{FDCB2BBC-29AE-5E07-BCB4-7B5C7C64B3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54" name="Freeform 57">
              <a:extLst>
                <a:ext uri="{FF2B5EF4-FFF2-40B4-BE49-F238E27FC236}">
                  <a16:creationId xmlns:a16="http://schemas.microsoft.com/office/drawing/2014/main" id="{B3026F1D-C38C-D6C7-F9A4-EE254D918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55" name="Freeform 58">
              <a:extLst>
                <a:ext uri="{FF2B5EF4-FFF2-40B4-BE49-F238E27FC236}">
                  <a16:creationId xmlns:a16="http://schemas.microsoft.com/office/drawing/2014/main" id="{AB89C9CB-D8C7-1ED6-9FBD-0CA7CBD76E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grpSp>
      <p:grpSp>
        <p:nvGrpSpPr>
          <p:cNvPr id="157" name="Group 156">
            <a:extLst>
              <a:ext uri="{FF2B5EF4-FFF2-40B4-BE49-F238E27FC236}">
                <a16:creationId xmlns:a16="http://schemas.microsoft.com/office/drawing/2014/main" id="{1FC46F58-7DF7-0552-85A1-BF6B8D0AF1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8" name="Rectangle 157">
              <a:extLst>
                <a:ext uri="{FF2B5EF4-FFF2-40B4-BE49-F238E27FC236}">
                  <a16:creationId xmlns:a16="http://schemas.microsoft.com/office/drawing/2014/main" id="{93E47847-70C6-A956-D0A5-4F8AAF3EE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9" name="Picture 2">
              <a:extLst>
                <a:ext uri="{FF2B5EF4-FFF2-40B4-BE49-F238E27FC236}">
                  <a16:creationId xmlns:a16="http://schemas.microsoft.com/office/drawing/2014/main" id="{1F330989-C0F1-E782-2604-5A547E3CDB5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A cartoon character running with a blue envelope&#10;&#10;AI-generated content may be incorrect.">
            <a:extLst>
              <a:ext uri="{FF2B5EF4-FFF2-40B4-BE49-F238E27FC236}">
                <a16:creationId xmlns:a16="http://schemas.microsoft.com/office/drawing/2014/main" id="{FACA7D2F-3DB0-15C0-65B2-F0731629CBE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6084" r="6323"/>
          <a:stretch>
            <a:fillRect/>
          </a:stretch>
        </p:blipFill>
        <p:spPr>
          <a:xfrm>
            <a:off x="9968563" y="3067291"/>
            <a:ext cx="2588769" cy="4375584"/>
          </a:xfrm>
          <a:prstGeom prst="ellipse">
            <a:avLst/>
          </a:prstGeom>
          <a:ln>
            <a:noFill/>
          </a:ln>
          <a:effectLst>
            <a:outerShdw blurRad="558800" dist="1981200" dir="21540000" sx="1000" sy="1000" algn="ctr" rotWithShape="0">
              <a:srgbClr val="000000">
                <a:alpha val="91000"/>
              </a:srgbClr>
            </a:outerShdw>
            <a:reflection blurRad="12700" stA="38000" endPos="65000" dir="5400000" sy="-100000" algn="bl" rotWithShape="0"/>
            <a:softEdge rad="508000"/>
          </a:effectLst>
        </p:spPr>
      </p:pic>
      <p:grpSp>
        <p:nvGrpSpPr>
          <p:cNvPr id="161" name="Group 160">
            <a:extLst>
              <a:ext uri="{FF2B5EF4-FFF2-40B4-BE49-F238E27FC236}">
                <a16:creationId xmlns:a16="http://schemas.microsoft.com/office/drawing/2014/main" id="{A5A8924F-2190-1CF4-DCAE-9FB80F2181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2" name="Rectangle 5">
              <a:extLst>
                <a:ext uri="{FF2B5EF4-FFF2-40B4-BE49-F238E27FC236}">
                  <a16:creationId xmlns:a16="http://schemas.microsoft.com/office/drawing/2014/main" id="{F7FA63EC-75CD-1D0F-EC26-B09CDC5153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163" name="Freeform 6">
              <a:extLst>
                <a:ext uri="{FF2B5EF4-FFF2-40B4-BE49-F238E27FC236}">
                  <a16:creationId xmlns:a16="http://schemas.microsoft.com/office/drawing/2014/main" id="{FD3A94B0-2660-85AD-E9D0-DC73FF8AA1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64" name="Freeform 7">
              <a:extLst>
                <a:ext uri="{FF2B5EF4-FFF2-40B4-BE49-F238E27FC236}">
                  <a16:creationId xmlns:a16="http://schemas.microsoft.com/office/drawing/2014/main" id="{8E725DB0-3B0A-D7AF-2801-FB390C308E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65" name="Rectangle 8">
              <a:extLst>
                <a:ext uri="{FF2B5EF4-FFF2-40B4-BE49-F238E27FC236}">
                  <a16:creationId xmlns:a16="http://schemas.microsoft.com/office/drawing/2014/main" id="{742A3732-1320-7A32-1CB9-2C54BE9E8C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166" name="Freeform 9">
              <a:extLst>
                <a:ext uri="{FF2B5EF4-FFF2-40B4-BE49-F238E27FC236}">
                  <a16:creationId xmlns:a16="http://schemas.microsoft.com/office/drawing/2014/main" id="{7492BD6B-67F5-A321-308B-F12AF389E3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67" name="Freeform 10">
              <a:extLst>
                <a:ext uri="{FF2B5EF4-FFF2-40B4-BE49-F238E27FC236}">
                  <a16:creationId xmlns:a16="http://schemas.microsoft.com/office/drawing/2014/main" id="{62C9B77D-6DA0-6E05-0BCA-E8FEE2E3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68" name="Freeform 11">
              <a:extLst>
                <a:ext uri="{FF2B5EF4-FFF2-40B4-BE49-F238E27FC236}">
                  <a16:creationId xmlns:a16="http://schemas.microsoft.com/office/drawing/2014/main" id="{C526EB4F-659A-B45D-78A2-D6B012D16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69" name="Freeform 12">
              <a:extLst>
                <a:ext uri="{FF2B5EF4-FFF2-40B4-BE49-F238E27FC236}">
                  <a16:creationId xmlns:a16="http://schemas.microsoft.com/office/drawing/2014/main" id="{877A6979-0003-EEA2-5467-75FBCDBCEE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0" name="Freeform 13">
              <a:extLst>
                <a:ext uri="{FF2B5EF4-FFF2-40B4-BE49-F238E27FC236}">
                  <a16:creationId xmlns:a16="http://schemas.microsoft.com/office/drawing/2014/main" id="{0802978F-91B4-DC99-BB82-C669D04FA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1" name="Freeform 14">
              <a:extLst>
                <a:ext uri="{FF2B5EF4-FFF2-40B4-BE49-F238E27FC236}">
                  <a16:creationId xmlns:a16="http://schemas.microsoft.com/office/drawing/2014/main" id="{2D6DEEE7-9C88-FFBC-E6B0-099308E1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2" name="Freeform 15">
              <a:extLst>
                <a:ext uri="{FF2B5EF4-FFF2-40B4-BE49-F238E27FC236}">
                  <a16:creationId xmlns:a16="http://schemas.microsoft.com/office/drawing/2014/main" id="{D6B443E2-A815-5F74-2EA0-D81F6B7A5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3" name="Freeform 16">
              <a:extLst>
                <a:ext uri="{FF2B5EF4-FFF2-40B4-BE49-F238E27FC236}">
                  <a16:creationId xmlns:a16="http://schemas.microsoft.com/office/drawing/2014/main" id="{32C37A7E-B91C-CBE5-44A8-B2D63C164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4" name="Freeform 17">
              <a:extLst>
                <a:ext uri="{FF2B5EF4-FFF2-40B4-BE49-F238E27FC236}">
                  <a16:creationId xmlns:a16="http://schemas.microsoft.com/office/drawing/2014/main" id="{9107966B-6E1C-DED1-C673-7F3CB6D3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5" name="Freeform 18">
              <a:extLst>
                <a:ext uri="{FF2B5EF4-FFF2-40B4-BE49-F238E27FC236}">
                  <a16:creationId xmlns:a16="http://schemas.microsoft.com/office/drawing/2014/main" id="{CCAF6FDE-EE2D-BF32-FD41-E8B31EE6CB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6" name="Freeform 19">
              <a:extLst>
                <a:ext uri="{FF2B5EF4-FFF2-40B4-BE49-F238E27FC236}">
                  <a16:creationId xmlns:a16="http://schemas.microsoft.com/office/drawing/2014/main" id="{FFE0E63B-7945-0C8E-1609-F5043DF94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7" name="Freeform 20">
              <a:extLst>
                <a:ext uri="{FF2B5EF4-FFF2-40B4-BE49-F238E27FC236}">
                  <a16:creationId xmlns:a16="http://schemas.microsoft.com/office/drawing/2014/main" id="{4EB671FE-8F04-3682-8F69-4A616C50FC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8" name="Freeform 21">
              <a:extLst>
                <a:ext uri="{FF2B5EF4-FFF2-40B4-BE49-F238E27FC236}">
                  <a16:creationId xmlns:a16="http://schemas.microsoft.com/office/drawing/2014/main" id="{818EDC17-1A3D-EA16-EE89-0FAEE27AE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79" name="Freeform 22">
              <a:extLst>
                <a:ext uri="{FF2B5EF4-FFF2-40B4-BE49-F238E27FC236}">
                  <a16:creationId xmlns:a16="http://schemas.microsoft.com/office/drawing/2014/main" id="{1C58B764-ABE4-1BAA-3BA8-60DCEEC3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0" name="Freeform 23">
              <a:extLst>
                <a:ext uri="{FF2B5EF4-FFF2-40B4-BE49-F238E27FC236}">
                  <a16:creationId xmlns:a16="http://schemas.microsoft.com/office/drawing/2014/main" id="{8F01CEDB-41D0-A126-F263-742855B48D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1" name="Freeform 24">
              <a:extLst>
                <a:ext uri="{FF2B5EF4-FFF2-40B4-BE49-F238E27FC236}">
                  <a16:creationId xmlns:a16="http://schemas.microsoft.com/office/drawing/2014/main" id="{EDEB663E-1C7F-9209-777F-33EEEF5AC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2" name="Freeform 25">
              <a:extLst>
                <a:ext uri="{FF2B5EF4-FFF2-40B4-BE49-F238E27FC236}">
                  <a16:creationId xmlns:a16="http://schemas.microsoft.com/office/drawing/2014/main" id="{09DF55B4-6093-2019-9284-ECB2E5DC9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3" name="Freeform 26">
              <a:extLst>
                <a:ext uri="{FF2B5EF4-FFF2-40B4-BE49-F238E27FC236}">
                  <a16:creationId xmlns:a16="http://schemas.microsoft.com/office/drawing/2014/main" id="{D3007CDC-9BAF-44FB-CF1C-4FBB0FE6E3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4" name="Freeform 27">
              <a:extLst>
                <a:ext uri="{FF2B5EF4-FFF2-40B4-BE49-F238E27FC236}">
                  <a16:creationId xmlns:a16="http://schemas.microsoft.com/office/drawing/2014/main" id="{DCE03DAE-974D-F65F-037D-E3523F8AF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5" name="Freeform 28">
              <a:extLst>
                <a:ext uri="{FF2B5EF4-FFF2-40B4-BE49-F238E27FC236}">
                  <a16:creationId xmlns:a16="http://schemas.microsoft.com/office/drawing/2014/main" id="{C035793F-82E8-5334-EAB5-BABC47421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6" name="Freeform 29">
              <a:extLst>
                <a:ext uri="{FF2B5EF4-FFF2-40B4-BE49-F238E27FC236}">
                  <a16:creationId xmlns:a16="http://schemas.microsoft.com/office/drawing/2014/main" id="{3EA263E9-4F3F-7688-18A5-A3FF919DA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7" name="Freeform 30">
              <a:extLst>
                <a:ext uri="{FF2B5EF4-FFF2-40B4-BE49-F238E27FC236}">
                  <a16:creationId xmlns:a16="http://schemas.microsoft.com/office/drawing/2014/main" id="{1325260A-AE8D-46CA-6C63-40CE2B1744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8" name="Freeform 31">
              <a:extLst>
                <a:ext uri="{FF2B5EF4-FFF2-40B4-BE49-F238E27FC236}">
                  <a16:creationId xmlns:a16="http://schemas.microsoft.com/office/drawing/2014/main" id="{D4FA4FAC-6F44-72F2-2587-C1D6674F2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89" name="Freeform 32">
              <a:extLst>
                <a:ext uri="{FF2B5EF4-FFF2-40B4-BE49-F238E27FC236}">
                  <a16:creationId xmlns:a16="http://schemas.microsoft.com/office/drawing/2014/main" id="{D353F097-40BA-8AD4-29E6-137B55241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0" name="Rectangle 33">
              <a:extLst>
                <a:ext uri="{FF2B5EF4-FFF2-40B4-BE49-F238E27FC236}">
                  <a16:creationId xmlns:a16="http://schemas.microsoft.com/office/drawing/2014/main" id="{0AEEF578-CCCD-66FD-15DB-FD9BD8725C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191" name="Freeform 34">
              <a:extLst>
                <a:ext uri="{FF2B5EF4-FFF2-40B4-BE49-F238E27FC236}">
                  <a16:creationId xmlns:a16="http://schemas.microsoft.com/office/drawing/2014/main" id="{5F0E3165-406D-34BC-04B9-77205452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2" name="Freeform 35">
              <a:extLst>
                <a:ext uri="{FF2B5EF4-FFF2-40B4-BE49-F238E27FC236}">
                  <a16:creationId xmlns:a16="http://schemas.microsoft.com/office/drawing/2014/main" id="{9DCF73A0-8E0F-50B7-84E1-4F337B7E3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3" name="Freeform 36">
              <a:extLst>
                <a:ext uri="{FF2B5EF4-FFF2-40B4-BE49-F238E27FC236}">
                  <a16:creationId xmlns:a16="http://schemas.microsoft.com/office/drawing/2014/main" id="{9A616BB3-0604-4F7C-2D4D-996186045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4" name="Freeform 37">
              <a:extLst>
                <a:ext uri="{FF2B5EF4-FFF2-40B4-BE49-F238E27FC236}">
                  <a16:creationId xmlns:a16="http://schemas.microsoft.com/office/drawing/2014/main" id="{CC75F7CE-8ADB-8C18-E7C8-3C19DBC40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5" name="Freeform 38">
              <a:extLst>
                <a:ext uri="{FF2B5EF4-FFF2-40B4-BE49-F238E27FC236}">
                  <a16:creationId xmlns:a16="http://schemas.microsoft.com/office/drawing/2014/main" id="{6D49666E-7C5F-EC16-02C4-A917A356B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6" name="Freeform 39">
              <a:extLst>
                <a:ext uri="{FF2B5EF4-FFF2-40B4-BE49-F238E27FC236}">
                  <a16:creationId xmlns:a16="http://schemas.microsoft.com/office/drawing/2014/main" id="{114F295B-9915-1D1C-7738-9D02452B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7" name="Freeform 40">
              <a:extLst>
                <a:ext uri="{FF2B5EF4-FFF2-40B4-BE49-F238E27FC236}">
                  <a16:creationId xmlns:a16="http://schemas.microsoft.com/office/drawing/2014/main" id="{A6CA1625-699C-1E67-C7E6-EE98CCBCD5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8" name="Freeform 41">
              <a:extLst>
                <a:ext uri="{FF2B5EF4-FFF2-40B4-BE49-F238E27FC236}">
                  <a16:creationId xmlns:a16="http://schemas.microsoft.com/office/drawing/2014/main" id="{4C85A927-F0E2-D3D9-98A7-F8C53E7B1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199" name="Freeform 42">
              <a:extLst>
                <a:ext uri="{FF2B5EF4-FFF2-40B4-BE49-F238E27FC236}">
                  <a16:creationId xmlns:a16="http://schemas.microsoft.com/office/drawing/2014/main" id="{35EB731C-D310-D952-DF9F-0C91B59DC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0" name="Freeform 43">
              <a:extLst>
                <a:ext uri="{FF2B5EF4-FFF2-40B4-BE49-F238E27FC236}">
                  <a16:creationId xmlns:a16="http://schemas.microsoft.com/office/drawing/2014/main" id="{7CD9A62C-7179-639A-0E8A-C55E42CED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1" name="Freeform 44">
              <a:extLst>
                <a:ext uri="{FF2B5EF4-FFF2-40B4-BE49-F238E27FC236}">
                  <a16:creationId xmlns:a16="http://schemas.microsoft.com/office/drawing/2014/main" id="{39655827-BF96-DE20-B866-67E6F206B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2" name="Rectangle 45">
              <a:extLst>
                <a:ext uri="{FF2B5EF4-FFF2-40B4-BE49-F238E27FC236}">
                  <a16:creationId xmlns:a16="http://schemas.microsoft.com/office/drawing/2014/main" id="{3B85A051-6ABC-14D6-7C74-B4B022D4BD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sp>
          <p:nvSpPr>
            <p:cNvPr id="203" name="Freeform 46">
              <a:extLst>
                <a:ext uri="{FF2B5EF4-FFF2-40B4-BE49-F238E27FC236}">
                  <a16:creationId xmlns:a16="http://schemas.microsoft.com/office/drawing/2014/main" id="{8226F904-AFAF-C384-09A2-AE409554E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4" name="Freeform 47">
              <a:extLst>
                <a:ext uri="{FF2B5EF4-FFF2-40B4-BE49-F238E27FC236}">
                  <a16:creationId xmlns:a16="http://schemas.microsoft.com/office/drawing/2014/main" id="{6856FA37-C8E9-BEC0-169C-4F67C9EAEF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5" name="Freeform 48">
              <a:extLst>
                <a:ext uri="{FF2B5EF4-FFF2-40B4-BE49-F238E27FC236}">
                  <a16:creationId xmlns:a16="http://schemas.microsoft.com/office/drawing/2014/main" id="{85CE7FCD-7531-28E0-820A-73360CEFA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6" name="Freeform 49">
              <a:extLst>
                <a:ext uri="{FF2B5EF4-FFF2-40B4-BE49-F238E27FC236}">
                  <a16:creationId xmlns:a16="http://schemas.microsoft.com/office/drawing/2014/main" id="{B31DDF65-A212-D778-58AD-CA67419A70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7" name="Freeform 50">
              <a:extLst>
                <a:ext uri="{FF2B5EF4-FFF2-40B4-BE49-F238E27FC236}">
                  <a16:creationId xmlns:a16="http://schemas.microsoft.com/office/drawing/2014/main" id="{C208F4DB-2603-5D31-EE17-78A8C91325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8" name="Freeform 51">
              <a:extLst>
                <a:ext uri="{FF2B5EF4-FFF2-40B4-BE49-F238E27FC236}">
                  <a16:creationId xmlns:a16="http://schemas.microsoft.com/office/drawing/2014/main" id="{C1D14E0B-9690-E122-31E4-4673A8CE8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09" name="Freeform 52">
              <a:extLst>
                <a:ext uri="{FF2B5EF4-FFF2-40B4-BE49-F238E27FC236}">
                  <a16:creationId xmlns:a16="http://schemas.microsoft.com/office/drawing/2014/main" id="{48FB0AD8-AFBB-8B1C-7E33-B29279B42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10" name="Freeform 53">
              <a:extLst>
                <a:ext uri="{FF2B5EF4-FFF2-40B4-BE49-F238E27FC236}">
                  <a16:creationId xmlns:a16="http://schemas.microsoft.com/office/drawing/2014/main" id="{05E83D6C-7202-E843-CEFD-3E9EE0E790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11" name="Freeform 54">
              <a:extLst>
                <a:ext uri="{FF2B5EF4-FFF2-40B4-BE49-F238E27FC236}">
                  <a16:creationId xmlns:a16="http://schemas.microsoft.com/office/drawing/2014/main" id="{6438F552-26B0-0B0E-0922-61CBC5CFD4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12" name="Freeform 55">
              <a:extLst>
                <a:ext uri="{FF2B5EF4-FFF2-40B4-BE49-F238E27FC236}">
                  <a16:creationId xmlns:a16="http://schemas.microsoft.com/office/drawing/2014/main" id="{7297A341-C1A5-F4E1-08DD-95E0C04CA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13" name="Freeform 56">
              <a:extLst>
                <a:ext uri="{FF2B5EF4-FFF2-40B4-BE49-F238E27FC236}">
                  <a16:creationId xmlns:a16="http://schemas.microsoft.com/office/drawing/2014/main" id="{FC946457-BFE1-C471-1CDF-655965E829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14" name="Freeform 57">
              <a:extLst>
                <a:ext uri="{FF2B5EF4-FFF2-40B4-BE49-F238E27FC236}">
                  <a16:creationId xmlns:a16="http://schemas.microsoft.com/office/drawing/2014/main" id="{ADDB0AA1-33ED-9447-F95D-04F8BE8F1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15" name="Freeform 58">
              <a:extLst>
                <a:ext uri="{FF2B5EF4-FFF2-40B4-BE49-F238E27FC236}">
                  <a16:creationId xmlns:a16="http://schemas.microsoft.com/office/drawing/2014/main" id="{38CF2A17-A147-EDD3-9229-5DC57E364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grpSp>
      <p:grpSp>
        <p:nvGrpSpPr>
          <p:cNvPr id="217" name="Group 216">
            <a:extLst>
              <a:ext uri="{FF2B5EF4-FFF2-40B4-BE49-F238E27FC236}">
                <a16:creationId xmlns:a16="http://schemas.microsoft.com/office/drawing/2014/main" id="{47E42D5C-C600-C21A-A1D6-B4C4213111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8" name="Freeform 32">
              <a:extLst>
                <a:ext uri="{FF2B5EF4-FFF2-40B4-BE49-F238E27FC236}">
                  <a16:creationId xmlns:a16="http://schemas.microsoft.com/office/drawing/2014/main" id="{A49320BE-AE8C-A6FF-656E-A16014C1C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19" name="Freeform 33">
              <a:extLst>
                <a:ext uri="{FF2B5EF4-FFF2-40B4-BE49-F238E27FC236}">
                  <a16:creationId xmlns:a16="http://schemas.microsoft.com/office/drawing/2014/main" id="{385233E7-D7CB-1F09-6C47-9E139CBCB2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0" name="Freeform 34">
              <a:extLst>
                <a:ext uri="{FF2B5EF4-FFF2-40B4-BE49-F238E27FC236}">
                  <a16:creationId xmlns:a16="http://schemas.microsoft.com/office/drawing/2014/main" id="{AC2A07BC-7086-D06A-2069-B94C563587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1" name="Freeform 35">
              <a:extLst>
                <a:ext uri="{FF2B5EF4-FFF2-40B4-BE49-F238E27FC236}">
                  <a16:creationId xmlns:a16="http://schemas.microsoft.com/office/drawing/2014/main" id="{FC96F10D-4136-B474-1D3E-730F3AEE9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2" name="Freeform 36">
              <a:extLst>
                <a:ext uri="{FF2B5EF4-FFF2-40B4-BE49-F238E27FC236}">
                  <a16:creationId xmlns:a16="http://schemas.microsoft.com/office/drawing/2014/main" id="{C9EAAF38-575D-3C73-2E62-F56D47EBAF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3" name="Freeform 37">
              <a:extLst>
                <a:ext uri="{FF2B5EF4-FFF2-40B4-BE49-F238E27FC236}">
                  <a16:creationId xmlns:a16="http://schemas.microsoft.com/office/drawing/2014/main" id="{E6EC4545-1450-DB7C-D86B-051149FE0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4" name="Freeform 38">
              <a:extLst>
                <a:ext uri="{FF2B5EF4-FFF2-40B4-BE49-F238E27FC236}">
                  <a16:creationId xmlns:a16="http://schemas.microsoft.com/office/drawing/2014/main" id="{0F2E269E-A299-79BC-7B40-1F54B4C0F0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5" name="Freeform 39">
              <a:extLst>
                <a:ext uri="{FF2B5EF4-FFF2-40B4-BE49-F238E27FC236}">
                  <a16:creationId xmlns:a16="http://schemas.microsoft.com/office/drawing/2014/main" id="{274B3D24-F5CC-A3EE-6C3F-FD9651D6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6" name="Freeform 40">
              <a:extLst>
                <a:ext uri="{FF2B5EF4-FFF2-40B4-BE49-F238E27FC236}">
                  <a16:creationId xmlns:a16="http://schemas.microsoft.com/office/drawing/2014/main" id="{993BBF25-6CAE-56FB-F47D-1BC98A306C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CA"/>
            </a:p>
          </p:txBody>
        </p:sp>
        <p:sp>
          <p:nvSpPr>
            <p:cNvPr id="227" name="Rectangle 41">
              <a:extLst>
                <a:ext uri="{FF2B5EF4-FFF2-40B4-BE49-F238E27FC236}">
                  <a16:creationId xmlns:a16="http://schemas.microsoft.com/office/drawing/2014/main" id="{D82F3A0E-EEE0-3FDF-3D22-8A554EE47A6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CA"/>
            </a:p>
          </p:txBody>
        </p:sp>
      </p:grpSp>
      <p:pic>
        <p:nvPicPr>
          <p:cNvPr id="3" name="Picture 2">
            <a:extLst>
              <a:ext uri="{FF2B5EF4-FFF2-40B4-BE49-F238E27FC236}">
                <a16:creationId xmlns:a16="http://schemas.microsoft.com/office/drawing/2014/main" id="{95BF0E26-1AE5-DB00-A119-D71F9CA783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7319" y="1229398"/>
            <a:ext cx="3882698" cy="5464742"/>
          </a:xfrm>
          <a:prstGeom prst="rect">
            <a:avLst/>
          </a:prstGeom>
        </p:spPr>
      </p:pic>
      <p:sp>
        <p:nvSpPr>
          <p:cNvPr id="4" name="TextBox 3">
            <a:extLst>
              <a:ext uri="{FF2B5EF4-FFF2-40B4-BE49-F238E27FC236}">
                <a16:creationId xmlns:a16="http://schemas.microsoft.com/office/drawing/2014/main" id="{C6C92478-B8D9-691D-D179-5E0B750BA549}"/>
              </a:ext>
            </a:extLst>
          </p:cNvPr>
          <p:cNvSpPr txBox="1"/>
          <p:nvPr/>
        </p:nvSpPr>
        <p:spPr>
          <a:xfrm rot="14285791">
            <a:off x="2690010" y="315810"/>
            <a:ext cx="861774" cy="5984307"/>
          </a:xfrm>
          <a:prstGeom prst="rect">
            <a:avLst/>
          </a:prstGeom>
          <a:noFill/>
        </p:spPr>
        <p:txBody>
          <a:bodyPr vert="vert" wrap="square" rtlCol="0">
            <a:spAutoFit/>
          </a:bodyPr>
          <a:lstStyle/>
          <a:p>
            <a:r>
              <a:rPr lang="en-CA" sz="4400" dirty="0">
                <a:solidFill>
                  <a:srgbClr val="FF0000"/>
                </a:solidFill>
              </a:rPr>
              <a:t>Fake Cheque Attachment</a:t>
            </a:r>
          </a:p>
        </p:txBody>
      </p:sp>
      <p:sp>
        <p:nvSpPr>
          <p:cNvPr id="6" name="TextBox 5">
            <a:extLst>
              <a:ext uri="{FF2B5EF4-FFF2-40B4-BE49-F238E27FC236}">
                <a16:creationId xmlns:a16="http://schemas.microsoft.com/office/drawing/2014/main" id="{24C2786D-9E2B-D4B0-52F7-ED4973B7DE9E}"/>
              </a:ext>
            </a:extLst>
          </p:cNvPr>
          <p:cNvSpPr txBox="1"/>
          <p:nvPr/>
        </p:nvSpPr>
        <p:spPr>
          <a:xfrm>
            <a:off x="5783277" y="419206"/>
            <a:ext cx="4290782" cy="646331"/>
          </a:xfrm>
          <a:prstGeom prst="rect">
            <a:avLst/>
          </a:prstGeom>
          <a:noFill/>
        </p:spPr>
        <p:txBody>
          <a:bodyPr wrap="square" rtlCol="0">
            <a:spAutoFit/>
          </a:bodyPr>
          <a:lstStyle/>
          <a:p>
            <a:pPr algn="ctr"/>
            <a:r>
              <a:rPr lang="en-US" dirty="0">
                <a:solidFill>
                  <a:schemeClr val="bg1"/>
                </a:solidFill>
              </a:rPr>
              <a:t>Arr </a:t>
            </a:r>
            <a:r>
              <a:rPr lang="en-US" dirty="0" err="1">
                <a:solidFill>
                  <a:schemeClr val="bg1"/>
                </a:solidFill>
              </a:rPr>
              <a:t>Belrey</a:t>
            </a:r>
            <a:r>
              <a:rPr lang="en-US" dirty="0">
                <a:solidFill>
                  <a:schemeClr val="bg1"/>
                </a:solidFill>
              </a:rPr>
              <a:t> Domingo -590-Approved by TD Canada for Mobile Deposit Only.jpeg</a:t>
            </a:r>
          </a:p>
        </p:txBody>
      </p:sp>
    </p:spTree>
    <p:extLst>
      <p:ext uri="{BB962C8B-B14F-4D97-AF65-F5344CB8AC3E}">
        <p14:creationId xmlns:p14="http://schemas.microsoft.com/office/powerpoint/2010/main" val="96951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1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1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2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3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4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4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CA"/>
            </a:p>
          </p:txBody>
        </p:sp>
        <p:sp>
          <p:nvSpPr>
            <p:cNvPr id="5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5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6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6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6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6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6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6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6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sp>
          <p:nvSpPr>
            <p:cNvPr id="6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CA"/>
            </a:p>
          </p:txBody>
        </p:sp>
      </p:grpSp>
      <p:sp>
        <p:nvSpPr>
          <p:cNvPr id="69"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movie&#10;&#10;AI-generated content may be incorrect.">
            <a:extLst>
              <a:ext uri="{FF2B5EF4-FFF2-40B4-BE49-F238E27FC236}">
                <a16:creationId xmlns:a16="http://schemas.microsoft.com/office/drawing/2014/main" id="{C638CE34-4A0E-F579-48D6-41A7323944A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0574" r="1" b="22319"/>
          <a:stretch>
            <a:fillRect/>
          </a:stretch>
        </p:blipFill>
        <p:spPr>
          <a:xfrm>
            <a:off x="973635" y="951493"/>
            <a:ext cx="10266669" cy="2975493"/>
          </a:xfrm>
          <a:prstGeom prst="rect">
            <a:avLst/>
          </a:prstGeom>
        </p:spPr>
      </p:pic>
    </p:spTree>
    <p:extLst>
      <p:ext uri="{BB962C8B-B14F-4D97-AF65-F5344CB8AC3E}">
        <p14:creationId xmlns:p14="http://schemas.microsoft.com/office/powerpoint/2010/main" val="1676008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726</TotalTime>
  <Words>540</Words>
  <Application>Microsoft Office PowerPoint</Application>
  <PresentationFormat>Widescreen</PresentationFormat>
  <Paragraphs>52</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Tw Cen MT</vt:lpstr>
      <vt:lpstr>Circuit</vt:lpstr>
      <vt:lpstr>Assignment 1 – Reconnaissance and phishing cybr3040 Human security</vt:lpstr>
      <vt:lpstr>Target Profile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ARR PERSONAL ACOUNT</dc:creator>
  <cp:lastModifiedBy>ARR PERSONAL ACOUNT</cp:lastModifiedBy>
  <cp:revision>25</cp:revision>
  <dcterms:created xsi:type="dcterms:W3CDTF">2025-09-23T05:03:50Z</dcterms:created>
  <dcterms:modified xsi:type="dcterms:W3CDTF">2025-09-29T15:49:13Z</dcterms:modified>
</cp:coreProperties>
</file>