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9" r:id="rId11"/>
    <p:sldId id="270" r:id="rId12"/>
    <p:sldId id="272" r:id="rId13"/>
    <p:sldId id="271" r:id="rId14"/>
    <p:sldId id="273" r:id="rId15"/>
    <p:sldId id="274" r:id="rId16"/>
    <p:sldId id="265" r:id="rId17"/>
    <p:sldId id="267" r:id="rId18"/>
    <p:sldId id="266" r:id="rId19"/>
    <p:sldId id="26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1B94C0-3894-421F-B0A3-450A0BD70801}" type="datetimeFigureOut">
              <a:rPr lang="zh-CN" altLang="en-US" smtClean="0"/>
              <a:t>2014-4-22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052736"/>
            <a:ext cx="6172200" cy="1894362"/>
          </a:xfrm>
        </p:spPr>
        <p:txBody>
          <a:bodyPr/>
          <a:lstStyle/>
          <a:p>
            <a:r>
              <a:rPr lang="en-US" altLang="zh-CN" dirty="0" smtClean="0"/>
              <a:t> Spark </a:t>
            </a:r>
            <a:r>
              <a:rPr lang="zh-CN" altLang="en-US" dirty="0" smtClean="0"/>
              <a:t>学习分享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4653136"/>
            <a:ext cx="6172200" cy="1371600"/>
          </a:xfrm>
        </p:spPr>
        <p:txBody>
          <a:bodyPr/>
          <a:lstStyle/>
          <a:p>
            <a:r>
              <a:rPr lang="en-US" altLang="zh-CN" dirty="0" smtClean="0"/>
              <a:t>                                              </a:t>
            </a:r>
            <a:r>
              <a:rPr lang="zh-CN" altLang="en-US" dirty="0" smtClean="0"/>
              <a:t>薛 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4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app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SparkContext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runJob</a:t>
            </a:r>
            <a:endParaRPr lang="en-US" altLang="zh-CN" dirty="0" smtClean="0"/>
          </a:p>
          <a:p>
            <a:r>
              <a:rPr lang="en-US" altLang="zh-CN" dirty="0" err="1" smtClean="0"/>
              <a:t>DAGScheduler</a:t>
            </a:r>
            <a:r>
              <a:rPr lang="en-US" altLang="zh-CN" dirty="0" smtClean="0"/>
              <a:t> -&gt;</a:t>
            </a:r>
            <a:r>
              <a:rPr lang="en-US" altLang="zh-CN" dirty="0" err="1" smtClean="0"/>
              <a:t>submitJob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submitStage</a:t>
            </a:r>
            <a:endParaRPr lang="en-US" altLang="zh-CN" dirty="0" smtClean="0"/>
          </a:p>
          <a:p>
            <a:r>
              <a:rPr lang="en-US" altLang="zh-CN" dirty="0" err="1" smtClean="0"/>
              <a:t>TaskScheduler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submitTask</a:t>
            </a:r>
            <a:r>
              <a:rPr lang="en-US" altLang="zh-CN" dirty="0" smtClean="0"/>
              <a:t> (shuffle or result task)</a:t>
            </a:r>
          </a:p>
          <a:p>
            <a:r>
              <a:rPr lang="en-US" altLang="zh-CN" dirty="0" err="1" smtClean="0"/>
              <a:t>SchedulerBackend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reviveOffers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launchTasks</a:t>
            </a:r>
            <a:endParaRPr lang="en-US" altLang="zh-CN" dirty="0" smtClean="0"/>
          </a:p>
          <a:p>
            <a:r>
              <a:rPr lang="en-US" altLang="zh-CN" dirty="0" err="1" smtClean="0"/>
              <a:t>CoarseGrainedExectorBackend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launchTask</a:t>
            </a:r>
            <a:endParaRPr lang="en-US" altLang="zh-CN" dirty="0" smtClean="0"/>
          </a:p>
          <a:p>
            <a:r>
              <a:rPr lang="en-US" altLang="zh-CN" dirty="0" smtClean="0"/>
              <a:t>Executor-&gt;</a:t>
            </a:r>
            <a:r>
              <a:rPr lang="en-US" altLang="zh-CN" dirty="0" err="1" smtClean="0"/>
              <a:t>launchTask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9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US" altLang="zh-CN" dirty="0" smtClean="0"/>
              <a:t>Spark app workflow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15616" y="170080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15616" y="2348880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57256" cy="5240180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92910" y="2924944"/>
            <a:ext cx="160688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75198" y="3573016"/>
            <a:ext cx="14805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86362" y="4221088"/>
            <a:ext cx="161343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117155" y="4869160"/>
            <a:ext cx="158263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92910" y="5517232"/>
            <a:ext cx="160688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86361" y="6093296"/>
            <a:ext cx="161343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7155" y="1700808"/>
            <a:ext cx="134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runJob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7155" y="2348880"/>
            <a:ext cx="136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submitJob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5199" y="2924944"/>
            <a:ext cx="162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submitStage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5616" y="35730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submitTask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2910" y="4221088"/>
            <a:ext cx="16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reviveOffers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5616" y="48691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launchTasks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87623" y="5517232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launchTask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3" y="6093296"/>
            <a:ext cx="15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launchTask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12" idx="3"/>
          </p:cNvCxnSpPr>
          <p:nvPr/>
        </p:nvCxnSpPr>
        <p:spPr>
          <a:xfrm flipH="1">
            <a:off x="2461062" y="1885474"/>
            <a:ext cx="1318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0421" y="16737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parkContext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418293" y="2596262"/>
            <a:ext cx="13616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00614" y="23802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DAGScheduler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6" idx="3"/>
          </p:cNvCxnSpPr>
          <p:nvPr/>
        </p:nvCxnSpPr>
        <p:spPr>
          <a:xfrm flipH="1">
            <a:off x="2699792" y="2596262"/>
            <a:ext cx="1100822" cy="54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555776" y="375768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357301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TaskScheduler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16" idx="3"/>
          </p:cNvCxnSpPr>
          <p:nvPr/>
        </p:nvCxnSpPr>
        <p:spPr>
          <a:xfrm flipH="1">
            <a:off x="2699792" y="440575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11960" y="42210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SchedulerBackend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8" idx="1"/>
            <a:endCxn id="17" idx="3"/>
          </p:cNvCxnSpPr>
          <p:nvPr/>
        </p:nvCxnSpPr>
        <p:spPr>
          <a:xfrm flipH="1">
            <a:off x="2699792" y="4405754"/>
            <a:ext cx="151216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699793" y="5701898"/>
            <a:ext cx="14401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39952" y="551723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CoarseGrainedExecutorBackend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2699793" y="6277962"/>
            <a:ext cx="14401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9952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789108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789108" y="2749570"/>
            <a:ext cx="0" cy="17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816430" y="33569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2"/>
          </p:cNvCxnSpPr>
          <p:nvPr/>
        </p:nvCxnSpPr>
        <p:spPr>
          <a:xfrm>
            <a:off x="1815487" y="40050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826999" y="4653136"/>
            <a:ext cx="327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1830273" y="5329906"/>
            <a:ext cx="77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1816430" y="5949280"/>
            <a:ext cx="327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actors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99176" cy="4925144"/>
          </a:xfrm>
        </p:spPr>
        <p:txBody>
          <a:bodyPr/>
          <a:lstStyle/>
          <a:p>
            <a:r>
              <a:rPr lang="en-US" altLang="zh-CN" dirty="0" smtClean="0"/>
              <a:t>Lightweight, concurrent, event-driven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056784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605554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case class Greeting(who: String)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class </a:t>
            </a:r>
            <a:r>
              <a:rPr lang="en-US" altLang="zh-CN" dirty="0" err="1"/>
              <a:t>GreetingActor</a:t>
            </a:r>
            <a:r>
              <a:rPr lang="en-US" altLang="zh-CN" dirty="0"/>
              <a:t> extends Actor with </a:t>
            </a:r>
            <a:r>
              <a:rPr lang="en-US" altLang="zh-CN" dirty="0" err="1"/>
              <a:t>ActorLogging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receive =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case Greeting(who) ⇒ log.info("Hello " + who)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} </a:t>
            </a:r>
          </a:p>
          <a:p>
            <a:r>
              <a:rPr lang="en-US" altLang="zh-CN" dirty="0" smtClean="0"/>
              <a:t>} </a:t>
            </a:r>
          </a:p>
          <a:p>
            <a:endParaRPr lang="en-US" altLang="zh-CN" dirty="0"/>
          </a:p>
          <a:p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system = </a:t>
            </a:r>
            <a:r>
              <a:rPr lang="en-US" altLang="zh-CN" dirty="0" err="1"/>
              <a:t>ActorSystem</a:t>
            </a:r>
            <a:r>
              <a:rPr lang="en-US" altLang="zh-CN" dirty="0"/>
              <a:t>("</a:t>
            </a:r>
            <a:r>
              <a:rPr lang="en-US" altLang="zh-CN" dirty="0" err="1"/>
              <a:t>MySystem</a:t>
            </a:r>
            <a:r>
              <a:rPr lang="en-US" altLang="zh-CN" dirty="0"/>
              <a:t>") </a:t>
            </a:r>
            <a:endParaRPr lang="en-US" altLang="zh-CN" dirty="0" smtClean="0"/>
          </a:p>
          <a:p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greeter = </a:t>
            </a:r>
            <a:r>
              <a:rPr lang="en-US" altLang="zh-CN" dirty="0" err="1"/>
              <a:t>system.actorOf</a:t>
            </a:r>
            <a:r>
              <a:rPr lang="en-US" altLang="zh-CN" dirty="0"/>
              <a:t>(Props[</a:t>
            </a:r>
            <a:r>
              <a:rPr lang="en-US" altLang="zh-CN" dirty="0" err="1"/>
              <a:t>GreetingActor</a:t>
            </a:r>
            <a:r>
              <a:rPr lang="en-US" altLang="zh-CN" dirty="0"/>
              <a:t>], name = "greeter") </a:t>
            </a:r>
            <a:endParaRPr lang="en-US" altLang="zh-CN" dirty="0" smtClean="0"/>
          </a:p>
          <a:p>
            <a:r>
              <a:rPr lang="en-US" altLang="zh-CN" dirty="0" smtClean="0"/>
              <a:t>greeter </a:t>
            </a:r>
            <a:r>
              <a:rPr lang="en-US" altLang="zh-CN" dirty="0"/>
              <a:t>! Greeting("Charlie Parker")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9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deploy (standalone-cluster)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Master-workers (</a:t>
            </a:r>
            <a:r>
              <a:rPr lang="en-US" altLang="zh-CN" dirty="0" err="1" smtClean="0"/>
              <a:t>akka</a:t>
            </a:r>
            <a:r>
              <a:rPr lang="en-US" altLang="zh-CN" dirty="0" smtClean="0"/>
              <a:t> actors)</a:t>
            </a:r>
          </a:p>
          <a:p>
            <a:r>
              <a:rPr lang="en-US" altLang="zh-CN" dirty="0" err="1" smtClean="0"/>
              <a:t>ClusterScheduler</a:t>
            </a:r>
            <a:endParaRPr lang="en-US" altLang="zh-CN" dirty="0" smtClean="0"/>
          </a:p>
          <a:p>
            <a:r>
              <a:rPr lang="en-US" altLang="zh-CN" dirty="0" err="1" smtClean="0"/>
              <a:t>CoarseGrainedSchedulerBackend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27584" y="3212976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800" y="3212976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39652" y="4365104"/>
            <a:ext cx="14041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491880" y="4365104"/>
            <a:ext cx="223224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11964" y="5373216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master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32129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worker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9652" y="443711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4437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schedulerbackend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5936" y="53732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client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32040" y="3212976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44208" y="4350713"/>
            <a:ext cx="14041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376700" y="5305854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32040" y="32129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executorbackend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16216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53732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taskrunner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6" idx="3"/>
            <a:endCxn id="12" idx="1"/>
          </p:cNvCxnSpPr>
          <p:nvPr/>
        </p:nvCxnSpPr>
        <p:spPr>
          <a:xfrm>
            <a:off x="2843808" y="4617132"/>
            <a:ext cx="648072" cy="46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8" idx="0"/>
          </p:cNvCxnSpPr>
          <p:nvPr/>
        </p:nvCxnSpPr>
        <p:spPr>
          <a:xfrm>
            <a:off x="4608004" y="4869160"/>
            <a:ext cx="160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1"/>
          </p:cNvCxnSpPr>
          <p:nvPr/>
        </p:nvCxnSpPr>
        <p:spPr>
          <a:xfrm flipH="1">
            <a:off x="1115616" y="5557882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115616" y="3717032"/>
            <a:ext cx="0" cy="184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3"/>
            <a:endCxn id="5" idx="1"/>
          </p:cNvCxnSpPr>
          <p:nvPr/>
        </p:nvCxnSpPr>
        <p:spPr>
          <a:xfrm>
            <a:off x="2051720" y="346500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3"/>
            <a:endCxn id="14" idx="1"/>
          </p:cNvCxnSpPr>
          <p:nvPr/>
        </p:nvCxnSpPr>
        <p:spPr>
          <a:xfrm>
            <a:off x="3995936" y="34650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</p:cNvCxnSpPr>
          <p:nvPr/>
        </p:nvCxnSpPr>
        <p:spPr>
          <a:xfrm flipH="1">
            <a:off x="5436096" y="3717032"/>
            <a:ext cx="46805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4" idx="2"/>
            <a:endCxn id="15" idx="0"/>
          </p:cNvCxnSpPr>
          <p:nvPr/>
        </p:nvCxnSpPr>
        <p:spPr>
          <a:xfrm>
            <a:off x="5904148" y="3717032"/>
            <a:ext cx="1242138" cy="633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2"/>
            <a:endCxn id="16" idx="0"/>
          </p:cNvCxnSpPr>
          <p:nvPr/>
        </p:nvCxnSpPr>
        <p:spPr>
          <a:xfrm>
            <a:off x="7146286" y="4854769"/>
            <a:ext cx="22502" cy="451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6485" y="5625244"/>
            <a:ext cx="180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registerapp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051720" y="3762631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launchexector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88028" y="38564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8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deploy (yarn architecture)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204864"/>
            <a:ext cx="5924550" cy="3665711"/>
          </a:xfrm>
        </p:spPr>
      </p:pic>
    </p:spTree>
    <p:extLst>
      <p:ext uri="{BB962C8B-B14F-4D97-AF65-F5344CB8AC3E}">
        <p14:creationId xmlns:p14="http://schemas.microsoft.com/office/powerpoint/2010/main" val="42649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deploy (yarn-cluster)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Yarn-standalone</a:t>
            </a:r>
          </a:p>
          <a:p>
            <a:pPr marL="0" indent="0">
              <a:buNone/>
            </a:pPr>
            <a:r>
              <a:rPr lang="en-US" altLang="zh-CN" dirty="0" err="1" smtClean="0"/>
              <a:t>ApplicationMaster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userclass</a:t>
            </a:r>
            <a:r>
              <a:rPr lang="en-US" altLang="zh-CN" dirty="0" smtClean="0"/>
              <a:t> thread</a:t>
            </a:r>
          </a:p>
          <a:p>
            <a:pPr marL="0" indent="0">
              <a:buNone/>
            </a:pPr>
            <a:r>
              <a:rPr lang="en-US" altLang="zh-CN" dirty="0" smtClean="0"/>
              <a:t>Driver programs run on yarn cluster</a:t>
            </a:r>
          </a:p>
          <a:p>
            <a:pPr marL="0" indent="0">
              <a:buNone/>
            </a:pPr>
            <a:r>
              <a:rPr lang="en-US" altLang="zh-CN" dirty="0" smtClean="0"/>
              <a:t>Like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Yarn-client</a:t>
            </a:r>
          </a:p>
          <a:p>
            <a:pPr marL="0" indent="0">
              <a:buNone/>
            </a:pPr>
            <a:r>
              <a:rPr lang="en-US" altLang="zh-CN" dirty="0" smtClean="0"/>
              <a:t>Driver programs run local, execute on yarn </a:t>
            </a:r>
          </a:p>
          <a:p>
            <a:pPr marL="0" indent="0">
              <a:buNone/>
            </a:pPr>
            <a:r>
              <a:rPr lang="en-US" altLang="zh-CN" dirty="0" err="1" smtClean="0"/>
              <a:t>Schedulerbackend</a:t>
            </a:r>
            <a:r>
              <a:rPr lang="en-US" altLang="zh-CN" dirty="0" smtClean="0"/>
              <a:t> starts </a:t>
            </a:r>
            <a:r>
              <a:rPr lang="en-US" altLang="zh-CN" dirty="0" err="1" smtClean="0"/>
              <a:t>workerlauncher</a:t>
            </a:r>
            <a:r>
              <a:rPr lang="en-US" altLang="zh-CN" dirty="0" smtClean="0"/>
              <a:t> which allocate worker and </a:t>
            </a:r>
            <a:r>
              <a:rPr lang="en-US" altLang="zh-CN" dirty="0" err="1" smtClean="0"/>
              <a:t>exectors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71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streaming---D-</a:t>
            </a:r>
            <a:r>
              <a:rPr lang="en-US" altLang="zh-CN" dirty="0" err="1" smtClean="0"/>
              <a:t>Strem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Discretized streams: an efficient and fault-tolerant model for stream processing</a:t>
            </a:r>
          </a:p>
          <a:p>
            <a:r>
              <a:rPr lang="en-US" altLang="zh-CN" dirty="0" smtClean="0"/>
              <a:t>Series of deterministic batch computations on small time intervals</a:t>
            </a:r>
          </a:p>
          <a:p>
            <a:r>
              <a:rPr lang="en-US" altLang="zh-CN" dirty="0" smtClean="0"/>
              <a:t>Two types of operators</a:t>
            </a:r>
          </a:p>
          <a:p>
            <a:pPr marL="457200" indent="-457200">
              <a:buAutoNum type="alphaLcParenR"/>
            </a:pPr>
            <a:r>
              <a:rPr lang="en-US" altLang="zh-CN" dirty="0" smtClean="0"/>
              <a:t>Transformation (stateless or </a:t>
            </a:r>
            <a:r>
              <a:rPr lang="en-US" altLang="zh-CN" dirty="0" err="1" smtClean="0"/>
              <a:t>stateful</a:t>
            </a:r>
            <a:r>
              <a:rPr lang="en-US" altLang="zh-CN" dirty="0" smtClean="0"/>
              <a:t>)</a:t>
            </a:r>
          </a:p>
          <a:p>
            <a:pPr marL="457200" indent="-457200">
              <a:buAutoNum type="alphaLcParenR"/>
            </a:pPr>
            <a:r>
              <a:rPr lang="en-US" altLang="zh-CN" dirty="0" smtClean="0"/>
              <a:t>Output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Reuse all of the operators in Spark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61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 --- </a:t>
            </a:r>
            <a:r>
              <a:rPr lang="en-US" altLang="zh-CN" dirty="0" err="1" smtClean="0"/>
              <a:t>dstream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pageViews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readStream</a:t>
            </a:r>
            <a:r>
              <a:rPr lang="en-US" altLang="zh-CN" dirty="0" smtClean="0"/>
              <a:t>(“http://a.com”,  “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”)</a:t>
            </a:r>
          </a:p>
          <a:p>
            <a:pPr marL="0" indent="0">
              <a:buNone/>
            </a:pPr>
            <a:r>
              <a:rPr lang="en-US" altLang="zh-CN" dirty="0" smtClean="0"/>
              <a:t>ones = </a:t>
            </a:r>
            <a:r>
              <a:rPr lang="en-US" altLang="zh-CN" dirty="0" err="1" smtClean="0"/>
              <a:t>pageViews.map</a:t>
            </a:r>
            <a:r>
              <a:rPr lang="en-US" altLang="zh-CN" dirty="0" smtClean="0"/>
              <a:t>(event =&gt; (event.url, 1))</a:t>
            </a:r>
          </a:p>
          <a:p>
            <a:pPr marL="0" indent="0">
              <a:buNone/>
            </a:pPr>
            <a:r>
              <a:rPr lang="en-US" altLang="zh-CN" dirty="0" smtClean="0"/>
              <a:t>Counts = </a:t>
            </a:r>
            <a:r>
              <a:rPr lang="en-US" altLang="zh-CN" dirty="0" err="1" smtClean="0"/>
              <a:t>ones.runningReduce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=&gt;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Stateful</a:t>
            </a:r>
            <a:r>
              <a:rPr lang="en-US" altLang="zh-CN" dirty="0" smtClean="0"/>
              <a:t> operators:</a:t>
            </a:r>
          </a:p>
          <a:p>
            <a:pPr marL="0" indent="0">
              <a:buNone/>
            </a:pPr>
            <a:r>
              <a:rPr lang="en-US" altLang="zh-CN" dirty="0" smtClean="0"/>
              <a:t>a) Windowing</a:t>
            </a:r>
          </a:p>
          <a:p>
            <a:pPr marL="0" indent="0">
              <a:buNone/>
            </a:pPr>
            <a:r>
              <a:rPr lang="en-US" altLang="zh-CN" dirty="0" err="1" smtClean="0"/>
              <a:t>Pairs.window</a:t>
            </a:r>
            <a:r>
              <a:rPr lang="en-US" altLang="zh-CN" dirty="0" smtClean="0"/>
              <a:t>(“5s”).</a:t>
            </a:r>
            <a:r>
              <a:rPr lang="en-US" altLang="zh-CN" dirty="0" err="1" smtClean="0"/>
              <a:t>reduceByKey</a:t>
            </a:r>
            <a:r>
              <a:rPr lang="en-US" altLang="zh-CN" dirty="0" smtClean="0"/>
              <a:t>(_+_)</a:t>
            </a:r>
          </a:p>
          <a:p>
            <a:pPr marL="0" indent="0">
              <a:buNone/>
            </a:pPr>
            <a:r>
              <a:rPr lang="en-US" altLang="zh-CN" dirty="0" smtClean="0"/>
              <a:t>b) Incremental aggregation:</a:t>
            </a:r>
          </a:p>
          <a:p>
            <a:pPr marL="0" indent="0">
              <a:buNone/>
            </a:pPr>
            <a:r>
              <a:rPr lang="en-US" altLang="zh-CN" dirty="0" err="1" smtClean="0"/>
              <a:t>Pairs.reduceByWindow</a:t>
            </a:r>
            <a:r>
              <a:rPr lang="en-US" altLang="zh-CN" dirty="0" smtClean="0"/>
              <a:t>(“5s”,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)=&gt;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c) </a:t>
            </a:r>
            <a:r>
              <a:rPr lang="en-US" altLang="zh-CN" dirty="0"/>
              <a:t>T</a:t>
            </a:r>
            <a:r>
              <a:rPr lang="en-US" altLang="zh-CN" dirty="0" smtClean="0"/>
              <a:t>ime-skewed joins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 -- </a:t>
            </a:r>
            <a:r>
              <a:rPr lang="en-US" altLang="zh-CN" dirty="0" err="1" smtClean="0"/>
              <a:t>dstream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Fault </a:t>
            </a:r>
            <a:r>
              <a:rPr lang="en-US" altLang="zh-CN" dirty="0"/>
              <a:t>tolerance, </a:t>
            </a:r>
          </a:p>
          <a:p>
            <a:pPr marL="457200" indent="-457200">
              <a:buAutoNum type="alphaLcParenR"/>
            </a:pPr>
            <a:r>
              <a:rPr lang="en-US" altLang="zh-CN" dirty="0" smtClean="0"/>
              <a:t>Replication (not cost-effective)</a:t>
            </a:r>
            <a:endParaRPr lang="en-US" altLang="zh-CN" dirty="0"/>
          </a:p>
          <a:p>
            <a:pPr marL="457200" indent="-457200">
              <a:buAutoNum type="alphaLcParenR"/>
            </a:pPr>
            <a:r>
              <a:rPr lang="en-US" altLang="zh-CN" dirty="0"/>
              <a:t>Upstream </a:t>
            </a:r>
            <a:r>
              <a:rPr lang="en-US" altLang="zh-CN" dirty="0" smtClean="0"/>
              <a:t>backup (long recovery time)</a:t>
            </a:r>
            <a:endParaRPr lang="en-US" altLang="zh-CN" dirty="0"/>
          </a:p>
          <a:p>
            <a:pPr marL="457200" indent="-457200">
              <a:buAutoNum type="alphaLcParenR"/>
            </a:pPr>
            <a:r>
              <a:rPr lang="en-US" altLang="zh-CN" dirty="0"/>
              <a:t>Parallel </a:t>
            </a:r>
            <a:r>
              <a:rPr lang="en-US" altLang="zh-CN" dirty="0" smtClean="0"/>
              <a:t>recover (D-stream method)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Periodically checkpoints some of the state RDDs</a:t>
            </a:r>
          </a:p>
          <a:p>
            <a:r>
              <a:rPr lang="en-US" altLang="zh-CN" dirty="0" smtClean="0"/>
              <a:t>Deterministic transformations at the coarse granularity of RDD partitions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7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</a:t>
            </a:r>
            <a:r>
              <a:rPr lang="zh-CN" altLang="en-US" sz="6600" dirty="0" smtClean="0">
                <a:solidFill>
                  <a:schemeClr val="accent1"/>
                </a:solidFill>
              </a:rPr>
              <a:t>谢  谢！</a:t>
            </a:r>
            <a:endParaRPr lang="en-US" altLang="zh-CN" sz="6600" dirty="0" smtClean="0">
              <a:solidFill>
                <a:schemeClr val="accent1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2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Resilient Distributed Datasets (RDD)---A Fault-Tolerant Abstraction for in-memory cluster computing</a:t>
            </a:r>
          </a:p>
          <a:p>
            <a:r>
              <a:rPr lang="en-US" altLang="zh-CN" dirty="0" smtClean="0"/>
              <a:t>Features:</a:t>
            </a:r>
          </a:p>
          <a:p>
            <a:pPr marL="0" indent="0">
              <a:buNone/>
            </a:pPr>
            <a:r>
              <a:rPr lang="en-US" altLang="zh-CN" dirty="0" smtClean="0"/>
              <a:t>a) fault tolerance</a:t>
            </a:r>
          </a:p>
          <a:p>
            <a:pPr marL="0" indent="0">
              <a:buNone/>
            </a:pPr>
            <a:r>
              <a:rPr lang="en-US" altLang="zh-CN" dirty="0" smtClean="0"/>
              <a:t>b) locality-aware scheduling</a:t>
            </a:r>
          </a:p>
          <a:p>
            <a:pPr marL="0" indent="0">
              <a:buNone/>
            </a:pPr>
            <a:r>
              <a:rPr lang="en-US" altLang="zh-CN" dirty="0" smtClean="0"/>
              <a:t>c) read-only</a:t>
            </a:r>
          </a:p>
          <a:p>
            <a:pPr marL="0" indent="0">
              <a:buNone/>
            </a:pPr>
            <a:r>
              <a:rPr lang="en-US" altLang="zh-CN" dirty="0" smtClean="0"/>
              <a:t>d) created from deterministic transform</a:t>
            </a:r>
          </a:p>
          <a:p>
            <a:pPr marL="0" indent="0">
              <a:buNone/>
            </a:pPr>
            <a:r>
              <a:rPr lang="en-US" altLang="zh-CN" dirty="0" smtClean="0"/>
              <a:t>e) partitioned</a:t>
            </a:r>
          </a:p>
          <a:p>
            <a:pPr marL="0" indent="0">
              <a:buNone/>
            </a:pPr>
            <a:r>
              <a:rPr lang="en-US" altLang="zh-CN" dirty="0" smtClean="0"/>
              <a:t>f)  operated in parallel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Lazily computed  when used in an action, which return a value or export data to a storage system,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  count, collect , reduce, save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Caching, speed up future reuse</a:t>
            </a:r>
          </a:p>
          <a:p>
            <a:endParaRPr lang="en-US" altLang="zh-CN" dirty="0"/>
          </a:p>
          <a:p>
            <a:r>
              <a:rPr lang="en-US" altLang="zh-CN" dirty="0" smtClean="0"/>
              <a:t>Partitioning, hash and range partitioning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Rdd</a:t>
            </a:r>
            <a:r>
              <a:rPr lang="en-US" altLang="zh-CN" dirty="0" smtClean="0"/>
              <a:t> Caching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lines = </a:t>
            </a:r>
            <a:r>
              <a:rPr lang="en-US" altLang="zh-CN" dirty="0" err="1" smtClean="0"/>
              <a:t>spark.textFile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://…”)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errors = lines.filter_.</a:t>
            </a:r>
            <a:r>
              <a:rPr lang="en-US" altLang="zh-CN" dirty="0" err="1" smtClean="0"/>
              <a:t>startsWith</a:t>
            </a:r>
            <a:r>
              <a:rPr lang="en-US" altLang="zh-CN" dirty="0" smtClean="0"/>
              <a:t>(“ERROR”)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errors.cache</a:t>
            </a:r>
            <a:r>
              <a:rPr lang="en-US" altLang="zh-CN" dirty="0" smtClean="0"/>
              <a:t>()   // cache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errors.count</a:t>
            </a:r>
            <a:r>
              <a:rPr lang="en-US" altLang="zh-CN" dirty="0" smtClean="0"/>
              <a:t>()   // action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errors.filter</a:t>
            </a:r>
            <a:r>
              <a:rPr lang="en-US" altLang="zh-CN" dirty="0" smtClean="0"/>
              <a:t>(_contains(“Spark”)).count()  //reuse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errors.filter</a:t>
            </a:r>
            <a:r>
              <a:rPr lang="en-US" altLang="zh-CN" dirty="0" smtClean="0"/>
              <a:t>(_contains(“Java”))  //reuse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.map(_.split(‘\t’)(4))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.collect()</a:t>
            </a:r>
          </a:p>
        </p:txBody>
      </p:sp>
    </p:spTree>
    <p:extLst>
      <p:ext uri="{BB962C8B-B14F-4D97-AF65-F5344CB8AC3E}">
        <p14:creationId xmlns:p14="http://schemas.microsoft.com/office/powerpoint/2010/main" val="38337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Five main properties</a:t>
            </a:r>
          </a:p>
          <a:p>
            <a:r>
              <a:rPr lang="en-US" altLang="zh-CN" dirty="0" smtClean="0"/>
              <a:t>- A list of partitions</a:t>
            </a:r>
          </a:p>
          <a:p>
            <a:r>
              <a:rPr lang="en-US" altLang="zh-CN" dirty="0" smtClean="0"/>
              <a:t>- A function for computing each split</a:t>
            </a:r>
          </a:p>
          <a:p>
            <a:r>
              <a:rPr lang="en-US" altLang="zh-CN" dirty="0" smtClean="0"/>
              <a:t>- A list of dependencies on other RDDs</a:t>
            </a:r>
          </a:p>
          <a:p>
            <a:r>
              <a:rPr lang="en-US" altLang="zh-CN" dirty="0" smtClean="0"/>
              <a:t>- Optionally,  A </a:t>
            </a:r>
            <a:r>
              <a:rPr lang="en-US" altLang="zh-CN" dirty="0" err="1" smtClean="0"/>
              <a:t>Partitioner</a:t>
            </a:r>
            <a:r>
              <a:rPr lang="en-US" altLang="zh-CN" dirty="0" smtClean="0"/>
              <a:t> for key-value RDDs</a:t>
            </a:r>
          </a:p>
          <a:p>
            <a:r>
              <a:rPr lang="en-US" altLang="zh-CN" dirty="0" smtClean="0"/>
              <a:t>- Optionally, a list of preferred locations to compute each split on (e.g. block locations for an HDFS file)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Abstrct</a:t>
            </a:r>
            <a:r>
              <a:rPr lang="en-US" altLang="zh-CN" dirty="0" smtClean="0"/>
              <a:t> class RDD </a:t>
            </a:r>
          </a:p>
          <a:p>
            <a:pPr marL="0" indent="0">
              <a:buNone/>
            </a:pPr>
            <a:r>
              <a:rPr lang="en-US" altLang="zh-CN" dirty="0" err="1" smtClean="0"/>
              <a:t>MappedRDD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override </a:t>
            </a:r>
            <a:r>
              <a:rPr lang="en-US" altLang="zh-CN" dirty="0" err="1" smtClean="0">
                <a:solidFill>
                  <a:schemeClr val="accent3"/>
                </a:solidFill>
              </a:rPr>
              <a:t>def</a:t>
            </a:r>
            <a:r>
              <a:rPr lang="en-US" altLang="zh-CN" dirty="0" smtClean="0">
                <a:solidFill>
                  <a:schemeClr val="accent3"/>
                </a:solidFill>
              </a:rPr>
              <a:t> compute(split: Partition, context: </a:t>
            </a:r>
            <a:r>
              <a:rPr lang="en-US" altLang="zh-CN" dirty="0" err="1" smtClean="0">
                <a:solidFill>
                  <a:schemeClr val="accent3"/>
                </a:solidFill>
              </a:rPr>
              <a:t>TaskContext</a:t>
            </a:r>
            <a:r>
              <a:rPr lang="en-US" altLang="zh-CN" dirty="0" smtClean="0">
                <a:solidFill>
                  <a:schemeClr val="accent3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=  </a:t>
            </a:r>
            <a:r>
              <a:rPr lang="en-US" altLang="zh-CN" dirty="0" err="1" smtClean="0">
                <a:solidFill>
                  <a:schemeClr val="accent3"/>
                </a:solidFill>
              </a:rPr>
              <a:t>firstParent</a:t>
            </a:r>
            <a:r>
              <a:rPr lang="en-US" altLang="zh-CN" dirty="0" smtClean="0">
                <a:solidFill>
                  <a:schemeClr val="accent3"/>
                </a:solidFill>
              </a:rPr>
              <a:t>[T].iterator(split, context).map(f)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FilteredRDD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override </a:t>
            </a:r>
            <a:r>
              <a:rPr lang="en-US" altLang="zh-CN" dirty="0" err="1" smtClean="0">
                <a:solidFill>
                  <a:schemeClr val="accent3"/>
                </a:solidFill>
              </a:rPr>
              <a:t>def</a:t>
            </a:r>
            <a:r>
              <a:rPr lang="en-US" altLang="zh-CN" dirty="0" smtClean="0">
                <a:solidFill>
                  <a:schemeClr val="accent3"/>
                </a:solidFill>
              </a:rPr>
              <a:t> compute(split: Partition, context: </a:t>
            </a:r>
            <a:r>
              <a:rPr lang="en-US" altLang="zh-CN" dirty="0" err="1" smtClean="0">
                <a:solidFill>
                  <a:schemeClr val="accent3"/>
                </a:solidFill>
              </a:rPr>
              <a:t>TaskContext</a:t>
            </a:r>
            <a:r>
              <a:rPr lang="en-US" altLang="zh-CN" dirty="0" smtClean="0">
                <a:solidFill>
                  <a:schemeClr val="accent3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= </a:t>
            </a:r>
            <a:r>
              <a:rPr lang="en-US" altLang="zh-CN" dirty="0" err="1" smtClean="0">
                <a:solidFill>
                  <a:schemeClr val="accent3"/>
                </a:solidFill>
              </a:rPr>
              <a:t>firstParent</a:t>
            </a:r>
            <a:r>
              <a:rPr lang="en-US" altLang="zh-CN" dirty="0" smtClean="0">
                <a:solidFill>
                  <a:schemeClr val="accent3"/>
                </a:solidFill>
              </a:rPr>
              <a:t>[T].iterator(split, context).filter(f)</a:t>
            </a:r>
            <a:endParaRPr lang="en-US" altLang="zh-CN" dirty="0">
              <a:solidFill>
                <a:schemeClr val="accent3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Two types of dependencies: </a:t>
            </a:r>
          </a:p>
          <a:p>
            <a:pPr marL="0" indent="0">
              <a:buNone/>
            </a:pPr>
            <a:r>
              <a:rPr lang="en-US" altLang="zh-CN" dirty="0" smtClean="0"/>
              <a:t>a) Narrow dependencies</a:t>
            </a:r>
          </a:p>
          <a:p>
            <a:pPr marL="0" indent="0">
              <a:buNone/>
            </a:pPr>
            <a:r>
              <a:rPr lang="en-US" altLang="zh-CN" dirty="0" smtClean="0"/>
              <a:t>Each partition depends on a constant number of partitions of the parent</a:t>
            </a:r>
          </a:p>
          <a:p>
            <a:pPr marL="0" indent="0">
              <a:buNone/>
            </a:pPr>
            <a:r>
              <a:rPr lang="en-US" altLang="zh-CN" dirty="0" smtClean="0"/>
              <a:t>e.g. map, filter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b) Wide dependencies</a:t>
            </a:r>
          </a:p>
          <a:p>
            <a:pPr marL="0" indent="0">
              <a:buNone/>
            </a:pPr>
            <a:r>
              <a:rPr lang="en-US" altLang="zh-CN" dirty="0" smtClean="0"/>
              <a:t>Each partition of the child can depend on data from all partitions of the parent</a:t>
            </a:r>
          </a:p>
          <a:p>
            <a:pPr marL="0" indent="0">
              <a:buNone/>
            </a:pPr>
            <a:r>
              <a:rPr lang="en-US" altLang="zh-CN" dirty="0" smtClean="0"/>
              <a:t>e.g. join ( parent not hash-partitioned)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30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r>
              <a:rPr lang="en-US" altLang="zh-CN" dirty="0" smtClean="0"/>
              <a:t>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Build a DAG of stages to execute </a:t>
            </a:r>
          </a:p>
          <a:p>
            <a:r>
              <a:rPr lang="en-US" altLang="zh-CN" dirty="0" smtClean="0"/>
              <a:t>Stage contains as many pipelined transformations with narrow dependencies as possible</a:t>
            </a:r>
          </a:p>
          <a:p>
            <a:r>
              <a:rPr lang="en-US" altLang="zh-CN" dirty="0" smtClean="0"/>
              <a:t>Boundary of the stages are the shuffle operations required for wide dependencies or cached partitions</a:t>
            </a:r>
          </a:p>
          <a:p>
            <a:r>
              <a:rPr lang="en-US" altLang="zh-CN" dirty="0" err="1" smtClean="0"/>
              <a:t>Checkpointing</a:t>
            </a:r>
            <a:r>
              <a:rPr lang="en-US" altLang="zh-CN" dirty="0" smtClean="0"/>
              <a:t> RDD with long lineage graphs of wide dependencies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01096" cy="487375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17728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75656" y="242088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42160" y="242088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23928" y="17728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90696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23928" y="306896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928" y="242088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</p:cNvCxnSpPr>
          <p:nvPr/>
        </p:nvCxnSpPr>
        <p:spPr>
          <a:xfrm>
            <a:off x="2555776" y="198884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22280" y="198884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14" idx="1"/>
          </p:cNvCxnSpPr>
          <p:nvPr/>
        </p:nvCxnSpPr>
        <p:spPr>
          <a:xfrm>
            <a:off x="2555776" y="1988840"/>
            <a:ext cx="13681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  <a:endCxn id="13" idx="1"/>
          </p:cNvCxnSpPr>
          <p:nvPr/>
        </p:nvCxnSpPr>
        <p:spPr>
          <a:xfrm>
            <a:off x="2555776" y="1988840"/>
            <a:ext cx="136815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555776" y="1988840"/>
            <a:ext cx="13346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55776" y="2636912"/>
            <a:ext cx="1334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555776" y="2636912"/>
            <a:ext cx="13346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内容占位符 2"/>
          <p:cNvSpPr txBox="1">
            <a:spLocks/>
          </p:cNvSpPr>
          <p:nvPr/>
        </p:nvSpPr>
        <p:spPr>
          <a:xfrm>
            <a:off x="423704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94928" y="382105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85644" y="450912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066060" y="382105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066960" y="450912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066960" y="597024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066960" y="522920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42" idx="3"/>
            <a:endCxn id="44" idx="1"/>
          </p:cNvCxnSpPr>
          <p:nvPr/>
        </p:nvCxnSpPr>
        <p:spPr>
          <a:xfrm>
            <a:off x="1575048" y="4037076"/>
            <a:ext cx="491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3"/>
            <a:endCxn id="48" idx="1"/>
          </p:cNvCxnSpPr>
          <p:nvPr/>
        </p:nvCxnSpPr>
        <p:spPr>
          <a:xfrm>
            <a:off x="1565764" y="4725144"/>
            <a:ext cx="501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90432" y="405420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890432" y="460358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3890432" y="57591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3890432" y="524632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endCxn id="60" idx="1"/>
          </p:cNvCxnSpPr>
          <p:nvPr/>
        </p:nvCxnSpPr>
        <p:spPr>
          <a:xfrm>
            <a:off x="3147080" y="4037076"/>
            <a:ext cx="743352" cy="2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61" idx="1"/>
          </p:cNvCxnSpPr>
          <p:nvPr/>
        </p:nvCxnSpPr>
        <p:spPr>
          <a:xfrm>
            <a:off x="3146180" y="4603584"/>
            <a:ext cx="7442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63" idx="1"/>
          </p:cNvCxnSpPr>
          <p:nvPr/>
        </p:nvCxnSpPr>
        <p:spPr>
          <a:xfrm>
            <a:off x="3147080" y="5462348"/>
            <a:ext cx="743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9" idx="3"/>
            <a:endCxn id="62" idx="1"/>
          </p:cNvCxnSpPr>
          <p:nvPr/>
        </p:nvCxnSpPr>
        <p:spPr>
          <a:xfrm flipV="1">
            <a:off x="3147080" y="5975140"/>
            <a:ext cx="743352" cy="211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1475656" y="306896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stCxn id="79" idx="3"/>
          </p:cNvCxnSpPr>
          <p:nvPr/>
        </p:nvCxnSpPr>
        <p:spPr>
          <a:xfrm flipV="1">
            <a:off x="2555776" y="1988840"/>
            <a:ext cx="133465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9" idx="3"/>
            <a:endCxn id="14" idx="1"/>
          </p:cNvCxnSpPr>
          <p:nvPr/>
        </p:nvCxnSpPr>
        <p:spPr>
          <a:xfrm flipV="1">
            <a:off x="2555776" y="2636912"/>
            <a:ext cx="13681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9" idx="3"/>
          </p:cNvCxnSpPr>
          <p:nvPr/>
        </p:nvCxnSpPr>
        <p:spPr>
          <a:xfrm>
            <a:off x="2555776" y="3284984"/>
            <a:ext cx="1334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494928" y="383665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6300192" y="3284984"/>
            <a:ext cx="1152128" cy="53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6300192" y="4067516"/>
            <a:ext cx="1152128" cy="53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6300192" y="4819608"/>
            <a:ext cx="1152128" cy="53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" idx="3"/>
          </p:cNvCxnSpPr>
          <p:nvPr/>
        </p:nvCxnSpPr>
        <p:spPr>
          <a:xfrm>
            <a:off x="5004048" y="1988840"/>
            <a:ext cx="1296144" cy="156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4" idx="3"/>
            <a:endCxn id="89" idx="1"/>
          </p:cNvCxnSpPr>
          <p:nvPr/>
        </p:nvCxnSpPr>
        <p:spPr>
          <a:xfrm>
            <a:off x="5004048" y="2636912"/>
            <a:ext cx="1296144" cy="169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3" idx="3"/>
            <a:endCxn id="90" idx="1"/>
          </p:cNvCxnSpPr>
          <p:nvPr/>
        </p:nvCxnSpPr>
        <p:spPr>
          <a:xfrm>
            <a:off x="5004048" y="3284984"/>
            <a:ext cx="1296144" cy="180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0" idx="3"/>
          </p:cNvCxnSpPr>
          <p:nvPr/>
        </p:nvCxnSpPr>
        <p:spPr>
          <a:xfrm flipV="1">
            <a:off x="4970552" y="3553018"/>
            <a:ext cx="1329640" cy="717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0" idx="3"/>
            <a:endCxn id="89" idx="1"/>
          </p:cNvCxnSpPr>
          <p:nvPr/>
        </p:nvCxnSpPr>
        <p:spPr>
          <a:xfrm>
            <a:off x="4970552" y="4270224"/>
            <a:ext cx="1329640" cy="65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60" idx="3"/>
          </p:cNvCxnSpPr>
          <p:nvPr/>
        </p:nvCxnSpPr>
        <p:spPr>
          <a:xfrm>
            <a:off x="4970552" y="4270224"/>
            <a:ext cx="1329640" cy="81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61" idx="3"/>
          </p:cNvCxnSpPr>
          <p:nvPr/>
        </p:nvCxnSpPr>
        <p:spPr>
          <a:xfrm flipV="1">
            <a:off x="4970552" y="3553018"/>
            <a:ext cx="1329640" cy="126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4970552" y="4335550"/>
            <a:ext cx="1329640" cy="48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1" idx="3"/>
            <a:endCxn id="90" idx="1"/>
          </p:cNvCxnSpPr>
          <p:nvPr/>
        </p:nvCxnSpPr>
        <p:spPr>
          <a:xfrm>
            <a:off x="4970552" y="4819608"/>
            <a:ext cx="1329640" cy="26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3" idx="3"/>
            <a:endCxn id="88" idx="1"/>
          </p:cNvCxnSpPr>
          <p:nvPr/>
        </p:nvCxnSpPr>
        <p:spPr>
          <a:xfrm flipV="1">
            <a:off x="4970552" y="3553018"/>
            <a:ext cx="1329640" cy="1909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4970552" y="4335550"/>
            <a:ext cx="1329640" cy="112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4970552" y="5087642"/>
            <a:ext cx="1329640" cy="37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62" idx="3"/>
          </p:cNvCxnSpPr>
          <p:nvPr/>
        </p:nvCxnSpPr>
        <p:spPr>
          <a:xfrm flipV="1">
            <a:off x="4970552" y="3553018"/>
            <a:ext cx="1329640" cy="2422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62" idx="3"/>
          </p:cNvCxnSpPr>
          <p:nvPr/>
        </p:nvCxnSpPr>
        <p:spPr>
          <a:xfrm flipV="1">
            <a:off x="4970552" y="4335550"/>
            <a:ext cx="1329640" cy="163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62" idx="3"/>
            <a:endCxn id="90" idx="1"/>
          </p:cNvCxnSpPr>
          <p:nvPr/>
        </p:nvCxnSpPr>
        <p:spPr>
          <a:xfrm flipV="1">
            <a:off x="4970552" y="5087642"/>
            <a:ext cx="1329640" cy="887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36403" y="3284984"/>
            <a:ext cx="119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groupBy</a:t>
            </a:r>
            <a:endParaRPr lang="zh-CN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486099" y="4905663"/>
            <a:ext cx="6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146180" y="4925100"/>
            <a:ext cx="7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union</a:t>
            </a:r>
            <a:endParaRPr lang="zh-CN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632831" y="55313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2391" y="1509844"/>
            <a:ext cx="2724012" cy="20431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2391" y="3654316"/>
            <a:ext cx="5179689" cy="281963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-51322" y="1400562"/>
            <a:ext cx="8079706" cy="507338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1520" y="277092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stage1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704" y="5531391"/>
            <a:ext cx="1151344" cy="36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stage2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00192" y="56612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stage3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1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902</TotalTime>
  <Words>694</Words>
  <Application>Microsoft Office PowerPoint</Application>
  <PresentationFormat>全屏显示(4:3)</PresentationFormat>
  <Paragraphs>160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凸显</vt:lpstr>
      <vt:lpstr> Spark 学习分享</vt:lpstr>
      <vt:lpstr>Spark rdd</vt:lpstr>
      <vt:lpstr>Spark rdd</vt:lpstr>
      <vt:lpstr>Rdd Caching example</vt:lpstr>
      <vt:lpstr>Spark rdd</vt:lpstr>
      <vt:lpstr>Spark rdd</vt:lpstr>
      <vt:lpstr>Spark rdd</vt:lpstr>
      <vt:lpstr>Spark rdd scheduler</vt:lpstr>
      <vt:lpstr>Spark rdd</vt:lpstr>
      <vt:lpstr>Spark app workflow</vt:lpstr>
      <vt:lpstr>Spark app workflow</vt:lpstr>
      <vt:lpstr>Akka actors</vt:lpstr>
      <vt:lpstr>Spark deploy (standalone-cluster)</vt:lpstr>
      <vt:lpstr>Spark deploy (yarn architecture) </vt:lpstr>
      <vt:lpstr>Spark deploy (yarn-cluster)</vt:lpstr>
      <vt:lpstr>Spark streaming---D-Strem</vt:lpstr>
      <vt:lpstr>Spark streaming --- dstream</vt:lpstr>
      <vt:lpstr>Spark stream -- dstream</vt:lpstr>
      <vt:lpstr>PowerPoint 演示文稿</vt:lpstr>
    </vt:vector>
  </TitlesOfParts>
  <Company>chanjet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ufida</dc:creator>
  <cp:lastModifiedBy>ufida</cp:lastModifiedBy>
  <cp:revision>81</cp:revision>
  <dcterms:created xsi:type="dcterms:W3CDTF">2014-04-03T01:08:30Z</dcterms:created>
  <dcterms:modified xsi:type="dcterms:W3CDTF">2014-04-22T02:42:03Z</dcterms:modified>
</cp:coreProperties>
</file>