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51B94C0-3894-421F-B0A3-450A0BD70801}" type="datetimeFigureOut">
              <a:rPr lang="zh-CN" altLang="en-US" smtClean="0"/>
              <a:t>2014-4-4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C6B8F3F-E2C8-4C6C-B208-64B026425C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94C0-3894-421F-B0A3-450A0BD70801}" type="datetimeFigureOut">
              <a:rPr lang="zh-CN" altLang="en-US" smtClean="0"/>
              <a:t>2014-4-4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8F3F-E2C8-4C6C-B208-64B026425C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94C0-3894-421F-B0A3-450A0BD70801}" type="datetimeFigureOut">
              <a:rPr lang="zh-CN" altLang="en-US" smtClean="0"/>
              <a:t>2014-4-4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8F3F-E2C8-4C6C-B208-64B026425C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51B94C0-3894-421F-B0A3-450A0BD70801}" type="datetimeFigureOut">
              <a:rPr lang="zh-CN" altLang="en-US" smtClean="0"/>
              <a:t>2014-4-4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C6B8F3F-E2C8-4C6C-B208-64B026425C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51B94C0-3894-421F-B0A3-450A0BD70801}" type="datetimeFigureOut">
              <a:rPr lang="zh-CN" altLang="en-US" smtClean="0"/>
              <a:t>2014-4-4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C6B8F3F-E2C8-4C6C-B208-64B026425C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94C0-3894-421F-B0A3-450A0BD70801}" type="datetimeFigureOut">
              <a:rPr lang="zh-CN" altLang="en-US" smtClean="0"/>
              <a:t>2014-4-4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8F3F-E2C8-4C6C-B208-64B026425C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94C0-3894-421F-B0A3-450A0BD70801}" type="datetimeFigureOut">
              <a:rPr lang="zh-CN" altLang="en-US" smtClean="0"/>
              <a:t>2014-4-4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8F3F-E2C8-4C6C-B208-64B026425C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51B94C0-3894-421F-B0A3-450A0BD70801}" type="datetimeFigureOut">
              <a:rPr lang="zh-CN" altLang="en-US" smtClean="0"/>
              <a:t>2014-4-4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C6B8F3F-E2C8-4C6C-B208-64B026425C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94C0-3894-421F-B0A3-450A0BD70801}" type="datetimeFigureOut">
              <a:rPr lang="zh-CN" altLang="en-US" smtClean="0"/>
              <a:t>2014-4-4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8F3F-E2C8-4C6C-B208-64B026425C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51B94C0-3894-421F-B0A3-450A0BD70801}" type="datetimeFigureOut">
              <a:rPr lang="zh-CN" altLang="en-US" smtClean="0"/>
              <a:t>2014-4-4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C6B8F3F-E2C8-4C6C-B208-64B026425C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51B94C0-3894-421F-B0A3-450A0BD70801}" type="datetimeFigureOut">
              <a:rPr lang="zh-CN" altLang="en-US" smtClean="0"/>
              <a:t>2014-4-4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C6B8F3F-E2C8-4C6C-B208-64B026425C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51B94C0-3894-421F-B0A3-450A0BD70801}" type="datetimeFigureOut">
              <a:rPr lang="zh-CN" altLang="en-US" smtClean="0"/>
              <a:t>2014-4-4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C6B8F3F-E2C8-4C6C-B208-64B026425C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052736"/>
            <a:ext cx="6172200" cy="1894362"/>
          </a:xfrm>
        </p:spPr>
        <p:txBody>
          <a:bodyPr/>
          <a:lstStyle/>
          <a:p>
            <a:r>
              <a:rPr lang="en-US" altLang="zh-CN" dirty="0" smtClean="0"/>
              <a:t> Spark </a:t>
            </a:r>
            <a:r>
              <a:rPr lang="zh-CN" altLang="en-US" dirty="0" smtClean="0"/>
              <a:t>学习分享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67744" y="4653136"/>
            <a:ext cx="6172200" cy="1371600"/>
          </a:xfrm>
        </p:spPr>
        <p:txBody>
          <a:bodyPr/>
          <a:lstStyle/>
          <a:p>
            <a:r>
              <a:rPr lang="en-US" altLang="zh-CN" dirty="0" smtClean="0"/>
              <a:t>                                              </a:t>
            </a:r>
            <a:r>
              <a:rPr lang="zh-CN" altLang="en-US" dirty="0" smtClean="0"/>
              <a:t>薛 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46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streaming---D-</a:t>
            </a:r>
            <a:r>
              <a:rPr lang="en-US" altLang="zh-CN" dirty="0" err="1" smtClean="0"/>
              <a:t>Strem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Discretized streams: an efficient and fault-tolerant model for stream processing</a:t>
            </a:r>
          </a:p>
          <a:p>
            <a:r>
              <a:rPr lang="en-US" altLang="zh-CN" dirty="0" smtClean="0"/>
              <a:t>Series of deterministic batch computations on small time intervals</a:t>
            </a:r>
          </a:p>
          <a:p>
            <a:r>
              <a:rPr lang="en-US" altLang="zh-CN" dirty="0" smtClean="0"/>
              <a:t>Two types of operators</a:t>
            </a:r>
          </a:p>
          <a:p>
            <a:pPr marL="457200" indent="-457200">
              <a:buAutoNum type="alphaLcParenR"/>
            </a:pPr>
            <a:r>
              <a:rPr lang="en-US" altLang="zh-CN" dirty="0" smtClean="0"/>
              <a:t>Transformation (stateless or </a:t>
            </a:r>
            <a:r>
              <a:rPr lang="en-US" altLang="zh-CN" dirty="0" err="1" smtClean="0"/>
              <a:t>stateful</a:t>
            </a:r>
            <a:r>
              <a:rPr lang="en-US" altLang="zh-CN" dirty="0" smtClean="0"/>
              <a:t>)</a:t>
            </a:r>
          </a:p>
          <a:p>
            <a:pPr marL="457200" indent="-457200">
              <a:buAutoNum type="alphaLcParenR"/>
            </a:pPr>
            <a:r>
              <a:rPr lang="en-US" altLang="zh-CN" dirty="0" smtClean="0"/>
              <a:t>Output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Reuse all of the operators in Spark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619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streaming --- </a:t>
            </a:r>
            <a:r>
              <a:rPr lang="en-US" altLang="zh-CN" dirty="0" err="1" smtClean="0"/>
              <a:t>dstream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pageViews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readStream</a:t>
            </a:r>
            <a:r>
              <a:rPr lang="en-US" altLang="zh-CN" dirty="0" smtClean="0"/>
              <a:t>(“http://a.com”,  “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”)</a:t>
            </a:r>
          </a:p>
          <a:p>
            <a:pPr marL="0" indent="0">
              <a:buNone/>
            </a:pPr>
            <a:r>
              <a:rPr lang="en-US" altLang="zh-CN" dirty="0" smtClean="0"/>
              <a:t>ones = </a:t>
            </a:r>
            <a:r>
              <a:rPr lang="en-US" altLang="zh-CN" dirty="0" err="1" smtClean="0"/>
              <a:t>pageViews.map</a:t>
            </a:r>
            <a:r>
              <a:rPr lang="en-US" altLang="zh-CN" dirty="0" smtClean="0"/>
              <a:t>(event =&gt; (event.url, 1))</a:t>
            </a:r>
          </a:p>
          <a:p>
            <a:pPr marL="0" indent="0">
              <a:buNone/>
            </a:pPr>
            <a:r>
              <a:rPr lang="en-US" altLang="zh-CN" dirty="0" smtClean="0"/>
              <a:t>Counts = </a:t>
            </a:r>
            <a:r>
              <a:rPr lang="en-US" altLang="zh-CN" dirty="0" err="1" smtClean="0"/>
              <a:t>ones.runningReduce</a:t>
            </a:r>
            <a:r>
              <a:rPr lang="en-US" altLang="zh-CN" dirty="0" smtClean="0"/>
              <a:t>((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=&gt; 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Stateful</a:t>
            </a:r>
            <a:r>
              <a:rPr lang="en-US" altLang="zh-CN" dirty="0" smtClean="0"/>
              <a:t> operators:</a:t>
            </a:r>
          </a:p>
          <a:p>
            <a:pPr marL="0" indent="0">
              <a:buNone/>
            </a:pPr>
            <a:r>
              <a:rPr lang="en-US" altLang="zh-CN" dirty="0" smtClean="0"/>
              <a:t>a) </a:t>
            </a:r>
            <a:r>
              <a:rPr lang="en-US" altLang="zh-CN" dirty="0" err="1" smtClean="0"/>
              <a:t>Windowding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Pairs.window</a:t>
            </a:r>
            <a:r>
              <a:rPr lang="en-US" altLang="zh-CN" dirty="0" smtClean="0"/>
              <a:t>(“5s”).</a:t>
            </a:r>
            <a:r>
              <a:rPr lang="en-US" altLang="zh-CN" dirty="0" err="1" smtClean="0"/>
              <a:t>reduceByKey</a:t>
            </a:r>
            <a:r>
              <a:rPr lang="en-US" altLang="zh-CN" dirty="0" smtClean="0"/>
              <a:t>(_+_)</a:t>
            </a:r>
          </a:p>
          <a:p>
            <a:pPr marL="0" indent="0">
              <a:buNone/>
            </a:pPr>
            <a:r>
              <a:rPr lang="en-US" altLang="zh-CN" dirty="0" smtClean="0"/>
              <a:t>b) Incremental aggregation:</a:t>
            </a:r>
          </a:p>
          <a:p>
            <a:pPr marL="0" indent="0">
              <a:buNone/>
            </a:pPr>
            <a:r>
              <a:rPr lang="en-US" altLang="zh-CN" dirty="0" err="1" smtClean="0"/>
              <a:t>Pairs.reduceByWindow</a:t>
            </a:r>
            <a:r>
              <a:rPr lang="en-US" altLang="zh-CN" dirty="0" smtClean="0"/>
              <a:t>(“5s”, 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)=&gt;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c) </a:t>
            </a:r>
            <a:r>
              <a:rPr lang="en-US" altLang="zh-CN" dirty="0"/>
              <a:t>T</a:t>
            </a:r>
            <a:r>
              <a:rPr lang="en-US" altLang="zh-CN" dirty="0" smtClean="0"/>
              <a:t>ime-skewed joins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stream -- </a:t>
            </a:r>
            <a:r>
              <a:rPr lang="en-US" altLang="zh-CN" dirty="0" err="1" smtClean="0"/>
              <a:t>dstream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Fault </a:t>
            </a:r>
            <a:r>
              <a:rPr lang="en-US" altLang="zh-CN" dirty="0"/>
              <a:t>tolerance, </a:t>
            </a:r>
          </a:p>
          <a:p>
            <a:pPr marL="457200" indent="-457200">
              <a:buAutoNum type="alphaLcParenR"/>
            </a:pPr>
            <a:r>
              <a:rPr lang="en-US" altLang="zh-CN" dirty="0" smtClean="0"/>
              <a:t>Replication (not cost-effective)</a:t>
            </a:r>
            <a:endParaRPr lang="en-US" altLang="zh-CN" dirty="0"/>
          </a:p>
          <a:p>
            <a:pPr marL="457200" indent="-457200">
              <a:buAutoNum type="alphaLcParenR"/>
            </a:pPr>
            <a:r>
              <a:rPr lang="en-US" altLang="zh-CN" dirty="0"/>
              <a:t>Upstream </a:t>
            </a:r>
            <a:r>
              <a:rPr lang="en-US" altLang="zh-CN" dirty="0" smtClean="0"/>
              <a:t>backup (long recovery time)</a:t>
            </a:r>
            <a:endParaRPr lang="en-US" altLang="zh-CN" dirty="0"/>
          </a:p>
          <a:p>
            <a:pPr marL="457200" indent="-457200">
              <a:buAutoNum type="alphaLcParenR"/>
            </a:pPr>
            <a:r>
              <a:rPr lang="en-US" altLang="zh-CN" dirty="0"/>
              <a:t>Parallel </a:t>
            </a:r>
            <a:r>
              <a:rPr lang="en-US" altLang="zh-CN" dirty="0" smtClean="0"/>
              <a:t>recover (D-stream method)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Periodically checkpoints some of the state RDDs</a:t>
            </a:r>
          </a:p>
          <a:p>
            <a:r>
              <a:rPr lang="en-US" altLang="zh-CN" dirty="0" smtClean="0"/>
              <a:t>Deterministic transformations at the coarse granularity of RDD partitions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71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</a:t>
            </a:r>
            <a:r>
              <a:rPr lang="en-US" altLang="zh-CN" dirty="0" err="1" smtClean="0"/>
              <a:t>rdd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Resilient Distributed Datasets (RDD)---A Fault-Tolerant Abstraction for in-memory cluster computing</a:t>
            </a:r>
          </a:p>
          <a:p>
            <a:r>
              <a:rPr lang="en-US" altLang="zh-CN" dirty="0" smtClean="0"/>
              <a:t>Features:</a:t>
            </a:r>
          </a:p>
          <a:p>
            <a:pPr marL="0" indent="0">
              <a:buNone/>
            </a:pPr>
            <a:r>
              <a:rPr lang="en-US" altLang="zh-CN" dirty="0" smtClean="0"/>
              <a:t>a) fault tolerance</a:t>
            </a:r>
          </a:p>
          <a:p>
            <a:pPr marL="0" indent="0">
              <a:buNone/>
            </a:pPr>
            <a:r>
              <a:rPr lang="en-US" altLang="zh-CN" dirty="0" smtClean="0"/>
              <a:t>b) locality-aware scheduling</a:t>
            </a:r>
          </a:p>
          <a:p>
            <a:pPr marL="0" indent="0">
              <a:buNone/>
            </a:pPr>
            <a:r>
              <a:rPr lang="en-US" altLang="zh-CN" dirty="0" smtClean="0"/>
              <a:t>c) read-only</a:t>
            </a:r>
          </a:p>
          <a:p>
            <a:pPr marL="0" indent="0">
              <a:buNone/>
            </a:pPr>
            <a:r>
              <a:rPr lang="en-US" altLang="zh-CN" dirty="0" smtClean="0"/>
              <a:t>d) created from deterministic transform</a:t>
            </a:r>
          </a:p>
          <a:p>
            <a:pPr marL="0" indent="0">
              <a:buNone/>
            </a:pPr>
            <a:r>
              <a:rPr lang="en-US" altLang="zh-CN" dirty="0" smtClean="0"/>
              <a:t>e) partitioned</a:t>
            </a:r>
          </a:p>
          <a:p>
            <a:pPr marL="0" indent="0">
              <a:buNone/>
            </a:pPr>
            <a:r>
              <a:rPr lang="en-US" altLang="zh-CN" dirty="0" smtClean="0"/>
              <a:t>f)  operated in parallel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11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</a:t>
            </a:r>
            <a:r>
              <a:rPr lang="en-US" altLang="zh-CN" dirty="0" err="1" smtClean="0"/>
              <a:t>rdd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Lazily computed  when used in an action, which return a value or export data to a storage system, </a:t>
            </a:r>
            <a:r>
              <a:rPr lang="en-US" altLang="zh-CN" dirty="0" err="1" smtClean="0"/>
              <a:t>e.g</a:t>
            </a:r>
            <a:r>
              <a:rPr lang="en-US" altLang="zh-CN" dirty="0" smtClean="0"/>
              <a:t>  count, collect , reduce, save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Caching, speed up future reuse</a:t>
            </a:r>
          </a:p>
          <a:p>
            <a:endParaRPr lang="en-US" altLang="zh-CN" dirty="0"/>
          </a:p>
          <a:p>
            <a:r>
              <a:rPr lang="en-US" altLang="zh-CN" dirty="0" smtClean="0"/>
              <a:t>Partitioning, hash and range partitioning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241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Rdd</a:t>
            </a:r>
            <a:r>
              <a:rPr lang="en-US" altLang="zh-CN" dirty="0" smtClean="0"/>
              <a:t> Caching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lines = </a:t>
            </a:r>
            <a:r>
              <a:rPr lang="en-US" altLang="zh-CN" dirty="0" err="1" smtClean="0"/>
              <a:t>spark.textFile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://…”)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errors = lines.filter_.</a:t>
            </a:r>
            <a:r>
              <a:rPr lang="en-US" altLang="zh-CN" dirty="0" err="1" smtClean="0"/>
              <a:t>startsWith</a:t>
            </a:r>
            <a:r>
              <a:rPr lang="en-US" altLang="zh-CN" dirty="0" smtClean="0"/>
              <a:t>(“ERROR”)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errors.cache</a:t>
            </a:r>
            <a:r>
              <a:rPr lang="en-US" altLang="zh-CN" dirty="0" smtClean="0"/>
              <a:t>()   // cache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errors.count</a:t>
            </a:r>
            <a:r>
              <a:rPr lang="en-US" altLang="zh-CN" dirty="0" smtClean="0"/>
              <a:t>()   // action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errors.filter</a:t>
            </a:r>
            <a:r>
              <a:rPr lang="en-US" altLang="zh-CN" dirty="0" smtClean="0"/>
              <a:t>(_contains(“Spark”)).count()  //reuse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errors.filter</a:t>
            </a:r>
            <a:r>
              <a:rPr lang="en-US" altLang="zh-CN" dirty="0" smtClean="0"/>
              <a:t>(_contains(“Java”))  //reuse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.map(_.split(‘\t\)(4))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.collect()</a:t>
            </a:r>
          </a:p>
        </p:txBody>
      </p:sp>
    </p:spTree>
    <p:extLst>
      <p:ext uri="{BB962C8B-B14F-4D97-AF65-F5344CB8AC3E}">
        <p14:creationId xmlns:p14="http://schemas.microsoft.com/office/powerpoint/2010/main" val="383372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</a:t>
            </a:r>
            <a:r>
              <a:rPr lang="en-US" altLang="zh-CN" dirty="0" err="1" smtClean="0"/>
              <a:t>rdd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Five main properties</a:t>
            </a:r>
          </a:p>
          <a:p>
            <a:r>
              <a:rPr lang="en-US" altLang="zh-CN" dirty="0" smtClean="0"/>
              <a:t>- A list of partitions</a:t>
            </a:r>
          </a:p>
          <a:p>
            <a:r>
              <a:rPr lang="en-US" altLang="zh-CN" dirty="0" smtClean="0"/>
              <a:t>- A function for computing each split</a:t>
            </a:r>
          </a:p>
          <a:p>
            <a:r>
              <a:rPr lang="en-US" altLang="zh-CN" dirty="0" smtClean="0"/>
              <a:t>- A list of dependencies on other RDDs</a:t>
            </a:r>
          </a:p>
          <a:p>
            <a:r>
              <a:rPr lang="en-US" altLang="zh-CN" dirty="0" smtClean="0"/>
              <a:t>- Optionally,  A </a:t>
            </a:r>
            <a:r>
              <a:rPr lang="en-US" altLang="zh-CN" dirty="0" err="1" smtClean="0"/>
              <a:t>Partitioner</a:t>
            </a:r>
            <a:r>
              <a:rPr lang="en-US" altLang="zh-CN" dirty="0" smtClean="0"/>
              <a:t> for key-value RDDs</a:t>
            </a:r>
          </a:p>
          <a:p>
            <a:r>
              <a:rPr lang="en-US" altLang="zh-CN" dirty="0" smtClean="0"/>
              <a:t>- Optionally, a list of preferred locations to compute each split on (e.g. block locations for an HDFS file)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4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</a:t>
            </a:r>
            <a:r>
              <a:rPr lang="en-US" altLang="zh-CN" dirty="0" err="1" smtClean="0"/>
              <a:t>rdd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Abstrct</a:t>
            </a:r>
            <a:r>
              <a:rPr lang="en-US" altLang="zh-CN" dirty="0" smtClean="0"/>
              <a:t> class RDD </a:t>
            </a:r>
          </a:p>
          <a:p>
            <a:pPr marL="0" indent="0">
              <a:buNone/>
            </a:pPr>
            <a:r>
              <a:rPr lang="en-US" altLang="zh-CN" dirty="0" err="1" smtClean="0"/>
              <a:t>MappedRDD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override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compute(split: Partition, context: </a:t>
            </a:r>
            <a:r>
              <a:rPr lang="en-US" altLang="zh-CN" dirty="0" err="1" smtClean="0"/>
              <a:t>TaskContext</a:t>
            </a:r>
            <a:r>
              <a:rPr lang="en-US" altLang="zh-CN" dirty="0" smtClean="0"/>
              <a:t>) </a:t>
            </a:r>
          </a:p>
          <a:p>
            <a:pPr marL="0" indent="0">
              <a:buNone/>
            </a:pPr>
            <a:r>
              <a:rPr lang="en-US" altLang="zh-CN" dirty="0" smtClean="0"/>
              <a:t>=  </a:t>
            </a:r>
            <a:r>
              <a:rPr lang="en-US" altLang="zh-CN" dirty="0" err="1" smtClean="0"/>
              <a:t>firstParent</a:t>
            </a:r>
            <a:r>
              <a:rPr lang="en-US" altLang="zh-CN" dirty="0" smtClean="0"/>
              <a:t>[T].iterator(split, context).map(f)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FilteredRDD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override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compute(split: Partition, context: </a:t>
            </a:r>
            <a:r>
              <a:rPr lang="en-US" altLang="zh-CN" dirty="0" err="1" smtClean="0"/>
              <a:t>TaskContext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= </a:t>
            </a:r>
            <a:r>
              <a:rPr lang="en-US" altLang="zh-CN" dirty="0" err="1" smtClean="0"/>
              <a:t>firstParent</a:t>
            </a:r>
            <a:r>
              <a:rPr lang="en-US" altLang="zh-CN" dirty="0" smtClean="0"/>
              <a:t>[T].iterator(split, context).filter(f)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17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</a:t>
            </a:r>
            <a:r>
              <a:rPr lang="en-US" altLang="zh-CN" dirty="0" err="1" smtClean="0"/>
              <a:t>rdd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Two type of dependencies: </a:t>
            </a:r>
          </a:p>
          <a:p>
            <a:pPr marL="0" indent="0">
              <a:buNone/>
            </a:pPr>
            <a:r>
              <a:rPr lang="en-US" altLang="zh-CN" dirty="0" smtClean="0"/>
              <a:t>a) Narrow dependencies</a:t>
            </a:r>
          </a:p>
          <a:p>
            <a:pPr marL="0" indent="0">
              <a:buNone/>
            </a:pPr>
            <a:r>
              <a:rPr lang="en-US" altLang="zh-CN" dirty="0" smtClean="0"/>
              <a:t>Each partition depends on a constant number of partitions of the parent</a:t>
            </a:r>
          </a:p>
          <a:p>
            <a:pPr marL="0" indent="0">
              <a:buNone/>
            </a:pPr>
            <a:r>
              <a:rPr lang="en-US" altLang="zh-CN" dirty="0" smtClean="0"/>
              <a:t>e.g. map, filter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b) Wide dependencies</a:t>
            </a:r>
          </a:p>
          <a:p>
            <a:pPr marL="0" indent="0">
              <a:buNone/>
            </a:pPr>
            <a:r>
              <a:rPr lang="en-US" altLang="zh-CN" dirty="0" smtClean="0"/>
              <a:t>Each partition of the child can depend on data from all partitions of the parent</a:t>
            </a:r>
          </a:p>
          <a:p>
            <a:pPr marL="0" indent="0">
              <a:buNone/>
            </a:pPr>
            <a:r>
              <a:rPr lang="en-US" altLang="zh-CN" dirty="0" smtClean="0"/>
              <a:t>e.g. join ( parent not hash-partitioned)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530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</a:t>
            </a:r>
            <a:r>
              <a:rPr lang="en-US" altLang="zh-CN" dirty="0" err="1" smtClean="0"/>
              <a:t>rdd</a:t>
            </a:r>
            <a:r>
              <a:rPr lang="en-US" altLang="zh-CN" dirty="0" smtClean="0"/>
              <a:t> scheduler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Build a DAG of stages to execute </a:t>
            </a:r>
          </a:p>
          <a:p>
            <a:r>
              <a:rPr lang="en-US" altLang="zh-CN" dirty="0" smtClean="0"/>
              <a:t>Stage contains as many pipelined transformations with narrow dependencies as possible</a:t>
            </a:r>
          </a:p>
          <a:p>
            <a:r>
              <a:rPr lang="en-US" altLang="zh-CN" dirty="0" smtClean="0"/>
              <a:t>Boundary of the stages are the shuffle operations required for wide dependencies ore cached </a:t>
            </a:r>
            <a:r>
              <a:rPr lang="en-US" altLang="zh-CN" dirty="0" smtClean="0"/>
              <a:t>partitions</a:t>
            </a:r>
          </a:p>
          <a:p>
            <a:r>
              <a:rPr lang="en-US" altLang="zh-CN" dirty="0" err="1" smtClean="0"/>
              <a:t>Checkpointing</a:t>
            </a:r>
            <a:r>
              <a:rPr lang="en-US" altLang="zh-CN" dirty="0" smtClean="0"/>
              <a:t> RDD with long lineage graphs of wide dependencies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5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</a:t>
            </a:r>
            <a:r>
              <a:rPr lang="en-US" altLang="zh-CN" dirty="0" err="1" smtClean="0"/>
              <a:t>rdd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501096" cy="4873752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475656" y="1772816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475656" y="2420888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442160" y="2420888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923928" y="1772816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90696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923928" y="3068960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923928" y="2420888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4" idx="3"/>
          </p:cNvCxnSpPr>
          <p:nvPr/>
        </p:nvCxnSpPr>
        <p:spPr>
          <a:xfrm>
            <a:off x="2555776" y="198884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522280" y="198884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3"/>
            <a:endCxn id="14" idx="1"/>
          </p:cNvCxnSpPr>
          <p:nvPr/>
        </p:nvCxnSpPr>
        <p:spPr>
          <a:xfrm>
            <a:off x="2555776" y="1988840"/>
            <a:ext cx="136815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4" idx="3"/>
            <a:endCxn id="13" idx="1"/>
          </p:cNvCxnSpPr>
          <p:nvPr/>
        </p:nvCxnSpPr>
        <p:spPr>
          <a:xfrm>
            <a:off x="2555776" y="1988840"/>
            <a:ext cx="1368152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2555776" y="1988840"/>
            <a:ext cx="133465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555776" y="2636912"/>
            <a:ext cx="13346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555776" y="2636912"/>
            <a:ext cx="133465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内容占位符 2"/>
          <p:cNvSpPr txBox="1">
            <a:spLocks/>
          </p:cNvSpPr>
          <p:nvPr/>
        </p:nvSpPr>
        <p:spPr>
          <a:xfrm>
            <a:off x="423704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494928" y="3821052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485644" y="4509120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2066060" y="3821052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2066960" y="4509120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2066960" y="5970248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2066960" y="5229200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>
            <a:stCxn id="42" idx="3"/>
            <a:endCxn id="44" idx="1"/>
          </p:cNvCxnSpPr>
          <p:nvPr/>
        </p:nvCxnSpPr>
        <p:spPr>
          <a:xfrm>
            <a:off x="1575048" y="4037076"/>
            <a:ext cx="4910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3" idx="3"/>
            <a:endCxn id="48" idx="1"/>
          </p:cNvCxnSpPr>
          <p:nvPr/>
        </p:nvCxnSpPr>
        <p:spPr>
          <a:xfrm>
            <a:off x="1565764" y="4725144"/>
            <a:ext cx="5011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890432" y="4054200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3890432" y="4603584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3890432" y="5759116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3890432" y="5246324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>
            <a:endCxn id="60" idx="1"/>
          </p:cNvCxnSpPr>
          <p:nvPr/>
        </p:nvCxnSpPr>
        <p:spPr>
          <a:xfrm>
            <a:off x="3147080" y="4037076"/>
            <a:ext cx="743352" cy="233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61" idx="1"/>
          </p:cNvCxnSpPr>
          <p:nvPr/>
        </p:nvCxnSpPr>
        <p:spPr>
          <a:xfrm>
            <a:off x="3146180" y="4603584"/>
            <a:ext cx="74425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endCxn id="63" idx="1"/>
          </p:cNvCxnSpPr>
          <p:nvPr/>
        </p:nvCxnSpPr>
        <p:spPr>
          <a:xfrm>
            <a:off x="3147080" y="5462348"/>
            <a:ext cx="7433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49" idx="3"/>
            <a:endCxn id="62" idx="1"/>
          </p:cNvCxnSpPr>
          <p:nvPr/>
        </p:nvCxnSpPr>
        <p:spPr>
          <a:xfrm flipV="1">
            <a:off x="3147080" y="5975140"/>
            <a:ext cx="743352" cy="211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1475656" y="3068960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箭头连接符 80"/>
          <p:cNvCxnSpPr>
            <a:stCxn id="79" idx="3"/>
          </p:cNvCxnSpPr>
          <p:nvPr/>
        </p:nvCxnSpPr>
        <p:spPr>
          <a:xfrm flipV="1">
            <a:off x="2555776" y="1988840"/>
            <a:ext cx="1334656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9" idx="3"/>
            <a:endCxn id="14" idx="1"/>
          </p:cNvCxnSpPr>
          <p:nvPr/>
        </p:nvCxnSpPr>
        <p:spPr>
          <a:xfrm flipV="1">
            <a:off x="2555776" y="2636912"/>
            <a:ext cx="136815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9" idx="3"/>
          </p:cNvCxnSpPr>
          <p:nvPr/>
        </p:nvCxnSpPr>
        <p:spPr>
          <a:xfrm>
            <a:off x="2555776" y="3284984"/>
            <a:ext cx="13346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圆角矩形 86"/>
          <p:cNvSpPr/>
          <p:nvPr/>
        </p:nvSpPr>
        <p:spPr>
          <a:xfrm>
            <a:off x="494928" y="3836652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圆角矩形 87"/>
          <p:cNvSpPr/>
          <p:nvPr/>
        </p:nvSpPr>
        <p:spPr>
          <a:xfrm>
            <a:off x="6300192" y="3284984"/>
            <a:ext cx="1152128" cy="536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圆角矩形 88"/>
          <p:cNvSpPr/>
          <p:nvPr/>
        </p:nvSpPr>
        <p:spPr>
          <a:xfrm>
            <a:off x="6300192" y="4067516"/>
            <a:ext cx="1152128" cy="536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圆角矩形 89"/>
          <p:cNvSpPr/>
          <p:nvPr/>
        </p:nvSpPr>
        <p:spPr>
          <a:xfrm>
            <a:off x="6300192" y="4819608"/>
            <a:ext cx="1152128" cy="536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/>
          <p:cNvCxnSpPr>
            <a:stCxn id="8" idx="3"/>
          </p:cNvCxnSpPr>
          <p:nvPr/>
        </p:nvCxnSpPr>
        <p:spPr>
          <a:xfrm>
            <a:off x="5004048" y="1988840"/>
            <a:ext cx="1296144" cy="1564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14" idx="3"/>
            <a:endCxn id="89" idx="1"/>
          </p:cNvCxnSpPr>
          <p:nvPr/>
        </p:nvCxnSpPr>
        <p:spPr>
          <a:xfrm>
            <a:off x="5004048" y="2636912"/>
            <a:ext cx="1296144" cy="1698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13" idx="3"/>
            <a:endCxn id="90" idx="1"/>
          </p:cNvCxnSpPr>
          <p:nvPr/>
        </p:nvCxnSpPr>
        <p:spPr>
          <a:xfrm>
            <a:off x="5004048" y="3284984"/>
            <a:ext cx="1296144" cy="1802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0" idx="3"/>
          </p:cNvCxnSpPr>
          <p:nvPr/>
        </p:nvCxnSpPr>
        <p:spPr>
          <a:xfrm flipV="1">
            <a:off x="4970552" y="3553018"/>
            <a:ext cx="1329640" cy="717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60" idx="3"/>
            <a:endCxn id="89" idx="1"/>
          </p:cNvCxnSpPr>
          <p:nvPr/>
        </p:nvCxnSpPr>
        <p:spPr>
          <a:xfrm>
            <a:off x="4970552" y="4270224"/>
            <a:ext cx="1329640" cy="65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60" idx="3"/>
          </p:cNvCxnSpPr>
          <p:nvPr/>
        </p:nvCxnSpPr>
        <p:spPr>
          <a:xfrm>
            <a:off x="4970552" y="4270224"/>
            <a:ext cx="1329640" cy="817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61" idx="3"/>
          </p:cNvCxnSpPr>
          <p:nvPr/>
        </p:nvCxnSpPr>
        <p:spPr>
          <a:xfrm flipV="1">
            <a:off x="4970552" y="3553018"/>
            <a:ext cx="1329640" cy="1266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4970552" y="4335550"/>
            <a:ext cx="1329640" cy="484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61" idx="3"/>
            <a:endCxn id="90" idx="1"/>
          </p:cNvCxnSpPr>
          <p:nvPr/>
        </p:nvCxnSpPr>
        <p:spPr>
          <a:xfrm>
            <a:off x="4970552" y="4819608"/>
            <a:ext cx="1329640" cy="268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63" idx="3"/>
            <a:endCxn id="88" idx="1"/>
          </p:cNvCxnSpPr>
          <p:nvPr/>
        </p:nvCxnSpPr>
        <p:spPr>
          <a:xfrm flipV="1">
            <a:off x="4970552" y="3553018"/>
            <a:ext cx="1329640" cy="1909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 flipV="1">
            <a:off x="4970552" y="4335550"/>
            <a:ext cx="1329640" cy="1126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V="1">
            <a:off x="4970552" y="5087642"/>
            <a:ext cx="1329640" cy="374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62" idx="3"/>
          </p:cNvCxnSpPr>
          <p:nvPr/>
        </p:nvCxnSpPr>
        <p:spPr>
          <a:xfrm flipV="1">
            <a:off x="4970552" y="3553018"/>
            <a:ext cx="1329640" cy="2422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62" idx="3"/>
          </p:cNvCxnSpPr>
          <p:nvPr/>
        </p:nvCxnSpPr>
        <p:spPr>
          <a:xfrm flipV="1">
            <a:off x="4970552" y="4335550"/>
            <a:ext cx="1329640" cy="1639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62" idx="3"/>
            <a:endCxn id="90" idx="1"/>
          </p:cNvCxnSpPr>
          <p:nvPr/>
        </p:nvCxnSpPr>
        <p:spPr>
          <a:xfrm flipV="1">
            <a:off x="4970552" y="5087642"/>
            <a:ext cx="1329640" cy="887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699792" y="3284984"/>
            <a:ext cx="119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groupBy</a:t>
            </a:r>
            <a:endParaRPr lang="zh-CN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1486099" y="4905663"/>
            <a:ext cx="68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map</a:t>
            </a:r>
            <a:endParaRPr lang="zh-CN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3146180" y="4925100"/>
            <a:ext cx="79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union</a:t>
            </a:r>
            <a:endParaRPr lang="zh-CN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5527104" y="57144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join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12391" y="1509844"/>
            <a:ext cx="2906746" cy="2054116"/>
          </a:xfrm>
          <a:prstGeom prst="roundRect">
            <a:avLst/>
          </a:prstGeom>
          <a:solidFill>
            <a:schemeClr val="accent1">
              <a:alpha val="0"/>
            </a:schemeClr>
          </a:solidFill>
          <a:ln cmpd="dbl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12391" y="3654316"/>
            <a:ext cx="5179689" cy="2819636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0" y="1340768"/>
            <a:ext cx="8028384" cy="532859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2225">
            <a:solidFill>
              <a:schemeClr val="accent1">
                <a:shade val="50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1520" y="277092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stage1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3704" y="5531391"/>
            <a:ext cx="1151344" cy="367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stage2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00192" y="56612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stage3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11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582</TotalTime>
  <Words>510</Words>
  <Application>Microsoft Office PowerPoint</Application>
  <PresentationFormat>全屏显示(4:3)</PresentationFormat>
  <Paragraphs>94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凸显</vt:lpstr>
      <vt:lpstr> Spark 学习分享</vt:lpstr>
      <vt:lpstr>Spark rdd</vt:lpstr>
      <vt:lpstr>Spark rdd</vt:lpstr>
      <vt:lpstr>Rdd Caching example</vt:lpstr>
      <vt:lpstr>Spark rdd</vt:lpstr>
      <vt:lpstr>Spark rdd</vt:lpstr>
      <vt:lpstr>Spark rdd</vt:lpstr>
      <vt:lpstr>Spark rdd scheduler</vt:lpstr>
      <vt:lpstr>Spark rdd</vt:lpstr>
      <vt:lpstr>Spark streaming---D-Strem</vt:lpstr>
      <vt:lpstr>Spark streaming --- dstream</vt:lpstr>
      <vt:lpstr>Spark stream -- dstream</vt:lpstr>
    </vt:vector>
  </TitlesOfParts>
  <Company>chanjet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ufida</dc:creator>
  <cp:lastModifiedBy>ufida</cp:lastModifiedBy>
  <cp:revision>52</cp:revision>
  <dcterms:created xsi:type="dcterms:W3CDTF">2014-04-03T01:08:30Z</dcterms:created>
  <dcterms:modified xsi:type="dcterms:W3CDTF">2014-04-04T03:21:10Z</dcterms:modified>
</cp:coreProperties>
</file>