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62" r:id="rId3"/>
    <p:sldId id="363" r:id="rId4"/>
    <p:sldId id="364" r:id="rId5"/>
    <p:sldId id="379" r:id="rId6"/>
    <p:sldId id="365" r:id="rId7"/>
    <p:sldId id="38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262890"/>
            <a:ext cx="9000000" cy="6480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8999855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BigInteger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BigDecimal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关于</a:t>
            </a:r>
            <a:r>
              <a:rPr lang="en-US" altLang="zh-CN"/>
              <a:t>NumberFormat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NumberFormat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NumberFormat</a:t>
            </a:r>
            <a:r>
              <a:rPr lang="zh-CN" altLang="en-US"/>
              <a:t>类是 </a:t>
            </a:r>
            <a:r>
              <a:rPr lang="en-US" altLang="zh-CN"/>
              <a:t>java.text </a:t>
            </a:r>
            <a:r>
              <a:rPr lang="zh-CN" altLang="en-US"/>
              <a:t>包中的一个工具类，它的主要作用是对数值进行格式化，得到期望格式的字符串</a:t>
            </a:r>
            <a:endParaRPr lang="zh-CN" altLang="en-US"/>
          </a:p>
          <a:p>
            <a:pPr lvl="1"/>
            <a:r>
              <a:rPr lang="zh-CN" altLang="en-US"/>
              <a:t>例如，当你期望将数字转换为百分比格式时，如果输入</a:t>
            </a:r>
            <a:r>
              <a:rPr lang="zh-CN" altLang="en-US" u="sng"/>
              <a:t>  </a:t>
            </a:r>
            <a:r>
              <a:rPr lang="en-US" altLang="zh-CN" u="sng"/>
              <a:t>0.37  </a:t>
            </a:r>
            <a:r>
              <a:rPr lang="zh-CN" altLang="en-US"/>
              <a:t>，将得到</a:t>
            </a:r>
            <a:r>
              <a:rPr lang="zh-CN" altLang="en-US" u="sng"/>
              <a:t>  </a:t>
            </a:r>
            <a:r>
              <a:rPr lang="en-US" altLang="zh-CN" u="sng"/>
              <a:t>37%  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注意：只要对象的本质是数值，均可格式化！</a:t>
            </a:r>
            <a:endParaRPr lang="zh-CN" altLang="en-US"/>
          </a:p>
          <a:p>
            <a:pPr lvl="2"/>
            <a:r>
              <a:rPr lang="zh-CN" altLang="en-US" sz="2200"/>
              <a:t>例如：</a:t>
            </a:r>
            <a:r>
              <a:rPr lang="en-US" altLang="zh-CN" sz="2200"/>
              <a:t>BigInteger</a:t>
            </a:r>
            <a:r>
              <a:rPr lang="zh-CN" altLang="en-US" sz="2200"/>
              <a:t>、</a:t>
            </a:r>
            <a:r>
              <a:rPr lang="en-US" altLang="zh-CN" sz="2200"/>
              <a:t>BigDecimal</a:t>
            </a:r>
            <a:r>
              <a:rPr lang="zh-CN" altLang="en-US" sz="2200"/>
              <a:t>、</a:t>
            </a:r>
            <a:r>
              <a:rPr lang="en-US" altLang="zh-CN" sz="2200"/>
              <a:t>String</a:t>
            </a:r>
            <a:r>
              <a:rPr lang="zh-CN" altLang="en-US" sz="2200"/>
              <a:t>等</a:t>
            </a:r>
            <a:endParaRPr lang="zh-CN" altLang="en-US" sz="2200"/>
          </a:p>
          <a:p>
            <a:pPr lvl="1"/>
            <a:r>
              <a:rPr lang="zh-CN" altLang="en-US" sz="2400"/>
              <a:t>格式化后得到的是</a:t>
            </a:r>
            <a:r>
              <a:rPr lang="en-US" altLang="zh-CN" sz="2400"/>
              <a:t>StringBuffer</a:t>
            </a:r>
            <a:r>
              <a:rPr lang="zh-CN" altLang="en-US" sz="2400"/>
              <a:t>对象</a:t>
            </a:r>
            <a:endParaRPr lang="zh-CN" altLang="en-US" sz="2400"/>
          </a:p>
          <a:p>
            <a:pPr lvl="2" algn="just"/>
            <a:r>
              <a:rPr lang="zh-CN" altLang="en-US" sz="2200"/>
              <a:t>一定程度上，你可以把</a:t>
            </a:r>
            <a:r>
              <a:rPr lang="en-US" altLang="zh-CN" sz="2200"/>
              <a:t>StringBuffer</a:t>
            </a:r>
            <a:r>
              <a:rPr lang="zh-CN" altLang="en-US" sz="2200"/>
              <a:t>直接理解为</a:t>
            </a:r>
            <a:r>
              <a:rPr lang="en-US" altLang="zh-CN" sz="2200"/>
              <a:t>String</a:t>
            </a:r>
            <a:endParaRPr lang="zh-CN" altLang="en-US"/>
          </a:p>
          <a:p>
            <a:pPr lvl="0"/>
            <a:r>
              <a:rPr lang="en-US" altLang="zh-CN"/>
              <a:t>NumberFormat</a:t>
            </a:r>
            <a:r>
              <a:rPr lang="zh-CN" altLang="en-US"/>
              <a:t>类是抽象类，不可以直接创建对象。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预置的几种</a:t>
            </a:r>
            <a:r>
              <a:rPr lang="en-US" altLang="zh-CN"/>
              <a:t>NumberFormat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085" y="1130300"/>
            <a:ext cx="11339830" cy="648000"/>
          </a:xfrm>
        </p:spPr>
        <p:txBody>
          <a:bodyPr/>
          <a:p>
            <a:r>
              <a:rPr lang="zh-CN" altLang="en-US"/>
              <a:t>你可以通过</a:t>
            </a:r>
            <a:r>
              <a:rPr lang="en-US" altLang="zh-CN"/>
              <a:t>NumberFormat</a:t>
            </a:r>
            <a:r>
              <a:rPr lang="zh-CN" altLang="en-US"/>
              <a:t>的几个静态方法得到预置的</a:t>
            </a:r>
            <a:r>
              <a:rPr lang="en-US" altLang="zh-CN"/>
              <a:t>NumberFormat</a:t>
            </a:r>
            <a:r>
              <a:rPr lang="zh-CN" altLang="en-US"/>
              <a:t>对象：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33120" y="1778000"/>
          <a:ext cx="10441940" cy="430847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801360"/>
                <a:gridCol w="4640580"/>
              </a:tblGrid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方法</a:t>
                      </a:r>
                      <a:endParaRPr lang="zh-CN" altLang="en-US" sz="2000">
                        <a:latin typeface="Source Han Sans SC Light" panose="020B0400000000000000" charset="-122"/>
                        <a:ea typeface="Source Han Sans SC Light" panose="020B0400000000000000" charset="-122"/>
                        <a:cs typeface="Courier New Regular" panose="020706090202050904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说明</a:t>
                      </a:r>
                      <a:endParaRPr lang="zh-CN" altLang="en-US" sz="2000">
                        <a:latin typeface="Source Han Sans SC Light" panose="020B0400000000000000" charset="-122"/>
                        <a:ea typeface="Source Han Sans SC Light" panose="020B0400000000000000" charset="-122"/>
                        <a:cs typeface="Courier New Regular" panose="0207060902020509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public static final 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NumberFormat </a:t>
                      </a:r>
                      <a:r>
                        <a:rPr lang="zh-CN" altLang="en-US" sz="1800" b="1">
                          <a:latin typeface="Courier New Bold" panose="02070609020205090404" charset="0"/>
                          <a:cs typeface="Courier New Bold" panose="02070609020205090404" charset="0"/>
                          <a:sym typeface="+mn-ea"/>
                        </a:rPr>
                        <a:t>getInstance</a:t>
                      </a: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()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获取对象，等效于</a:t>
                      </a:r>
                      <a:r>
                        <a:rPr lang="zh-CN" altLang="en-US" sz="1800" b="1">
                          <a:latin typeface="Courier New Bold" panose="02070609020205090404" charset="0"/>
                          <a:cs typeface="Courier New Bold" panose="02070609020205090404" charset="0"/>
                          <a:sym typeface="+mn-ea"/>
                        </a:rPr>
                        <a:t>getNumberInstance</a:t>
                      </a: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()</a:t>
                      </a:r>
                      <a:endParaRPr lang="zh-CN" altLang="en-US">
                        <a:latin typeface="Source Han Sans SC Light" panose="020B0400000000000000" charset="-122"/>
                        <a:ea typeface="Source Han Sans SC Light" panose="020B0400000000000000" charset="-122"/>
                        <a:cs typeface="Courier New Regular" panose="0207060902020509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public static final 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NumberFormat </a:t>
                      </a:r>
                      <a:r>
                        <a:rPr lang="zh-CN" altLang="en-US" sz="1800" b="1">
                          <a:latin typeface="Courier New Bold" panose="02070609020205090404" charset="0"/>
                          <a:cs typeface="Courier New Bold" panose="02070609020205090404" charset="0"/>
                          <a:sym typeface="+mn-ea"/>
                        </a:rPr>
                        <a:t>getNumberInstance</a:t>
                      </a: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()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获取格式化为</a:t>
                      </a:r>
                      <a:r>
                        <a:rPr lang="zh-CN" altLang="en-US" b="1">
                          <a:latin typeface="Source Han Sans SC Bold" panose="020B0400000000000000" charset="-122"/>
                          <a:ea typeface="Source Han Sans SC Bold" panose="020B0400000000000000" charset="-122"/>
                          <a:cs typeface="Courier New Regular" panose="02070609020205090404" charset="0"/>
                        </a:rPr>
                        <a:t>数字</a:t>
                      </a: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的对象</a:t>
                      </a:r>
                      <a:endParaRPr lang="zh-CN" altLang="en-US">
                        <a:latin typeface="Source Han Sans SC Light" panose="020B0400000000000000" charset="-122"/>
                        <a:ea typeface="Source Han Sans SC Light" panose="020B0400000000000000" charset="-122"/>
                        <a:cs typeface="Courier New Regular" panose="0207060902020509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public static final 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NumberFormat </a:t>
                      </a:r>
                      <a:r>
                        <a:rPr lang="zh-CN" altLang="en-US" sz="1800" b="1">
                          <a:latin typeface="Courier New Bold" panose="02070609020205090404" charset="0"/>
                          <a:cs typeface="Courier New Bold" panose="02070609020205090404" charset="0"/>
                          <a:sym typeface="+mn-ea"/>
                        </a:rPr>
                        <a:t>getIntegerInstance</a:t>
                      </a: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()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获取格式化为</a:t>
                      </a:r>
                      <a:r>
                        <a:rPr lang="zh-CN" altLang="en-US" b="1">
                          <a:latin typeface="Source Han Sans SC Bold" panose="020B0400000000000000" charset="-122"/>
                          <a:ea typeface="Source Han Sans SC Bold" panose="020B0400000000000000" charset="-122"/>
                          <a:cs typeface="Courier New Regular" panose="02070609020205090404" charset="0"/>
                        </a:rPr>
                        <a:t>整型数</a:t>
                      </a: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的对象</a:t>
                      </a:r>
                      <a:endParaRPr lang="zh-CN" altLang="en-US">
                        <a:latin typeface="Source Han Sans SC Light" panose="020B0400000000000000" charset="-122"/>
                        <a:ea typeface="Source Han Sans SC Light" panose="020B0400000000000000" charset="-122"/>
                        <a:cs typeface="Courier New Regular" panose="0207060902020509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public static final 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NumberFormat </a:t>
                      </a:r>
                      <a:r>
                        <a:rPr lang="zh-CN" altLang="en-US" sz="1800" b="1">
                          <a:latin typeface="Courier New Bold" panose="02070609020205090404" charset="0"/>
                          <a:cs typeface="Courier New Bold" panose="02070609020205090404" charset="0"/>
                          <a:sym typeface="+mn-ea"/>
                        </a:rPr>
                        <a:t>getCurrencyInstance</a:t>
                      </a: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()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获取格式化为</a:t>
                      </a:r>
                      <a:r>
                        <a:rPr lang="zh-CN" altLang="en-US" b="1">
                          <a:latin typeface="Source Han Sans SC Bold" panose="020B0400000000000000" charset="-122"/>
                          <a:ea typeface="Source Han Sans SC Bold" panose="020B0400000000000000" charset="-122"/>
                          <a:cs typeface="Courier New Regular" panose="02070609020205090404" charset="0"/>
                        </a:rPr>
                        <a:t>货币样式</a:t>
                      </a: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</a:rPr>
                        <a:t>的对象</a:t>
                      </a:r>
                      <a:endParaRPr lang="zh-CN" altLang="en-US">
                        <a:latin typeface="Source Han Sans SC Light" panose="020B0400000000000000" charset="-122"/>
                        <a:ea typeface="Source Han Sans SC Light" panose="020B0400000000000000" charset="-122"/>
                        <a:cs typeface="Courier New Regular" panose="0207060902020509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public static final 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NumberFormat </a:t>
                      </a:r>
                      <a:r>
                        <a:rPr lang="zh-CN" altLang="en-US" sz="1800" b="1">
                          <a:latin typeface="Courier New Bold" panose="02070609020205090404" charset="0"/>
                          <a:cs typeface="Courier New Bold" panose="02070609020205090404" charset="0"/>
                          <a:sym typeface="+mn-ea"/>
                        </a:rPr>
                        <a:t>getCurrencyInstance</a:t>
                      </a: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Locale</a:t>
                      </a: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)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  <a:sym typeface="+mn-ea"/>
                        </a:rPr>
                        <a:t>获取格式化为</a:t>
                      </a:r>
                      <a:r>
                        <a:rPr lang="zh-CN" altLang="en-US" sz="1800" b="1">
                          <a:latin typeface="Source Han Sans SC Bold" panose="020B0400000000000000" charset="-122"/>
                          <a:ea typeface="Source Han Sans SC Bold" panose="020B0400000000000000" charset="-122"/>
                          <a:cs typeface="Courier New Regular" panose="02070609020205090404" charset="0"/>
                          <a:sym typeface="+mn-ea"/>
                        </a:rPr>
                        <a:t>指定地区</a:t>
                      </a:r>
                      <a:r>
                        <a:rPr lang="zh-CN" altLang="en-US" sz="1800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  <a:sym typeface="+mn-ea"/>
                        </a:rPr>
                        <a:t>的</a:t>
                      </a:r>
                      <a:r>
                        <a:rPr lang="zh-CN" altLang="en-US" sz="1800" b="1">
                          <a:latin typeface="Source Han Sans SC Bold" panose="020B0400000000000000" charset="-122"/>
                          <a:ea typeface="Source Han Sans SC Bold" panose="020B0400000000000000" charset="-122"/>
                          <a:cs typeface="Courier New Regular" panose="02070609020205090404" charset="0"/>
                          <a:sym typeface="+mn-ea"/>
                        </a:rPr>
                        <a:t>货币样式</a:t>
                      </a:r>
                      <a:r>
                        <a:rPr lang="zh-CN" altLang="en-US" sz="1800">
                          <a:latin typeface="Source Han Sans SC Light" panose="020B0400000000000000" charset="-122"/>
                          <a:ea typeface="Source Han Sans SC Light" panose="020B0400000000000000" charset="-122"/>
                          <a:cs typeface="Courier New Regular" panose="02070609020205090404" charset="0"/>
                          <a:sym typeface="+mn-ea"/>
                        </a:rPr>
                        <a:t>的对象</a:t>
                      </a:r>
                      <a:endParaRPr lang="zh-CN" altLang="en-US">
                        <a:latin typeface="Source Han Sans SC Light" panose="020B0400000000000000" charset="-122"/>
                        <a:ea typeface="Source Han Sans SC Light" panose="020B0400000000000000" charset="-122"/>
                        <a:cs typeface="Courier New Regular" panose="0207060902020509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public static final 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NumberFormat </a:t>
                      </a:r>
                      <a:r>
                        <a:rPr lang="zh-CN" altLang="en-US" sz="1800" b="1">
                          <a:latin typeface="Courier New Bold" panose="02070609020205090404" charset="0"/>
                          <a:cs typeface="Courier New Bold" panose="02070609020205090404" charset="0"/>
                          <a:sym typeface="+mn-ea"/>
                        </a:rPr>
                        <a:t>getPercentInstance</a:t>
                      </a:r>
                      <a:r>
                        <a:rPr lang="zh-CN" altLang="en-US" sz="1800">
                          <a:latin typeface="Courier New Regular" panose="02070609020205090404" charset="0"/>
                          <a:cs typeface="Courier New Regular" panose="02070609020205090404" charset="0"/>
                          <a:sym typeface="+mn-ea"/>
                        </a:rPr>
                        <a:t>()</a:t>
                      </a:r>
                      <a:endParaRPr lang="zh-CN" altLang="en-US" sz="1800">
                        <a:latin typeface="Courier New Regular" panose="02070609020205090404" charset="0"/>
                        <a:cs typeface="Courier New Regular" panose="02070609020205090404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Source Han Sans SC Light" panose="020B0400000000000000" charset="-122"/>
                        </a:rPr>
                        <a:t>获取格式化为</a:t>
                      </a:r>
                      <a:r>
                        <a:rPr lang="zh-CN" altLang="en-US" b="1">
                          <a:latin typeface="Source Han Sans SC Bold" panose="020B0400000000000000" charset="-122"/>
                          <a:ea typeface="Source Han Sans SC Bold" panose="020B0400000000000000" charset="-122"/>
                          <a:cs typeface="Source Han Sans SC Light" panose="020B0400000000000000" charset="-122"/>
                        </a:rPr>
                        <a:t>百分比</a:t>
                      </a:r>
                      <a:r>
                        <a:rPr lang="zh-CN" altLang="en-US">
                          <a:latin typeface="Source Han Sans SC Light" panose="020B0400000000000000" charset="-122"/>
                          <a:ea typeface="Source Han Sans SC Light" panose="020B0400000000000000" charset="-122"/>
                          <a:cs typeface="Source Han Sans SC Light" panose="020B0400000000000000" charset="-122"/>
                        </a:rPr>
                        <a:t>的对象</a:t>
                      </a:r>
                      <a:endParaRPr lang="zh-CN" altLang="en-US">
                        <a:latin typeface="Source Han Sans SC Light" panose="020B0400000000000000" charset="-122"/>
                        <a:ea typeface="Source Han Sans SC Light" panose="020B0400000000000000" charset="-122"/>
                        <a:cs typeface="Source Han Sans SC Light" panose="020B04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执行格式化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085" y="1130300"/>
            <a:ext cx="11339830" cy="647065"/>
          </a:xfrm>
        </p:spPr>
        <p:txBody>
          <a:bodyPr/>
          <a:p>
            <a:r>
              <a:rPr lang="zh-CN" altLang="en-US"/>
              <a:t>调用</a:t>
            </a:r>
            <a:r>
              <a:rPr lang="en-US" altLang="zh-CN"/>
              <a:t>NumberFormat</a:t>
            </a:r>
            <a:r>
              <a:rPr lang="zh-CN" altLang="en-US"/>
              <a:t>对象的</a:t>
            </a:r>
            <a:r>
              <a:rPr lang="en-US" altLang="zh-CN"/>
              <a:t>format()</a:t>
            </a:r>
            <a:r>
              <a:rPr lang="zh-CN" altLang="en-US"/>
              <a:t>方法即可得到格式化后的</a:t>
            </a:r>
            <a:r>
              <a:rPr lang="en-US" altLang="zh-CN"/>
              <a:t>String</a:t>
            </a:r>
            <a:r>
              <a:rPr lang="zh-CN" altLang="en-US"/>
              <a:t>结果，例如：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6130" y="1777365"/>
            <a:ext cx="10619740" cy="2785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double value = 93.27;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BigDecimal number = BigDecimal.valueOf(value);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NumberFormat currency = NumberFormat.getCurrencyInstance();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result = currency.</a:t>
            </a:r>
            <a:r>
              <a:rPr lang="en-US" altLang="zh-CN" sz="2000" b="1">
                <a:solidFill>
                  <a:schemeClr val="tx1"/>
                </a:solidFill>
                <a:latin typeface="Courier New Bold" panose="02070609020205090404" charset="0"/>
                <a:ea typeface="思源黑体 Light" panose="020B0400000000000000" charset="-122"/>
                <a:cs typeface="Courier New Bold" panose="02070609020205090404" charset="0"/>
                <a:sym typeface="+mn-ea"/>
              </a:rPr>
              <a:t>format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(number);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System.out.println(result);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26085" y="4700905"/>
            <a:ext cx="11339830" cy="64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0670" indent="-3048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buClr>
                <a:srgbClr val="D13637"/>
              </a:buClr>
              <a:buFont typeface="Arial" panose="020B0604020202090204" pitchFamily="34" charset="0"/>
              <a:buChar char="•"/>
              <a:defRPr sz="2400" b="0" kern="1200">
                <a:solidFill>
                  <a:schemeClr val="tx1"/>
                </a:solidFill>
                <a:latin typeface="Source Han Sans SC Light" panose="020B0400000000000000" charset="-122"/>
                <a:ea typeface="Source Han Sans SC Light" panose="020B0400000000000000" charset="-122"/>
                <a:cs typeface="+mn-cs"/>
              </a:defRPr>
            </a:lvl1pPr>
            <a:lvl2pPr marL="571500" indent="-2794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buClr>
                <a:srgbClr val="D13637"/>
              </a:buClr>
              <a:buFont typeface="Songti SC" panose="02010800040101010101" charset="-122"/>
              <a:buChar char="◦"/>
              <a:defRPr sz="2400" b="0" kern="1200">
                <a:solidFill>
                  <a:schemeClr val="tx1"/>
                </a:solidFill>
                <a:latin typeface="Source Han Sans SC Light" panose="020B0400000000000000" charset="-122"/>
                <a:ea typeface="Source Han Sans SC Light" panose="020B0400000000000000" charset="-122"/>
                <a:cs typeface="+mn-cs"/>
              </a:defRPr>
            </a:lvl2pPr>
            <a:lvl3pPr marL="914400" indent="-2794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buClr>
                <a:srgbClr val="D13637"/>
              </a:buClr>
              <a:buFont typeface="Arial" panose="020B0604020202090204" pitchFamily="34" charset="0"/>
              <a:buChar char="–"/>
              <a:defRPr sz="2200" b="0" kern="1200">
                <a:solidFill>
                  <a:schemeClr val="tx1"/>
                </a:solidFill>
                <a:latin typeface="Source Han Sans SC Light" panose="020B0400000000000000" charset="-122"/>
                <a:ea typeface="Source Han Sans SC Light" panose="020B0400000000000000" charset="-122"/>
                <a:cs typeface="+mn-cs"/>
              </a:defRPr>
            </a:lvl3pPr>
            <a:lvl4pPr marL="1257300" indent="-2540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buClr>
                <a:srgbClr val="D13637"/>
              </a:buClr>
              <a:buFont typeface="Arial" panose="020B0604020202090204" pitchFamily="34" charset="0"/>
              <a:buChar char="–"/>
              <a:defRPr sz="2000" b="0" kern="1200">
                <a:solidFill>
                  <a:schemeClr val="tx1"/>
                </a:solidFill>
                <a:latin typeface="Source Han Sans SC Light" panose="020B0400000000000000" charset="-122"/>
                <a:ea typeface="Source Han Sans SC Light" panose="020B0400000000000000" charset="-122"/>
                <a:cs typeface="+mn-cs"/>
              </a:defRPr>
            </a:lvl4pPr>
            <a:lvl5pPr marL="1600200" indent="-3048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buClr>
                <a:srgbClr val="D13637"/>
              </a:buClr>
              <a:buFont typeface="Arial" panose="020B0604020202090204" pitchFamily="34" charset="0"/>
              <a:buChar char="–"/>
              <a:defRPr sz="1800" b="0" kern="1200">
                <a:solidFill>
                  <a:schemeClr val="tx1"/>
                </a:solidFill>
                <a:latin typeface="Source Han Sans SC Light" panose="020B0400000000000000" charset="-122"/>
                <a:ea typeface="Source Han Sans SC Light" panose="020B04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输出结果为：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6130" y="5347970"/>
            <a:ext cx="10619740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￥93.27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Locale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085" y="1130300"/>
            <a:ext cx="11339830" cy="648000"/>
          </a:xfrm>
        </p:spPr>
        <p:txBody>
          <a:bodyPr/>
          <a:p>
            <a:r>
              <a:rPr lang="zh-CN" altLang="en-US"/>
              <a:t>可以通过</a:t>
            </a:r>
            <a:r>
              <a:rPr lang="en-US" altLang="zh-CN"/>
              <a:t>Locale</a:t>
            </a:r>
            <a:r>
              <a:rPr lang="zh-CN" altLang="en-US"/>
              <a:t>的静态常量获取该类型的对象，例如：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585" y="1778000"/>
            <a:ext cx="5116830" cy="4377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NumberFormat</a:t>
            </a:r>
            <a:r>
              <a:rPr lang="zh-CN" altLang="en-US">
                <a:sym typeface="+mn-ea"/>
              </a:rPr>
              <a:t>小结</a:t>
            </a:r>
            <a:endParaRPr lang="zh-CN" altLang="en-US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NumberFormat</a:t>
            </a:r>
            <a:r>
              <a:rPr lang="zh-CN" altLang="en-US"/>
              <a:t>可以将数值格式化为特定的格式，包括：</a:t>
            </a:r>
            <a:endParaRPr lang="zh-CN" altLang="en-US"/>
          </a:p>
          <a:p>
            <a:pPr lvl="1"/>
            <a:r>
              <a:rPr lang="zh-CN" altLang="en-US"/>
              <a:t>数字</a:t>
            </a:r>
            <a:endParaRPr lang="zh-CN" altLang="en-US"/>
          </a:p>
          <a:p>
            <a:pPr lvl="1"/>
            <a:r>
              <a:rPr lang="zh-CN" altLang="en-US"/>
              <a:t>整型数</a:t>
            </a:r>
            <a:endParaRPr lang="zh-CN" altLang="en-US"/>
          </a:p>
          <a:p>
            <a:pPr lvl="1"/>
            <a:r>
              <a:rPr lang="zh-CN" altLang="en-US"/>
              <a:t>货币样式（可设置地区）</a:t>
            </a:r>
            <a:endParaRPr lang="zh-CN" altLang="en-US"/>
          </a:p>
          <a:p>
            <a:pPr lvl="1"/>
            <a:r>
              <a:rPr lang="zh-CN" altLang="en-US"/>
              <a:t>百分比</a:t>
            </a:r>
            <a:endParaRPr lang="zh-CN" altLang="en-US"/>
          </a:p>
          <a:p>
            <a:pPr lvl="0"/>
            <a:r>
              <a:rPr lang="zh-CN" altLang="en-US"/>
              <a:t>只要数据的本质是数值，都可以格式化；</a:t>
            </a:r>
            <a:endParaRPr lang="zh-CN" altLang="en-US"/>
          </a:p>
          <a:p>
            <a:pPr lvl="0"/>
            <a:r>
              <a:rPr lang="zh-CN" altLang="en-US"/>
              <a:t>先通过</a:t>
            </a:r>
            <a:r>
              <a:rPr lang="en-US" altLang="zh-CN"/>
              <a:t>NumberFormat</a:t>
            </a:r>
            <a:r>
              <a:rPr lang="zh-CN" altLang="en-US"/>
              <a:t>的静态方法获取对象，再调用</a:t>
            </a:r>
            <a:r>
              <a:rPr lang="en-US" altLang="zh-CN"/>
              <a:t>format()</a:t>
            </a:r>
            <a:r>
              <a:rPr lang="zh-CN" altLang="en-US"/>
              <a:t>方法即可得到格式化后的字符串。</a:t>
            </a:r>
            <a:endParaRPr lang="zh-CN" altLang="en-US"/>
          </a:p>
          <a:p>
            <a:pPr lvl="1"/>
            <a:r>
              <a:rPr lang="zh-CN" altLang="en-US"/>
              <a:t>根据期望的目标格式，调用不同的方法；</a:t>
            </a:r>
            <a:endParaRPr lang="zh-CN" altLang="en-US"/>
          </a:p>
          <a:p>
            <a:pPr lvl="1"/>
            <a:r>
              <a:rPr lang="zh-CN" altLang="en-US"/>
              <a:t>得到的结果是</a:t>
            </a:r>
            <a:r>
              <a:rPr lang="en-US" altLang="zh-CN"/>
              <a:t>StringBuffer</a:t>
            </a:r>
            <a:r>
              <a:rPr lang="zh-CN" altLang="en-US"/>
              <a:t>对象。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ac680a-4c3d-42ef-a3bf-56c9e3777dc2}"/>
  <p:tag name="TABLE_ENDDRAG_ORIGIN_RECT" val="815*326"/>
  <p:tag name="TABLE_ENDDRAG_RECT" val="65*140*822*33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Courier New Regular</vt:lpstr>
      <vt:lpstr>Courier New Bold</vt:lpstr>
      <vt:lpstr>微软雅黑</vt:lpstr>
      <vt:lpstr>汉仪旗黑</vt:lpstr>
      <vt:lpstr>宋体</vt:lpstr>
      <vt:lpstr>Arial Unicode MS</vt:lpstr>
      <vt:lpstr>Constantia</vt:lpstr>
      <vt:lpstr>苹方-简</vt:lpstr>
      <vt:lpstr>汉仪书宋二KW</vt:lpstr>
      <vt:lpstr>Calibri</vt:lpstr>
      <vt:lpstr>Helvetica Neue</vt:lpstr>
      <vt:lpstr>流畅</vt:lpstr>
      <vt:lpstr>BigInteger与BigDecimal</vt:lpstr>
      <vt:lpstr>NumberFormat类</vt:lpstr>
      <vt:lpstr>预置的几种NumberFormat</vt:lpstr>
      <vt:lpstr>执行格式化</vt:lpstr>
      <vt:lpstr>关于Locale对象</vt:lpstr>
      <vt:lpstr>NumberFormat小结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106</cp:revision>
  <dcterms:created xsi:type="dcterms:W3CDTF">2021-08-19T13:52:02Z</dcterms:created>
  <dcterms:modified xsi:type="dcterms:W3CDTF">2021-08-19T13:52:02Z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