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316" r:id="rId3"/>
    <p:sldId id="334" r:id="rId4"/>
    <p:sldId id="256" r:id="rId5"/>
    <p:sldId id="320" r:id="rId6"/>
    <p:sldId id="354" r:id="rId7"/>
    <p:sldId id="356" r:id="rId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0046"/>
    <a:srgbClr val="FB0F3D"/>
    <a:srgbClr val="FC2D18"/>
    <a:srgbClr val="FDA295"/>
    <a:srgbClr val="F42B60"/>
    <a:srgbClr val="E63F29"/>
    <a:srgbClr val="ED502B"/>
    <a:srgbClr val="21FF06"/>
    <a:srgbClr val="0000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0" y="1998345"/>
            <a:ext cx="12191365" cy="1769745"/>
          </a:xfrm>
          <a:effectLst>
            <a:outerShdw blurRad="50800" dist="38100" dir="2700000" algn="tl" rotWithShape="0">
              <a:schemeClr val="bg1">
                <a:alpha val="40000"/>
              </a:schemeClr>
            </a:outerShdw>
          </a:effectLst>
        </p:spPr>
        <p:txBody>
          <a:bodyPr anchor="b" anchorCtr="0"/>
          <a:lstStyle>
            <a:lvl1pPr algn="ctr" eaLnBrk="1" fontAlgn="auto" latinLnBrk="0" hangingPunct="1">
              <a:lnSpc>
                <a:spcPct val="100000"/>
              </a:lnSpc>
              <a:defRPr sz="5400" b="0">
                <a:solidFill>
                  <a:srgbClr val="DF2A0D"/>
                </a:solidFill>
                <a:latin typeface="Source Han Sans SC Light" panose="020B0400000000000000" charset="-122"/>
                <a:ea typeface="Source Han Sans SC Light" panose="020B0400000000000000"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3365" y="3938588"/>
            <a:ext cx="9144000" cy="1655762"/>
          </a:xfrm>
          <a:effectLst>
            <a:outerShdw blurRad="50800" dist="38100" dir="2700000" algn="tl" rotWithShape="0">
              <a:schemeClr val="bg1">
                <a:alpha val="40000"/>
              </a:schemeClr>
            </a:outerShdw>
          </a:effectLst>
        </p:spPr>
        <p:txBody>
          <a:bodyPr/>
          <a:lstStyle>
            <a:lvl1pPr marL="0" indent="0" algn="ctr">
              <a:buNone/>
              <a:defRPr sz="3600" b="0">
                <a:solidFill>
                  <a:srgbClr val="DF3A3B"/>
                </a:solidFill>
                <a:latin typeface="Source Han Sans SC Light" panose="020B0400000000000000" charset="-122"/>
                <a:ea typeface="Source Han Sans SC Light" panose="020B0400000000000000"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7" name="任意多边形 6"/>
          <p:cNvSpPr/>
          <p:nvPr userDrawn="1"/>
        </p:nvSpPr>
        <p:spPr>
          <a:xfrm>
            <a:off x="0" y="0"/>
            <a:ext cx="11353800" cy="777240"/>
          </a:xfrm>
          <a:custGeom>
            <a:avLst/>
            <a:gdLst>
              <a:gd name="connsiteX0" fmla="*/ 0 w 11789"/>
              <a:gd name="connsiteY0" fmla="*/ 0 h 1224"/>
              <a:gd name="connsiteX1" fmla="*/ 11789 w 11789"/>
              <a:gd name="connsiteY1" fmla="*/ 1 h 1224"/>
              <a:gd name="connsiteX2" fmla="*/ 10760 w 11789"/>
              <a:gd name="connsiteY2" fmla="*/ 1224 h 1224"/>
              <a:gd name="connsiteX3" fmla="*/ 0 w 11789"/>
              <a:gd name="connsiteY3" fmla="*/ 1224 h 1224"/>
              <a:gd name="connsiteX4" fmla="*/ 0 w 11789"/>
              <a:gd name="connsiteY4" fmla="*/ 0 h 1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9" h="1224">
                <a:moveTo>
                  <a:pt x="0" y="0"/>
                </a:moveTo>
                <a:lnTo>
                  <a:pt x="11789" y="1"/>
                </a:lnTo>
                <a:lnTo>
                  <a:pt x="10760" y="1224"/>
                </a:lnTo>
                <a:lnTo>
                  <a:pt x="0" y="1224"/>
                </a:lnTo>
                <a:lnTo>
                  <a:pt x="0" y="0"/>
                </a:lnTo>
                <a:close/>
              </a:path>
            </a:pathLst>
          </a:custGeom>
          <a:gradFill>
            <a:gsLst>
              <a:gs pos="0">
                <a:srgbClr val="DF3A3B"/>
              </a:gs>
              <a:gs pos="100000">
                <a:srgbClr val="DB5C30">
                  <a:alpha val="100000"/>
                </a:srgbClr>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2000">
              <a:latin typeface="思源黑体 Light" panose="020B0400000000000000" charset="-122"/>
              <a:ea typeface="思源黑体 Light" panose="020B0400000000000000" charset="-122"/>
            </a:endParaRPr>
          </a:p>
        </p:txBody>
      </p:sp>
      <p:sp>
        <p:nvSpPr>
          <p:cNvPr id="10" name="矩形 9"/>
          <p:cNvSpPr/>
          <p:nvPr userDrawn="1"/>
        </p:nvSpPr>
        <p:spPr>
          <a:xfrm>
            <a:off x="4522470" y="6506210"/>
            <a:ext cx="3146425" cy="288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互联网架构课程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endPar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
        <p:nvSpPr>
          <p:cNvPr id="11" name="矩形 10"/>
          <p:cNvSpPr/>
          <p:nvPr userDrawn="1"/>
        </p:nvSpPr>
        <p:spPr>
          <a:xfrm>
            <a:off x="8047355" y="6506210"/>
            <a:ext cx="4037965"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达内时代科技集团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IT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学院，</a:t>
            </a: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教学研发</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1</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部</a:t>
            </a:r>
            <a:endPar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
        <p:nvSpPr>
          <p:cNvPr id="13" name="文本框 12"/>
          <p:cNvSpPr txBox="1"/>
          <p:nvPr userDrawn="1"/>
        </p:nvSpPr>
        <p:spPr>
          <a:xfrm>
            <a:off x="838200" y="189230"/>
            <a:ext cx="4131310" cy="398780"/>
          </a:xfrm>
          <a:prstGeom prst="rect">
            <a:avLst/>
          </a:prstGeom>
          <a:noFill/>
          <a:effectLst>
            <a:outerShdw blurRad="50800" dist="38100" dir="2700000" algn="tl" rotWithShape="0">
              <a:prstClr val="black">
                <a:alpha val="40000"/>
              </a:prstClr>
            </a:outerShdw>
          </a:effectLst>
        </p:spPr>
        <p:txBody>
          <a:bodyPr vert="horz" wrap="square" rtlCol="0">
            <a:spAutoFit/>
          </a:bodyPr>
          <a:p>
            <a:pPr lvl="0"/>
            <a:r>
              <a:rPr lang="en-US" altLang="zh-CN" sz="2000" b="1" spc="300">
                <a:solidFill>
                  <a:schemeClr val="bg1"/>
                </a:solidFill>
                <a:uFillTx/>
                <a:latin typeface="思源黑体 CN Light" panose="020B0200000000000000" charset="-122"/>
                <a:ea typeface="思源黑体 CN Light" panose="020B0200000000000000" charset="-122"/>
              </a:rPr>
              <a:t>J</a:t>
            </a:r>
            <a:r>
              <a:rPr lang="en-US" altLang="zh-CN" sz="1400" spc="300">
                <a:solidFill>
                  <a:schemeClr val="bg1"/>
                </a:solidFill>
                <a:uFillTx/>
                <a:latin typeface="思源黑体 CN Light" panose="020B0200000000000000" charset="-122"/>
                <a:ea typeface="思源黑体 CN Light" panose="020B0200000000000000" charset="-122"/>
              </a:rPr>
              <a:t>AVA</a:t>
            </a:r>
            <a:r>
              <a:rPr lang="en-US" altLang="zh-CN" sz="1400" b="1" spc="300">
                <a:solidFill>
                  <a:schemeClr val="bg1"/>
                </a:solidFill>
                <a:uFillTx/>
                <a:latin typeface="思源黑体 CN Light" panose="020B0200000000000000" charset="-122"/>
                <a:ea typeface="思源黑体 CN Light" panose="020B0200000000000000" charset="-122"/>
              </a:rPr>
              <a:t>  </a:t>
            </a:r>
            <a:r>
              <a:rPr lang="en-US" altLang="zh-CN" sz="2000" b="1" spc="300">
                <a:solidFill>
                  <a:schemeClr val="bg1"/>
                </a:solidFill>
                <a:uFillTx/>
                <a:latin typeface="思源黑体 CN Light" panose="020B0200000000000000" charset="-122"/>
                <a:ea typeface="思源黑体 CN Light" panose="020B0200000000000000" charset="-122"/>
              </a:rPr>
              <a:t>S</a:t>
            </a:r>
            <a:r>
              <a:rPr lang="en-US" altLang="zh-CN" sz="1400" spc="300">
                <a:solidFill>
                  <a:schemeClr val="bg1"/>
                </a:solidFill>
                <a:uFillTx/>
                <a:latin typeface="思源黑体 CN Light" panose="020B0200000000000000" charset="-122"/>
                <a:ea typeface="思源黑体 CN Light" panose="020B0200000000000000" charset="-122"/>
              </a:rPr>
              <a:t>OFTWARE  </a:t>
            </a:r>
            <a:r>
              <a:rPr lang="en-US" altLang="zh-CN" sz="2000" b="1" spc="300">
                <a:solidFill>
                  <a:schemeClr val="bg1"/>
                </a:solidFill>
                <a:uFillTx/>
                <a:latin typeface="思源黑体 CN Light" panose="020B0200000000000000" charset="-122"/>
                <a:ea typeface="思源黑体 CN Light" panose="020B0200000000000000" charset="-122"/>
              </a:rPr>
              <a:t>D</a:t>
            </a:r>
            <a:r>
              <a:rPr lang="en-US" altLang="zh-CN" sz="1400" spc="300">
                <a:solidFill>
                  <a:schemeClr val="bg1"/>
                </a:solidFill>
                <a:uFillTx/>
                <a:latin typeface="思源黑体 CN Light" panose="020B0200000000000000" charset="-122"/>
                <a:ea typeface="思源黑体 CN Light" panose="020B0200000000000000" charset="-122"/>
              </a:rPr>
              <a:t>EVELOPMENT</a:t>
            </a:r>
            <a:endParaRPr lang="en-US" altLang="zh-CN" sz="1400" spc="300">
              <a:solidFill>
                <a:schemeClr val="bg1"/>
              </a:solidFill>
              <a:uFillTx/>
              <a:latin typeface="思源黑体 CN Light" panose="020B0200000000000000" charset="-122"/>
              <a:ea typeface="思源黑体 CN Light" panose="020B0200000000000000" charset="-122"/>
            </a:endParaRPr>
          </a:p>
        </p:txBody>
      </p:sp>
      <p:pic>
        <p:nvPicPr>
          <p:cNvPr id="15" name="图片 14" descr="java-1"/>
          <p:cNvPicPr>
            <a:picLocks noChangeAspect="1"/>
          </p:cNvPicPr>
          <p:nvPr userDrawn="1"/>
        </p:nvPicPr>
        <p:blipFill>
          <a:blip r:embed="rId2"/>
          <a:stretch>
            <a:fillRect/>
          </a:stretch>
        </p:blipFill>
        <p:spPr>
          <a:xfrm>
            <a:off x="278130" y="189230"/>
            <a:ext cx="396875" cy="396875"/>
          </a:xfrm>
          <a:prstGeom prst="rect">
            <a:avLst/>
          </a:prstGeom>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56640" y="2341880"/>
            <a:ext cx="10079355" cy="1224000"/>
          </a:xfrm>
        </p:spPr>
        <p:txBody>
          <a:bodyPr anchor="ctr" anchorCtr="0"/>
          <a:lstStyle>
            <a:lvl1pPr algn="ctr" eaLnBrk="1" fontAlgn="auto" latinLnBrk="0" hangingPunct="1">
              <a:lnSpc>
                <a:spcPct val="100000"/>
              </a:lnSpc>
              <a:defRPr sz="4800" b="0">
                <a:solidFill>
                  <a:srgbClr val="DF2A0D"/>
                </a:solidFill>
                <a:latin typeface="Source Han Sans SC Light" panose="020B0400000000000000" charset="-122"/>
                <a:ea typeface="Source Han Sans SC Light" panose="020B0400000000000000"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55370" y="3637915"/>
            <a:ext cx="10079990" cy="1080000"/>
          </a:xfrm>
        </p:spPr>
        <p:txBody>
          <a:bodyPr anchor="ctr" anchorCtr="0"/>
          <a:lstStyle>
            <a:lvl1pPr marL="0" indent="0" algn="ctr" eaLnBrk="1" fontAlgn="auto" latinLnBrk="0" hangingPunct="1">
              <a:lnSpc>
                <a:spcPct val="100000"/>
              </a:lnSpc>
              <a:spcBef>
                <a:spcPts val="0"/>
              </a:spcBef>
              <a:buNone/>
              <a:defRPr sz="2800" b="0">
                <a:solidFill>
                  <a:srgbClr val="DF2A0D"/>
                </a:solidFill>
                <a:latin typeface="Source Han Sans SC Light" panose="020B0400000000000000" charset="-122"/>
                <a:ea typeface="Source Han Sans SC Light" panose="020B04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16" name="矩形 15"/>
          <p:cNvSpPr/>
          <p:nvPr userDrawn="1"/>
        </p:nvSpPr>
        <p:spPr>
          <a:xfrm>
            <a:off x="1055370" y="3566160"/>
            <a:ext cx="10080000" cy="72000"/>
          </a:xfrm>
          <a:prstGeom prst="rect">
            <a:avLst/>
          </a:prstGeom>
          <a:solidFill>
            <a:schemeClr val="tx1">
              <a:alpha val="2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2000">
              <a:latin typeface="思源黑体 Light" panose="020B0400000000000000" charset="-122"/>
              <a:ea typeface="思源黑体 Light" panose="020B0400000000000000" charset="-122"/>
            </a:endParaRPr>
          </a:p>
        </p:txBody>
      </p:sp>
      <p:sp>
        <p:nvSpPr>
          <p:cNvPr id="5" name="矩形 4"/>
          <p:cNvSpPr/>
          <p:nvPr userDrawn="1"/>
        </p:nvSpPr>
        <p:spPr>
          <a:xfrm>
            <a:off x="58420" y="6447790"/>
            <a:ext cx="4037965"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达内时代科技集团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IT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学院，</a:t>
            </a: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教学研发</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1</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部</a:t>
            </a:r>
            <a:endPar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
        <p:nvSpPr>
          <p:cNvPr id="8" name="矩形 7"/>
          <p:cNvSpPr/>
          <p:nvPr userDrawn="1"/>
        </p:nvSpPr>
        <p:spPr>
          <a:xfrm>
            <a:off x="4522470" y="6447790"/>
            <a:ext cx="3146425" cy="288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互联网架构课程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endPar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矩形 7"/>
          <p:cNvSpPr/>
          <p:nvPr userDrawn="1"/>
        </p:nvSpPr>
        <p:spPr>
          <a:xfrm>
            <a:off x="0" y="-43815"/>
            <a:ext cx="3659505" cy="6898640"/>
          </a:xfrm>
          <a:prstGeom prst="rect">
            <a:avLst/>
          </a:prstGeom>
          <a:gradFill>
            <a:gsLst>
              <a:gs pos="0">
                <a:srgbClr val="5F737F"/>
              </a:gs>
              <a:gs pos="100000">
                <a:srgbClr val="5F737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hasCustomPrompt="1"/>
          </p:nvPr>
        </p:nvSpPr>
        <p:spPr>
          <a:xfrm>
            <a:off x="1254125" y="374650"/>
            <a:ext cx="3666490" cy="845185"/>
          </a:xfrm>
        </p:spPr>
        <p:txBody>
          <a:bodyPr>
            <a:noAutofit/>
          </a:bodyPr>
          <a:lstStyle>
            <a:lvl1pPr eaLnBrk="1" fontAlgn="auto" latinLnBrk="0" hangingPunct="1">
              <a:lnSpc>
                <a:spcPct val="100000"/>
              </a:lnSpc>
              <a:defRPr sz="5400" b="1">
                <a:solidFill>
                  <a:schemeClr val="bg1"/>
                </a:solidFill>
                <a:latin typeface="思源黑体 CN Light" panose="020B0200000000000000" charset="-122"/>
                <a:ea typeface="思源黑体 CN Light" panose="020B0200000000000000" charset="-122"/>
              </a:defRPr>
            </a:lvl1pPr>
          </a:lstStyle>
          <a:p>
            <a:r>
              <a:rPr lang="zh-CN" altLang="en-US" smtClean="0"/>
              <a:t>目录</a:t>
            </a:r>
            <a:endParaRPr lang="zh-CN" altLang="en-US" smtClean="0"/>
          </a:p>
        </p:txBody>
      </p:sp>
      <p:sp>
        <p:nvSpPr>
          <p:cNvPr id="9" name="矩形 8"/>
          <p:cNvSpPr/>
          <p:nvPr userDrawn="1"/>
        </p:nvSpPr>
        <p:spPr>
          <a:xfrm>
            <a:off x="1254125" y="1261745"/>
            <a:ext cx="9860280" cy="4970780"/>
          </a:xfrm>
          <a:prstGeom prst="rect">
            <a:avLst/>
          </a:prstGeom>
          <a:gradFill>
            <a:gsLst>
              <a:gs pos="32000">
                <a:srgbClr val="E86233"/>
              </a:gs>
              <a:gs pos="0">
                <a:srgbClr val="DF3A3B"/>
              </a:gs>
              <a:gs pos="100000">
                <a:srgbClr val="ED8631"/>
              </a:gs>
            </a:gsLst>
            <a:lin ang="78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内容占位符 2"/>
          <p:cNvSpPr>
            <a:spLocks noGrp="1"/>
          </p:cNvSpPr>
          <p:nvPr>
            <p:ph idx="1"/>
          </p:nvPr>
        </p:nvSpPr>
        <p:spPr>
          <a:xfrm>
            <a:off x="1580515" y="1490345"/>
            <a:ext cx="5462270" cy="4512945"/>
          </a:xfrm>
        </p:spPr>
        <p:txBody>
          <a:bodyPr/>
          <a:lstStyle>
            <a:lvl1pPr marL="0" indent="0" eaLnBrk="1" fontAlgn="auto" latinLnBrk="0" hangingPunct="1">
              <a:lnSpc>
                <a:spcPct val="100000"/>
              </a:lnSpc>
              <a:spcBef>
                <a:spcPts val="3000"/>
              </a:spcBef>
              <a:buClr>
                <a:srgbClr val="FFFFFF"/>
              </a:buClr>
              <a:buNone/>
              <a:defRPr sz="2400">
                <a:solidFill>
                  <a:schemeClr val="bg1"/>
                </a:solidFill>
                <a:latin typeface="Source Han Sans SC Light" panose="020B0400000000000000" charset="-122"/>
                <a:ea typeface="Source Han Sans SC Light" panose="020B0400000000000000" charset="-122"/>
              </a:defRPr>
            </a:lvl1pPr>
            <a:lvl2pPr marL="571500" indent="-279400" eaLnBrk="1" fontAlgn="auto" latinLnBrk="0" hangingPunct="1">
              <a:lnSpc>
                <a:spcPct val="100000"/>
              </a:lnSpc>
              <a:buClr>
                <a:srgbClr val="FFFFFF"/>
              </a:buClr>
              <a:buFont typeface="Songti SC" panose="02010800040101010101" charset="-122"/>
              <a:buChar char="◦"/>
              <a:defRPr sz="2200">
                <a:solidFill>
                  <a:schemeClr val="bg1"/>
                </a:solidFill>
                <a:latin typeface="Source Han Sans SC Light" panose="020B0400000000000000" charset="-122"/>
                <a:ea typeface="Source Han Sans SC Light" panose="020B0400000000000000" charset="-122"/>
              </a:defRPr>
            </a:lvl2pPr>
            <a:lvl3pPr marL="914400" indent="-279400" eaLnBrk="1" fontAlgn="auto" latinLnBrk="0" hangingPunct="1">
              <a:lnSpc>
                <a:spcPct val="100000"/>
              </a:lnSpc>
              <a:buClr>
                <a:srgbClr val="FFFFFF"/>
              </a:buClr>
              <a:buFont typeface="Arial" panose="020B0604020202090204" pitchFamily="34" charset="0"/>
              <a:buChar char="–"/>
              <a:defRPr sz="2200">
                <a:solidFill>
                  <a:schemeClr val="bg1"/>
                </a:solidFill>
                <a:latin typeface="Source Han Sans SC Light" panose="020B0400000000000000" charset="-122"/>
                <a:ea typeface="Source Han Sans SC Light" panose="020B0400000000000000" charset="-122"/>
              </a:defRPr>
            </a:lvl3pPr>
            <a:lvl4pPr marL="1003300" indent="0" eaLnBrk="1" fontAlgn="auto" latinLnBrk="0" hangingPunct="1">
              <a:lnSpc>
                <a:spcPct val="100000"/>
              </a:lnSpc>
              <a:buClr>
                <a:srgbClr val="00B0F0"/>
              </a:buClr>
              <a:buFont typeface="Arial" panose="020B0604020202090204" pitchFamily="34" charset="0"/>
              <a:buNone/>
              <a:defRPr sz="2000">
                <a:solidFill>
                  <a:schemeClr val="bg1"/>
                </a:solidFill>
              </a:defRPr>
            </a:lvl4pPr>
            <a:lvl5pPr marL="1600200" indent="-304800" eaLnBrk="1" fontAlgn="auto" latinLnBrk="0" hangingPunct="1">
              <a:lnSpc>
                <a:spcPct val="100000"/>
              </a:lnSpc>
              <a:buClr>
                <a:srgbClr val="00B0F0"/>
              </a:buClr>
              <a:buFont typeface="Arial" panose="020B0604020202090204" pitchFamily="34" charset="0"/>
              <a:buChar char="–"/>
              <a:defRPr>
                <a:solidFill>
                  <a:schemeClr val="bg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a:p>
        </p:txBody>
      </p:sp>
      <p:cxnSp>
        <p:nvCxnSpPr>
          <p:cNvPr id="12" name="直接连接符 11"/>
          <p:cNvCxnSpPr/>
          <p:nvPr userDrawn="1"/>
        </p:nvCxnSpPr>
        <p:spPr>
          <a:xfrm>
            <a:off x="662305" y="374650"/>
            <a:ext cx="0" cy="64801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rot="5400000">
            <a:off x="-1684655" y="2218690"/>
            <a:ext cx="3994785" cy="306705"/>
          </a:xfrm>
          <a:prstGeom prst="rect">
            <a:avLst/>
          </a:prstGeom>
          <a:noFill/>
        </p:spPr>
        <p:txBody>
          <a:bodyPr vert="horz" wrap="none" rtlCol="0">
            <a:spAutoFit/>
          </a:bodyPr>
          <a:p>
            <a:pPr lvl="0"/>
            <a:r>
              <a:rPr lang="en-US" altLang="zh-CN" sz="1400" b="1" spc="300">
                <a:solidFill>
                  <a:schemeClr val="bg1"/>
                </a:solidFill>
                <a:uFillTx/>
                <a:latin typeface="思源黑体 CN Light" panose="020B0200000000000000" charset="-122"/>
                <a:ea typeface="思源黑体 CN Light" panose="020B0200000000000000" charset="-122"/>
              </a:rPr>
              <a:t>JAVA  </a:t>
            </a:r>
            <a:r>
              <a:rPr lang="en-US" altLang="zh-CN" sz="1400" spc="300">
                <a:solidFill>
                  <a:schemeClr val="bg1"/>
                </a:solidFill>
                <a:uFillTx/>
                <a:latin typeface="思源黑体 CN Light" panose="020B0200000000000000" charset="-122"/>
                <a:ea typeface="思源黑体 CN Light" panose="020B0200000000000000" charset="-122"/>
              </a:rPr>
              <a:t>SOFTWARE  DEVELOPMENT</a:t>
            </a:r>
            <a:endParaRPr lang="en-US" altLang="zh-CN" sz="1400" spc="300">
              <a:solidFill>
                <a:schemeClr val="bg1"/>
              </a:solidFill>
              <a:uFillTx/>
              <a:latin typeface="思源黑体 CN Light" panose="020B0200000000000000" charset="-122"/>
              <a:ea typeface="思源黑体 CN Light" panose="020B0200000000000000" charset="-122"/>
            </a:endParaRPr>
          </a:p>
        </p:txBody>
      </p:sp>
      <p:pic>
        <p:nvPicPr>
          <p:cNvPr id="16" name="图片 15" descr="1"/>
          <p:cNvPicPr>
            <a:picLocks noChangeAspect="1"/>
          </p:cNvPicPr>
          <p:nvPr userDrawn="1"/>
        </p:nvPicPr>
        <p:blipFill>
          <a:blip r:embed="rId2"/>
          <a:srcRect l="19559" t="4370" r="28674"/>
          <a:stretch>
            <a:fillRect/>
          </a:stretch>
        </p:blipFill>
        <p:spPr>
          <a:xfrm flipH="1">
            <a:off x="7310120" y="1261745"/>
            <a:ext cx="3804285" cy="4970145"/>
          </a:xfrm>
          <a:prstGeom prst="rect">
            <a:avLst/>
          </a:prstGeom>
          <a:ln w="25400">
            <a:solidFill>
              <a:schemeClr val="bg1"/>
            </a:solidFill>
          </a:ln>
        </p:spPr>
      </p:pic>
      <p:sp>
        <p:nvSpPr>
          <p:cNvPr id="4" name="矩形 3"/>
          <p:cNvSpPr/>
          <p:nvPr userDrawn="1"/>
        </p:nvSpPr>
        <p:spPr>
          <a:xfrm>
            <a:off x="4522470" y="6506210"/>
            <a:ext cx="3146425" cy="288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互联网架构课程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endPar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
        <p:nvSpPr>
          <p:cNvPr id="5" name="矩形 4"/>
          <p:cNvSpPr/>
          <p:nvPr userDrawn="1"/>
        </p:nvSpPr>
        <p:spPr>
          <a:xfrm>
            <a:off x="8047355" y="6506210"/>
            <a:ext cx="4037965"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达内时代科技集团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IT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学院，</a:t>
            </a: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教学研发</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1</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部</a:t>
            </a:r>
            <a:endPar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30530" y="1130300"/>
            <a:ext cx="11340000" cy="5040000"/>
          </a:xfrm>
        </p:spPr>
        <p:txBody>
          <a:bodyPr/>
          <a:lstStyle>
            <a:lvl1pPr marL="280670" indent="-304800" eaLnBrk="1" fontAlgn="auto" latinLnBrk="0" hangingPunct="1">
              <a:lnSpc>
                <a:spcPct val="110000"/>
              </a:lnSpc>
              <a:buClr>
                <a:srgbClr val="D13637"/>
              </a:buClr>
              <a:defRPr sz="2400" b="0">
                <a:latin typeface="Source Han Sans SC Light" panose="020B0400000000000000" charset="-122"/>
                <a:ea typeface="Source Han Sans SC Light" panose="020B0400000000000000" charset="-122"/>
              </a:defRPr>
            </a:lvl1pPr>
            <a:lvl2pPr marL="571500" indent="-279400" eaLnBrk="1" fontAlgn="auto" latinLnBrk="0" hangingPunct="1">
              <a:lnSpc>
                <a:spcPct val="110000"/>
              </a:lnSpc>
              <a:buClr>
                <a:srgbClr val="D13637"/>
              </a:buClr>
              <a:buFont typeface="Songti SC" panose="02010800040101010101" charset="-122"/>
              <a:buChar char="◦"/>
              <a:defRPr sz="2400" b="0">
                <a:latin typeface="Source Han Sans SC Light" panose="020B0400000000000000" charset="-122"/>
                <a:ea typeface="Source Han Sans SC Light" panose="020B0400000000000000" charset="-122"/>
              </a:defRPr>
            </a:lvl2pPr>
            <a:lvl3pPr marL="914400" indent="-279400" eaLnBrk="1" fontAlgn="auto" latinLnBrk="0" hangingPunct="1">
              <a:lnSpc>
                <a:spcPct val="110000"/>
              </a:lnSpc>
              <a:buClr>
                <a:srgbClr val="D13637"/>
              </a:buClr>
              <a:buFont typeface="Arial" panose="020B0604020202090204" pitchFamily="34" charset="0"/>
              <a:buChar char="–"/>
              <a:defRPr sz="2200" b="0">
                <a:latin typeface="Source Han Sans SC Light" panose="020B0400000000000000" charset="-122"/>
                <a:ea typeface="Source Han Sans SC Light" panose="020B0400000000000000" charset="-122"/>
              </a:defRPr>
            </a:lvl3pPr>
            <a:lvl4pPr marL="1257300" indent="-254000" eaLnBrk="1" fontAlgn="auto" latinLnBrk="0" hangingPunct="1">
              <a:lnSpc>
                <a:spcPct val="110000"/>
              </a:lnSpc>
              <a:buClr>
                <a:srgbClr val="D13637"/>
              </a:buClr>
              <a:buFont typeface="Arial" panose="020B0604020202090204" pitchFamily="34" charset="0"/>
              <a:buChar char="–"/>
              <a:defRPr sz="2000" b="0">
                <a:latin typeface="Source Han Sans SC Light" panose="020B0400000000000000" charset="-122"/>
                <a:ea typeface="Source Han Sans SC Light" panose="020B0400000000000000" charset="-122"/>
              </a:defRPr>
            </a:lvl4pPr>
            <a:lvl5pPr marL="1600200" indent="-304800" eaLnBrk="1" fontAlgn="auto" latinLnBrk="0" hangingPunct="1">
              <a:lnSpc>
                <a:spcPct val="110000"/>
              </a:lnSpc>
              <a:buClr>
                <a:srgbClr val="D13637"/>
              </a:buClr>
              <a:buFont typeface="Arial" panose="020B0604020202090204" pitchFamily="34" charset="0"/>
              <a:buChar char="–"/>
              <a:defRPr b="0">
                <a:latin typeface="Source Han Sans SC Light" panose="020B0400000000000000" charset="-122"/>
                <a:ea typeface="Source Han Sans SC Light" panose="020B0400000000000000"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矩形 4"/>
          <p:cNvSpPr/>
          <p:nvPr userDrawn="1"/>
        </p:nvSpPr>
        <p:spPr>
          <a:xfrm>
            <a:off x="58420" y="6447790"/>
            <a:ext cx="4037965"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达内时代科技集团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IT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学院，</a:t>
            </a: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教学研发</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1</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部</a:t>
            </a:r>
            <a:endPar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
        <p:nvSpPr>
          <p:cNvPr id="6" name="矩形 5"/>
          <p:cNvSpPr/>
          <p:nvPr userDrawn="1"/>
        </p:nvSpPr>
        <p:spPr>
          <a:xfrm>
            <a:off x="4522470" y="6447790"/>
            <a:ext cx="3146425" cy="288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互联网架构课程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endPar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
        <p:nvSpPr>
          <p:cNvPr id="4" name="矩形 3"/>
          <p:cNvSpPr/>
          <p:nvPr userDrawn="1"/>
        </p:nvSpPr>
        <p:spPr>
          <a:xfrm>
            <a:off x="0" y="6750050"/>
            <a:ext cx="12192635" cy="108000"/>
          </a:xfrm>
          <a:prstGeom prst="rect">
            <a:avLst/>
          </a:prstGeom>
          <a:gradFill>
            <a:gsLst>
              <a:gs pos="0">
                <a:srgbClr val="FC2D18"/>
              </a:gs>
              <a:gs pos="75000">
                <a:srgbClr val="E90046"/>
              </a:gs>
              <a:gs pos="60000">
                <a:srgbClr val="F42B60"/>
              </a:gs>
              <a:gs pos="45000">
                <a:srgbClr val="E63F29"/>
              </a:gs>
              <a:gs pos="30000">
                <a:srgbClr val="ED502B"/>
              </a:gs>
              <a:gs pos="15000">
                <a:srgbClr val="FB0F3D"/>
              </a:gs>
              <a:gs pos="100000">
                <a:srgbClr val="FDA295"/>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2000">
              <a:latin typeface="思源黑体 Light" panose="020B0400000000000000" charset="-122"/>
              <a:ea typeface="思源黑体 Light" panose="020B0400000000000000" charset="-122"/>
            </a:endParaRPr>
          </a:p>
        </p:txBody>
      </p:sp>
      <p:sp>
        <p:nvSpPr>
          <p:cNvPr id="7" name="矩形 6"/>
          <p:cNvSpPr/>
          <p:nvPr userDrawn="1"/>
        </p:nvSpPr>
        <p:spPr>
          <a:xfrm>
            <a:off x="335280" y="568325"/>
            <a:ext cx="11520000" cy="36000"/>
          </a:xfrm>
          <a:prstGeom prst="rect">
            <a:avLst/>
          </a:prstGeom>
          <a:solidFill>
            <a:srgbClr val="FC2D1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2000">
              <a:latin typeface="思源黑体 Light" panose="020B0400000000000000" charset="-122"/>
              <a:ea typeface="思源黑体 Light" panose="020B0400000000000000" charset="-122"/>
            </a:endParaRPr>
          </a:p>
        </p:txBody>
      </p:sp>
      <p:sp>
        <p:nvSpPr>
          <p:cNvPr id="8" name="矩形 7"/>
          <p:cNvSpPr/>
          <p:nvPr userDrawn="1"/>
        </p:nvSpPr>
        <p:spPr>
          <a:xfrm>
            <a:off x="4834890" y="244475"/>
            <a:ext cx="2520000" cy="64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b="1">
                <a:solidFill>
                  <a:srgbClr val="FF0000"/>
                </a:solidFill>
                <a:latin typeface="Source Han Sans SC Bold" panose="020B0400000000000000" charset="-122"/>
                <a:ea typeface="Source Han Sans SC Bold" panose="020B0400000000000000" charset="-122"/>
              </a:rPr>
              <a:t>注意事项</a:t>
            </a:r>
            <a:endParaRPr lang="zh-CN" altLang="en-US" sz="3200" b="1">
              <a:solidFill>
                <a:srgbClr val="FF0000"/>
              </a:solidFill>
              <a:latin typeface="Source Han Sans SC Bold" panose="020B0400000000000000" charset="-122"/>
              <a:ea typeface="Source Han Sans SC Bold" panose="020B0400000000000000" charset="-122"/>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2895" y="262890"/>
            <a:ext cx="9000000" cy="648000"/>
          </a:xfrm>
        </p:spPr>
        <p:txBody>
          <a:bodyPr/>
          <a:lstStyle>
            <a:lvl1pPr eaLnBrk="1" fontAlgn="auto" latinLnBrk="0" hangingPunct="1">
              <a:lnSpc>
                <a:spcPct val="100000"/>
              </a:lnSpc>
              <a:defRPr sz="3200" b="0">
                <a:solidFill>
                  <a:srgbClr val="DF3A3B"/>
                </a:solidFill>
                <a:latin typeface="Source Han Sans SC Light" panose="020B0400000000000000" charset="-122"/>
                <a:ea typeface="Source Han Sans SC Light" panose="020B0400000000000000"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30530" y="1130300"/>
            <a:ext cx="11340000" cy="5040000"/>
          </a:xfrm>
        </p:spPr>
        <p:txBody>
          <a:bodyPr/>
          <a:lstStyle>
            <a:lvl1pPr marL="306070" indent="-304800" eaLnBrk="1" fontAlgn="auto" latinLnBrk="0" hangingPunct="1">
              <a:lnSpc>
                <a:spcPct val="110000"/>
              </a:lnSpc>
              <a:buClr>
                <a:srgbClr val="D13637"/>
              </a:buClr>
              <a:defRPr sz="2400" b="0">
                <a:latin typeface="Source Han Sans SC Light" panose="020B0400000000000000" charset="-122"/>
                <a:ea typeface="Source Han Sans SC Light" panose="020B0400000000000000" charset="-122"/>
              </a:defRPr>
            </a:lvl1pPr>
            <a:lvl2pPr marL="571500" indent="-279400" eaLnBrk="1" fontAlgn="auto" latinLnBrk="0" hangingPunct="1">
              <a:lnSpc>
                <a:spcPct val="110000"/>
              </a:lnSpc>
              <a:buClr>
                <a:srgbClr val="D13637"/>
              </a:buClr>
              <a:buFont typeface="Songti SC" panose="02010800040101010101" charset="-122"/>
              <a:buChar char="◦"/>
              <a:defRPr sz="2400" b="0">
                <a:latin typeface="Source Han Sans SC Light" panose="020B0400000000000000" charset="-122"/>
                <a:ea typeface="Source Han Sans SC Light" panose="020B0400000000000000" charset="-122"/>
              </a:defRPr>
            </a:lvl2pPr>
            <a:lvl3pPr marL="914400" indent="-279400" eaLnBrk="1" fontAlgn="auto" latinLnBrk="0" hangingPunct="1">
              <a:lnSpc>
                <a:spcPct val="110000"/>
              </a:lnSpc>
              <a:buClr>
                <a:srgbClr val="D13637"/>
              </a:buClr>
              <a:buFont typeface="Arial" panose="020B0604020202090204" pitchFamily="34" charset="0"/>
              <a:buChar char="–"/>
              <a:defRPr sz="2200" b="0">
                <a:latin typeface="Source Han Sans SC Light" panose="020B0400000000000000" charset="-122"/>
                <a:ea typeface="Source Han Sans SC Light" panose="020B0400000000000000" charset="-122"/>
              </a:defRPr>
            </a:lvl3pPr>
            <a:lvl4pPr marL="1257300" indent="-254000" eaLnBrk="1" fontAlgn="auto" latinLnBrk="0" hangingPunct="1">
              <a:lnSpc>
                <a:spcPct val="110000"/>
              </a:lnSpc>
              <a:buClr>
                <a:srgbClr val="D13637"/>
              </a:buClr>
              <a:buFont typeface="Arial" panose="020B0604020202090204" pitchFamily="34" charset="0"/>
              <a:buChar char="–"/>
              <a:defRPr sz="2000" b="0">
                <a:latin typeface="Source Han Sans SC Light" panose="020B0400000000000000" charset="-122"/>
                <a:ea typeface="Source Han Sans SC Light" panose="020B0400000000000000" charset="-122"/>
              </a:defRPr>
            </a:lvl4pPr>
            <a:lvl5pPr marL="1600200" indent="-304800" eaLnBrk="1" fontAlgn="auto" latinLnBrk="0" hangingPunct="1">
              <a:lnSpc>
                <a:spcPct val="110000"/>
              </a:lnSpc>
              <a:buClr>
                <a:srgbClr val="D13637"/>
              </a:buClr>
              <a:buFont typeface="Arial" panose="020B0604020202090204" pitchFamily="34" charset="0"/>
              <a:buChar char="–"/>
              <a:defRPr b="0">
                <a:latin typeface="Source Han Sans SC Light" panose="020B0400000000000000" charset="-122"/>
                <a:ea typeface="Source Han Sans SC Light" panose="020B0400000000000000"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矩形 4"/>
          <p:cNvSpPr/>
          <p:nvPr userDrawn="1"/>
        </p:nvSpPr>
        <p:spPr>
          <a:xfrm>
            <a:off x="58420" y="6447790"/>
            <a:ext cx="4037965"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达内时代科技集团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IT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学院，</a:t>
            </a: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教学研发</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1</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部</a:t>
            </a:r>
            <a:endPar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
        <p:nvSpPr>
          <p:cNvPr id="6" name="矩形 5"/>
          <p:cNvSpPr/>
          <p:nvPr userDrawn="1"/>
        </p:nvSpPr>
        <p:spPr>
          <a:xfrm>
            <a:off x="4522470" y="6447790"/>
            <a:ext cx="3146425" cy="288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互联网架构课程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endPar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
        <p:nvSpPr>
          <p:cNvPr id="4" name="矩形 3"/>
          <p:cNvSpPr/>
          <p:nvPr userDrawn="1"/>
        </p:nvSpPr>
        <p:spPr>
          <a:xfrm>
            <a:off x="0" y="6750050"/>
            <a:ext cx="12192635" cy="108000"/>
          </a:xfrm>
          <a:prstGeom prst="rect">
            <a:avLst/>
          </a:prstGeom>
          <a:gradFill>
            <a:gsLst>
              <a:gs pos="0">
                <a:srgbClr val="FC2D18"/>
              </a:gs>
              <a:gs pos="75000">
                <a:srgbClr val="E90046"/>
              </a:gs>
              <a:gs pos="60000">
                <a:srgbClr val="F42B60"/>
              </a:gs>
              <a:gs pos="45000">
                <a:srgbClr val="E63F29"/>
              </a:gs>
              <a:gs pos="30000">
                <a:srgbClr val="ED502B"/>
              </a:gs>
              <a:gs pos="15000">
                <a:srgbClr val="FB0F3D"/>
              </a:gs>
              <a:gs pos="100000">
                <a:srgbClr val="FDA295"/>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2000">
              <a:latin typeface="思源黑体 Light" panose="020B0400000000000000" charset="-122"/>
              <a:ea typeface="思源黑体 Light" panose="020B0400000000000000" charset="-122"/>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7"/>
          <p:cNvSpPr>
            <a:spLocks noGrp="1"/>
          </p:cNvSpPr>
          <p:nvPr>
            <p:ph type="title"/>
          </p:nvPr>
        </p:nvSpPr>
        <p:spPr>
          <a:xfrm>
            <a:off x="302895" y="262890"/>
            <a:ext cx="8999855" cy="647700"/>
          </a:xfrm>
        </p:spPr>
        <p:txBody>
          <a:bodyPr/>
          <a:lstStyle>
            <a:lvl1pPr eaLnBrk="1" fontAlgn="auto" latinLnBrk="0" hangingPunct="1">
              <a:lnSpc>
                <a:spcPct val="100000"/>
              </a:lnSpc>
              <a:defRPr sz="3200" b="0">
                <a:solidFill>
                  <a:srgbClr val="DF2A0D"/>
                </a:solidFill>
                <a:latin typeface="Source Han Sans SC Light" panose="020B0400000000000000" charset="-122"/>
                <a:ea typeface="Source Han Sans SC Light" panose="020B0400000000000000" charset="-122"/>
              </a:defRPr>
            </a:lvl1pPr>
          </a:lstStyle>
          <a:p>
            <a:r>
              <a:rPr lang="zh-CN" altLang="en-US" smtClean="0"/>
              <a:t>单击此处编辑母版标题样式</a:t>
            </a:r>
            <a:endParaRPr lang="zh-CN" altLang="en-US"/>
          </a:p>
        </p:txBody>
      </p:sp>
      <p:sp>
        <p:nvSpPr>
          <p:cNvPr id="2" name="矩形 1"/>
          <p:cNvSpPr/>
          <p:nvPr userDrawn="1"/>
        </p:nvSpPr>
        <p:spPr>
          <a:xfrm>
            <a:off x="58420" y="6447790"/>
            <a:ext cx="4037965"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达内时代科技集团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IT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学院，</a:t>
            </a: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教学研发</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1</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部</a:t>
            </a:r>
            <a:endPar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
        <p:nvSpPr>
          <p:cNvPr id="3" name="矩形 2"/>
          <p:cNvSpPr/>
          <p:nvPr userDrawn="1"/>
        </p:nvSpPr>
        <p:spPr>
          <a:xfrm>
            <a:off x="4522470" y="6447790"/>
            <a:ext cx="3146425" cy="288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互联网架构课程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endPar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
        <p:nvSpPr>
          <p:cNvPr id="4" name="矩形 3"/>
          <p:cNvSpPr/>
          <p:nvPr userDrawn="1"/>
        </p:nvSpPr>
        <p:spPr>
          <a:xfrm>
            <a:off x="0" y="6750050"/>
            <a:ext cx="12192635" cy="108000"/>
          </a:xfrm>
          <a:prstGeom prst="rect">
            <a:avLst/>
          </a:prstGeom>
          <a:gradFill>
            <a:gsLst>
              <a:gs pos="0">
                <a:srgbClr val="FC2D18"/>
              </a:gs>
              <a:gs pos="75000">
                <a:srgbClr val="E90046"/>
              </a:gs>
              <a:gs pos="60000">
                <a:srgbClr val="F42B60"/>
              </a:gs>
              <a:gs pos="45000">
                <a:srgbClr val="E63F29"/>
              </a:gs>
              <a:gs pos="30000">
                <a:srgbClr val="ED502B"/>
              </a:gs>
              <a:gs pos="15000">
                <a:srgbClr val="FB0F3D"/>
              </a:gs>
              <a:gs pos="100000">
                <a:srgbClr val="FDA295"/>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2000">
              <a:latin typeface="思源黑体 Light" panose="020B0400000000000000" charset="-122"/>
              <a:ea typeface="思源黑体 Light" panose="020B0400000000000000" charset="-122"/>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矩形 3"/>
          <p:cNvSpPr/>
          <p:nvPr userDrawn="1"/>
        </p:nvSpPr>
        <p:spPr>
          <a:xfrm>
            <a:off x="0" y="6750050"/>
            <a:ext cx="12192635" cy="108000"/>
          </a:xfrm>
          <a:prstGeom prst="rect">
            <a:avLst/>
          </a:prstGeom>
          <a:gradFill>
            <a:gsLst>
              <a:gs pos="0">
                <a:srgbClr val="FC2D18"/>
              </a:gs>
              <a:gs pos="75000">
                <a:srgbClr val="E90046"/>
              </a:gs>
              <a:gs pos="60000">
                <a:srgbClr val="F42B60"/>
              </a:gs>
              <a:gs pos="45000">
                <a:srgbClr val="E63F29"/>
              </a:gs>
              <a:gs pos="30000">
                <a:srgbClr val="ED502B"/>
              </a:gs>
              <a:gs pos="15000">
                <a:srgbClr val="FB0F3D"/>
              </a:gs>
              <a:gs pos="100000">
                <a:srgbClr val="FDA295"/>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2000">
              <a:latin typeface="思源黑体 Light" panose="020B0400000000000000" charset="-122"/>
              <a:ea typeface="思源黑体 Light" panose="020B0400000000000000" charset="-122"/>
            </a:endParaRPr>
          </a:p>
        </p:txBody>
      </p:sp>
      <p:sp>
        <p:nvSpPr>
          <p:cNvPr id="2" name="矩形 1"/>
          <p:cNvSpPr/>
          <p:nvPr userDrawn="1"/>
        </p:nvSpPr>
        <p:spPr>
          <a:xfrm>
            <a:off x="58420" y="6447790"/>
            <a:ext cx="4037965"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达内时代科技集团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IT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学院，</a:t>
            </a: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教学研发</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1</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部</a:t>
            </a:r>
            <a:endPar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
        <p:nvSpPr>
          <p:cNvPr id="3" name="矩形 2"/>
          <p:cNvSpPr/>
          <p:nvPr userDrawn="1"/>
        </p:nvSpPr>
        <p:spPr>
          <a:xfrm>
            <a:off x="4522470" y="6447790"/>
            <a:ext cx="3146425" cy="288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互联网架构课程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endPar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思源黑体 Light" panose="020B0400000000000000" charset="-122"/>
          <a:ea typeface="思源黑体 Light" panose="020B0400000000000000"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思源黑体 Light" panose="020B0400000000000000" charset="-122"/>
          <a:ea typeface="思源黑体 Light" panose="020B0400000000000000"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思源黑体 Light" panose="020B0400000000000000" charset="-122"/>
          <a:ea typeface="思源黑体 Light" panose="020B0400000000000000"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思源黑体 Light" panose="020B0400000000000000" charset="-122"/>
          <a:ea typeface="思源黑体 Light" panose="020B0400000000000000"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思源黑体 Light" panose="020B0400000000000000" charset="-122"/>
          <a:ea typeface="思源黑体 Light" panose="020B0400000000000000"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思源黑体 Light" panose="020B0400000000000000" charset="-122"/>
          <a:ea typeface="思源黑体 Light" panose="020B0400000000000000"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a:xfrm>
            <a:off x="430530" y="1130300"/>
            <a:ext cx="11339830" cy="4896000"/>
          </a:xfrm>
        </p:spPr>
        <p:txBody>
          <a:bodyPr>
            <a:normAutofit lnSpcReduction="10000"/>
          </a:bodyPr>
          <a:p>
            <a:pPr algn="just"/>
            <a:r>
              <a:rPr lang="zh-CN" altLang="en-US"/>
              <a:t>本教程是</a:t>
            </a:r>
            <a:r>
              <a:rPr lang="zh-CN" altLang="en-US" u="sng">
                <a:solidFill>
                  <a:srgbClr val="FF0000"/>
                </a:solidFill>
              </a:rPr>
              <a:t>  达内时代科技集团</a:t>
            </a:r>
            <a:r>
              <a:rPr lang="en-US" altLang="zh-CN" u="sng">
                <a:solidFill>
                  <a:srgbClr val="FF0000"/>
                </a:solidFill>
              </a:rPr>
              <a:t>IT</a:t>
            </a:r>
            <a:r>
              <a:rPr lang="zh-CN" altLang="en-US" u="sng">
                <a:solidFill>
                  <a:srgbClr val="FF0000"/>
                </a:solidFill>
              </a:rPr>
              <a:t>学院</a:t>
            </a:r>
            <a:r>
              <a:rPr lang="en-US" altLang="zh-CN" u="sng">
                <a:solidFill>
                  <a:srgbClr val="FF0000"/>
                </a:solidFill>
              </a:rPr>
              <a:t>Java</a:t>
            </a:r>
            <a:r>
              <a:rPr lang="zh-CN" altLang="en-US" u="sng">
                <a:solidFill>
                  <a:srgbClr val="FF0000"/>
                </a:solidFill>
              </a:rPr>
              <a:t>教学研发</a:t>
            </a:r>
            <a:r>
              <a:rPr lang="en-US" altLang="zh-CN" u="sng">
                <a:solidFill>
                  <a:srgbClr val="FF0000"/>
                </a:solidFill>
              </a:rPr>
              <a:t>1</a:t>
            </a:r>
            <a:r>
              <a:rPr lang="zh-CN" altLang="en-US" u="sng">
                <a:solidFill>
                  <a:srgbClr val="FF0000"/>
                </a:solidFill>
              </a:rPr>
              <a:t>部  </a:t>
            </a:r>
            <a:r>
              <a:rPr lang="zh-CN" altLang="en-US"/>
              <a:t>的</a:t>
            </a:r>
            <a:r>
              <a:rPr lang="zh-CN" altLang="en-US" u="sng">
                <a:solidFill>
                  <a:srgbClr val="FF0000"/>
                </a:solidFill>
              </a:rPr>
              <a:t>  </a:t>
            </a:r>
            <a:r>
              <a:rPr lang="en-US" altLang="zh-CN" u="sng">
                <a:solidFill>
                  <a:srgbClr val="FF0000"/>
                </a:solidFill>
              </a:rPr>
              <a:t>Java</a:t>
            </a:r>
            <a:r>
              <a:rPr lang="zh-CN" altLang="en-US" u="sng">
                <a:solidFill>
                  <a:srgbClr val="FF0000"/>
                </a:solidFill>
              </a:rPr>
              <a:t>互联网架构（课程代码：</a:t>
            </a:r>
            <a:r>
              <a:rPr lang="en-US" altLang="zh-CN" u="sng">
                <a:solidFill>
                  <a:srgbClr val="FF0000"/>
                </a:solidFill>
              </a:rPr>
              <a:t>JSD</a:t>
            </a:r>
            <a:r>
              <a:rPr lang="zh-CN" altLang="en-US" u="sng">
                <a:solidFill>
                  <a:srgbClr val="FF0000"/>
                </a:solidFill>
              </a:rPr>
              <a:t>）  </a:t>
            </a:r>
            <a:r>
              <a:rPr lang="zh-CN" altLang="en-US"/>
              <a:t>课程的扩展点教学视频，在开始学习之前，你可能需要事先学习正课课程的相关知识点（</a:t>
            </a:r>
            <a:r>
              <a:rPr lang="zh-CN"/>
              <a:t>详见下页介绍），</a:t>
            </a:r>
            <a:r>
              <a:rPr lang="zh-CN" altLang="en-US"/>
              <a:t>为保证学习效果，建议你对正课课程的相关知识点有一定了解后再学习本视频教程的内容。</a:t>
            </a:r>
            <a:endParaRPr lang="zh-CN" altLang="en-US"/>
          </a:p>
          <a:p>
            <a:pPr algn="just"/>
            <a:r>
              <a:rPr lang="zh-CN" altLang="en-US"/>
              <a:t>本教程使用的操作系统是</a:t>
            </a:r>
            <a:r>
              <a:rPr lang="zh-CN" altLang="en-US" u="sng">
                <a:solidFill>
                  <a:srgbClr val="FF0000"/>
                </a:solidFill>
              </a:rPr>
              <a:t>  </a:t>
            </a:r>
            <a:r>
              <a:rPr lang="en-US" altLang="zh-CN" u="sng">
                <a:solidFill>
                  <a:srgbClr val="FF0000"/>
                </a:solidFill>
              </a:rPr>
              <a:t>MacOS 11.4  </a:t>
            </a:r>
            <a:r>
              <a:rPr lang="zh-CN" altLang="en-US"/>
              <a:t>，如果你的与此不同，则软件的操作界面可能略有不同，例如菜单或按钮的位置、快捷键等，通常不会有其它变化。</a:t>
            </a:r>
            <a:endParaRPr lang="zh-CN" altLang="en-US"/>
          </a:p>
          <a:p>
            <a:pPr algn="just"/>
            <a:r>
              <a:rPr lang="zh-CN" altLang="en-US"/>
              <a:t>本教程</a:t>
            </a:r>
            <a:r>
              <a:rPr lang="zh-CN" altLang="en-US">
                <a:sym typeface="+mn-ea"/>
              </a:rPr>
              <a:t>使用的</a:t>
            </a:r>
            <a:r>
              <a:rPr lang="en-US" altLang="zh-CN">
                <a:sym typeface="+mn-ea"/>
              </a:rPr>
              <a:t>IDE</a:t>
            </a:r>
            <a:r>
              <a:rPr lang="zh-CN" altLang="en-US">
                <a:sym typeface="+mn-ea"/>
              </a:rPr>
              <a:t>是</a:t>
            </a:r>
            <a:r>
              <a:rPr lang="zh-CN" altLang="en-US" u="sng">
                <a:solidFill>
                  <a:srgbClr val="FF0000"/>
                </a:solidFill>
                <a:sym typeface="+mn-ea"/>
              </a:rPr>
              <a:t>  </a:t>
            </a:r>
            <a:r>
              <a:rPr lang="en-US" altLang="zh-CN" u="sng">
                <a:solidFill>
                  <a:srgbClr val="FF0000"/>
                </a:solidFill>
                <a:sym typeface="+mn-ea"/>
              </a:rPr>
              <a:t>IntelliJ IDEA COMMUNITY 2020.1.4  </a:t>
            </a:r>
            <a:r>
              <a:rPr lang="zh-CN" altLang="en-US">
                <a:sym typeface="+mn-ea"/>
              </a:rPr>
              <a:t>，如果你的与此不同，仍可能存在菜单或按钮的位置不同的问题，如果你已经掌握</a:t>
            </a:r>
            <a:r>
              <a:rPr lang="en-US" altLang="zh-CN">
                <a:sym typeface="+mn-ea"/>
              </a:rPr>
              <a:t>IntelliJ IDEA</a:t>
            </a:r>
            <a:r>
              <a:rPr lang="zh-CN" altLang="en-US">
                <a:sym typeface="+mn-ea"/>
              </a:rPr>
              <a:t>的基本使用，一般不会出现不适应的问题，你甚至可以使用</a:t>
            </a:r>
            <a:r>
              <a:rPr lang="en-US" altLang="zh-CN">
                <a:sym typeface="+mn-ea"/>
              </a:rPr>
              <a:t>IntelliJ IDEA ULTIMATE</a:t>
            </a:r>
            <a:r>
              <a:rPr lang="zh-CN" altLang="en-US">
                <a:sym typeface="+mn-ea"/>
              </a:rPr>
              <a:t>版本。</a:t>
            </a:r>
            <a:endParaRPr lang="zh-CN" altLang="en-US"/>
          </a:p>
          <a:p>
            <a:pPr algn="just"/>
            <a:r>
              <a:rPr lang="zh-CN" altLang="en-US">
                <a:sym typeface="+mn-ea"/>
              </a:rPr>
              <a:t>本教程</a:t>
            </a:r>
            <a:r>
              <a:rPr lang="zh-CN" altLang="en-US"/>
              <a:t>使用的</a:t>
            </a:r>
            <a:r>
              <a:rPr lang="en-US" altLang="zh-CN"/>
              <a:t>Java</a:t>
            </a:r>
            <a:r>
              <a:rPr lang="zh-CN" altLang="en-US"/>
              <a:t>版本是</a:t>
            </a:r>
            <a:r>
              <a:rPr lang="zh-CN" altLang="en-US" u="sng">
                <a:solidFill>
                  <a:srgbClr val="FF0000"/>
                </a:solidFill>
              </a:rPr>
              <a:t>  </a:t>
            </a:r>
            <a:r>
              <a:rPr lang="en-US" altLang="zh-CN" u="sng">
                <a:solidFill>
                  <a:srgbClr val="FF0000"/>
                </a:solidFill>
              </a:rPr>
              <a:t>1.8  </a:t>
            </a:r>
            <a:r>
              <a:rPr lang="zh-CN" altLang="en-US"/>
              <a:t>，你可以使用</a:t>
            </a:r>
            <a:r>
              <a:rPr lang="en-US" altLang="zh-CN"/>
              <a:t>1.8</a:t>
            </a:r>
            <a:r>
              <a:rPr lang="zh-CN" altLang="en-US"/>
              <a:t>全系列中的任意版本，甚至更高版本，例如</a:t>
            </a:r>
            <a:r>
              <a:rPr lang="en-US" altLang="zh-CN"/>
              <a:t>Java 11</a:t>
            </a:r>
            <a:r>
              <a:rPr lang="zh-CN" altLang="en-US"/>
              <a:t>等，对学习没有任何影响，不建议使用</a:t>
            </a:r>
            <a:r>
              <a:rPr lang="en-US" altLang="zh-CN"/>
              <a:t>1.8</a:t>
            </a:r>
            <a:r>
              <a:rPr lang="zh-CN" altLang="en-US"/>
              <a:t>以下的版本。</a:t>
            </a:r>
            <a:endParaRPr lang="zh-C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p:txBody>
          <a:bodyPr>
            <a:normAutofit/>
          </a:bodyPr>
          <a:p>
            <a:pPr lvl="1"/>
            <a:r>
              <a:rPr lang="zh-CN" altLang="en-US">
                <a:cs typeface="Source Han Sans SC Light" panose="020B0400000000000000" charset="-122"/>
              </a:rPr>
              <a:t>本课教程有多个视频文件，由于知识点可能交叉，建议你在学习过程中注意思考，并暂时保留你的问题，某些问题在后面的视频中将被解决。</a:t>
            </a:r>
            <a:endParaRPr lang="zh-CN" altLang="en-US">
              <a:cs typeface="Source Han Sans SC Light" panose="020B0400000000000000" charset="-122"/>
            </a:endParaRPr>
          </a:p>
          <a:p>
            <a:pPr lvl="1"/>
            <a:r>
              <a:rPr lang="zh-CN" altLang="en-US">
                <a:cs typeface="Source Han Sans SC Light" panose="020B0400000000000000" charset="-122"/>
              </a:rPr>
              <a:t>建议你每学习完一个视频之后，都对照视频教程编写相同的代码，并运行，观察运行结果。</a:t>
            </a:r>
            <a:endParaRPr lang="zh-CN" altLang="en-US">
              <a:cs typeface="Source Han Sans SC Light" panose="020B0400000000000000" charset="-122"/>
            </a:endParaRPr>
          </a:p>
          <a:p>
            <a:pPr lvl="1"/>
            <a:r>
              <a:rPr lang="zh-CN" altLang="en-US">
                <a:cs typeface="Source Han Sans SC Light" panose="020B0400000000000000" charset="-122"/>
              </a:rPr>
              <a:t>在你没有完全掌握相关知识点的情况下，建议你在编写代码时，保证你的代码与视频教程是完全相同的，包括类、变量的命名等。</a:t>
            </a:r>
            <a:endParaRPr lang="zh-CN" altLang="en-US">
              <a:cs typeface="Source Han Sans SC Light" panose="020B0400000000000000" charset="-122"/>
            </a:endParaRPr>
          </a:p>
          <a:p>
            <a:pPr lvl="1"/>
            <a:r>
              <a:rPr lang="zh-CN" altLang="en-US">
                <a:cs typeface="Source Han Sans SC Light" panose="020B0400000000000000" charset="-122"/>
              </a:rPr>
              <a:t>如果条件允许的话，建议你完成首次学习之后（包括编写并成功运行所有代码），再次复习本课的所有视频，以助于加深理解。</a:t>
            </a:r>
            <a:endParaRPr lang="zh-CN" altLang="en-US">
              <a:cs typeface="Source Han Sans SC Light" panose="020B0400000000000000"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r>
              <a:rPr lang="zh-CN" altLang="en-US">
                <a:solidFill>
                  <a:srgbClr val="DF2A0D"/>
                </a:solidFill>
              </a:rPr>
              <a:t>日期与时间</a:t>
            </a:r>
            <a:endParaRPr lang="zh-CN" altLang="en-US">
              <a:solidFill>
                <a:srgbClr val="DF2A0D"/>
              </a:solidFill>
            </a:endParaRPr>
          </a:p>
        </p:txBody>
      </p:sp>
      <p:sp>
        <p:nvSpPr>
          <p:cNvPr id="3" name="副标题 2"/>
          <p:cNvSpPr>
            <a:spLocks noGrp="1"/>
          </p:cNvSpPr>
          <p:nvPr>
            <p:ph type="subTitle" idx="1"/>
          </p:nvPr>
        </p:nvSpPr>
        <p:spPr/>
        <p:txBody>
          <a:bodyPr/>
          <a:p>
            <a:r>
              <a:rPr lang="en-US" altLang="zh-CN">
                <a:solidFill>
                  <a:srgbClr val="DF3A3B"/>
                </a:solidFill>
              </a:rPr>
              <a:t>1. </a:t>
            </a:r>
            <a:r>
              <a:rPr lang="zh-CN" altLang="en-US">
                <a:solidFill>
                  <a:srgbClr val="DF3A3B"/>
                </a:solidFill>
              </a:rPr>
              <a:t>关于</a:t>
            </a:r>
            <a:r>
              <a:rPr lang="en-US">
                <a:solidFill>
                  <a:srgbClr val="DF3A3B"/>
                </a:solidFill>
              </a:rPr>
              <a:t>Date</a:t>
            </a:r>
            <a:r>
              <a:rPr lang="zh-CN" altLang="en-US">
                <a:solidFill>
                  <a:srgbClr val="DF3A3B"/>
                </a:solidFill>
              </a:rPr>
              <a:t>类</a:t>
            </a:r>
            <a:endParaRPr lang="zh-CN" altLang="en-US">
              <a:solidFill>
                <a:srgbClr val="DF3A3B"/>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p:txBody>
          <a:bodyPr>
            <a:normAutofit/>
          </a:bodyPr>
          <a:p>
            <a:r>
              <a:rPr lang="zh-CN" altLang="en-US"/>
              <a:t>关于本次课程，你需要掌握的预备知识点至少包括：</a:t>
            </a:r>
            <a:endParaRPr lang="zh-CN" altLang="en-US"/>
          </a:p>
          <a:p>
            <a:pPr lvl="1"/>
            <a:r>
              <a:rPr lang="zh-CN" altLang="en-US"/>
              <a:t>掌握</a:t>
            </a:r>
            <a:r>
              <a:rPr lang="en-US" altLang="zh-CN"/>
              <a:t>Java</a:t>
            </a:r>
            <a:r>
              <a:rPr lang="zh-CN" altLang="en-US"/>
              <a:t>语法基础</a:t>
            </a:r>
            <a:endParaRPr lang="zh-CN" altLang="en-US"/>
          </a:p>
          <a:p>
            <a:pPr lvl="1"/>
            <a:r>
              <a:rPr lang="zh-CN" altLang="en-US"/>
              <a:t>初步理解面向对象的相关概念</a:t>
            </a:r>
            <a:endParaRPr lang="zh-CN"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关于</a:t>
            </a:r>
            <a:r>
              <a:rPr lang="en-US" altLang="zh-CN"/>
              <a:t>Java</a:t>
            </a:r>
            <a:r>
              <a:rPr lang="zh-CN" altLang="en-US"/>
              <a:t>元年与时间戳</a:t>
            </a:r>
            <a:endParaRPr lang="zh-CN" altLang="en-US"/>
          </a:p>
        </p:txBody>
      </p:sp>
      <p:sp>
        <p:nvSpPr>
          <p:cNvPr id="3" name="内容占位符 2"/>
          <p:cNvSpPr>
            <a:spLocks noGrp="1"/>
          </p:cNvSpPr>
          <p:nvPr>
            <p:ph idx="1"/>
          </p:nvPr>
        </p:nvSpPr>
        <p:spPr>
          <a:xfrm>
            <a:off x="430530" y="1130300"/>
            <a:ext cx="11339830" cy="3402965"/>
          </a:xfrm>
        </p:spPr>
        <p:txBody>
          <a:bodyPr>
            <a:normAutofit lnSpcReduction="20000"/>
          </a:bodyPr>
          <a:p>
            <a:r>
              <a:rPr lang="zh-CN" altLang="en-US"/>
              <a:t>在</a:t>
            </a:r>
            <a:r>
              <a:rPr lang="en-US" altLang="zh-CN"/>
              <a:t>Java</a:t>
            </a:r>
            <a:r>
              <a:rPr lang="zh-CN" altLang="en-US"/>
              <a:t>语言中，使用</a:t>
            </a:r>
            <a:r>
              <a:rPr lang="en-US" altLang="zh-CN"/>
              <a:t>1970-01-01  0:00:00  GMT</a:t>
            </a:r>
            <a:r>
              <a:rPr lang="zh-CN" altLang="en-US"/>
              <a:t>作为元年；</a:t>
            </a:r>
            <a:endParaRPr lang="zh-CN" altLang="en-US"/>
          </a:p>
          <a:p>
            <a:pPr lvl="1"/>
            <a:r>
              <a:rPr lang="en-US" altLang="zh-CN"/>
              <a:t>GMT</a:t>
            </a:r>
            <a:r>
              <a:rPr lang="zh-CN" altLang="en-US"/>
              <a:t>：</a:t>
            </a:r>
            <a:r>
              <a:rPr lang="zh-CN" altLang="en-US" u="sng"/>
              <a:t>G</a:t>
            </a:r>
            <a:r>
              <a:rPr lang="zh-CN" altLang="en-US"/>
              <a:t>reenwich </a:t>
            </a:r>
            <a:r>
              <a:rPr lang="zh-CN" altLang="en-US" u="sng"/>
              <a:t>M</a:t>
            </a:r>
            <a:r>
              <a:rPr lang="zh-CN" altLang="en-US"/>
              <a:t>ean </a:t>
            </a:r>
            <a:r>
              <a:rPr lang="zh-CN" altLang="en-US" u="sng"/>
              <a:t>T</a:t>
            </a:r>
            <a:r>
              <a:rPr lang="zh-CN" altLang="en-US"/>
              <a:t>ime，格林尼治标准时间，也称之为：世界时</a:t>
            </a:r>
            <a:endParaRPr lang="zh-CN" altLang="en-US"/>
          </a:p>
          <a:p>
            <a:pPr lvl="1"/>
            <a:r>
              <a:rPr lang="zh-CN" altLang="en-US"/>
              <a:t>如果以北京时间为基准，则是</a:t>
            </a:r>
            <a:r>
              <a:rPr lang="en-US" altLang="zh-CN"/>
              <a:t>1970-01-01  08:00:00</a:t>
            </a:r>
            <a:endParaRPr lang="zh-CN" altLang="en-US"/>
          </a:p>
          <a:p>
            <a:pPr lvl="0"/>
            <a:r>
              <a:rPr lang="zh-CN" altLang="en-US"/>
              <a:t>从</a:t>
            </a:r>
            <a:r>
              <a:rPr lang="en-US" altLang="zh-CN"/>
              <a:t>Java</a:t>
            </a:r>
            <a:r>
              <a:rPr lang="zh-CN" altLang="en-US"/>
              <a:t>元年至今历时的毫秒数，就是</a:t>
            </a:r>
            <a:r>
              <a:rPr lang="en-US" altLang="zh-CN"/>
              <a:t>Java</a:t>
            </a:r>
            <a:r>
              <a:rPr lang="zh-CN" altLang="en-US"/>
              <a:t>时间戳；</a:t>
            </a:r>
            <a:endParaRPr lang="zh-CN" altLang="en-US"/>
          </a:p>
          <a:p>
            <a:pPr lvl="0"/>
            <a:r>
              <a:rPr lang="zh-CN" altLang="en-US"/>
              <a:t>在</a:t>
            </a:r>
            <a:r>
              <a:rPr lang="en-US" altLang="zh-CN"/>
              <a:t>Java</a:t>
            </a:r>
            <a:r>
              <a:rPr lang="zh-CN" altLang="en-US"/>
              <a:t>语言中，所有获取当前时间的</a:t>
            </a:r>
            <a:r>
              <a:rPr lang="en-US" altLang="zh-CN"/>
              <a:t>API</a:t>
            </a:r>
            <a:r>
              <a:rPr lang="zh-CN" altLang="en-US"/>
              <a:t>都是通过</a:t>
            </a:r>
            <a:r>
              <a:rPr lang="en-US" altLang="zh-CN"/>
              <a:t>Java</a:t>
            </a:r>
            <a:r>
              <a:rPr lang="zh-CN" altLang="en-US"/>
              <a:t>时间戳实现的；</a:t>
            </a:r>
            <a:endParaRPr lang="zh-CN" altLang="en-US"/>
          </a:p>
          <a:p>
            <a:pPr lvl="1"/>
            <a:r>
              <a:rPr lang="zh-CN" altLang="en-US"/>
              <a:t>有多种处理日期、时间的</a:t>
            </a:r>
            <a:r>
              <a:rPr lang="en-US" altLang="zh-CN"/>
              <a:t>API</a:t>
            </a:r>
            <a:endParaRPr lang="en-US" altLang="zh-CN"/>
          </a:p>
          <a:p>
            <a:pPr lvl="0"/>
            <a:r>
              <a:rPr lang="zh-CN" altLang="en-US"/>
              <a:t>无论当前系统设置的哪个时区，只要是同一时间，获取得到的</a:t>
            </a:r>
            <a:r>
              <a:rPr lang="en-US" altLang="zh-CN"/>
              <a:t>Java</a:t>
            </a:r>
            <a:r>
              <a:rPr lang="zh-CN" altLang="en-US"/>
              <a:t>时间戳的值都是相同的。</a:t>
            </a:r>
            <a:endParaRPr lang="zh-CN" altLang="en-US"/>
          </a:p>
        </p:txBody>
      </p:sp>
      <p:sp>
        <p:nvSpPr>
          <p:cNvPr id="5" name="矩形 4"/>
          <p:cNvSpPr/>
          <p:nvPr/>
        </p:nvSpPr>
        <p:spPr>
          <a:xfrm>
            <a:off x="790575" y="4533265"/>
            <a:ext cx="10619740" cy="647065"/>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88290" tIns="179705" rIns="288290" bIns="179705" rtlCol="0" anchor="t" anchorCtr="0"/>
          <a:p>
            <a:pPr algn="l"/>
            <a:r>
              <a:rPr lang="en-US" altLang="zh-CN" sz="2000">
                <a:solidFill>
                  <a:schemeClr val="tx1"/>
                </a:solidFill>
                <a:latin typeface="Courier New Regular" panose="02070609020205090404" charset="0"/>
                <a:ea typeface="思源黑体 Light" panose="020B0400000000000000" charset="-122"/>
                <a:cs typeface="Courier New Regular" panose="02070609020205090404" charset="0"/>
                <a:sym typeface="+mn-ea"/>
              </a:rPr>
              <a:t>long time = System.currentTimeMillis();</a:t>
            </a:r>
            <a:endParaRPr lang="en-US" altLang="zh-CN" sz="2000">
              <a:solidFill>
                <a:schemeClr val="tx1"/>
              </a:solidFill>
              <a:latin typeface="Courier New Regular" panose="02070609020205090404" charset="0"/>
              <a:ea typeface="思源黑体 Light" panose="020B0400000000000000" charset="-122"/>
              <a:cs typeface="Courier New Regular" panose="020706090202050904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关于</a:t>
            </a:r>
            <a:r>
              <a:rPr lang="en-US" altLang="zh-CN"/>
              <a:t>Date</a:t>
            </a:r>
            <a:r>
              <a:rPr lang="zh-CN" altLang="en-US"/>
              <a:t>类</a:t>
            </a:r>
            <a:endParaRPr lang="zh-CN" altLang="en-US"/>
          </a:p>
        </p:txBody>
      </p:sp>
      <p:sp>
        <p:nvSpPr>
          <p:cNvPr id="2" name="内容占位符 1"/>
          <p:cNvSpPr>
            <a:spLocks noGrp="1"/>
          </p:cNvSpPr>
          <p:nvPr>
            <p:ph idx="1"/>
          </p:nvPr>
        </p:nvSpPr>
        <p:spPr>
          <a:xfrm>
            <a:off x="426085" y="1130300"/>
            <a:ext cx="11340000" cy="5040000"/>
          </a:xfrm>
        </p:spPr>
        <p:txBody>
          <a:bodyPr>
            <a:normAutofit lnSpcReduction="20000"/>
          </a:bodyPr>
          <a:p>
            <a:r>
              <a:rPr lang="en-US" altLang="zh-CN"/>
              <a:t>Date</a:t>
            </a:r>
            <a:r>
              <a:rPr lang="zh-CN" altLang="en-US"/>
              <a:t>类是简单的处理日期、时间相关数据的类</a:t>
            </a:r>
            <a:endParaRPr lang="zh-CN" altLang="en-US"/>
          </a:p>
          <a:p>
            <a:pPr lvl="1"/>
            <a:r>
              <a:rPr lang="zh-CN" altLang="en-US"/>
              <a:t>可以创建当前时间的</a:t>
            </a:r>
            <a:r>
              <a:rPr lang="en-US" altLang="zh-CN"/>
              <a:t>Date</a:t>
            </a:r>
            <a:r>
              <a:rPr lang="zh-CN" altLang="en-US"/>
              <a:t>对象</a:t>
            </a:r>
            <a:endParaRPr lang="zh-CN" altLang="en-US"/>
          </a:p>
          <a:p>
            <a:pPr lvl="1"/>
            <a:r>
              <a:rPr lang="zh-CN" altLang="en-US"/>
              <a:t>可以指定毫秒时间值创建</a:t>
            </a:r>
            <a:r>
              <a:rPr lang="en-US" altLang="zh-CN"/>
              <a:t>Date</a:t>
            </a:r>
            <a:r>
              <a:rPr lang="zh-CN" altLang="en-US"/>
              <a:t>对象</a:t>
            </a:r>
            <a:endParaRPr lang="zh-CN" altLang="en-US"/>
          </a:p>
          <a:p>
            <a:pPr lvl="1"/>
            <a:r>
              <a:rPr lang="zh-CN" altLang="en-US"/>
              <a:t>可以获取</a:t>
            </a:r>
            <a:r>
              <a:rPr lang="en-US" altLang="zh-CN"/>
              <a:t>Date</a:t>
            </a:r>
            <a:r>
              <a:rPr lang="zh-CN" altLang="en-US"/>
              <a:t>对象的时间戳</a:t>
            </a:r>
            <a:endParaRPr lang="zh-CN" altLang="en-US"/>
          </a:p>
          <a:p>
            <a:pPr lvl="1"/>
            <a:r>
              <a:rPr lang="zh-CN" altLang="en-US"/>
              <a:t>可以重新指定</a:t>
            </a:r>
            <a:r>
              <a:rPr lang="en-US" altLang="zh-CN"/>
              <a:t>Date</a:t>
            </a:r>
            <a:r>
              <a:rPr lang="zh-CN" altLang="en-US"/>
              <a:t>对象的毫秒值时间</a:t>
            </a:r>
            <a:endParaRPr lang="zh-CN" altLang="en-US"/>
          </a:p>
          <a:p>
            <a:pPr lvl="1"/>
            <a:r>
              <a:rPr lang="zh-CN" altLang="en-US"/>
              <a:t>可以获取日期、时间中的详情值</a:t>
            </a:r>
            <a:endParaRPr lang="zh-CN" altLang="en-US"/>
          </a:p>
          <a:p>
            <a:pPr lvl="2"/>
            <a:r>
              <a:rPr lang="zh-CN" altLang="en-US"/>
              <a:t>例如年、月、日、小时、分钟、秒钟、星期等</a:t>
            </a:r>
            <a:endParaRPr lang="zh-CN" altLang="en-US"/>
          </a:p>
          <a:p>
            <a:pPr lvl="2"/>
            <a:r>
              <a:rPr lang="zh-CN" altLang="en-US"/>
              <a:t>这些方法被声明为已过期</a:t>
            </a:r>
            <a:endParaRPr lang="zh-CN" altLang="en-US"/>
          </a:p>
          <a:p>
            <a:pPr lvl="1"/>
            <a:r>
              <a:rPr lang="zh-CN" altLang="en-US"/>
              <a:t>可以对比</a:t>
            </a:r>
            <a:r>
              <a:rPr lang="en-US" altLang="zh-CN"/>
              <a:t>2</a:t>
            </a:r>
            <a:r>
              <a:rPr lang="zh-CN" altLang="en-US"/>
              <a:t>个</a:t>
            </a:r>
            <a:r>
              <a:rPr lang="en-US" altLang="zh-CN"/>
              <a:t>Date</a:t>
            </a:r>
            <a:r>
              <a:rPr lang="zh-CN" altLang="en-US"/>
              <a:t>对象的时间先后</a:t>
            </a:r>
            <a:endParaRPr lang="zh-CN" altLang="en-US"/>
          </a:p>
          <a:p>
            <a:pPr lvl="0"/>
            <a:r>
              <a:rPr lang="zh-CN" altLang="en-US"/>
              <a:t>注意：在</a:t>
            </a:r>
            <a:r>
              <a:rPr lang="en-US" altLang="zh-CN"/>
              <a:t>JDK</a:t>
            </a:r>
            <a:r>
              <a:rPr lang="zh-CN" altLang="en-US"/>
              <a:t>中有</a:t>
            </a:r>
            <a:r>
              <a:rPr lang="en-US" altLang="zh-CN"/>
              <a:t>2</a:t>
            </a:r>
            <a:r>
              <a:rPr lang="zh-CN" altLang="en-US"/>
              <a:t>个</a:t>
            </a:r>
            <a:r>
              <a:rPr lang="en-US" altLang="zh-CN"/>
              <a:t>Date</a:t>
            </a:r>
            <a:r>
              <a:rPr lang="zh-CN" altLang="en-US"/>
              <a:t>类，分别是</a:t>
            </a:r>
            <a:r>
              <a:rPr lang="en-US" altLang="zh-CN">
                <a:latin typeface="Courier New Regular" panose="02070609020205090404" charset="0"/>
                <a:cs typeface="Courier New Regular" panose="02070609020205090404" charset="0"/>
              </a:rPr>
              <a:t>java.util.Date</a:t>
            </a:r>
            <a:r>
              <a:rPr lang="zh-CN" altLang="en-US"/>
              <a:t>和</a:t>
            </a:r>
            <a:r>
              <a:rPr lang="en-US" altLang="zh-CN">
                <a:latin typeface="Courier New Regular" panose="02070609020205090404" charset="0"/>
                <a:cs typeface="Courier New Regular" panose="02070609020205090404" charset="0"/>
              </a:rPr>
              <a:t>java.sql.Date</a:t>
            </a:r>
            <a:r>
              <a:rPr lang="zh-CN" altLang="en-US"/>
              <a:t>，本课讨论的是前者。</a:t>
            </a:r>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流畅">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ln w="12700">
          <a:solidFill>
            <a:schemeClr val="tx1"/>
          </a:solidFill>
        </a:ln>
      </a:spPr>
      <a:bodyPr rtlCol="0" anchor="ctr"/>
      <a:lstStyle>
        <a:defPPr algn="ctr">
          <a:defRPr lang="en-US" altLang="zh-CN" sz="2000">
            <a:latin typeface="思源黑体 Light" panose="020B0400000000000000" charset="-122"/>
            <a:ea typeface="思源黑体 Light" panose="020B0400000000000000" charset="-122"/>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triangle" w="med" len="lg"/>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1216</Words>
  <Application>WPS 演示</Application>
  <PresentationFormat>宽屏</PresentationFormat>
  <Paragraphs>43</Paragraphs>
  <Slides>6</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6</vt:i4>
      </vt:variant>
    </vt:vector>
  </HeadingPairs>
  <TitlesOfParts>
    <vt:vector size="28" baseType="lpstr">
      <vt:lpstr>Arial</vt:lpstr>
      <vt:lpstr>方正书宋_GBK</vt:lpstr>
      <vt:lpstr>Wingdings</vt:lpstr>
      <vt:lpstr>思源黑体 Light</vt:lpstr>
      <vt:lpstr>Source Han Sans SC Light</vt:lpstr>
      <vt:lpstr>思源黑体 CN Light</vt:lpstr>
      <vt:lpstr>Songti SC</vt:lpstr>
      <vt:lpstr>Source Han Sans SC Bold</vt:lpstr>
      <vt:lpstr>Courier New Regular</vt:lpstr>
      <vt:lpstr>Courier New Bold Italic</vt:lpstr>
      <vt:lpstr>Courier New Bold</vt:lpstr>
      <vt:lpstr>Courier New</vt:lpstr>
      <vt:lpstr>微软雅黑</vt:lpstr>
      <vt:lpstr>汉仪旗黑</vt:lpstr>
      <vt:lpstr>宋体</vt:lpstr>
      <vt:lpstr>Arial Unicode MS</vt:lpstr>
      <vt:lpstr>汉仪书宋二KW</vt:lpstr>
      <vt:lpstr>Constantia</vt:lpstr>
      <vt:lpstr>苹方-简</vt:lpstr>
      <vt:lpstr>Calibri</vt:lpstr>
      <vt:lpstr>Helvetica Neue</vt:lpstr>
      <vt:lpstr>流畅</vt:lpstr>
      <vt:lpstr>PowerPoint 演示文稿</vt:lpstr>
      <vt:lpstr>PowerPoint 演示文稿</vt:lpstr>
      <vt:lpstr>日期与时间</vt:lpstr>
      <vt:lpstr>PowerPoint 演示文稿</vt:lpstr>
      <vt:lpstr>关于Java元年与时间戳</vt:lpstr>
      <vt:lpstr>关于Date类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chengheng</dc:creator>
  <cp:lastModifiedBy>chengheng</cp:lastModifiedBy>
  <cp:revision>157</cp:revision>
  <dcterms:created xsi:type="dcterms:W3CDTF">2021-08-16T06:45:11Z</dcterms:created>
  <dcterms:modified xsi:type="dcterms:W3CDTF">2021-08-16T06:45:11Z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2052-3.8.1.6116</vt:lpwstr>
  </property>
</Properties>
</file>