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404" r:id="rId3"/>
    <p:sldId id="392" r:id="rId4"/>
    <p:sldId id="393" r:id="rId5"/>
    <p:sldId id="394" r:id="rId6"/>
    <p:sldId id="395" r:id="rId7"/>
    <p:sldId id="396" r:id="rId8"/>
    <p:sldId id="399" r:id="rId9"/>
    <p:sldId id="398" r:id="rId10"/>
    <p:sldId id="397" r:id="rId12"/>
    <p:sldId id="401" r:id="rId13"/>
    <p:sldId id="400" r:id="rId14"/>
    <p:sldId id="414" r:id="rId15"/>
    <p:sldId id="416" r:id="rId16"/>
    <p:sldId id="415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0046"/>
    <a:srgbClr val="FB0F3D"/>
    <a:srgbClr val="FC2D18"/>
    <a:srgbClr val="FDA295"/>
    <a:srgbClr val="F42B60"/>
    <a:srgbClr val="E63F29"/>
    <a:srgbClr val="ED502B"/>
    <a:srgbClr val="21FF06"/>
    <a:srgbClr val="0000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998345"/>
            <a:ext cx="12191365" cy="1769745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anchor="b" anchorCtr="0"/>
          <a:lstStyle>
            <a:lvl1pPr algn="ctr" eaLnBrk="1" fontAlgn="auto" latinLnBrk="0" hangingPunct="1">
              <a:lnSpc>
                <a:spcPct val="100000"/>
              </a:lnSpc>
              <a:defRPr sz="5400" b="0">
                <a:solidFill>
                  <a:srgbClr val="DF2A0D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365" y="3938588"/>
            <a:ext cx="9144000" cy="1655762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3600" b="0">
                <a:solidFill>
                  <a:srgbClr val="DF3A3B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0" y="0"/>
            <a:ext cx="11353800" cy="777240"/>
          </a:xfrm>
          <a:custGeom>
            <a:avLst/>
            <a:gdLst>
              <a:gd name="connsiteX0" fmla="*/ 0 w 11789"/>
              <a:gd name="connsiteY0" fmla="*/ 0 h 1224"/>
              <a:gd name="connsiteX1" fmla="*/ 11789 w 11789"/>
              <a:gd name="connsiteY1" fmla="*/ 1 h 1224"/>
              <a:gd name="connsiteX2" fmla="*/ 10760 w 11789"/>
              <a:gd name="connsiteY2" fmla="*/ 1224 h 1224"/>
              <a:gd name="connsiteX3" fmla="*/ 0 w 11789"/>
              <a:gd name="connsiteY3" fmla="*/ 1224 h 1224"/>
              <a:gd name="connsiteX4" fmla="*/ 0 w 11789"/>
              <a:gd name="connsiteY4" fmla="*/ 0 h 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89" h="1224">
                <a:moveTo>
                  <a:pt x="0" y="0"/>
                </a:moveTo>
                <a:lnTo>
                  <a:pt x="11789" y="1"/>
                </a:lnTo>
                <a:lnTo>
                  <a:pt x="10760" y="1224"/>
                </a:lnTo>
                <a:lnTo>
                  <a:pt x="0" y="122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DF3A3B"/>
              </a:gs>
              <a:gs pos="100000">
                <a:srgbClr val="DB5C30">
                  <a:alpha val="100000"/>
                </a:srgbClr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522470" y="650621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047355" y="650621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838200" y="189230"/>
            <a:ext cx="4131310" cy="3987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p>
            <a:pPr lvl="0"/>
            <a:r>
              <a:rPr lang="en-US" altLang="zh-CN" sz="2000" b="1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J</a:t>
            </a:r>
            <a:r>
              <a:rPr lang="en-US" altLang="zh-CN" sz="1400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AVA</a:t>
            </a:r>
            <a:r>
              <a:rPr lang="en-US" altLang="zh-CN" sz="1400" b="1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  </a:t>
            </a:r>
            <a:r>
              <a:rPr lang="en-US" altLang="zh-CN" sz="2000" b="1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S</a:t>
            </a:r>
            <a:r>
              <a:rPr lang="en-US" altLang="zh-CN" sz="1400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OFTWARE  </a:t>
            </a:r>
            <a:r>
              <a:rPr lang="en-US" altLang="zh-CN" sz="2000" b="1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D</a:t>
            </a:r>
            <a:r>
              <a:rPr lang="en-US" altLang="zh-CN" sz="1400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EVELOPMENT</a:t>
            </a:r>
            <a:endParaRPr lang="en-US" altLang="zh-CN" sz="1400" spc="300">
              <a:solidFill>
                <a:schemeClr val="bg1"/>
              </a:solidFill>
              <a:uFillTx/>
              <a:latin typeface="思源黑体 CN Light" panose="020B0200000000000000" charset="-122"/>
              <a:ea typeface="思源黑体 CN Light" panose="020B0200000000000000" charset="-122"/>
            </a:endParaRPr>
          </a:p>
        </p:txBody>
      </p:sp>
      <p:pic>
        <p:nvPicPr>
          <p:cNvPr id="15" name="图片 14" descr="java-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8130" y="189230"/>
            <a:ext cx="396875" cy="39687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6640" y="2341880"/>
            <a:ext cx="10079355" cy="1224000"/>
          </a:xfrm>
        </p:spPr>
        <p:txBody>
          <a:bodyPr anchor="ctr" anchorCtr="0"/>
          <a:lstStyle>
            <a:lvl1pPr algn="ctr" eaLnBrk="1" fontAlgn="auto" latinLnBrk="0" hangingPunct="1">
              <a:lnSpc>
                <a:spcPct val="100000"/>
              </a:lnSpc>
              <a:defRPr sz="4800" b="0">
                <a:solidFill>
                  <a:srgbClr val="DF2A0D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55370" y="3637915"/>
            <a:ext cx="10079990" cy="1080000"/>
          </a:xfrm>
        </p:spPr>
        <p:txBody>
          <a:bodyPr anchor="ctr" anchorCtr="0"/>
          <a:lstStyle>
            <a:lvl1pPr marL="0" indent="0" algn="ct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rgbClr val="DF2A0D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矩形 15"/>
          <p:cNvSpPr/>
          <p:nvPr userDrawn="1"/>
        </p:nvSpPr>
        <p:spPr>
          <a:xfrm>
            <a:off x="1055370" y="3566160"/>
            <a:ext cx="10080000" cy="72000"/>
          </a:xfrm>
          <a:prstGeom prst="rect">
            <a:avLst/>
          </a:prstGeom>
          <a:solidFill>
            <a:schemeClr val="tx1">
              <a:alpha val="2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8420" y="644779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522470" y="644779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-43815"/>
            <a:ext cx="3659505" cy="6898640"/>
          </a:xfrm>
          <a:prstGeom prst="rect">
            <a:avLst/>
          </a:prstGeom>
          <a:gradFill>
            <a:gsLst>
              <a:gs pos="0">
                <a:srgbClr val="5F737F"/>
              </a:gs>
              <a:gs pos="100000">
                <a:srgbClr val="5F737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54125" y="374650"/>
            <a:ext cx="3666490" cy="845185"/>
          </a:xfrm>
        </p:spPr>
        <p:txBody>
          <a:bodyPr>
            <a:noAutofit/>
          </a:bodyPr>
          <a:lstStyle>
            <a:lvl1pPr eaLnBrk="1" fontAlgn="auto" latinLnBrk="0" hangingPunct="1">
              <a:lnSpc>
                <a:spcPct val="100000"/>
              </a:lnSpc>
              <a:defRPr sz="5400" b="1">
                <a:solidFill>
                  <a:schemeClr val="bg1"/>
                </a:solidFill>
                <a:latin typeface="思源黑体 CN Light" panose="020B0200000000000000" charset="-122"/>
                <a:ea typeface="思源黑体 CN Light" panose="020B0200000000000000" charset="-122"/>
              </a:defRPr>
            </a:lvl1pPr>
          </a:lstStyle>
          <a:p>
            <a:r>
              <a:rPr lang="zh-CN" altLang="en-US" smtClean="0"/>
              <a:t>目录</a:t>
            </a:r>
            <a:endParaRPr lang="zh-CN" altLang="en-US" smtClean="0"/>
          </a:p>
        </p:txBody>
      </p:sp>
      <p:sp>
        <p:nvSpPr>
          <p:cNvPr id="9" name="矩形 8"/>
          <p:cNvSpPr/>
          <p:nvPr userDrawn="1"/>
        </p:nvSpPr>
        <p:spPr>
          <a:xfrm>
            <a:off x="1254125" y="1261745"/>
            <a:ext cx="9860280" cy="4970780"/>
          </a:xfrm>
          <a:prstGeom prst="rect">
            <a:avLst/>
          </a:prstGeom>
          <a:gradFill>
            <a:gsLst>
              <a:gs pos="32000">
                <a:srgbClr val="E86233"/>
              </a:gs>
              <a:gs pos="0">
                <a:srgbClr val="DF3A3B"/>
              </a:gs>
              <a:gs pos="100000">
                <a:srgbClr val="ED8631"/>
              </a:gs>
            </a:gsLst>
            <a:lin ang="78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80515" y="1490345"/>
            <a:ext cx="5462270" cy="4512945"/>
          </a:xfrm>
        </p:spPr>
        <p:txBody>
          <a:bodyPr/>
          <a:lstStyle>
            <a:lvl1pPr marL="0" indent="0" eaLnBrk="1" fontAlgn="auto" latinLnBrk="0" hangingPunct="1">
              <a:lnSpc>
                <a:spcPct val="100000"/>
              </a:lnSpc>
              <a:spcBef>
                <a:spcPts val="3000"/>
              </a:spcBef>
              <a:buClr>
                <a:srgbClr val="FFFFFF"/>
              </a:buClr>
              <a:buNone/>
              <a:defRPr sz="2400">
                <a:solidFill>
                  <a:schemeClr val="bg1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  <a:lvl2pPr marL="571500" indent="-279400" eaLnBrk="1" fontAlgn="auto" latinLnBrk="0" hangingPunct="1">
              <a:lnSpc>
                <a:spcPct val="100000"/>
              </a:lnSpc>
              <a:buClr>
                <a:srgbClr val="FFFFFF"/>
              </a:buClr>
              <a:buFont typeface="Songti SC" panose="02010800040101010101" charset="-122"/>
              <a:buChar char="◦"/>
              <a:defRPr sz="2200">
                <a:solidFill>
                  <a:schemeClr val="bg1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2pPr>
            <a:lvl3pPr marL="914400" indent="-279400" eaLnBrk="1" fontAlgn="auto" latinLnBrk="0" hangingPunct="1">
              <a:lnSpc>
                <a:spcPct val="100000"/>
              </a:lnSpc>
              <a:buClr>
                <a:srgbClr val="FFFFFF"/>
              </a:buClr>
              <a:buFont typeface="Arial" panose="020B0604020202090204" pitchFamily="34" charset="0"/>
              <a:buChar char="–"/>
              <a:defRPr sz="2200">
                <a:solidFill>
                  <a:schemeClr val="bg1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3pPr>
            <a:lvl4pPr marL="1003300" indent="0" eaLnBrk="1" fontAlgn="auto" latinLnBrk="0" hangingPunct="1">
              <a:lnSpc>
                <a:spcPct val="100000"/>
              </a:lnSpc>
              <a:buClr>
                <a:srgbClr val="00B0F0"/>
              </a:buClr>
              <a:buFont typeface="Arial" panose="020B0604020202090204" pitchFamily="34" charset="0"/>
              <a:buNone/>
              <a:defRPr sz="2000">
                <a:solidFill>
                  <a:schemeClr val="bg1"/>
                </a:solidFill>
              </a:defRPr>
            </a:lvl4pPr>
            <a:lvl5pPr marL="1600200" indent="-304800" eaLnBrk="1" fontAlgn="auto" latinLnBrk="0" hangingPunct="1">
              <a:lnSpc>
                <a:spcPct val="100000"/>
              </a:lnSpc>
              <a:buClr>
                <a:srgbClr val="00B0F0"/>
              </a:buClr>
              <a:buFont typeface="Arial" panose="020B0604020202090204" pitchFamily="34" charset="0"/>
              <a:buChar char="–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662305" y="374650"/>
            <a:ext cx="0" cy="6480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 userDrawn="1"/>
        </p:nvSpPr>
        <p:spPr>
          <a:xfrm rot="5400000">
            <a:off x="-1684655" y="2218690"/>
            <a:ext cx="3994785" cy="30670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p>
            <a:pPr lvl="0"/>
            <a:r>
              <a:rPr lang="en-US" altLang="zh-CN" sz="1400" b="1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JAVA  </a:t>
            </a:r>
            <a:r>
              <a:rPr lang="en-US" altLang="zh-CN" sz="1400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SOFTWARE  DEVELOPMENT</a:t>
            </a:r>
            <a:endParaRPr lang="en-US" altLang="zh-CN" sz="1400" spc="300">
              <a:solidFill>
                <a:schemeClr val="bg1"/>
              </a:solidFill>
              <a:uFillTx/>
              <a:latin typeface="思源黑体 CN Light" panose="020B0200000000000000" charset="-122"/>
              <a:ea typeface="思源黑体 CN Light" panose="020B0200000000000000" charset="-122"/>
            </a:endParaRPr>
          </a:p>
        </p:txBody>
      </p:sp>
      <p:pic>
        <p:nvPicPr>
          <p:cNvPr id="16" name="图片 15" descr="1"/>
          <p:cNvPicPr>
            <a:picLocks noChangeAspect="1"/>
          </p:cNvPicPr>
          <p:nvPr userDrawn="1"/>
        </p:nvPicPr>
        <p:blipFill>
          <a:blip r:embed="rId2"/>
          <a:srcRect l="19559" t="4370" r="28674"/>
          <a:stretch>
            <a:fillRect/>
          </a:stretch>
        </p:blipFill>
        <p:spPr>
          <a:xfrm flipH="1">
            <a:off x="7310120" y="1261745"/>
            <a:ext cx="3804285" cy="4970145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sp>
        <p:nvSpPr>
          <p:cNvPr id="4" name="矩形 3"/>
          <p:cNvSpPr/>
          <p:nvPr userDrawn="1"/>
        </p:nvSpPr>
        <p:spPr>
          <a:xfrm>
            <a:off x="4522470" y="650621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8047355" y="650621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530" y="1130300"/>
            <a:ext cx="11340000" cy="5040000"/>
          </a:xfrm>
        </p:spPr>
        <p:txBody>
          <a:bodyPr/>
          <a:lstStyle>
            <a:lvl1pPr marL="280670" indent="-304800" eaLnBrk="1" fontAlgn="auto" latinLnBrk="0" hangingPunct="1">
              <a:lnSpc>
                <a:spcPct val="110000"/>
              </a:lnSpc>
              <a:buClr>
                <a:srgbClr val="D13637"/>
              </a:buClr>
              <a:defRPr sz="2400" b="0">
                <a:latin typeface="Source Han Sans SC Light" panose="020B0400000000000000" charset="-122"/>
                <a:ea typeface="Source Han Sans SC Light" panose="020B0400000000000000" charset="-122"/>
              </a:defRPr>
            </a:lvl1pPr>
            <a:lvl2pPr marL="571500" indent="-279400" eaLnBrk="1" fontAlgn="auto" latinLnBrk="0" hangingPunct="1">
              <a:lnSpc>
                <a:spcPct val="110000"/>
              </a:lnSpc>
              <a:buClr>
                <a:srgbClr val="D13637"/>
              </a:buClr>
              <a:buFont typeface="Songti SC" panose="02010800040101010101" charset="-122"/>
              <a:buChar char="◦"/>
              <a:defRPr sz="2400" b="0">
                <a:latin typeface="Source Han Sans SC Light" panose="020B0400000000000000" charset="-122"/>
                <a:ea typeface="Source Han Sans SC Light" panose="020B0400000000000000" charset="-122"/>
              </a:defRPr>
            </a:lvl2pPr>
            <a:lvl3pPr marL="914400" indent="-279400" eaLnBrk="1" fontAlgn="auto" latinLnBrk="0" hangingPunct="1">
              <a:lnSpc>
                <a:spcPct val="110000"/>
              </a:lnSpc>
              <a:buClr>
                <a:srgbClr val="D13637"/>
              </a:buClr>
              <a:buFont typeface="Arial" panose="020B0604020202090204" pitchFamily="34" charset="0"/>
              <a:buChar char="–"/>
              <a:defRPr sz="2200" b="0">
                <a:latin typeface="Source Han Sans SC Light" panose="020B0400000000000000" charset="-122"/>
                <a:ea typeface="Source Han Sans SC Light" panose="020B0400000000000000" charset="-122"/>
              </a:defRPr>
            </a:lvl3pPr>
            <a:lvl4pPr marL="1257300" indent="-254000" eaLnBrk="1" fontAlgn="auto" latinLnBrk="0" hangingPunct="1">
              <a:lnSpc>
                <a:spcPct val="110000"/>
              </a:lnSpc>
              <a:buClr>
                <a:srgbClr val="D13637"/>
              </a:buClr>
              <a:buFont typeface="Arial" panose="020B0604020202090204" pitchFamily="34" charset="0"/>
              <a:buChar char="–"/>
              <a:defRPr sz="2000" b="0">
                <a:latin typeface="Source Han Sans SC Light" panose="020B0400000000000000" charset="-122"/>
                <a:ea typeface="Source Han Sans SC Light" panose="020B0400000000000000" charset="-122"/>
              </a:defRPr>
            </a:lvl4pPr>
            <a:lvl5pPr marL="1600200" indent="-304800" eaLnBrk="1" fontAlgn="auto" latinLnBrk="0" hangingPunct="1">
              <a:lnSpc>
                <a:spcPct val="110000"/>
              </a:lnSpc>
              <a:buClr>
                <a:srgbClr val="D13637"/>
              </a:buClr>
              <a:buFont typeface="Arial" panose="020B0604020202090204" pitchFamily="34" charset="0"/>
              <a:buChar char="–"/>
              <a:defRPr b="0">
                <a:latin typeface="Source Han Sans SC Light" panose="020B0400000000000000" charset="-122"/>
                <a:ea typeface="Source Han Sans SC Light" panose="020B0400000000000000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8420" y="644779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522470" y="644779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6750050"/>
            <a:ext cx="12192635" cy="108000"/>
          </a:xfrm>
          <a:prstGeom prst="rect">
            <a:avLst/>
          </a:prstGeom>
          <a:gradFill>
            <a:gsLst>
              <a:gs pos="0">
                <a:srgbClr val="FC2D18"/>
              </a:gs>
              <a:gs pos="75000">
                <a:srgbClr val="E90046"/>
              </a:gs>
              <a:gs pos="60000">
                <a:srgbClr val="F42B60"/>
              </a:gs>
              <a:gs pos="45000">
                <a:srgbClr val="E63F29"/>
              </a:gs>
              <a:gs pos="30000">
                <a:srgbClr val="ED502B"/>
              </a:gs>
              <a:gs pos="15000">
                <a:srgbClr val="FB0F3D"/>
              </a:gs>
              <a:gs pos="100000">
                <a:srgbClr val="FDA295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335280" y="568325"/>
            <a:ext cx="11520000" cy="36000"/>
          </a:xfrm>
          <a:prstGeom prst="rect">
            <a:avLst/>
          </a:prstGeom>
          <a:solidFill>
            <a:srgbClr val="FC2D1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834890" y="244475"/>
            <a:ext cx="2520000" cy="64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rgbClr val="FF0000"/>
                </a:solidFill>
                <a:latin typeface="Source Han Sans SC Bold" panose="020B0400000000000000" charset="-122"/>
                <a:ea typeface="Source Han Sans SC Bold" panose="020B0400000000000000" charset="-122"/>
              </a:rPr>
              <a:t>注意事项</a:t>
            </a:r>
            <a:endParaRPr lang="zh-CN" altLang="en-US" sz="3200" b="1">
              <a:solidFill>
                <a:srgbClr val="FF0000"/>
              </a:solidFill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262890"/>
            <a:ext cx="9000000" cy="648000"/>
          </a:xfrm>
        </p:spPr>
        <p:txBody>
          <a:bodyPr/>
          <a:lstStyle>
            <a:lvl1pPr eaLnBrk="1" fontAlgn="auto" latinLnBrk="0" hangingPunct="1">
              <a:lnSpc>
                <a:spcPct val="100000"/>
              </a:lnSpc>
              <a:defRPr sz="3200" b="0">
                <a:solidFill>
                  <a:srgbClr val="DF3A3B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530" y="1130300"/>
            <a:ext cx="11340000" cy="5040000"/>
          </a:xfrm>
        </p:spPr>
        <p:txBody>
          <a:bodyPr/>
          <a:lstStyle>
            <a:lvl1pPr marL="306070" indent="-304800" eaLnBrk="1" fontAlgn="auto" latinLnBrk="0" hangingPunct="1">
              <a:lnSpc>
                <a:spcPct val="110000"/>
              </a:lnSpc>
              <a:buClr>
                <a:srgbClr val="D13637"/>
              </a:buClr>
              <a:defRPr sz="2400" b="0">
                <a:latin typeface="Source Han Sans SC Light" panose="020B0400000000000000" charset="-122"/>
                <a:ea typeface="Source Han Sans SC Light" panose="020B0400000000000000" charset="-122"/>
              </a:defRPr>
            </a:lvl1pPr>
            <a:lvl2pPr marL="571500" indent="-279400" eaLnBrk="1" fontAlgn="auto" latinLnBrk="0" hangingPunct="1">
              <a:lnSpc>
                <a:spcPct val="110000"/>
              </a:lnSpc>
              <a:buClr>
                <a:srgbClr val="D13637"/>
              </a:buClr>
              <a:buFont typeface="Songti SC" panose="02010800040101010101" charset="-122"/>
              <a:buChar char="◦"/>
              <a:defRPr sz="2400" b="0">
                <a:latin typeface="Source Han Sans SC Light" panose="020B0400000000000000" charset="-122"/>
                <a:ea typeface="Source Han Sans SC Light" panose="020B0400000000000000" charset="-122"/>
              </a:defRPr>
            </a:lvl2pPr>
            <a:lvl3pPr marL="914400" indent="-279400" eaLnBrk="1" fontAlgn="auto" latinLnBrk="0" hangingPunct="1">
              <a:lnSpc>
                <a:spcPct val="110000"/>
              </a:lnSpc>
              <a:buClr>
                <a:srgbClr val="D13637"/>
              </a:buClr>
              <a:buFont typeface="Arial" panose="020B0604020202090204" pitchFamily="34" charset="0"/>
              <a:buChar char="–"/>
              <a:defRPr sz="2200" b="0">
                <a:latin typeface="Source Han Sans SC Light" panose="020B0400000000000000" charset="-122"/>
                <a:ea typeface="Source Han Sans SC Light" panose="020B0400000000000000" charset="-122"/>
              </a:defRPr>
            </a:lvl3pPr>
            <a:lvl4pPr marL="1257300" indent="-254000" eaLnBrk="1" fontAlgn="auto" latinLnBrk="0" hangingPunct="1">
              <a:lnSpc>
                <a:spcPct val="110000"/>
              </a:lnSpc>
              <a:buClr>
                <a:srgbClr val="D13637"/>
              </a:buClr>
              <a:buFont typeface="Arial" panose="020B0604020202090204" pitchFamily="34" charset="0"/>
              <a:buChar char="–"/>
              <a:defRPr sz="2000" b="0">
                <a:latin typeface="Source Han Sans SC Light" panose="020B0400000000000000" charset="-122"/>
                <a:ea typeface="Source Han Sans SC Light" panose="020B0400000000000000" charset="-122"/>
              </a:defRPr>
            </a:lvl4pPr>
            <a:lvl5pPr marL="1600200" indent="-304800" eaLnBrk="1" fontAlgn="auto" latinLnBrk="0" hangingPunct="1">
              <a:lnSpc>
                <a:spcPct val="110000"/>
              </a:lnSpc>
              <a:buClr>
                <a:srgbClr val="D13637"/>
              </a:buClr>
              <a:buFont typeface="Arial" panose="020B0604020202090204" pitchFamily="34" charset="0"/>
              <a:buChar char="–"/>
              <a:defRPr b="0">
                <a:latin typeface="Source Han Sans SC Light" panose="020B0400000000000000" charset="-122"/>
                <a:ea typeface="Source Han Sans SC Light" panose="020B0400000000000000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8420" y="644779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522470" y="644779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6750050"/>
            <a:ext cx="12192635" cy="108000"/>
          </a:xfrm>
          <a:prstGeom prst="rect">
            <a:avLst/>
          </a:prstGeom>
          <a:gradFill>
            <a:gsLst>
              <a:gs pos="0">
                <a:srgbClr val="FC2D18"/>
              </a:gs>
              <a:gs pos="75000">
                <a:srgbClr val="E90046"/>
              </a:gs>
              <a:gs pos="60000">
                <a:srgbClr val="F42B60"/>
              </a:gs>
              <a:gs pos="45000">
                <a:srgbClr val="E63F29"/>
              </a:gs>
              <a:gs pos="30000">
                <a:srgbClr val="ED502B"/>
              </a:gs>
              <a:gs pos="15000">
                <a:srgbClr val="FB0F3D"/>
              </a:gs>
              <a:gs pos="100000">
                <a:srgbClr val="FDA295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02895" y="262890"/>
            <a:ext cx="8999855" cy="647700"/>
          </a:xfrm>
        </p:spPr>
        <p:txBody>
          <a:bodyPr/>
          <a:lstStyle>
            <a:lvl1pPr eaLnBrk="1" fontAlgn="auto" latinLnBrk="0" hangingPunct="1">
              <a:lnSpc>
                <a:spcPct val="100000"/>
              </a:lnSpc>
              <a:defRPr sz="3200" b="0">
                <a:solidFill>
                  <a:srgbClr val="DF2A0D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8420" y="644779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522470" y="644779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6750050"/>
            <a:ext cx="12192635" cy="108000"/>
          </a:xfrm>
          <a:prstGeom prst="rect">
            <a:avLst/>
          </a:prstGeom>
          <a:gradFill>
            <a:gsLst>
              <a:gs pos="0">
                <a:srgbClr val="FC2D18"/>
              </a:gs>
              <a:gs pos="75000">
                <a:srgbClr val="E90046"/>
              </a:gs>
              <a:gs pos="60000">
                <a:srgbClr val="F42B60"/>
              </a:gs>
              <a:gs pos="45000">
                <a:srgbClr val="E63F29"/>
              </a:gs>
              <a:gs pos="30000">
                <a:srgbClr val="ED502B"/>
              </a:gs>
              <a:gs pos="15000">
                <a:srgbClr val="FB0F3D"/>
              </a:gs>
              <a:gs pos="100000">
                <a:srgbClr val="FDA295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6750050"/>
            <a:ext cx="12192635" cy="108000"/>
          </a:xfrm>
          <a:prstGeom prst="rect">
            <a:avLst/>
          </a:prstGeom>
          <a:gradFill>
            <a:gsLst>
              <a:gs pos="0">
                <a:srgbClr val="FC2D18"/>
              </a:gs>
              <a:gs pos="75000">
                <a:srgbClr val="E90046"/>
              </a:gs>
              <a:gs pos="60000">
                <a:srgbClr val="F42B60"/>
              </a:gs>
              <a:gs pos="45000">
                <a:srgbClr val="E63F29"/>
              </a:gs>
              <a:gs pos="30000">
                <a:srgbClr val="ED502B"/>
              </a:gs>
              <a:gs pos="15000">
                <a:srgbClr val="FB0F3D"/>
              </a:gs>
              <a:gs pos="100000">
                <a:srgbClr val="FDA295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58420" y="644779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522470" y="644779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Light" panose="020B0400000000000000" charset="-122"/>
          <a:ea typeface="思源黑体 Light" panose="020B0400000000000000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思源黑体 Light" panose="020B0400000000000000" charset="-122"/>
          <a:ea typeface="思源黑体 Light" panose="020B040000000000000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思源黑体 Light" panose="020B0400000000000000" charset="-122"/>
          <a:ea typeface="思源黑体 Light" panose="020B040000000000000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思源黑体 Light" panose="020B0400000000000000" charset="-122"/>
          <a:ea typeface="思源黑体 Light" panose="020B040000000000000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思源黑体 Light" panose="020B0400000000000000" charset="-122"/>
          <a:ea typeface="思源黑体 Light" panose="020B040000000000000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思源黑体 Light" panose="020B0400000000000000" charset="-122"/>
          <a:ea typeface="思源黑体 Light" panose="020B04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ym typeface="+mn-ea"/>
              </a:rPr>
              <a:t>日期与时间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3. </a:t>
            </a:r>
            <a:r>
              <a:rPr lang="zh-CN" altLang="en-US"/>
              <a:t>关于</a:t>
            </a:r>
            <a:r>
              <a:rPr lang="en-US" altLang="zh-CN"/>
              <a:t>SimpleDateFormat</a:t>
            </a:r>
            <a:r>
              <a:rPr lang="zh-CN" altLang="en-US"/>
              <a:t>类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将</a:t>
            </a:r>
            <a:r>
              <a:rPr lang="en-US" altLang="zh-CN"/>
              <a:t>String</a:t>
            </a:r>
            <a:r>
              <a:rPr lang="zh-CN" altLang="en-US"/>
              <a:t>格式的日期转换为</a:t>
            </a:r>
            <a:r>
              <a:rPr lang="en-US" altLang="zh-CN"/>
              <a:t>Date</a:t>
            </a: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530" y="1130300"/>
            <a:ext cx="11339830" cy="3721735"/>
          </a:xfrm>
        </p:spPr>
        <p:txBody>
          <a:bodyPr/>
          <a:p>
            <a:r>
              <a:rPr lang="zh-CN" altLang="en-US"/>
              <a:t>你还可以</a:t>
            </a:r>
            <a:r>
              <a:rPr lang="zh-CN" altLang="en-US">
                <a:sym typeface="+mn-ea"/>
              </a:rPr>
              <a:t>调用</a:t>
            </a:r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  <a:sym typeface="+mn-ea"/>
              </a:rPr>
              <a:t>Date parse(String source) throws ParseException</a:t>
            </a:r>
            <a:r>
              <a:rPr lang="zh-CN" altLang="en-US">
                <a:sym typeface="+mn-ea"/>
              </a:rPr>
              <a:t>方法将字符串格式的日期转换为</a:t>
            </a:r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  <a:sym typeface="+mn-ea"/>
              </a:rPr>
              <a:t>Date</a:t>
            </a:r>
            <a:r>
              <a:rPr lang="zh-CN" altLang="en-US">
                <a:sym typeface="+mn-ea"/>
              </a:rPr>
              <a:t>对象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该方法是继承自其父类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  <a:sym typeface="+mn-ea"/>
              </a:rPr>
              <a:t>DateFormat</a:t>
            </a:r>
            <a:r>
              <a:rPr lang="zh-CN" altLang="en-US">
                <a:sym typeface="+mn-ea"/>
              </a:rPr>
              <a:t>的方法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/>
              <a:t>如果字符串表示的日期的格式不符合模式字符串的格式，当尝试转换时，将抛出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ParseException</a:t>
            </a:r>
            <a:r>
              <a:rPr lang="zh-CN" altLang="en-US"/>
              <a:t>异常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将</a:t>
            </a:r>
            <a:r>
              <a:rPr lang="en-US" altLang="zh-CN"/>
              <a:t>String</a:t>
            </a:r>
            <a:r>
              <a:rPr lang="zh-CN" altLang="en-US"/>
              <a:t>格式的日期转换为</a:t>
            </a:r>
            <a:r>
              <a:rPr lang="en-US" altLang="zh-CN"/>
              <a:t>Date</a:t>
            </a:r>
            <a:r>
              <a:rPr lang="zh-CN" altLang="en-US"/>
              <a:t>对象 </a:t>
            </a:r>
            <a:r>
              <a:rPr lang="en-US" altLang="zh-CN"/>
              <a:t>-- </a:t>
            </a:r>
            <a:r>
              <a:rPr lang="zh-CN" altLang="en-US"/>
              <a:t>示例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86130" y="1339850"/>
            <a:ext cx="10619740" cy="3315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290" tIns="179705" rIns="288290" bIns="179705" rtlCol="0" anchor="t" anchorCtr="0"/>
          <a:p>
            <a:pPr algn="l"/>
            <a:r>
              <a:rPr lang="en-US" altLang="zh-CN" sz="2000">
                <a:solidFill>
                  <a:schemeClr val="accent6">
                    <a:lumMod val="75000"/>
                  </a:schemeClr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// </a:t>
            </a:r>
            <a:r>
              <a:rPr lang="zh-CN" altLang="en-US" sz="2000">
                <a:solidFill>
                  <a:schemeClr val="accent6">
                    <a:lumMod val="75000"/>
                  </a:schemeClr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创建当前时间对象</a:t>
            </a:r>
            <a:endParaRPr lang="en-US" altLang="zh-CN" sz="2000">
              <a:solidFill>
                <a:schemeClr val="tx1"/>
              </a:solidFill>
              <a:latin typeface="Courier New Regular" panose="02070609020205090404" charset="0"/>
              <a:ea typeface="思源黑体 Light" panose="020B0400000000000000" charset="-122"/>
              <a:cs typeface="Courier New Regular" panose="02070609020205090404" charset="0"/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String dateString = "2021-08-16 09:00:00";</a:t>
            </a:r>
            <a:endParaRPr lang="en-US" altLang="zh-CN" sz="2000">
              <a:solidFill>
                <a:schemeClr val="tx1"/>
              </a:solidFill>
              <a:latin typeface="Courier New Regular" panose="02070609020205090404" charset="0"/>
              <a:ea typeface="思源黑体 Light" panose="020B0400000000000000" charset="-122"/>
              <a:cs typeface="Courier New Regular" panose="02070609020205090404" charset="0"/>
              <a:sym typeface="+mn-ea"/>
            </a:endParaRPr>
          </a:p>
          <a:p>
            <a:pPr algn="l"/>
            <a:r>
              <a:rPr lang="en-US" altLang="zh-CN" sz="2000">
                <a:solidFill>
                  <a:schemeClr val="accent6">
                    <a:lumMod val="75000"/>
                  </a:schemeClr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// </a:t>
            </a:r>
            <a:r>
              <a:rPr lang="zh-CN" altLang="en-US" sz="2000">
                <a:solidFill>
                  <a:schemeClr val="accent6">
                    <a:lumMod val="75000"/>
                  </a:schemeClr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设计模式字符串</a:t>
            </a:r>
            <a:endParaRPr lang="en-US" altLang="zh-CN" sz="2000">
              <a:solidFill>
                <a:schemeClr val="tx1"/>
              </a:solidFill>
              <a:latin typeface="Courier New Regular" panose="02070609020205090404" charset="0"/>
              <a:ea typeface="思源黑体 Light" panose="020B0400000000000000" charset="-122"/>
              <a:cs typeface="Courier New Regular" panose="02070609020205090404" charset="0"/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String </a:t>
            </a:r>
            <a:r>
              <a:rPr lang="en-US" altLang="zh-CN" sz="2000">
                <a:solidFill>
                  <a:schemeClr val="tx1"/>
                </a:solidFill>
                <a:latin typeface="Courier New" panose="02070609020205090404" charset="0"/>
                <a:ea typeface="思源黑体 Light" panose="020B0400000000000000" charset="-122"/>
                <a:cs typeface="Courier New" panose="02070609020205090404" charset="0"/>
                <a:sym typeface="+mn-ea"/>
              </a:rPr>
              <a:t>pattern </a:t>
            </a:r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= "yyyy-MM-dd HH:mm:ss";</a:t>
            </a:r>
            <a:endParaRPr lang="en-US" altLang="zh-CN" sz="2000">
              <a:solidFill>
                <a:schemeClr val="tx1"/>
              </a:solidFill>
              <a:latin typeface="Courier New Regular" panose="02070609020205090404" charset="0"/>
              <a:ea typeface="思源黑体 Light" panose="020B0400000000000000" charset="-122"/>
              <a:cs typeface="Courier New Regular" panose="02070609020205090404" charset="0"/>
              <a:sym typeface="+mn-ea"/>
            </a:endParaRPr>
          </a:p>
          <a:p>
            <a:pPr algn="l"/>
            <a:r>
              <a:rPr lang="en-US" altLang="zh-CN" sz="2000">
                <a:solidFill>
                  <a:schemeClr val="accent6">
                    <a:lumMod val="75000"/>
                  </a:schemeClr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// </a:t>
            </a:r>
            <a:r>
              <a:rPr lang="zh-CN" altLang="en-US" sz="2000">
                <a:solidFill>
                  <a:schemeClr val="accent6">
                    <a:lumMod val="75000"/>
                  </a:schemeClr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创建格式化工具对象，并应用模式字符串</a:t>
            </a:r>
            <a:b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SimpleDateFormat sdf = new SimpleDateFormat(</a:t>
            </a:r>
            <a:r>
              <a:rPr lang="en-US" altLang="zh-CN" sz="2000">
                <a:solidFill>
                  <a:schemeClr val="tx1"/>
                </a:solidFill>
                <a:latin typeface="Courier New" panose="02070609020205090404" charset="0"/>
                <a:ea typeface="思源黑体 Light" panose="020B0400000000000000" charset="-122"/>
                <a:cs typeface="Courier New" panose="02070609020205090404" charset="0"/>
                <a:sym typeface="+mn-ea"/>
              </a:rPr>
              <a:t>pattern</a:t>
            </a:r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);</a:t>
            </a:r>
            <a:endParaRPr lang="en-US" altLang="zh-CN" sz="2000">
              <a:solidFill>
                <a:schemeClr val="tx1"/>
              </a:solidFill>
              <a:latin typeface="Courier New Regular" panose="02070609020205090404" charset="0"/>
              <a:ea typeface="思源黑体 Light" panose="020B0400000000000000" charset="-122"/>
              <a:cs typeface="Courier New Regular" panose="02070609020205090404" charset="0"/>
              <a:sym typeface="+mn-ea"/>
            </a:endParaRPr>
          </a:p>
          <a:p>
            <a:pPr algn="l"/>
            <a:r>
              <a:rPr lang="en-US" altLang="zh-CN" sz="2000">
                <a:solidFill>
                  <a:schemeClr val="accent6">
                    <a:lumMod val="75000"/>
                  </a:schemeClr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// </a:t>
            </a:r>
            <a:r>
              <a:rPr lang="zh-CN" altLang="en-US" sz="2000">
                <a:solidFill>
                  <a:schemeClr val="accent6">
                    <a:lumMod val="75000"/>
                  </a:schemeClr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执行格式化，并获取结果</a:t>
            </a:r>
            <a:endParaRPr lang="en-US" altLang="zh-CN" sz="2000">
              <a:solidFill>
                <a:schemeClr val="tx1"/>
              </a:solidFill>
              <a:latin typeface="Courier New Regular" panose="02070609020205090404" charset="0"/>
              <a:ea typeface="思源黑体 Light" panose="020B0400000000000000" charset="-122"/>
              <a:cs typeface="Courier New Regular" panose="02070609020205090404" charset="0"/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Date date = sdf.</a:t>
            </a:r>
            <a:r>
              <a:rPr lang="en-US" altLang="zh-CN" sz="2000" b="1">
                <a:solidFill>
                  <a:schemeClr val="tx1"/>
                </a:solidFill>
                <a:latin typeface="Courier New Bold" panose="02070609020205090404" charset="0"/>
                <a:ea typeface="思源黑体 Light" panose="020B0400000000000000" charset="-122"/>
                <a:cs typeface="Courier New Bold" panose="02070609020205090404" charset="0"/>
                <a:sym typeface="+mn-ea"/>
              </a:rPr>
              <a:t>parse</a:t>
            </a:r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(dateString);</a:t>
            </a:r>
            <a:endParaRPr lang="en-US" altLang="zh-CN" sz="2000">
              <a:solidFill>
                <a:schemeClr val="tx1"/>
              </a:solidFill>
              <a:latin typeface="Courier New Regular" panose="02070609020205090404" charset="0"/>
              <a:ea typeface="思源黑体 Light" panose="020B0400000000000000" charset="-122"/>
              <a:cs typeface="Courier New Regular" panose="02070609020205090404" charset="0"/>
              <a:sym typeface="+mn-ea"/>
            </a:endParaRPr>
          </a:p>
          <a:p>
            <a:pPr algn="l"/>
            <a:r>
              <a:rPr lang="en-US" altLang="zh-CN" sz="2000">
                <a:solidFill>
                  <a:schemeClr val="accent6">
                    <a:lumMod val="75000"/>
                  </a:schemeClr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// </a:t>
            </a:r>
            <a:r>
              <a:rPr lang="zh-CN" altLang="en-US" sz="2000">
                <a:solidFill>
                  <a:schemeClr val="accent6">
                    <a:lumMod val="75000"/>
                  </a:schemeClr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输出结果</a:t>
            </a:r>
            <a:endParaRPr lang="en-US" altLang="zh-CN" sz="2000">
              <a:solidFill>
                <a:schemeClr val="tx1"/>
              </a:solidFill>
              <a:latin typeface="Courier New Regular" panose="02070609020205090404" charset="0"/>
              <a:ea typeface="思源黑体 Light" panose="020B0400000000000000" charset="-122"/>
              <a:cs typeface="Courier New Regular" panose="02070609020205090404" charset="0"/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System.out.println(date);</a:t>
            </a:r>
            <a:endParaRPr lang="en-US" altLang="zh-CN" sz="2000">
              <a:solidFill>
                <a:schemeClr val="tx1"/>
              </a:solidFill>
              <a:latin typeface="Courier New Regular" panose="02070609020205090404" charset="0"/>
              <a:ea typeface="思源黑体 Light" panose="020B0400000000000000" charset="-122"/>
              <a:cs typeface="Courier New Regular" panose="02070609020205090404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SimpleDateFormat</a:t>
            </a:r>
            <a:r>
              <a:rPr lang="zh-CN" altLang="en-US"/>
              <a:t>是多线程不安全的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530" y="1130300"/>
            <a:ext cx="11339830" cy="1042670"/>
          </a:xfrm>
        </p:spPr>
        <p:txBody>
          <a:bodyPr>
            <a:normAutofit/>
          </a:bodyPr>
          <a:p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SimpleDateFormat</a:t>
            </a:r>
            <a:r>
              <a:rPr lang="zh-CN" altLang="en-US"/>
              <a:t>在执行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format()</a:t>
            </a:r>
            <a:r>
              <a:rPr lang="zh-CN" altLang="en-US"/>
              <a:t>方法内部使用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Calendar</a:t>
            </a:r>
            <a:r>
              <a:rPr lang="zh-CN" altLang="en-US"/>
              <a:t>设置时间值，可能有多个线程同时执行这条语句，导致当前线程的时间值被其它线程修改：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2245" y="2172970"/>
            <a:ext cx="6747510" cy="41840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3048635" y="3244850"/>
            <a:ext cx="2734945" cy="36068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SimpleDateFormat</a:t>
            </a:r>
            <a:r>
              <a:rPr lang="zh-CN" altLang="en-US"/>
              <a:t>是多线程不安全的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530" y="1130300"/>
            <a:ext cx="11339830" cy="1042670"/>
          </a:xfrm>
        </p:spPr>
        <p:txBody>
          <a:bodyPr>
            <a:normAutofit/>
          </a:bodyPr>
          <a:p>
            <a:r>
              <a:rPr lang="zh-CN" altLang="en-US"/>
              <a:t>除了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format()</a:t>
            </a:r>
            <a:r>
              <a:rPr lang="zh-CN" altLang="en-US"/>
              <a:t>方法，其实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parse()</a:t>
            </a:r>
            <a:r>
              <a:rPr lang="zh-CN" altLang="en-US"/>
              <a:t>方法也是多线程不安全的！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SimpleDateFormat</a:t>
            </a:r>
            <a:r>
              <a:rPr lang="zh-CN" altLang="en-US"/>
              <a:t>是多线程不安全的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解决方案</a:t>
            </a:r>
            <a:endParaRPr lang="zh-CN" altLang="en-US"/>
          </a:p>
          <a:p>
            <a:pPr lvl="1" algn="l"/>
            <a:r>
              <a:rPr lang="en-US" altLang="zh-CN"/>
              <a:t>不要</a:t>
            </a:r>
            <a:r>
              <a:rPr lang="zh-CN" altLang="en-US"/>
              <a:t>将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SimpleDateFormat</a:t>
            </a:r>
            <a:r>
              <a:rPr lang="zh-CN" altLang="en-US"/>
              <a:t>声明为全局变量</a:t>
            </a:r>
            <a:endParaRPr lang="zh-CN" altLang="en-US"/>
          </a:p>
          <a:p>
            <a:pPr lvl="2" algn="l"/>
            <a:r>
              <a:rPr lang="zh-CN" altLang="en-US"/>
              <a:t>局部变量不存在线程安全问题</a:t>
            </a:r>
            <a:endParaRPr lang="zh-CN" altLang="en-US"/>
          </a:p>
          <a:p>
            <a:pPr lvl="1" algn="l"/>
            <a:r>
              <a:rPr lang="zh-CN" altLang="en-US"/>
              <a:t>使用</a:t>
            </a:r>
            <a:r>
              <a:rPr lang="en-US" altLang="zh-CN" b="1">
                <a:latin typeface="Courier New Bold" panose="02070609020205090404" charset="0"/>
                <a:cs typeface="Courier New Bold" panose="02070609020205090404" charset="0"/>
              </a:rPr>
              <a:t>synchronized</a:t>
            </a:r>
            <a:r>
              <a:rPr lang="zh-CN" altLang="en-US"/>
              <a:t>互斥锁</a:t>
            </a:r>
            <a:endParaRPr lang="zh-CN" altLang="en-US"/>
          </a:p>
          <a:p>
            <a:pPr lvl="1" algn="l"/>
            <a:r>
              <a:rPr lang="zh-CN" altLang="en-US"/>
              <a:t>使用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ThreadLocal</a:t>
            </a:r>
            <a:r>
              <a:rPr lang="zh-CN" altLang="en-US"/>
              <a:t>类，则各线程使用独立的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SimpleDateFormat</a:t>
            </a:r>
            <a:r>
              <a:rPr lang="zh-CN" altLang="en-US"/>
              <a:t>对象</a:t>
            </a:r>
            <a:endParaRPr lang="zh-CN" altLang="en-US"/>
          </a:p>
          <a:p>
            <a:pPr lvl="1" algn="l"/>
            <a:r>
              <a:rPr lang="zh-CN" altLang="en-US"/>
              <a:t>使用替代类，例如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DateTimeFormatter</a:t>
            </a:r>
            <a:endParaRPr lang="en-US" altLang="zh-CN">
              <a:latin typeface="Courier New Regular" panose="02070609020205090404" charset="0"/>
              <a:cs typeface="Courier New Regular" panose="020706090202050904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关于</a:t>
            </a:r>
            <a:r>
              <a:rPr lang="en-US" altLang="zh-CN"/>
              <a:t>Date</a:t>
            </a:r>
            <a:r>
              <a:rPr lang="zh-CN" altLang="en-US"/>
              <a:t>对象的格式化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如果直接输出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Date</a:t>
            </a:r>
            <a:r>
              <a:rPr lang="zh-CN" altLang="en-US"/>
              <a:t>对象，得到的结果可能不符合需求</a:t>
            </a:r>
            <a:endParaRPr lang="zh-CN" altLang="en-US"/>
          </a:p>
          <a:p>
            <a:pPr lvl="1"/>
            <a:r>
              <a:rPr lang="zh-CN" altLang="en-US"/>
              <a:t>例如：</a:t>
            </a:r>
            <a:r>
              <a:rPr lang="zh-CN" altLang="en-US" u="sng">
                <a:latin typeface="Courier New Regular" panose="02070609020205090404" charset="0"/>
                <a:cs typeface="Courier New Regular" panose="02070609020205090404" charset="0"/>
              </a:rPr>
              <a:t>Thu Jan 01 08:00:0</a:t>
            </a:r>
            <a:r>
              <a:rPr lang="en-US" altLang="zh-CN" u="sng">
                <a:latin typeface="Courier New Regular" panose="02070609020205090404" charset="0"/>
                <a:cs typeface="Courier New Regular" panose="02070609020205090404" charset="0"/>
              </a:rPr>
              <a:t>0</a:t>
            </a:r>
            <a:r>
              <a:rPr lang="zh-CN" altLang="en-US" u="sng">
                <a:latin typeface="Courier New Regular" panose="02070609020205090404" charset="0"/>
                <a:cs typeface="Courier New Regular" panose="02070609020205090404" charset="0"/>
              </a:rPr>
              <a:t> CST 1970</a:t>
            </a:r>
            <a:endParaRPr lang="zh-CN" altLang="en-US"/>
          </a:p>
          <a:p>
            <a:pPr lvl="1"/>
            <a:r>
              <a:rPr lang="zh-CN" altLang="en-US"/>
              <a:t>各详情值的先后、语种、格式不符合需求</a:t>
            </a:r>
            <a:endParaRPr lang="zh-CN" altLang="en-US"/>
          </a:p>
          <a:p>
            <a:pPr lvl="1"/>
            <a:r>
              <a:rPr lang="zh-CN" altLang="en-US"/>
              <a:t>你希望的格式可能是这样的：</a:t>
            </a:r>
            <a:endParaRPr lang="zh-CN" altLang="en-US"/>
          </a:p>
          <a:p>
            <a:pPr lvl="2"/>
            <a:r>
              <a:rPr lang="en-US" altLang="zh-CN"/>
              <a:t>1970/1/1</a:t>
            </a:r>
            <a:r>
              <a:rPr lang="zh-CN" altLang="en-US"/>
              <a:t>  </a:t>
            </a:r>
            <a:r>
              <a:rPr lang="en-US" altLang="zh-CN"/>
              <a:t>8:00:00</a:t>
            </a:r>
            <a:endParaRPr lang="en-US" altLang="zh-CN"/>
          </a:p>
          <a:p>
            <a:pPr lvl="2"/>
            <a:r>
              <a:rPr lang="en-US" altLang="zh-CN"/>
              <a:t>1970/01/01  08:00:00</a:t>
            </a:r>
            <a:endParaRPr lang="en-US" altLang="zh-CN"/>
          </a:p>
          <a:p>
            <a:pPr lvl="2"/>
            <a:r>
              <a:rPr lang="en-US" altLang="zh-CN"/>
              <a:t>1970</a:t>
            </a:r>
            <a:r>
              <a:rPr lang="zh-CN" altLang="en-US"/>
              <a:t>年</a:t>
            </a:r>
            <a:r>
              <a:rPr lang="en-US" altLang="zh-CN"/>
              <a:t>01</a:t>
            </a:r>
            <a:r>
              <a:rPr lang="zh-CN" altLang="en-US"/>
              <a:t>月</a:t>
            </a:r>
            <a:r>
              <a:rPr lang="en-US" altLang="zh-CN"/>
              <a:t>01</a:t>
            </a:r>
            <a:r>
              <a:rPr lang="zh-CN" altLang="en-US"/>
              <a:t>日  </a:t>
            </a:r>
            <a:r>
              <a:rPr lang="en-US" altLang="zh-CN"/>
              <a:t>08</a:t>
            </a:r>
            <a:r>
              <a:rPr lang="zh-CN" altLang="en-US"/>
              <a:t>时</a:t>
            </a:r>
            <a:r>
              <a:rPr lang="en-US" altLang="zh-CN"/>
              <a:t>00</a:t>
            </a:r>
            <a:r>
              <a:rPr lang="zh-CN" altLang="en-US"/>
              <a:t>分</a:t>
            </a:r>
            <a:r>
              <a:rPr lang="en-US" altLang="zh-CN"/>
              <a:t>00</a:t>
            </a:r>
            <a:r>
              <a:rPr lang="zh-CN" altLang="en-US"/>
              <a:t>秒</a:t>
            </a:r>
            <a:endParaRPr lang="zh-CN" altLang="en-US"/>
          </a:p>
          <a:p>
            <a:pPr lvl="0"/>
            <a:r>
              <a:rPr lang="zh-CN" altLang="en-US"/>
              <a:t>将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Date</a:t>
            </a:r>
            <a:r>
              <a:rPr lang="zh-CN" altLang="en-US"/>
              <a:t>对象转换为指定格式，即为：格式化</a:t>
            </a:r>
            <a:endParaRPr lang="zh-CN" altLang="en-US"/>
          </a:p>
          <a:p>
            <a:pPr lvl="1"/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Calendar</a:t>
            </a:r>
            <a:r>
              <a:rPr lang="zh-CN" altLang="en-US"/>
              <a:t>可以转换为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Date</a:t>
            </a:r>
            <a:endParaRPr lang="en-US" altLang="zh-CN">
              <a:latin typeface="Courier New Regular" panose="02070609020205090404" charset="0"/>
              <a:cs typeface="Courier New Regular" panose="020706090202050904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关于</a:t>
            </a:r>
            <a:r>
              <a:rPr lang="en-US" altLang="zh-CN"/>
              <a:t>SimpleDateFormat</a:t>
            </a:r>
            <a:r>
              <a:rPr lang="zh-CN" altLang="en-US"/>
              <a:t>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SimpleDateFormat</a:t>
            </a:r>
            <a:r>
              <a:rPr lang="zh-CN" altLang="en-US"/>
              <a:t>类是专门处理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Date</a:t>
            </a:r>
            <a:r>
              <a:rPr lang="zh-CN" altLang="en-US"/>
              <a:t>与字符串转换的工具类</a:t>
            </a:r>
            <a:endParaRPr lang="zh-CN" altLang="en-US"/>
          </a:p>
          <a:p>
            <a:pPr lvl="1"/>
            <a:r>
              <a:rPr lang="zh-CN" altLang="en-US"/>
              <a:t>你可以将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Date</a:t>
            </a:r>
            <a:r>
              <a:rPr lang="zh-CN" altLang="en-US"/>
              <a:t>转换为特定格式的</a:t>
            </a:r>
            <a:r>
              <a:rPr lang="zh-CN" altLang="en-US">
                <a:sym typeface="+mn-ea"/>
              </a:rPr>
              <a:t>字符串</a:t>
            </a:r>
            <a:endParaRPr lang="en-US" altLang="zh-CN"/>
          </a:p>
          <a:p>
            <a:pPr lvl="1"/>
            <a:r>
              <a:rPr lang="zh-CN" altLang="en-US"/>
              <a:t>你也可以将</a:t>
            </a:r>
            <a:r>
              <a:rPr lang="zh-CN" altLang="en-US">
                <a:sym typeface="+mn-ea"/>
              </a:rPr>
              <a:t>字符串</a:t>
            </a:r>
            <a:r>
              <a:rPr lang="zh-CN" altLang="en-US"/>
              <a:t>表示的日期时间转换为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Date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模式字符串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你需要掌握模式字符串的写法</a:t>
            </a:r>
            <a:endParaRPr lang="zh-CN" altLang="en-US"/>
          </a:p>
          <a:p>
            <a:pPr lvl="1"/>
            <a:r>
              <a:rPr lang="zh-CN" altLang="en-US"/>
              <a:t>模式字符串：用于指定日期时间格式的字符串，可以在其中使用特定的字母表示特定的意义</a:t>
            </a:r>
            <a:endParaRPr lang="zh-CN" altLang="en-US"/>
          </a:p>
          <a:p>
            <a:pPr lvl="2"/>
            <a:r>
              <a:rPr lang="zh-CN" altLang="en-US"/>
              <a:t>例如</a:t>
            </a:r>
            <a:r>
              <a:rPr lang="zh-CN" altLang="en-US" u="sng"/>
              <a:t> </a:t>
            </a:r>
            <a:r>
              <a:rPr lang="en-US" altLang="zh-CN" u="sng">
                <a:latin typeface="Courier New Regular" panose="02070609020205090404" charset="0"/>
                <a:cs typeface="Courier New Regular" panose="02070609020205090404" charset="0"/>
              </a:rPr>
              <a:t>y</a:t>
            </a:r>
            <a:r>
              <a:rPr lang="en-US" altLang="zh-CN" u="sng"/>
              <a:t> </a:t>
            </a:r>
            <a:r>
              <a:rPr lang="zh-CN" altLang="en-US"/>
              <a:t>表示年份，你使用</a:t>
            </a:r>
            <a:r>
              <a:rPr lang="zh-CN" altLang="en-US" u="sng">
                <a:latin typeface="Courier New Regular" panose="02070609020205090404" charset="0"/>
                <a:cs typeface="Courier New Regular" panose="02070609020205090404" charset="0"/>
              </a:rPr>
              <a:t> </a:t>
            </a:r>
            <a:r>
              <a:rPr lang="en-US" altLang="zh-CN" u="sng">
                <a:latin typeface="Courier New Regular" panose="02070609020205090404" charset="0"/>
                <a:cs typeface="Courier New Regular" panose="02070609020205090404" charset="0"/>
              </a:rPr>
              <a:t>yyyy</a:t>
            </a:r>
            <a:r>
              <a:rPr lang="zh-CN" altLang="en-US" u="sng">
                <a:latin typeface="Courier New Regular" panose="02070609020205090404" charset="0"/>
                <a:cs typeface="Courier New Regular" panose="02070609020205090404" charset="0"/>
              </a:rPr>
              <a:t>年 </a:t>
            </a:r>
            <a:r>
              <a:rPr lang="zh-CN" altLang="en-US"/>
              <a:t>时，可以格式化为：</a:t>
            </a:r>
            <a:r>
              <a:rPr lang="zh-CN" altLang="en-US" u="sng"/>
              <a:t>   </a:t>
            </a:r>
            <a:r>
              <a:rPr lang="en-US" altLang="zh-CN" u="sng">
                <a:latin typeface="Courier New Regular" panose="02070609020205090404" charset="0"/>
                <a:cs typeface="Courier New Regular" panose="02070609020205090404" charset="0"/>
              </a:rPr>
              <a:t>2021</a:t>
            </a:r>
            <a:r>
              <a:rPr lang="zh-CN" altLang="en-US" u="sng">
                <a:latin typeface="Courier New Regular" panose="02070609020205090404" charset="0"/>
                <a:cs typeface="Courier New Regular" panose="02070609020205090404" charset="0"/>
              </a:rPr>
              <a:t>年 </a:t>
            </a:r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</a:rPr>
              <a:t>（当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Date</a:t>
            </a:r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</a:rPr>
              <a:t>表示的年份是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2021</a:t>
            </a:r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</a:rPr>
              <a:t>年时）</a:t>
            </a:r>
            <a:endParaRPr lang="zh-CN" altLang="en-US"/>
          </a:p>
          <a:p>
            <a:pPr lvl="1"/>
            <a:r>
              <a:rPr lang="zh-CN" altLang="en-US"/>
              <a:t>在模式字符串中，严格区分特定的字母的大小写</a:t>
            </a:r>
            <a:endParaRPr lang="zh-CN" altLang="en-US"/>
          </a:p>
          <a:p>
            <a:pPr lvl="2"/>
            <a:r>
              <a:rPr lang="zh-CN" altLang="en-US" sz="2200"/>
              <a:t>例如</a:t>
            </a:r>
            <a:r>
              <a:rPr lang="zh-CN" altLang="en-US" u="sng">
                <a:sym typeface="+mn-ea"/>
              </a:rPr>
              <a:t> </a:t>
            </a:r>
            <a:r>
              <a:rPr lang="en-US" altLang="zh-CN" u="sng">
                <a:sym typeface="+mn-ea"/>
              </a:rPr>
              <a:t>M </a:t>
            </a:r>
            <a:r>
              <a:rPr lang="zh-CN" altLang="en-US">
                <a:sym typeface="+mn-ea"/>
              </a:rPr>
              <a:t>表示月份，</a:t>
            </a:r>
            <a:r>
              <a:rPr lang="zh-CN" altLang="en-US" u="sng">
                <a:sym typeface="+mn-ea"/>
              </a:rPr>
              <a:t> </a:t>
            </a:r>
            <a:r>
              <a:rPr lang="en-US" altLang="zh-CN" u="sng">
                <a:latin typeface="Courier New Regular" panose="02070609020205090404" charset="0"/>
                <a:cs typeface="Courier New Regular" panose="02070609020205090404" charset="0"/>
                <a:sym typeface="+mn-ea"/>
              </a:rPr>
              <a:t>m</a:t>
            </a:r>
            <a:r>
              <a:rPr lang="en-US" altLang="zh-CN" u="sng">
                <a:sym typeface="+mn-ea"/>
              </a:rPr>
              <a:t> </a:t>
            </a:r>
            <a:r>
              <a:rPr lang="zh-CN" altLang="en-US">
                <a:sym typeface="+mn-ea"/>
              </a:rPr>
              <a:t>表示分钟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同一个字母，你可能需要写多个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使用</a:t>
            </a:r>
            <a:r>
              <a:rPr lang="zh-CN" altLang="en-US" u="sng">
                <a:sym typeface="+mn-ea"/>
              </a:rPr>
              <a:t> </a:t>
            </a:r>
            <a:r>
              <a:rPr lang="en-US" altLang="zh-CN" u="sng">
                <a:sym typeface="+mn-ea"/>
              </a:rPr>
              <a:t>M</a:t>
            </a:r>
            <a:r>
              <a:rPr lang="zh-CN" altLang="en-US" u="sng">
                <a:sym typeface="+mn-ea"/>
              </a:rPr>
              <a:t>月</a:t>
            </a:r>
            <a:r>
              <a:rPr lang="en-US" altLang="zh-CN" u="sng">
                <a:sym typeface="+mn-ea"/>
              </a:rPr>
              <a:t> </a:t>
            </a:r>
            <a:r>
              <a:rPr lang="zh-CN" altLang="en-US">
                <a:sym typeface="+mn-ea"/>
              </a:rPr>
              <a:t>时，当</a:t>
            </a:r>
            <a:r>
              <a:rPr lang="en-US" altLang="zh-CN">
                <a:sym typeface="+mn-ea"/>
              </a:rPr>
              <a:t>Date</a:t>
            </a:r>
            <a:r>
              <a:rPr lang="zh-CN" altLang="en-US">
                <a:sym typeface="+mn-ea"/>
              </a:rPr>
              <a:t>对象的时间是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月份时，将格式为：</a:t>
            </a:r>
            <a:r>
              <a:rPr lang="en-US" altLang="zh-CN" u="sng">
                <a:sym typeface="+mn-ea"/>
              </a:rPr>
              <a:t>1</a:t>
            </a:r>
            <a:r>
              <a:rPr lang="zh-CN" altLang="en-US" u="sng">
                <a:sym typeface="+mn-ea"/>
              </a:rPr>
              <a:t>月</a:t>
            </a:r>
            <a:endParaRPr lang="zh-CN" altLang="en-US" u="sng">
              <a:sym typeface="+mn-ea"/>
            </a:endParaRPr>
          </a:p>
          <a:p>
            <a:pPr lvl="3"/>
            <a:r>
              <a:rPr lang="zh-CN" altLang="en-US" sz="2000">
                <a:sym typeface="+mn-ea"/>
              </a:rPr>
              <a:t>如果月份为</a:t>
            </a:r>
            <a:r>
              <a:rPr lang="en-US" altLang="zh-CN" sz="2000">
                <a:sym typeface="+mn-ea"/>
              </a:rPr>
              <a:t>10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11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12</a:t>
            </a:r>
            <a:r>
              <a:rPr lang="zh-CN" altLang="en-US" sz="2000">
                <a:sym typeface="+mn-ea"/>
              </a:rPr>
              <a:t>，会自动使用</a:t>
            </a:r>
            <a:r>
              <a:rPr lang="en-US" altLang="zh-CN" sz="2000">
                <a:sym typeface="+mn-ea"/>
              </a:rPr>
              <a:t>2</a:t>
            </a:r>
            <a:r>
              <a:rPr lang="zh-CN" altLang="en-US" sz="2000">
                <a:sym typeface="+mn-ea"/>
              </a:rPr>
              <a:t>位数字表示</a:t>
            </a:r>
            <a:endParaRPr lang="zh-CN" altLang="en-US" u="sng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使用</a:t>
            </a:r>
            <a:r>
              <a:rPr lang="zh-CN" altLang="en-US" u="sng">
                <a:sym typeface="+mn-ea"/>
              </a:rPr>
              <a:t> </a:t>
            </a:r>
            <a:r>
              <a:rPr lang="en-US" altLang="zh-CN" u="sng">
                <a:sym typeface="+mn-ea"/>
              </a:rPr>
              <a:t>MM</a:t>
            </a:r>
            <a:r>
              <a:rPr lang="zh-CN" altLang="en-US" u="sng">
                <a:sym typeface="+mn-ea"/>
              </a:rPr>
              <a:t>月</a:t>
            </a:r>
            <a:r>
              <a:rPr lang="en-US" altLang="zh-CN" u="sng">
                <a:sym typeface="+mn-ea"/>
              </a:rPr>
              <a:t> </a:t>
            </a:r>
            <a:r>
              <a:rPr lang="zh-CN" altLang="en-US">
                <a:sym typeface="+mn-ea"/>
              </a:rPr>
              <a:t>时，当</a:t>
            </a:r>
            <a:r>
              <a:rPr lang="en-US" altLang="zh-CN">
                <a:sym typeface="+mn-ea"/>
              </a:rPr>
              <a:t>Date</a:t>
            </a:r>
            <a:r>
              <a:rPr lang="zh-CN" altLang="en-US">
                <a:sym typeface="+mn-ea"/>
              </a:rPr>
              <a:t>对象的时间是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月份时，将格式为：</a:t>
            </a:r>
            <a:r>
              <a:rPr lang="en-US" altLang="zh-CN" u="sng">
                <a:sym typeface="+mn-ea"/>
              </a:rPr>
              <a:t>01</a:t>
            </a:r>
            <a:r>
              <a:rPr lang="zh-CN" altLang="en-US" u="sng">
                <a:sym typeface="+mn-ea"/>
              </a:rPr>
              <a:t>月</a:t>
            </a:r>
            <a:endParaRPr lang="zh-CN" altLang="en-US" u="sng"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模式字符串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0855" y="1024255"/>
            <a:ext cx="8670925" cy="53587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模式字符串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530" y="1130300"/>
            <a:ext cx="11339830" cy="648000"/>
          </a:xfrm>
        </p:spPr>
        <p:txBody>
          <a:bodyPr/>
          <a:p>
            <a:r>
              <a:rPr lang="zh-CN" altLang="en-US"/>
              <a:t>一般，你可能会这样定义模式字符串：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90575" y="1778000"/>
            <a:ext cx="10619740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290" tIns="179705" rIns="288290" bIns="179705" rtlCol="0" anchor="t" anchorCtr="0"/>
          <a:p>
            <a:pPr algn="l"/>
            <a:r>
              <a:rPr lang="en-US" altLang="zh-CN" sz="2000">
                <a:solidFill>
                  <a:schemeClr val="accent6">
                    <a:lumMod val="75000"/>
                  </a:schemeClr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// </a:t>
            </a:r>
            <a:r>
              <a:rPr lang="zh-CN" altLang="en-US" sz="2000">
                <a:solidFill>
                  <a:schemeClr val="accent6">
                    <a:lumMod val="75000"/>
                  </a:schemeClr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设计模式字符串</a:t>
            </a:r>
            <a:endParaRPr lang="en-US" altLang="zh-CN" sz="2000">
              <a:solidFill>
                <a:schemeClr val="tx1"/>
              </a:solidFill>
              <a:latin typeface="Courier New Regular" panose="02070609020205090404" charset="0"/>
              <a:ea typeface="思源黑体 Light" panose="020B0400000000000000" charset="-122"/>
              <a:cs typeface="Courier New Regular" panose="02070609020205090404" charset="0"/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String </a:t>
            </a:r>
            <a:r>
              <a:rPr lang="en-US" altLang="zh-CN" sz="2000">
                <a:solidFill>
                  <a:schemeClr val="tx1"/>
                </a:solidFill>
                <a:latin typeface="Courier New" panose="02070609020205090404" charset="0"/>
                <a:ea typeface="思源黑体 Light" panose="020B0400000000000000" charset="-122"/>
                <a:cs typeface="Courier New" panose="02070609020205090404" charset="0"/>
                <a:sym typeface="+mn-ea"/>
              </a:rPr>
              <a:t>pattern </a:t>
            </a:r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= "yyyy-MM-dd HH:mm:ss";</a:t>
            </a:r>
            <a:endParaRPr lang="en-US" altLang="zh-CN" sz="2000">
              <a:solidFill>
                <a:schemeClr val="tx1"/>
              </a:solidFill>
              <a:latin typeface="Courier New Regular" panose="02070609020205090404" charset="0"/>
              <a:ea typeface="思源黑体 Light" panose="020B0400000000000000" charset="-122"/>
              <a:cs typeface="Courier New Regular" panose="02070609020205090404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0575" y="2961005"/>
            <a:ext cx="10619740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290" tIns="179705" rIns="288290" bIns="179705" rtlCol="0" anchor="t" anchorCtr="0"/>
          <a:p>
            <a:pPr algn="l"/>
            <a:r>
              <a:rPr lang="en-US" altLang="zh-CN" sz="2000">
                <a:solidFill>
                  <a:schemeClr val="accent6">
                    <a:lumMod val="75000"/>
                  </a:schemeClr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// </a:t>
            </a:r>
            <a:r>
              <a:rPr lang="zh-CN" altLang="en-US" sz="2000">
                <a:solidFill>
                  <a:schemeClr val="accent6">
                    <a:lumMod val="75000"/>
                  </a:schemeClr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设计模式字符串</a:t>
            </a:r>
            <a:endParaRPr lang="en-US" altLang="zh-CN" sz="2000">
              <a:solidFill>
                <a:schemeClr val="tx1"/>
              </a:solidFill>
              <a:latin typeface="Courier New Regular" panose="02070609020205090404" charset="0"/>
              <a:ea typeface="思源黑体 Light" panose="020B0400000000000000" charset="-122"/>
              <a:cs typeface="Courier New Regular" panose="02070609020205090404" charset="0"/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String </a:t>
            </a:r>
            <a:r>
              <a:rPr lang="en-US" altLang="zh-CN" sz="2000">
                <a:solidFill>
                  <a:schemeClr val="tx1"/>
                </a:solidFill>
                <a:latin typeface="Courier New" panose="02070609020205090404" charset="0"/>
                <a:ea typeface="思源黑体 Light" panose="020B0400000000000000" charset="-122"/>
                <a:cs typeface="Courier New" panose="02070609020205090404" charset="0"/>
                <a:sym typeface="+mn-ea"/>
              </a:rPr>
              <a:t>pattern </a:t>
            </a:r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= "yyyy</a:t>
            </a:r>
            <a:r>
              <a:rPr lang="zh-CN" altLang="en-US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年</a:t>
            </a:r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MM</a:t>
            </a:r>
            <a:r>
              <a:rPr lang="zh-CN" altLang="en-US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月</a:t>
            </a:r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dd</a:t>
            </a:r>
            <a:r>
              <a:rPr lang="zh-CN" altLang="en-US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日</a:t>
            </a:r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 HH:mm:ss";</a:t>
            </a:r>
            <a:endParaRPr lang="en-US" altLang="zh-CN" sz="2000">
              <a:solidFill>
                <a:schemeClr val="tx1"/>
              </a:solidFill>
              <a:latin typeface="Courier New Regular" panose="02070609020205090404" charset="0"/>
              <a:ea typeface="思源黑体 Light" panose="020B0400000000000000" charset="-122"/>
              <a:cs typeface="Courier New Regular" panose="02070609020205090404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0575" y="4144010"/>
            <a:ext cx="10619740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290" tIns="179705" rIns="288290" bIns="179705" rtlCol="0" anchor="t" anchorCtr="0"/>
          <a:p>
            <a:pPr algn="l"/>
            <a:r>
              <a:rPr lang="en-US" altLang="zh-CN" sz="2000">
                <a:solidFill>
                  <a:schemeClr val="accent6">
                    <a:lumMod val="75000"/>
                  </a:schemeClr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// </a:t>
            </a:r>
            <a:r>
              <a:rPr lang="zh-CN" altLang="en-US" sz="2000">
                <a:solidFill>
                  <a:schemeClr val="accent6">
                    <a:lumMod val="75000"/>
                  </a:schemeClr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设计模式字符串</a:t>
            </a:r>
            <a:endParaRPr lang="en-US" altLang="zh-CN" sz="2000">
              <a:solidFill>
                <a:schemeClr val="tx1"/>
              </a:solidFill>
              <a:latin typeface="Courier New Regular" panose="02070609020205090404" charset="0"/>
              <a:ea typeface="思源黑体 Light" panose="020B0400000000000000" charset="-122"/>
              <a:cs typeface="Courier New Regular" panose="02070609020205090404" charset="0"/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String </a:t>
            </a:r>
            <a:r>
              <a:rPr lang="en-US" altLang="zh-CN" sz="2000">
                <a:solidFill>
                  <a:schemeClr val="tx1"/>
                </a:solidFill>
                <a:latin typeface="Courier New" panose="02070609020205090404" charset="0"/>
                <a:ea typeface="思源黑体 Light" panose="020B0400000000000000" charset="-122"/>
                <a:cs typeface="Courier New" panose="02070609020205090404" charset="0"/>
                <a:sym typeface="+mn-ea"/>
              </a:rPr>
              <a:t>pattern </a:t>
            </a:r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= "yyyy/MM/dd HH:mm:ss";</a:t>
            </a:r>
            <a:endParaRPr lang="en-US" altLang="zh-CN" sz="2000">
              <a:solidFill>
                <a:schemeClr val="tx1"/>
              </a:solidFill>
              <a:latin typeface="Courier New Regular" panose="02070609020205090404" charset="0"/>
              <a:ea typeface="思源黑体 Light" panose="020B0400000000000000" charset="-122"/>
              <a:cs typeface="Courier New Regular" panose="02070609020205090404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模式字符串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530" y="1130300"/>
            <a:ext cx="11339830" cy="1924050"/>
          </a:xfrm>
        </p:spPr>
        <p:txBody>
          <a:bodyPr>
            <a:normAutofit/>
          </a:bodyPr>
          <a:p>
            <a:r>
              <a:rPr lang="zh-CN" altLang="en-US"/>
              <a:t>你可以只关心某个部分的值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例如在许多音乐、视频的应用中，获取到的音乐、视频的时长都是以毫秒为单位的值，可以先通过这些值创建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  <a:sym typeface="+mn-ea"/>
              </a:rPr>
              <a:t>Date</a:t>
            </a:r>
            <a:r>
              <a:rPr lang="zh-CN" altLang="en-US">
                <a:sym typeface="+mn-ea"/>
              </a:rPr>
              <a:t>对象，再使用以上模式字符串进行格式化，就可以显示出普通用户所习惯的格式了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90575" y="3054350"/>
            <a:ext cx="10619740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290" tIns="179705" rIns="288290" bIns="179705" rtlCol="0" anchor="t" anchorCtr="0"/>
          <a:p>
            <a:pPr algn="l"/>
            <a:r>
              <a:rPr lang="en-US" altLang="zh-CN" sz="2000">
                <a:solidFill>
                  <a:schemeClr val="accent6">
                    <a:lumMod val="75000"/>
                  </a:schemeClr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// </a:t>
            </a:r>
            <a:r>
              <a:rPr lang="zh-CN" altLang="en-US" sz="2000">
                <a:solidFill>
                  <a:schemeClr val="accent6">
                    <a:lumMod val="75000"/>
                  </a:schemeClr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设计模式字符串</a:t>
            </a:r>
            <a:endParaRPr lang="en-US" altLang="zh-CN" sz="2000">
              <a:solidFill>
                <a:schemeClr val="tx1"/>
              </a:solidFill>
              <a:latin typeface="Courier New Regular" panose="02070609020205090404" charset="0"/>
              <a:ea typeface="思源黑体 Light" panose="020B0400000000000000" charset="-122"/>
              <a:cs typeface="Courier New Regular" panose="02070609020205090404" charset="0"/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String </a:t>
            </a:r>
            <a:r>
              <a:rPr lang="en-US" altLang="zh-CN" sz="2000">
                <a:solidFill>
                  <a:schemeClr val="tx1"/>
                </a:solidFill>
                <a:latin typeface="Courier New" panose="02070609020205090404" charset="0"/>
                <a:ea typeface="思源黑体 Light" panose="020B0400000000000000" charset="-122"/>
                <a:cs typeface="Courier New" panose="02070609020205090404" charset="0"/>
                <a:sym typeface="+mn-ea"/>
              </a:rPr>
              <a:t>pattern </a:t>
            </a:r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= "HH:mm:ss";</a:t>
            </a:r>
            <a:endParaRPr lang="en-US" altLang="zh-CN" sz="2000">
              <a:solidFill>
                <a:schemeClr val="tx1"/>
              </a:solidFill>
              <a:latin typeface="Courier New Regular" panose="02070609020205090404" charset="0"/>
              <a:ea typeface="思源黑体 Light" panose="020B0400000000000000" charset="-122"/>
              <a:cs typeface="Courier New Regular" panose="0207060902020509040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格式化</a:t>
            </a:r>
            <a:r>
              <a:rPr lang="en-US" altLang="zh-CN"/>
              <a:t>Date</a:t>
            </a: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530" y="1130300"/>
            <a:ext cx="11339830" cy="1044000"/>
          </a:xfrm>
        </p:spPr>
        <p:txBody>
          <a:bodyPr/>
          <a:p>
            <a:r>
              <a:rPr lang="zh-CN" altLang="en-US"/>
              <a:t>你可以先写好模式字符串，作为创建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SimpleDateFormat</a:t>
            </a:r>
            <a:r>
              <a:rPr lang="zh-CN" altLang="en-US"/>
              <a:t>对象时构造方法的参数，然后调用该对象的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String format(Date)</a:t>
            </a:r>
            <a:r>
              <a:rPr lang="zh-CN" altLang="en-US"/>
              <a:t>方法即可得到格式化后的字符串结果！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86130" y="2174240"/>
            <a:ext cx="10619740" cy="33991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290" tIns="179705" rIns="288290" bIns="179705" rtlCol="0" anchor="t" anchorCtr="0"/>
          <a:p>
            <a:pPr algn="l"/>
            <a:r>
              <a:rPr lang="en-US" altLang="zh-CN" sz="2000">
                <a:solidFill>
                  <a:schemeClr val="accent6">
                    <a:lumMod val="75000"/>
                  </a:schemeClr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// </a:t>
            </a:r>
            <a:r>
              <a:rPr lang="zh-CN" altLang="en-US" sz="2000">
                <a:solidFill>
                  <a:schemeClr val="accent6">
                    <a:lumMod val="75000"/>
                  </a:schemeClr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创建当前时间对象</a:t>
            </a:r>
            <a:endParaRPr lang="en-US" altLang="zh-CN" sz="2000">
              <a:solidFill>
                <a:schemeClr val="tx1"/>
              </a:solidFill>
              <a:latin typeface="Courier New Regular" panose="02070609020205090404" charset="0"/>
              <a:ea typeface="思源黑体 Light" panose="020B0400000000000000" charset="-122"/>
              <a:cs typeface="Courier New Regular" panose="02070609020205090404" charset="0"/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Date now = new Date();</a:t>
            </a:r>
            <a:endParaRPr lang="en-US" altLang="zh-CN" sz="2000">
              <a:solidFill>
                <a:schemeClr val="tx1"/>
              </a:solidFill>
              <a:latin typeface="Courier New Regular" panose="02070609020205090404" charset="0"/>
              <a:ea typeface="思源黑体 Light" panose="020B0400000000000000" charset="-122"/>
              <a:cs typeface="Courier New Regular" panose="02070609020205090404" charset="0"/>
              <a:sym typeface="+mn-ea"/>
            </a:endParaRPr>
          </a:p>
          <a:p>
            <a:pPr algn="l"/>
            <a:r>
              <a:rPr lang="en-US" altLang="zh-CN" sz="2000">
                <a:solidFill>
                  <a:schemeClr val="accent6">
                    <a:lumMod val="75000"/>
                  </a:schemeClr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// </a:t>
            </a:r>
            <a:r>
              <a:rPr lang="zh-CN" altLang="en-US" sz="2000">
                <a:solidFill>
                  <a:schemeClr val="accent6">
                    <a:lumMod val="75000"/>
                  </a:schemeClr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设计模式字符串</a:t>
            </a:r>
            <a:endParaRPr lang="en-US" altLang="zh-CN" sz="2000">
              <a:solidFill>
                <a:schemeClr val="tx1"/>
              </a:solidFill>
              <a:latin typeface="Courier New Regular" panose="02070609020205090404" charset="0"/>
              <a:ea typeface="思源黑体 Light" panose="020B0400000000000000" charset="-122"/>
              <a:cs typeface="Courier New Regular" panose="02070609020205090404" charset="0"/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String </a:t>
            </a:r>
            <a:r>
              <a:rPr lang="en-US" altLang="zh-CN" sz="2000" b="1">
                <a:solidFill>
                  <a:schemeClr val="tx1"/>
                </a:solidFill>
                <a:latin typeface="Courier New Bold" panose="02070609020205090404" charset="0"/>
                <a:ea typeface="思源黑体 Light" panose="020B0400000000000000" charset="-122"/>
                <a:cs typeface="Courier New Bold" panose="02070609020205090404" charset="0"/>
                <a:sym typeface="+mn-ea"/>
              </a:rPr>
              <a:t>pattern </a:t>
            </a:r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= "yyyy-MM-dd HH:mm:ss";</a:t>
            </a:r>
            <a:endParaRPr lang="en-US" altLang="zh-CN" sz="2000">
              <a:solidFill>
                <a:schemeClr val="tx1"/>
              </a:solidFill>
              <a:latin typeface="Courier New Regular" panose="02070609020205090404" charset="0"/>
              <a:ea typeface="思源黑体 Light" panose="020B0400000000000000" charset="-122"/>
              <a:cs typeface="Courier New Regular" panose="02070609020205090404" charset="0"/>
              <a:sym typeface="+mn-ea"/>
            </a:endParaRPr>
          </a:p>
          <a:p>
            <a:pPr algn="l"/>
            <a:r>
              <a:rPr lang="en-US" altLang="zh-CN" sz="2000">
                <a:solidFill>
                  <a:schemeClr val="accent6">
                    <a:lumMod val="75000"/>
                  </a:schemeClr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// </a:t>
            </a:r>
            <a:r>
              <a:rPr lang="zh-CN" altLang="en-US" sz="2000">
                <a:solidFill>
                  <a:schemeClr val="accent6">
                    <a:lumMod val="75000"/>
                  </a:schemeClr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创建格式化工具对象，并应用模式字符串</a:t>
            </a:r>
            <a:b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SimpleDateFormat sdf = new SimpleDateFormat(</a:t>
            </a:r>
            <a:r>
              <a:rPr lang="en-US" altLang="zh-CN" sz="2000" b="1">
                <a:solidFill>
                  <a:schemeClr val="tx1"/>
                </a:solidFill>
                <a:latin typeface="Courier New Bold" panose="02070609020205090404" charset="0"/>
                <a:ea typeface="思源黑体 Light" panose="020B0400000000000000" charset="-122"/>
                <a:cs typeface="Courier New Bold" panose="02070609020205090404" charset="0"/>
                <a:sym typeface="+mn-ea"/>
              </a:rPr>
              <a:t>pattern</a:t>
            </a:r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);</a:t>
            </a:r>
            <a:endParaRPr lang="en-US" altLang="zh-CN" sz="2000">
              <a:solidFill>
                <a:schemeClr val="tx1"/>
              </a:solidFill>
              <a:latin typeface="Courier New Regular" panose="02070609020205090404" charset="0"/>
              <a:ea typeface="思源黑体 Light" panose="020B0400000000000000" charset="-122"/>
              <a:cs typeface="Courier New Regular" panose="02070609020205090404" charset="0"/>
              <a:sym typeface="+mn-ea"/>
            </a:endParaRPr>
          </a:p>
          <a:p>
            <a:pPr algn="l"/>
            <a:r>
              <a:rPr lang="en-US" altLang="zh-CN" sz="2000">
                <a:solidFill>
                  <a:schemeClr val="accent6">
                    <a:lumMod val="75000"/>
                  </a:schemeClr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// </a:t>
            </a:r>
            <a:r>
              <a:rPr lang="zh-CN" altLang="en-US" sz="2000">
                <a:solidFill>
                  <a:schemeClr val="accent6">
                    <a:lumMod val="75000"/>
                  </a:schemeClr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执行格式化，并获取结果</a:t>
            </a:r>
            <a:endParaRPr lang="en-US" altLang="zh-CN" sz="2000">
              <a:solidFill>
                <a:schemeClr val="tx1"/>
              </a:solidFill>
              <a:latin typeface="Courier New Regular" panose="02070609020205090404" charset="0"/>
              <a:ea typeface="思源黑体 Light" panose="020B0400000000000000" charset="-122"/>
              <a:cs typeface="Courier New Regular" panose="02070609020205090404" charset="0"/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String result = sdf.</a:t>
            </a:r>
            <a:r>
              <a:rPr lang="en-US" altLang="zh-CN" sz="2000" b="1">
                <a:solidFill>
                  <a:schemeClr val="tx1"/>
                </a:solidFill>
                <a:latin typeface="Courier New Bold" panose="02070609020205090404" charset="0"/>
                <a:ea typeface="思源黑体 Light" panose="020B0400000000000000" charset="-122"/>
                <a:cs typeface="Courier New Bold" panose="02070609020205090404" charset="0"/>
                <a:sym typeface="+mn-ea"/>
              </a:rPr>
              <a:t>format</a:t>
            </a:r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(now);</a:t>
            </a:r>
            <a:endParaRPr lang="en-US" altLang="zh-CN" sz="2000">
              <a:solidFill>
                <a:schemeClr val="tx1"/>
              </a:solidFill>
              <a:latin typeface="Courier New Regular" panose="02070609020205090404" charset="0"/>
              <a:ea typeface="思源黑体 Light" panose="020B0400000000000000" charset="-122"/>
              <a:cs typeface="Courier New Regular" panose="02070609020205090404" charset="0"/>
              <a:sym typeface="+mn-ea"/>
            </a:endParaRPr>
          </a:p>
          <a:p>
            <a:pPr algn="l"/>
            <a:r>
              <a:rPr lang="en-US" altLang="zh-CN" sz="2000">
                <a:solidFill>
                  <a:schemeClr val="accent6">
                    <a:lumMod val="75000"/>
                  </a:schemeClr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// </a:t>
            </a:r>
            <a:r>
              <a:rPr lang="zh-CN" altLang="en-US" sz="2000">
                <a:solidFill>
                  <a:schemeClr val="accent6">
                    <a:lumMod val="75000"/>
                  </a:schemeClr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输出结果</a:t>
            </a:r>
            <a:endParaRPr lang="en-US" altLang="zh-CN" sz="2000">
              <a:solidFill>
                <a:schemeClr val="tx1"/>
              </a:solidFill>
              <a:latin typeface="Courier New Regular" panose="02070609020205090404" charset="0"/>
              <a:ea typeface="思源黑体 Light" panose="020B0400000000000000" charset="-122"/>
              <a:cs typeface="Courier New Regular" panose="02070609020205090404" charset="0"/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System.out.println(result);</a:t>
            </a:r>
            <a:endParaRPr lang="en-US" altLang="zh-CN" sz="2000">
              <a:solidFill>
                <a:schemeClr val="tx1"/>
              </a:solidFill>
              <a:latin typeface="Courier New Regular" panose="02070609020205090404" charset="0"/>
              <a:ea typeface="思源黑体 Light" panose="020B0400000000000000" charset="-122"/>
              <a:cs typeface="Courier New Regular" panose="02070609020205090404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应用模式字符串到</a:t>
            </a:r>
            <a:r>
              <a:rPr lang="en-US" altLang="zh-CN"/>
              <a:t>SimpleDateFormat</a:t>
            </a: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530" y="1130300"/>
            <a:ext cx="11339830" cy="2340000"/>
          </a:xfrm>
        </p:spPr>
        <p:txBody>
          <a:bodyPr/>
          <a:p>
            <a:r>
              <a:rPr lang="zh-CN" altLang="en-US"/>
              <a:t>你可以使用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void applyPattern(String)</a:t>
            </a:r>
            <a:r>
              <a:rPr lang="zh-CN" altLang="en-US">
                <a:latin typeface="Courier New Regular" panose="02070609020205090404" charset="0"/>
                <a:cs typeface="Courier New Regular" panose="02070609020205090404" charset="0"/>
              </a:rPr>
              <a:t>方法，</a:t>
            </a:r>
            <a:r>
              <a:rPr lang="zh-CN" altLang="en-US"/>
              <a:t>将模式字符串应用到已存在的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SimpleDateFormat</a:t>
            </a:r>
            <a:r>
              <a:rPr lang="zh-CN" altLang="en-US"/>
              <a:t>对象</a:t>
            </a:r>
            <a:endParaRPr lang="zh-CN" altLang="en-US"/>
          </a:p>
          <a:p>
            <a:pPr lvl="1"/>
            <a:r>
              <a:rPr lang="zh-CN" altLang="en-US"/>
              <a:t>也许你创建</a:t>
            </a:r>
            <a:r>
              <a:rPr lang="en-US" altLang="zh-CN">
                <a:latin typeface="Courier New Regular" panose="02070609020205090404" charset="0"/>
                <a:cs typeface="Courier New Regular" panose="02070609020205090404" charset="0"/>
              </a:rPr>
              <a:t>SimpleDateFormat</a:t>
            </a:r>
            <a:r>
              <a:rPr lang="zh-CN" altLang="en-US"/>
              <a:t>对象时，没有在构造方法里添加模式字符串作为参数</a:t>
            </a:r>
            <a:endParaRPr lang="zh-CN" altLang="en-US"/>
          </a:p>
          <a:p>
            <a:pPr lvl="1"/>
            <a:r>
              <a:rPr lang="zh-CN" altLang="en-US"/>
              <a:t>也许你需要使用新的模式字符串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90575" y="3470275"/>
            <a:ext cx="10619740" cy="100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290" tIns="179705" rIns="288290" bIns="179705" rtlCol="0" anchor="t" anchorCtr="0"/>
          <a:p>
            <a:pPr algn="l"/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String </a:t>
            </a:r>
            <a:r>
              <a:rPr lang="en-US" altLang="zh-CN" sz="2000" b="1">
                <a:solidFill>
                  <a:schemeClr val="tx1"/>
                </a:solidFill>
                <a:latin typeface="Courier New Bold" panose="02070609020205090404" charset="0"/>
                <a:ea typeface="思源黑体 Light" panose="020B0400000000000000" charset="-122"/>
                <a:cs typeface="Courier New Bold" panose="02070609020205090404" charset="0"/>
                <a:sym typeface="+mn-ea"/>
              </a:rPr>
              <a:t>pattern </a:t>
            </a:r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= "yyyy-MM-dd HH:mm:ss";</a:t>
            </a:r>
            <a:b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sdf.applyPattern(</a:t>
            </a:r>
            <a:r>
              <a:rPr lang="en-US" altLang="zh-CN" sz="2000" b="1">
                <a:solidFill>
                  <a:schemeClr val="tx1"/>
                </a:solidFill>
                <a:latin typeface="Courier New Bold" panose="02070609020205090404" charset="0"/>
                <a:ea typeface="思源黑体 Light" panose="020B0400000000000000" charset="-122"/>
                <a:cs typeface="Courier New Bold" panose="02070609020205090404" charset="0"/>
                <a:sym typeface="+mn-ea"/>
              </a:rPr>
              <a:t>pattern</a:t>
            </a:r>
            <a:r>
              <a:rPr lang="en-US" altLang="zh-CN" sz="2000">
                <a:solidFill>
                  <a:schemeClr val="tx1"/>
                </a:solidFill>
                <a:latin typeface="Courier New Regular" panose="02070609020205090404" charset="0"/>
                <a:ea typeface="思源黑体 Light" panose="020B0400000000000000" charset="-122"/>
                <a:cs typeface="Courier New Regular" panose="02070609020205090404" charset="0"/>
                <a:sym typeface="+mn-ea"/>
              </a:rPr>
              <a:t>);</a:t>
            </a:r>
            <a:endParaRPr lang="en-US" altLang="zh-CN" sz="2000">
              <a:solidFill>
                <a:schemeClr val="tx1"/>
              </a:solidFill>
              <a:latin typeface="Courier New Regular" panose="02070609020205090404" charset="0"/>
              <a:ea typeface="思源黑体 Light" panose="020B0400000000000000" charset="-122"/>
              <a:cs typeface="Courier New Regular" panose="02070609020205090404" charset="0"/>
              <a:sym typeface="+mn-e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流畅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rtlCol="0" anchor="ctr"/>
      <a:lstStyle>
        <a:defPPr algn="ctr">
          <a:defRPr lang="en-US" altLang="zh-CN" sz="2000">
            <a:latin typeface="思源黑体 Light" panose="020B0400000000000000" charset="-122"/>
            <a:ea typeface="思源黑体 Light" panose="020B0400000000000000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2206</Words>
  <Application>WPS 演示</Application>
  <PresentationFormat>宽屏</PresentationFormat>
  <Paragraphs>114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7" baseType="lpstr">
      <vt:lpstr>Arial</vt:lpstr>
      <vt:lpstr>方正书宋_GBK</vt:lpstr>
      <vt:lpstr>Wingdings</vt:lpstr>
      <vt:lpstr>思源黑体 Light</vt:lpstr>
      <vt:lpstr>Source Han Sans SC Light</vt:lpstr>
      <vt:lpstr>思源黑体 CN Light</vt:lpstr>
      <vt:lpstr>Songti SC</vt:lpstr>
      <vt:lpstr>Source Han Sans SC Bold</vt:lpstr>
      <vt:lpstr>Courier New Regular</vt:lpstr>
      <vt:lpstr>Courier New</vt:lpstr>
      <vt:lpstr>Courier New Bold</vt:lpstr>
      <vt:lpstr>微软雅黑</vt:lpstr>
      <vt:lpstr>汉仪旗黑</vt:lpstr>
      <vt:lpstr>宋体</vt:lpstr>
      <vt:lpstr>Arial Unicode MS</vt:lpstr>
      <vt:lpstr>汉仪书宋二KW</vt:lpstr>
      <vt:lpstr>Constantia</vt:lpstr>
      <vt:lpstr>苹方-简</vt:lpstr>
      <vt:lpstr>Calibri</vt:lpstr>
      <vt:lpstr>Helvetica Neue</vt:lpstr>
      <vt:lpstr>Courier New Light</vt:lpstr>
      <vt:lpstr>Source Han Sans SC Regular</vt:lpstr>
      <vt:lpstr>流畅</vt:lpstr>
      <vt:lpstr>日期与时间</vt:lpstr>
      <vt:lpstr>关于Date对象的格式化</vt:lpstr>
      <vt:lpstr>关于SimpleDateFormat类</vt:lpstr>
      <vt:lpstr>模式字符串</vt:lpstr>
      <vt:lpstr>模式字符串</vt:lpstr>
      <vt:lpstr>模式字符串</vt:lpstr>
      <vt:lpstr>模式字符串</vt:lpstr>
      <vt:lpstr>格式化Date对象</vt:lpstr>
      <vt:lpstr>应用模式字符串到SimpelDateFormat对象</vt:lpstr>
      <vt:lpstr>将String格式的日期转换为Date对象</vt:lpstr>
      <vt:lpstr>将String格式的日期转换为Date对象 -- 示例</vt:lpstr>
      <vt:lpstr>SimpleDateFormat是多线程不安全的</vt:lpstr>
      <vt:lpstr>SimpleDateFormat是多线程不安全的</vt:lpstr>
      <vt:lpstr>SimpleDateFormat是多线程不安全的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chengheng</dc:creator>
  <cp:lastModifiedBy>chengheng</cp:lastModifiedBy>
  <cp:revision>159</cp:revision>
  <dcterms:created xsi:type="dcterms:W3CDTF">2021-08-16T10:34:34Z</dcterms:created>
  <dcterms:modified xsi:type="dcterms:W3CDTF">2021-08-16T10:34:34Z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