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403" r:id="rId3"/>
    <p:sldId id="402" r:id="rId4"/>
    <p:sldId id="417" r:id="rId5"/>
    <p:sldId id="418" r:id="rId6"/>
    <p:sldId id="421" r:id="rId7"/>
    <p:sldId id="419" r:id="rId8"/>
    <p:sldId id="420" r:id="rId9"/>
    <p:sldId id="426" r:id="rId10"/>
    <p:sldId id="422" r:id="rId11"/>
    <p:sldId id="424" r:id="rId12"/>
    <p:sldId id="423" r:id="rId13"/>
    <p:sldId id="429" r:id="rId14"/>
    <p:sldId id="425" r:id="rId15"/>
    <p:sldId id="427" r:id="rId16"/>
    <p:sldId id="430" r:id="rId17"/>
    <p:sldId id="428" r:id="rId18"/>
    <p:sldId id="431" r:id="rId19"/>
    <p:sldId id="434" r:id="rId20"/>
    <p:sldId id="433" r:id="rId21"/>
    <p:sldId id="436" r:id="rId22"/>
    <p:sldId id="435" r:id="rId23"/>
    <p:sldId id="450" r:id="rId24"/>
    <p:sldId id="451" r:id="rId25"/>
    <p:sldId id="448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0046"/>
    <a:srgbClr val="FB0F3D"/>
    <a:srgbClr val="FC2D18"/>
    <a:srgbClr val="FDA295"/>
    <a:srgbClr val="F42B60"/>
    <a:srgbClr val="E63F29"/>
    <a:srgbClr val="ED502B"/>
    <a:srgbClr val="21FF06"/>
    <a:srgbClr val="0000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998345"/>
            <a:ext cx="12191365" cy="1769745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anchor="b" anchorCtr="0"/>
          <a:lstStyle>
            <a:lvl1pPr algn="ctr" eaLnBrk="1" fontAlgn="auto" latinLnBrk="0" hangingPunct="1">
              <a:lnSpc>
                <a:spcPct val="100000"/>
              </a:lnSpc>
              <a:defRPr sz="54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365" y="3938588"/>
            <a:ext cx="9144000" cy="1655762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3600" b="0">
                <a:solidFill>
                  <a:srgbClr val="DF3A3B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0" y="0"/>
            <a:ext cx="11353800" cy="777240"/>
          </a:xfrm>
          <a:custGeom>
            <a:avLst/>
            <a:gdLst>
              <a:gd name="connsiteX0" fmla="*/ 0 w 11789"/>
              <a:gd name="connsiteY0" fmla="*/ 0 h 1224"/>
              <a:gd name="connsiteX1" fmla="*/ 11789 w 11789"/>
              <a:gd name="connsiteY1" fmla="*/ 1 h 1224"/>
              <a:gd name="connsiteX2" fmla="*/ 10760 w 11789"/>
              <a:gd name="connsiteY2" fmla="*/ 1224 h 1224"/>
              <a:gd name="connsiteX3" fmla="*/ 0 w 11789"/>
              <a:gd name="connsiteY3" fmla="*/ 1224 h 1224"/>
              <a:gd name="connsiteX4" fmla="*/ 0 w 11789"/>
              <a:gd name="connsiteY4" fmla="*/ 0 h 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89" h="1224">
                <a:moveTo>
                  <a:pt x="0" y="0"/>
                </a:moveTo>
                <a:lnTo>
                  <a:pt x="11789" y="1"/>
                </a:lnTo>
                <a:lnTo>
                  <a:pt x="10760" y="1224"/>
                </a:lnTo>
                <a:lnTo>
                  <a:pt x="0" y="122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DF3A3B"/>
              </a:gs>
              <a:gs pos="100000">
                <a:srgbClr val="DB5C30">
                  <a:alpha val="100000"/>
                </a:srgbClr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522470" y="650621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047355" y="650621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38200" y="189230"/>
            <a:ext cx="4131310" cy="3987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p>
            <a:pPr lvl="0"/>
            <a:r>
              <a:rPr lang="en-US" altLang="zh-CN" sz="20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J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AVA</a:t>
            </a:r>
            <a:r>
              <a:rPr lang="en-US" altLang="zh-CN" sz="14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  </a:t>
            </a:r>
            <a:r>
              <a:rPr lang="en-US" altLang="zh-CN" sz="20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S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OFTWARE  </a:t>
            </a:r>
            <a:r>
              <a:rPr lang="en-US" altLang="zh-CN" sz="20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D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EVELOPMENT</a:t>
            </a:r>
            <a:endParaRPr lang="en-US" altLang="zh-CN" sz="1400" spc="300">
              <a:solidFill>
                <a:schemeClr val="bg1"/>
              </a:solidFill>
              <a:uFillTx/>
              <a:latin typeface="思源黑体 CN Light" panose="020B0200000000000000" charset="-122"/>
              <a:ea typeface="思源黑体 CN Light" panose="020B0200000000000000" charset="-122"/>
            </a:endParaRPr>
          </a:p>
        </p:txBody>
      </p:sp>
      <p:pic>
        <p:nvPicPr>
          <p:cNvPr id="15" name="图片 14" descr="java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130" y="189230"/>
            <a:ext cx="396875" cy="39687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6640" y="2341880"/>
            <a:ext cx="10079355" cy="1224000"/>
          </a:xfrm>
        </p:spPr>
        <p:txBody>
          <a:bodyPr anchor="ctr" anchorCtr="0"/>
          <a:lstStyle>
            <a:lvl1pPr algn="ctr" eaLnBrk="1" fontAlgn="auto" latinLnBrk="0" hangingPunct="1">
              <a:lnSpc>
                <a:spcPct val="100000"/>
              </a:lnSpc>
              <a:defRPr sz="48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55370" y="3637915"/>
            <a:ext cx="10079990" cy="1080000"/>
          </a:xfrm>
        </p:spPr>
        <p:txBody>
          <a:bodyPr anchor="ctr" anchorCtr="0"/>
          <a:lstStyle>
            <a:lvl1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矩形 15"/>
          <p:cNvSpPr/>
          <p:nvPr userDrawn="1"/>
        </p:nvSpPr>
        <p:spPr>
          <a:xfrm>
            <a:off x="1055370" y="3566160"/>
            <a:ext cx="10080000" cy="72000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-43815"/>
            <a:ext cx="3659505" cy="6898640"/>
          </a:xfrm>
          <a:prstGeom prst="rect">
            <a:avLst/>
          </a:prstGeom>
          <a:gradFill>
            <a:gsLst>
              <a:gs pos="0">
                <a:srgbClr val="5F737F"/>
              </a:gs>
              <a:gs pos="100000">
                <a:srgbClr val="5F737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54125" y="374650"/>
            <a:ext cx="3666490" cy="845185"/>
          </a:xfrm>
        </p:spPr>
        <p:txBody>
          <a:bodyPr>
            <a:noAutofit/>
          </a:bodyPr>
          <a:lstStyle>
            <a:lvl1pPr eaLnBrk="1" fontAlgn="auto" latinLnBrk="0" hangingPunct="1">
              <a:lnSpc>
                <a:spcPct val="100000"/>
              </a:lnSpc>
              <a:defRPr sz="5400" b="1">
                <a:solidFill>
                  <a:schemeClr val="bg1"/>
                </a:solidFill>
                <a:latin typeface="思源黑体 CN Light" panose="020B0200000000000000" charset="-122"/>
                <a:ea typeface="思源黑体 CN Light" panose="020B0200000000000000" charset="-122"/>
              </a:defRPr>
            </a:lvl1pPr>
          </a:lstStyle>
          <a:p>
            <a:r>
              <a:rPr lang="zh-CN" altLang="en-US" smtClean="0"/>
              <a:t>目录</a:t>
            </a:r>
            <a:endParaRPr lang="zh-CN" altLang="en-US" smtClean="0"/>
          </a:p>
        </p:txBody>
      </p:sp>
      <p:sp>
        <p:nvSpPr>
          <p:cNvPr id="9" name="矩形 8"/>
          <p:cNvSpPr/>
          <p:nvPr userDrawn="1"/>
        </p:nvSpPr>
        <p:spPr>
          <a:xfrm>
            <a:off x="1254125" y="1261745"/>
            <a:ext cx="9860280" cy="4970780"/>
          </a:xfrm>
          <a:prstGeom prst="rect">
            <a:avLst/>
          </a:prstGeom>
          <a:gradFill>
            <a:gsLst>
              <a:gs pos="32000">
                <a:srgbClr val="E86233"/>
              </a:gs>
              <a:gs pos="0">
                <a:srgbClr val="DF3A3B"/>
              </a:gs>
              <a:gs pos="100000">
                <a:srgbClr val="ED8631"/>
              </a:gs>
            </a:gsLst>
            <a:lin ang="78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0515" y="1490345"/>
            <a:ext cx="5462270" cy="4512945"/>
          </a:xfrm>
        </p:spPr>
        <p:txBody>
          <a:bodyPr/>
          <a:lstStyle>
            <a:lvl1pPr marL="0" indent="0" eaLnBrk="1" fontAlgn="auto" latinLnBrk="0" hangingPunct="1">
              <a:lnSpc>
                <a:spcPct val="100000"/>
              </a:lnSpc>
              <a:spcBef>
                <a:spcPts val="3000"/>
              </a:spcBef>
              <a:buClr>
                <a:srgbClr val="FFFFFF"/>
              </a:buClr>
              <a:buNone/>
              <a:defRPr sz="2400">
                <a:solidFill>
                  <a:schemeClr val="bg1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571500" indent="-279400" eaLnBrk="1" fontAlgn="auto" latinLnBrk="0" hangingPunct="1">
              <a:lnSpc>
                <a:spcPct val="100000"/>
              </a:lnSpc>
              <a:buClr>
                <a:srgbClr val="FFFFFF"/>
              </a:buClr>
              <a:buFont typeface="Songti SC" panose="02010800040101010101" charset="-122"/>
              <a:buChar char="◦"/>
              <a:defRPr sz="2200">
                <a:solidFill>
                  <a:schemeClr val="bg1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2pPr>
            <a:lvl3pPr marL="914400" indent="-279400" eaLnBrk="1" fontAlgn="auto" latinLnBrk="0" hangingPunct="1">
              <a:lnSpc>
                <a:spcPct val="100000"/>
              </a:lnSpc>
              <a:buClr>
                <a:srgbClr val="FFFFFF"/>
              </a:buClr>
              <a:buFont typeface="Arial" panose="020B0604020202090204" pitchFamily="34" charset="0"/>
              <a:buChar char="–"/>
              <a:defRPr sz="2200">
                <a:solidFill>
                  <a:schemeClr val="bg1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3pPr>
            <a:lvl4pPr marL="1003300" indent="0" eaLnBrk="1" fontAlgn="auto" latinLnBrk="0" hangingPunct="1">
              <a:lnSpc>
                <a:spcPct val="100000"/>
              </a:lnSpc>
              <a:buClr>
                <a:srgbClr val="00B0F0"/>
              </a:buClr>
              <a:buFont typeface="Arial" panose="020B0604020202090204" pitchFamily="34" charset="0"/>
              <a:buNone/>
              <a:defRPr sz="2000">
                <a:solidFill>
                  <a:schemeClr val="bg1"/>
                </a:solidFill>
              </a:defRPr>
            </a:lvl4pPr>
            <a:lvl5pPr marL="1600200" indent="-304800" eaLnBrk="1" fontAlgn="auto" latinLnBrk="0" hangingPunct="1">
              <a:lnSpc>
                <a:spcPct val="100000"/>
              </a:lnSpc>
              <a:buClr>
                <a:srgbClr val="00B0F0"/>
              </a:buClr>
              <a:buFont typeface="Arial" panose="020B0604020202090204" pitchFamily="34" charset="0"/>
              <a:buChar char="–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662305" y="374650"/>
            <a:ext cx="0" cy="6480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 rot="5400000">
            <a:off x="-1684655" y="2218690"/>
            <a:ext cx="3994785" cy="30670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pPr lvl="0"/>
            <a:r>
              <a:rPr lang="en-US" altLang="zh-CN" sz="14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JAVA  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SOFTWARE  DEVELOPMENT</a:t>
            </a:r>
            <a:endParaRPr lang="en-US" altLang="zh-CN" sz="1400" spc="300">
              <a:solidFill>
                <a:schemeClr val="bg1"/>
              </a:solidFill>
              <a:uFillTx/>
              <a:latin typeface="思源黑体 CN Light" panose="020B0200000000000000" charset="-122"/>
              <a:ea typeface="思源黑体 CN Light" panose="020B0200000000000000" charset="-122"/>
            </a:endParaRPr>
          </a:p>
        </p:txBody>
      </p:sp>
      <p:pic>
        <p:nvPicPr>
          <p:cNvPr id="16" name="图片 15" descr="1"/>
          <p:cNvPicPr>
            <a:picLocks noChangeAspect="1"/>
          </p:cNvPicPr>
          <p:nvPr userDrawn="1"/>
        </p:nvPicPr>
        <p:blipFill>
          <a:blip r:embed="rId2"/>
          <a:srcRect l="19559" t="4370" r="28674"/>
          <a:stretch>
            <a:fillRect/>
          </a:stretch>
        </p:blipFill>
        <p:spPr>
          <a:xfrm flipH="1">
            <a:off x="7310120" y="1261745"/>
            <a:ext cx="3804285" cy="497014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4" name="矩形 3"/>
          <p:cNvSpPr/>
          <p:nvPr userDrawn="1"/>
        </p:nvSpPr>
        <p:spPr>
          <a:xfrm>
            <a:off x="4522470" y="650621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8047355" y="650621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40000" cy="5040000"/>
          </a:xfrm>
        </p:spPr>
        <p:txBody>
          <a:bodyPr/>
          <a:lstStyle>
            <a:lvl1pPr marL="280670" indent="-304800" eaLnBrk="1" fontAlgn="auto" latinLnBrk="0" hangingPunct="1">
              <a:lnSpc>
                <a:spcPct val="110000"/>
              </a:lnSpc>
              <a:buClr>
                <a:srgbClr val="D13637"/>
              </a:buClr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571500" indent="-279400" eaLnBrk="1" fontAlgn="auto" latinLnBrk="0" hangingPunct="1">
              <a:lnSpc>
                <a:spcPct val="110000"/>
              </a:lnSpc>
              <a:buClr>
                <a:srgbClr val="D13637"/>
              </a:buClr>
              <a:buFont typeface="Songti SC" panose="02010800040101010101" charset="-122"/>
              <a:buChar char="◦"/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2pPr>
            <a:lvl3pPr marL="914400" indent="-279400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200" b="0">
                <a:latin typeface="Source Han Sans SC Light" panose="020B0400000000000000" charset="-122"/>
                <a:ea typeface="Source Han Sans SC Light" panose="020B0400000000000000" charset="-122"/>
              </a:defRPr>
            </a:lvl3pPr>
            <a:lvl4pPr marL="1257300" indent="-254000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000" b="0">
                <a:latin typeface="Source Han Sans SC Light" panose="020B0400000000000000" charset="-122"/>
                <a:ea typeface="Source Han Sans SC Light" panose="020B0400000000000000" charset="-122"/>
              </a:defRPr>
            </a:lvl4pPr>
            <a:lvl5pPr marL="1600200" indent="-304800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b="0">
                <a:latin typeface="Source Han Sans SC Light" panose="020B0400000000000000" charset="-122"/>
                <a:ea typeface="Source Han Sans SC Light" panose="020B0400000000000000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35280" y="568325"/>
            <a:ext cx="11520000" cy="36000"/>
          </a:xfrm>
          <a:prstGeom prst="rect">
            <a:avLst/>
          </a:prstGeom>
          <a:solidFill>
            <a:srgbClr val="FC2D1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834890" y="244475"/>
            <a:ext cx="2520000" cy="64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rgbClr val="FF0000"/>
                </a:solidFill>
                <a:latin typeface="Source Han Sans SC Bold" panose="020B0400000000000000" charset="-122"/>
                <a:ea typeface="Source Han Sans SC Bold" panose="020B0400000000000000" charset="-122"/>
              </a:rPr>
              <a:t>注意事项</a:t>
            </a:r>
            <a:endParaRPr lang="zh-CN" altLang="en-US" sz="3200" b="1">
              <a:solidFill>
                <a:srgbClr val="FF0000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262890"/>
            <a:ext cx="9000000" cy="648000"/>
          </a:xfrm>
        </p:spPr>
        <p:txBody>
          <a:bodyPr/>
          <a:lstStyle>
            <a:lvl1pPr eaLnBrk="1" fontAlgn="auto" latinLnBrk="0" hangingPunct="1">
              <a:lnSpc>
                <a:spcPct val="100000"/>
              </a:lnSpc>
              <a:defRPr sz="3200" b="0">
                <a:solidFill>
                  <a:srgbClr val="DF3A3B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40000" cy="5040000"/>
          </a:xfrm>
        </p:spPr>
        <p:txBody>
          <a:bodyPr/>
          <a:lstStyle>
            <a:lvl1pPr marL="306070" indent="-304800" eaLnBrk="1" fontAlgn="auto" latinLnBrk="0" hangingPunct="1">
              <a:lnSpc>
                <a:spcPct val="110000"/>
              </a:lnSpc>
              <a:buClr>
                <a:srgbClr val="D13637"/>
              </a:buClr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571500" indent="-279400" eaLnBrk="1" fontAlgn="auto" latinLnBrk="0" hangingPunct="1">
              <a:lnSpc>
                <a:spcPct val="110000"/>
              </a:lnSpc>
              <a:buClr>
                <a:srgbClr val="D13637"/>
              </a:buClr>
              <a:buFont typeface="Songti SC" panose="02010800040101010101" charset="-122"/>
              <a:buChar char="◦"/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2pPr>
            <a:lvl3pPr marL="914400" indent="-279400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200" b="0">
                <a:latin typeface="Source Han Sans SC Light" panose="020B0400000000000000" charset="-122"/>
                <a:ea typeface="Source Han Sans SC Light" panose="020B0400000000000000" charset="-122"/>
              </a:defRPr>
            </a:lvl3pPr>
            <a:lvl4pPr marL="1257300" indent="-254000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000" b="0">
                <a:latin typeface="Source Han Sans SC Light" panose="020B0400000000000000" charset="-122"/>
                <a:ea typeface="Source Han Sans SC Light" panose="020B0400000000000000" charset="-122"/>
              </a:defRPr>
            </a:lvl4pPr>
            <a:lvl5pPr marL="1600200" indent="-304800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b="0">
                <a:latin typeface="Source Han Sans SC Light" panose="020B0400000000000000" charset="-122"/>
                <a:ea typeface="Source Han Sans SC Light" panose="020B0400000000000000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02895" y="262890"/>
            <a:ext cx="8999855" cy="647700"/>
          </a:xfrm>
        </p:spPr>
        <p:txBody>
          <a:bodyPr/>
          <a:lstStyle>
            <a:lvl1pPr eaLnBrk="1" fontAlgn="auto" latinLnBrk="0" hangingPunct="1">
              <a:lnSpc>
                <a:spcPct val="100000"/>
              </a:lnSpc>
              <a:defRPr sz="32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日期与时间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4. Java 8</a:t>
            </a:r>
            <a:r>
              <a:rPr lang="zh-CN" altLang="en-US"/>
              <a:t>的日期与时间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LocalDate</a:t>
            </a:r>
            <a:r>
              <a:rPr lang="zh-CN" altLang="en-US">
                <a:sym typeface="+mn-ea"/>
              </a:rPr>
              <a:t>的常用</a:t>
            </a:r>
            <a:r>
              <a:rPr lang="en-US" altLang="zh-CN">
                <a:sym typeface="+mn-ea"/>
              </a:rPr>
              <a:t>API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你还可以通过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with()</a:t>
            </a:r>
            <a:r>
              <a:rPr lang="zh-CN" altLang="en-US"/>
              <a:t>方法结合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TemporalAdjuster</a:t>
            </a:r>
            <a:r>
              <a:rPr lang="zh-CN" altLang="en-US"/>
              <a:t>的方法得到相关日期</a:t>
            </a:r>
            <a:endParaRPr lang="zh-CN" altLang="en-US"/>
          </a:p>
          <a:p>
            <a:pPr lvl="1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public LocalDate with(TemporalAdjuster adjuster)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0"/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TemporalAdjuster</a:t>
            </a:r>
            <a:r>
              <a:rPr lang="zh-CN" altLang="en-US">
                <a:sym typeface="+mn-ea"/>
              </a:rPr>
              <a:t>是一个接口，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LocalDate</a:t>
            </a:r>
            <a:r>
              <a:rPr lang="zh-CN" altLang="en-US">
                <a:sym typeface="+mn-ea"/>
              </a:rPr>
              <a:t>实现了该接口，但一般使用它的实现类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TemporalAdjusters</a:t>
            </a:r>
            <a:endParaRPr lang="zh-CN" altLang="en-US"/>
          </a:p>
          <a:p>
            <a:pPr lvl="0"/>
            <a:r>
              <a:rPr lang="zh-CN" altLang="en-US"/>
              <a:t>关于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TemporalAdjusters</a:t>
            </a:r>
            <a:r>
              <a:rPr lang="zh-CN" altLang="en-US">
                <a:sym typeface="+mn-ea"/>
              </a:rPr>
              <a:t>类中你可能使用到的方法：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public static TemporalAdjuster firstDayOfMonth()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  <a:sym typeface="+mn-ea"/>
            </a:endParaRPr>
          </a:p>
          <a:p>
            <a:pPr lvl="1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public static TemporalAdjuster lastDayOfMonth()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  <a:sym typeface="+mn-ea"/>
            </a:endParaRPr>
          </a:p>
          <a:p>
            <a:pPr lvl="1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public static TemporalAdjuster firstDayOfNextMonth()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  <a:sym typeface="+mn-ea"/>
            </a:endParaRPr>
          </a:p>
          <a:p>
            <a:pPr lvl="1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public static TemporalAdjuster firstDayOfYear()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  <a:sym typeface="+mn-ea"/>
            </a:endParaRPr>
          </a:p>
          <a:p>
            <a:pPr lvl="1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public static TemporalAdjuster lastDayOfYear()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  <a:sym typeface="+mn-ea"/>
            </a:endParaRPr>
          </a:p>
          <a:p>
            <a:pPr lvl="1"/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p</a:t>
            </a:r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ublic static TemporalAdjuster firstDayOfNextYear()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LocalDate</a:t>
            </a:r>
            <a:r>
              <a:rPr lang="zh-CN" altLang="en-US">
                <a:sym typeface="+mn-ea"/>
              </a:rPr>
              <a:t>的常用</a:t>
            </a:r>
            <a:r>
              <a:rPr lang="en-US" altLang="zh-CN">
                <a:sym typeface="+mn-ea"/>
              </a:rPr>
              <a:t>API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你还可以根据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</a:t>
            </a:r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来创建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LocalDateTime</a:t>
            </a:r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对象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public LocalDateTime atStartOfDay()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public LocalDateTime atTime(int hour, int minute)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public LocalDateTime atTime(int hour, int minute, int second)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public LocalDateTime atTime(int hour, int minute, int second, int nanoOfSecond)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</a:t>
            </a:r>
            <a:r>
              <a:rPr lang="en-US" altLang="zh-CN"/>
              <a:t>LocalDate</a:t>
            </a:r>
            <a:r>
              <a:rPr lang="zh-CN" altLang="en-US"/>
              <a:t>的小结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你可以直接获取当前时间对应的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</a:t>
            </a:r>
            <a:r>
              <a:rPr lang="zh-CN" altLang="en-US"/>
              <a:t>对象，也可以通过年、月、日的数值，或通过符合</a:t>
            </a:r>
            <a:r>
              <a:rPr lang="zh-CN" altLang="en-US" u="sng">
                <a:latin typeface="Courier New Regular" panose="02070609020205090404" charset="0"/>
                <a:cs typeface="Courier New Regular" panose="02070609020205090404" charset="0"/>
              </a:rPr>
              <a:t> </a:t>
            </a:r>
            <a:r>
              <a:rPr lang="en-US" altLang="zh-CN" u="sng">
                <a:latin typeface="Courier New Regular" panose="02070609020205090404" charset="0"/>
                <a:cs typeface="Courier New Regular" panose="02070609020205090404" charset="0"/>
              </a:rPr>
              <a:t>yyyy-mm-dd </a:t>
            </a:r>
            <a:r>
              <a:rPr lang="zh-CN" altLang="en-US"/>
              <a:t>模式的字符串来创建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</a:t>
            </a:r>
            <a:r>
              <a:rPr lang="zh-CN" altLang="en-US"/>
              <a:t>对象</a:t>
            </a:r>
            <a:endParaRPr lang="zh-CN" altLang="en-US"/>
          </a:p>
          <a:p>
            <a:r>
              <a:rPr lang="zh-CN" altLang="en-US"/>
              <a:t>通过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get</a:t>
            </a:r>
            <a:r>
              <a:rPr lang="zh-CN" altLang="en-US"/>
              <a:t>前缀的方法可以获取各详情值，还可以判断是否闰年、月份的天数、年份的天数</a:t>
            </a:r>
            <a:endParaRPr lang="zh-CN" altLang="en-US"/>
          </a:p>
          <a:p>
            <a:r>
              <a:rPr lang="zh-CN" altLang="en-US"/>
              <a:t>通过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with</a:t>
            </a:r>
            <a:r>
              <a:rPr lang="zh-CN" altLang="en-US"/>
              <a:t>前缀的方法可以修改详情值中的某个值，将得到新的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</a:t>
            </a:r>
            <a:r>
              <a:rPr lang="zh-CN" altLang="en-US"/>
              <a:t>对象</a:t>
            </a:r>
            <a:endParaRPr lang="zh-CN" altLang="en-US"/>
          </a:p>
          <a:p>
            <a:r>
              <a:rPr lang="zh-CN" altLang="en-US"/>
              <a:t>通过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with()</a:t>
            </a:r>
            <a:r>
              <a:rPr lang="zh-CN" altLang="en-US"/>
              <a:t>方法可以获取某些相关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</a:t>
            </a:r>
            <a:r>
              <a:rPr lang="zh-CN" altLang="en-US"/>
              <a:t>对象</a:t>
            </a:r>
            <a:endParaRPr lang="zh-CN" altLang="en-US"/>
          </a:p>
          <a:p>
            <a:r>
              <a:rPr lang="zh-CN" altLang="en-US"/>
              <a:t>通过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plus</a:t>
            </a:r>
            <a:r>
              <a:rPr lang="zh-CN" altLang="en-US"/>
              <a:t> </a:t>
            </a:r>
            <a:r>
              <a:rPr lang="en-US" altLang="zh-CN"/>
              <a:t>/ 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minus</a:t>
            </a:r>
            <a:r>
              <a:rPr lang="zh-CN" altLang="en-US"/>
              <a:t>前缀的方法可以对某个详情值进行增加 </a:t>
            </a:r>
            <a:r>
              <a:rPr lang="en-US" altLang="zh-CN"/>
              <a:t>/ </a:t>
            </a:r>
            <a:r>
              <a:rPr lang="zh-CN" altLang="en-US"/>
              <a:t>减去的操作，将得到新的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</a:t>
            </a:r>
            <a:r>
              <a:rPr lang="zh-CN" altLang="en-US"/>
              <a:t>对象</a:t>
            </a:r>
            <a:endParaRPr lang="zh-CN" altLang="en-US"/>
          </a:p>
          <a:p>
            <a:r>
              <a:rPr lang="zh-CN" altLang="en-US"/>
              <a:t>通过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at</a:t>
            </a:r>
            <a:r>
              <a:rPr lang="zh-CN" altLang="en-US"/>
              <a:t>前缀的方法可以在当前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</a:t>
            </a:r>
            <a:r>
              <a:rPr lang="zh-CN" altLang="en-US"/>
              <a:t>对象的基础上设置时间相关数据，将得到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LocalDateTime</a:t>
            </a:r>
            <a:r>
              <a:rPr lang="zh-CN" altLang="en-US"/>
              <a:t>对象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</a:t>
            </a:r>
            <a:r>
              <a:rPr lang="en-US" altLang="zh-CN"/>
              <a:t>LocalTime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647700"/>
          </a:xfrm>
        </p:spPr>
        <p:txBody>
          <a:bodyPr/>
          <a:p>
            <a:r>
              <a:rPr lang="zh-CN" altLang="en-US"/>
              <a:t>创建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LocalTime</a:t>
            </a:r>
            <a:r>
              <a:rPr lang="zh-CN" altLang="en-US"/>
              <a:t>对象的方式与创建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</a:t>
            </a:r>
            <a:r>
              <a:rPr lang="zh-CN" altLang="en-US"/>
              <a:t>非常相似，例如：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90575" y="1778000"/>
            <a:ext cx="10619740" cy="6483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290" tIns="179705" rIns="288290" bIns="179705" rtlCol="0" anchor="t" anchorCtr="0"/>
          <a:p>
            <a:pPr algn="l"/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LocalTime localTime = LocalTime.</a:t>
            </a:r>
            <a:r>
              <a:rPr lang="en-US" altLang="zh-CN" sz="2000" b="1" i="1">
                <a:solidFill>
                  <a:schemeClr val="tx1"/>
                </a:solidFill>
                <a:latin typeface="Courier New Bold Italic" panose="02070609020205090404" charset="0"/>
                <a:ea typeface="思源黑体 Light" panose="020B0400000000000000" charset="-122"/>
                <a:cs typeface="Courier New Bold Italic" panose="02070609020205090404" charset="0"/>
                <a:sym typeface="+mn-ea"/>
              </a:rPr>
              <a:t>now</a:t>
            </a:r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();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0575" y="2862580"/>
            <a:ext cx="10619740" cy="6483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290" tIns="179705" rIns="288290" bIns="179705" rtlCol="0" anchor="t" anchorCtr="0"/>
          <a:p>
            <a:pPr algn="l"/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LocalTime localTime = LocalTime.</a:t>
            </a:r>
            <a:r>
              <a:rPr lang="en-US" altLang="zh-CN" sz="2000" b="1" i="1">
                <a:solidFill>
                  <a:schemeClr val="tx1"/>
                </a:solidFill>
                <a:latin typeface="Courier New Bold Italic" panose="02070609020205090404" charset="0"/>
                <a:ea typeface="思源黑体 Light" panose="020B0400000000000000" charset="-122"/>
                <a:cs typeface="Courier New Bold Italic" panose="02070609020205090404" charset="0"/>
                <a:sym typeface="+mn-ea"/>
              </a:rPr>
              <a:t>of</a:t>
            </a:r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(10, 15, 30);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0575" y="3947160"/>
            <a:ext cx="10619740" cy="6483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290" tIns="179705" rIns="288290" bIns="179705" rtlCol="0" anchor="t" anchorCtr="0"/>
          <a:p>
            <a:pPr algn="l"/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LocalTime localTime = LocalTime.</a:t>
            </a:r>
            <a:r>
              <a:rPr lang="en-US" altLang="zh-CN" sz="2000" b="1" i="1">
                <a:solidFill>
                  <a:schemeClr val="tx1"/>
                </a:solidFill>
                <a:latin typeface="Courier New Bold Italic" panose="02070609020205090404" charset="0"/>
                <a:ea typeface="思源黑体 Light" panose="020B0400000000000000" charset="-122"/>
                <a:cs typeface="Courier New Bold Italic" panose="02070609020205090404" charset="0"/>
                <a:sym typeface="+mn-ea"/>
              </a:rPr>
              <a:t>parse</a:t>
            </a:r>
            <a:r>
              <a:rPr lang="en-US" altLang="zh-CN" sz="2000">
                <a:solidFill>
                  <a:schemeClr val="tx1"/>
                </a:solidFill>
                <a:latin typeface="Courier New" panose="02070609020205090404" charset="0"/>
                <a:ea typeface="思源黑体 Light" panose="020B0400000000000000" charset="-122"/>
                <a:cs typeface="Courier New" panose="02070609020205090404" charset="0"/>
                <a:sym typeface="+mn-ea"/>
              </a:rPr>
              <a:t>("</a:t>
            </a:r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10:15:30");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LocalTime</a:t>
            </a:r>
            <a:r>
              <a:rPr lang="zh-CN" altLang="en-US">
                <a:sym typeface="+mn-ea"/>
              </a:rPr>
              <a:t>的常用</a:t>
            </a:r>
            <a:r>
              <a:rPr lang="en-US" altLang="zh-CN">
                <a:sym typeface="+mn-ea"/>
              </a:rPr>
              <a:t>API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获取各详情值</a:t>
            </a:r>
            <a:endParaRPr lang="en-US" altLang="zh-CN"/>
          </a:p>
          <a:p>
            <a:pPr lvl="1"/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public int getHour()</a:t>
            </a:r>
            <a:endParaRPr lang="en-US" altLang="zh-CN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public int getMinute()</a:t>
            </a:r>
            <a:endParaRPr lang="en-US" altLang="zh-CN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public int getSecond()</a:t>
            </a:r>
            <a:endParaRPr lang="en-US" altLang="zh-CN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public int getNano()</a:t>
            </a:r>
            <a:endParaRPr lang="en-US" altLang="zh-CN">
              <a:latin typeface="Courier New Regular" panose="02070609020205090404" charset="0"/>
              <a:cs typeface="Courier New Regular" panose="020706090202050904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LocalTime</a:t>
            </a:r>
            <a:r>
              <a:rPr lang="zh-CN" altLang="en-US">
                <a:sym typeface="+mn-ea"/>
              </a:rPr>
              <a:t>的常用</a:t>
            </a:r>
            <a:r>
              <a:rPr lang="en-US" altLang="zh-CN">
                <a:sym typeface="+mn-ea"/>
              </a:rPr>
              <a:t>API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修改各详情值</a:t>
            </a:r>
            <a:endParaRPr lang="en-US" altLang="zh-CN"/>
          </a:p>
          <a:p>
            <a:pPr lvl="1"/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public LocalTime withHour(int hour)</a:t>
            </a:r>
            <a:endParaRPr lang="en-US" altLang="zh-CN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public LocalTime withMinute(int minute)</a:t>
            </a:r>
            <a:endParaRPr lang="en-US" altLang="zh-CN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public LocalTime withSecond(int second)</a:t>
            </a:r>
            <a:endParaRPr lang="en-US" altLang="zh-CN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public LocalTime withNano(int nanoOfSecond)</a:t>
            </a:r>
            <a:endParaRPr lang="en-US" altLang="zh-CN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0"/>
            <a:r>
              <a:rPr lang="zh-CN" altLang="en-US">
                <a:sym typeface="+mn-ea"/>
              </a:rPr>
              <a:t>注意：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LocalTime</a:t>
            </a:r>
            <a:r>
              <a:rPr lang="zh-CN" altLang="en-US">
                <a:sym typeface="+mn-ea"/>
              </a:rPr>
              <a:t>对象不可变，以上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均返回新的对象</a:t>
            </a:r>
            <a:endParaRPr lang="en-US" altLang="zh-CN">
              <a:latin typeface="Courier New Regular" panose="02070609020205090404" charset="0"/>
              <a:cs typeface="Courier New Regular" panose="020706090202050904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LocalTime</a:t>
            </a:r>
            <a:r>
              <a:rPr lang="zh-CN" altLang="en-US">
                <a:sym typeface="+mn-ea"/>
              </a:rPr>
              <a:t>的常用</a:t>
            </a:r>
            <a:r>
              <a:rPr lang="en-US" altLang="zh-CN">
                <a:sym typeface="+mn-ea"/>
              </a:rPr>
              <a:t>API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5039995"/>
          </a:xfrm>
        </p:spPr>
        <p:txBody>
          <a:bodyPr/>
          <a:p>
            <a:r>
              <a:rPr lang="zh-CN" altLang="en-US"/>
              <a:t>对各详情值进行增加、减去</a:t>
            </a:r>
            <a:endParaRPr lang="en-US" altLang="zh-CN"/>
          </a:p>
          <a:p>
            <a:pPr lvl="1"/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public LocalTime plusHours(long hoursToAdd)</a:t>
            </a:r>
            <a:endParaRPr lang="en-US" altLang="zh-CN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public LocalTime minusHours(long hoursToSubtract)</a:t>
            </a:r>
            <a:endParaRPr lang="en-US" altLang="zh-CN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public LocalTime plusMinutes(long minutesToAdd)</a:t>
            </a:r>
            <a:endParaRPr lang="en-US" altLang="zh-CN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public LocalTime minusMinutes(long minutesToSubtract)</a:t>
            </a:r>
            <a:endParaRPr lang="en-US" altLang="zh-CN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public LocalTime plusSeconds(long secondsToAdd)</a:t>
            </a:r>
            <a:endParaRPr lang="en-US" altLang="zh-CN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public LocalTime minusSeconds(long secondsToSubtract)</a:t>
            </a:r>
            <a:endParaRPr lang="en-US" altLang="zh-CN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public LocalTime plusNanos(long nanosToAdd)</a:t>
            </a:r>
            <a:endParaRPr lang="en-US" altLang="zh-CN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public LocalTime minusNanos(long nanosToSubtract)</a:t>
            </a:r>
            <a:endParaRPr lang="en-US" altLang="zh-CN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0"/>
            <a:r>
              <a:rPr lang="zh-CN" altLang="en-US"/>
              <a:t>注意：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LocalTime</a:t>
            </a:r>
            <a:r>
              <a:rPr lang="zh-CN" altLang="en-US"/>
              <a:t>对象不可变，以上</a:t>
            </a:r>
            <a:r>
              <a:rPr lang="en-US" altLang="zh-CN"/>
              <a:t>API</a:t>
            </a:r>
            <a:r>
              <a:rPr lang="zh-CN" altLang="en-US"/>
              <a:t>均返回新的对象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LocalTime</a:t>
            </a:r>
            <a:r>
              <a:rPr lang="zh-CN" altLang="en-US">
                <a:sym typeface="+mn-ea"/>
              </a:rPr>
              <a:t>的常用</a:t>
            </a:r>
            <a:r>
              <a:rPr lang="en-US" altLang="zh-CN">
                <a:sym typeface="+mn-ea"/>
              </a:rPr>
              <a:t>API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结合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</a:t>
            </a:r>
            <a:r>
              <a:rPr lang="zh-CN" altLang="en-US"/>
              <a:t>创建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LocalDateTime</a:t>
            </a:r>
            <a:r>
              <a:rPr lang="zh-CN" altLang="en-US"/>
              <a:t>对象</a:t>
            </a:r>
            <a:endParaRPr lang="zh-CN" altLang="en-US"/>
          </a:p>
          <a:p>
            <a:pPr lvl="1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public LocalDateTime atDate(LocalDate date)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</a:t>
            </a:r>
            <a:r>
              <a:rPr lang="en-US" altLang="zh-CN"/>
              <a:t>LocalTime</a:t>
            </a:r>
            <a:r>
              <a:rPr lang="zh-CN" altLang="en-US"/>
              <a:t>的小结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5039995"/>
          </a:xfrm>
        </p:spPr>
        <p:txBody>
          <a:bodyPr/>
          <a:p>
            <a:r>
              <a:rPr lang="zh-CN" altLang="en-US"/>
              <a:t>你可以直接获取当前时间对应的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LocalTime</a:t>
            </a:r>
            <a:r>
              <a:rPr lang="zh-CN" altLang="en-US"/>
              <a:t>对象，也可以通过时、分、秒的数值，或通过符合</a:t>
            </a:r>
            <a:r>
              <a:rPr lang="zh-CN" altLang="en-US" u="sng">
                <a:latin typeface="Courier New Regular" panose="02070609020205090404" charset="0"/>
                <a:cs typeface="Courier New Regular" panose="02070609020205090404" charset="0"/>
              </a:rPr>
              <a:t> </a:t>
            </a:r>
            <a:r>
              <a:rPr lang="en-US" altLang="zh-CN" u="sng">
                <a:latin typeface="Courier New Regular" panose="02070609020205090404" charset="0"/>
                <a:cs typeface="Courier New Regular" panose="02070609020205090404" charset="0"/>
              </a:rPr>
              <a:t>HH:mm:ss </a:t>
            </a:r>
            <a:r>
              <a:rPr lang="zh-CN" altLang="en-US"/>
              <a:t>模式的字符串来创建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LocalTime</a:t>
            </a:r>
            <a:r>
              <a:rPr lang="zh-CN" altLang="en-US"/>
              <a:t>对象</a:t>
            </a:r>
            <a:endParaRPr lang="zh-CN" altLang="en-US"/>
          </a:p>
          <a:p>
            <a:r>
              <a:rPr lang="zh-CN" altLang="en-US"/>
              <a:t>通过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get</a:t>
            </a:r>
            <a:r>
              <a:rPr lang="zh-CN" altLang="en-US"/>
              <a:t>前缀的方法可以获取各详情值</a:t>
            </a:r>
            <a:endParaRPr lang="zh-CN" altLang="en-US"/>
          </a:p>
          <a:p>
            <a:r>
              <a:rPr lang="zh-CN" altLang="en-US"/>
              <a:t>通过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with</a:t>
            </a:r>
            <a:r>
              <a:rPr lang="zh-CN" altLang="en-US"/>
              <a:t>前缀的方法可以修改详情值中的某个值，将得到新的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LocalTime</a:t>
            </a:r>
            <a:r>
              <a:rPr lang="zh-CN" altLang="en-US"/>
              <a:t>对象</a:t>
            </a:r>
            <a:endParaRPr lang="zh-CN" altLang="en-US"/>
          </a:p>
          <a:p>
            <a:r>
              <a:rPr lang="zh-CN" altLang="en-US"/>
              <a:t>通过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with()</a:t>
            </a:r>
            <a:r>
              <a:rPr lang="zh-CN" altLang="en-US"/>
              <a:t>方法可以获取某些相关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LocalTime</a:t>
            </a:r>
            <a:r>
              <a:rPr lang="zh-CN" altLang="en-US"/>
              <a:t>对象</a:t>
            </a:r>
            <a:endParaRPr lang="zh-CN" altLang="en-US"/>
          </a:p>
          <a:p>
            <a:r>
              <a:rPr lang="zh-CN" altLang="en-US"/>
              <a:t>通过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plus</a:t>
            </a:r>
            <a:r>
              <a:rPr lang="zh-CN" altLang="en-US"/>
              <a:t> </a:t>
            </a:r>
            <a:r>
              <a:rPr lang="en-US" altLang="zh-CN"/>
              <a:t>/ 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minus</a:t>
            </a:r>
            <a:r>
              <a:rPr lang="zh-CN" altLang="en-US"/>
              <a:t>前缀的方法可以对某个详情值进行增加 </a:t>
            </a:r>
            <a:r>
              <a:rPr lang="en-US" altLang="zh-CN"/>
              <a:t>/ </a:t>
            </a:r>
            <a:r>
              <a:rPr lang="zh-CN" altLang="en-US"/>
              <a:t>减去的操作，将得到新的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LocalTime</a:t>
            </a:r>
            <a:r>
              <a:rPr lang="zh-CN" altLang="en-US"/>
              <a:t>对象</a:t>
            </a:r>
            <a:endParaRPr lang="zh-CN" altLang="en-US"/>
          </a:p>
          <a:p>
            <a:r>
              <a:rPr lang="zh-CN" altLang="en-US"/>
              <a:t>通过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atDate()</a:t>
            </a:r>
            <a:r>
              <a:rPr lang="zh-CN" altLang="en-US"/>
              <a:t>方法可以结合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</a:t>
            </a:r>
            <a:r>
              <a:rPr lang="zh-CN" altLang="en-US"/>
              <a:t>对象以创建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LocalDateTime</a:t>
            </a:r>
            <a:r>
              <a:rPr lang="zh-CN" altLang="en-US"/>
              <a:t>对象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</a:t>
            </a:r>
            <a:r>
              <a:rPr lang="en-US" altLang="zh-CN"/>
              <a:t>LocalDateTime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1361440"/>
          </a:xfrm>
        </p:spPr>
        <p:txBody>
          <a:bodyPr>
            <a:normAutofit/>
          </a:bodyPr>
          <a:p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LocalDateTime</a:t>
            </a:r>
            <a:r>
              <a:rPr lang="zh-CN" altLang="en-US">
                <a:sym typeface="+mn-ea"/>
              </a:rPr>
              <a:t>本质上是基于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LocalDate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LocalTime</a:t>
            </a:r>
            <a:r>
              <a:rPr lang="zh-CN" altLang="en-US">
                <a:sym typeface="+mn-ea"/>
              </a:rPr>
              <a:t>这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个对象所创建出来的新对象，例如，当调用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now()</a:t>
            </a:r>
            <a:r>
              <a:rPr lang="zh-CN" altLang="en-US">
                <a:sym typeface="+mn-ea"/>
              </a:rPr>
              <a:t>方法创建当前日期时间的对象时，本质上最终执行了以下方法：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530" y="2711450"/>
            <a:ext cx="11360785" cy="319913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786130" y="4619625"/>
            <a:ext cx="9966960" cy="10261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原来的问题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5039995"/>
          </a:xfrm>
        </p:spPr>
        <p:txBody>
          <a:bodyPr/>
          <a:p>
            <a:r>
              <a:rPr lang="zh-CN" altLang="en-US"/>
              <a:t>在</a:t>
            </a:r>
            <a:r>
              <a:rPr lang="en-US" altLang="zh-CN"/>
              <a:t>Java 8</a:t>
            </a:r>
            <a:r>
              <a:rPr lang="zh-CN" altLang="en-US"/>
              <a:t>之前，与日期时间相关的类存在的问题</a:t>
            </a:r>
            <a:endParaRPr lang="zh-CN" altLang="en-US"/>
          </a:p>
          <a:p>
            <a:pPr lvl="1"/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Date</a:t>
            </a:r>
            <a:r>
              <a:rPr lang="zh-CN" altLang="en-US"/>
              <a:t>类的默认输出格式可能不直观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例如：</a:t>
            </a:r>
            <a:r>
              <a:rPr lang="zh-CN" altLang="en-US" u="sng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Thu Jan 01 08:00:0</a:t>
            </a:r>
            <a:r>
              <a:rPr lang="en-US" altLang="zh-CN" u="sng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0</a:t>
            </a:r>
            <a:r>
              <a:rPr lang="zh-CN" altLang="en-US" u="sng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 CST 1970</a:t>
            </a:r>
            <a:endParaRPr lang="zh-CN" altLang="en-US" u="sng">
              <a:latin typeface="Courier New Regular" panose="02070609020205090404" charset="0"/>
              <a:cs typeface="Courier New Regular" panose="02070609020205090404" charset="0"/>
              <a:sym typeface="+mn-ea"/>
            </a:endParaRPr>
          </a:p>
          <a:p>
            <a:pPr lvl="1"/>
            <a:r>
              <a:rPr lang="zh-CN" altLang="en-US"/>
              <a:t>使用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SimpleDateFormat</a:t>
            </a:r>
            <a:r>
              <a:rPr lang="zh-CN" altLang="en-US"/>
              <a:t>需要考虑线程安全问题</a:t>
            </a:r>
            <a:endParaRPr lang="zh-CN" altLang="en-US"/>
          </a:p>
          <a:p>
            <a:pPr lvl="2"/>
            <a:r>
              <a:rPr lang="zh-CN" altLang="en-US"/>
              <a:t>可声明为局部变量，可避免出现线程安全问题，每次调用方法都会创建新的对象，并在方法运行结束后销毁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但是，它本身只是一个工具，工具理应可以复用（创建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个工具，多处使用），即声明为全局变量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</a:t>
            </a:r>
            <a:r>
              <a:rPr lang="en-US" altLang="zh-CN"/>
              <a:t>LocalDateTime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647700"/>
          </a:xfrm>
        </p:spPr>
        <p:txBody>
          <a:bodyPr>
            <a:normAutofit/>
          </a:bodyPr>
          <a:p>
            <a:r>
              <a:rPr lang="zh-CN" altLang="en-US"/>
              <a:t>创建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LocalDateTime</a:t>
            </a:r>
            <a:r>
              <a:rPr lang="zh-CN" altLang="en-US"/>
              <a:t>对象的方式与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</a:t>
            </a:r>
            <a:r>
              <a:rPr lang="en-US" altLang="zh-CN"/>
              <a:t> / 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LocalTime</a:t>
            </a:r>
            <a:r>
              <a:rPr lang="zh-CN" altLang="en-US"/>
              <a:t>非常相似，例如：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90575" y="1778000"/>
            <a:ext cx="10619740" cy="6483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290" tIns="179705" rIns="288290" bIns="179705" rtlCol="0" anchor="t" anchorCtr="0"/>
          <a:p>
            <a:pPr algn="l"/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LocalDateTime localDateTime = LocalDateTime.</a:t>
            </a:r>
            <a:r>
              <a:rPr lang="en-US" altLang="zh-CN" sz="2000" b="1" i="1">
                <a:solidFill>
                  <a:schemeClr val="tx1"/>
                </a:solidFill>
                <a:latin typeface="Courier New Bold Italic" panose="02070609020205090404" charset="0"/>
                <a:ea typeface="思源黑体 Light" panose="020B0400000000000000" charset="-122"/>
                <a:cs typeface="Courier New Bold Italic" panose="02070609020205090404" charset="0"/>
                <a:sym typeface="+mn-ea"/>
              </a:rPr>
              <a:t>now</a:t>
            </a:r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();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0575" y="2862580"/>
            <a:ext cx="10619740" cy="932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290" tIns="179705" rIns="288290" bIns="179705" rtlCol="0" anchor="t" anchorCtr="0"/>
          <a:p>
            <a:pPr algn="l"/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LocalDateTime localDateTime 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                 = LocalDateTime.</a:t>
            </a:r>
            <a:r>
              <a:rPr lang="en-US" altLang="zh-CN" sz="2000" b="1" i="1">
                <a:solidFill>
                  <a:schemeClr val="tx1"/>
                </a:solidFill>
                <a:latin typeface="Courier New Bold Italic" panose="02070609020205090404" charset="0"/>
                <a:ea typeface="思源黑体 Light" panose="020B0400000000000000" charset="-122"/>
                <a:cs typeface="Courier New Bold Italic" panose="02070609020205090404" charset="0"/>
                <a:sym typeface="+mn-ea"/>
              </a:rPr>
              <a:t>of</a:t>
            </a:r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(2021, 8, 16, 10, 15, 30);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6130" y="4231005"/>
            <a:ext cx="10619740" cy="932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290" tIns="179705" rIns="288290" bIns="179705" rtlCol="0" anchor="t" anchorCtr="0"/>
          <a:p>
            <a:pPr algn="l"/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LocalDateTime localDateTime 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                 = LocalDateTime.</a:t>
            </a:r>
            <a:r>
              <a:rPr lang="en-US" altLang="zh-CN" sz="2000" b="1" i="1">
                <a:solidFill>
                  <a:schemeClr val="tx1"/>
                </a:solidFill>
                <a:latin typeface="Courier New Bold Italic" panose="02070609020205090404" charset="0"/>
                <a:ea typeface="思源黑体 Light" panose="020B0400000000000000" charset="-122"/>
                <a:cs typeface="Courier New Bold Italic" panose="02070609020205090404" charset="0"/>
                <a:sym typeface="+mn-ea"/>
              </a:rPr>
              <a:t>parse</a:t>
            </a:r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(</a:t>
            </a:r>
            <a:r>
              <a:rPr lang="en-US" altLang="zh-CN" sz="2000">
                <a:solidFill>
                  <a:schemeClr val="tx1"/>
                </a:solidFill>
                <a:latin typeface="Courier New" panose="02070609020205090404" charset="0"/>
                <a:ea typeface="思源黑体 Light" panose="020B0400000000000000" charset="-122"/>
                <a:cs typeface="Courier New" panose="02070609020205090404" charset="0"/>
                <a:sym typeface="+mn-ea"/>
              </a:rPr>
              <a:t>"2021-08-16T</a:t>
            </a:r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10:15:30");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LocalDateTime</a:t>
            </a:r>
            <a:r>
              <a:rPr lang="zh-CN" altLang="en-US"/>
              <a:t>的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1583690"/>
          </a:xfrm>
        </p:spPr>
        <p:txBody>
          <a:bodyPr/>
          <a:p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</a:t>
            </a:r>
            <a:r>
              <a:rPr lang="zh-CN" altLang="en-US"/>
              <a:t>、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LocalTime</a:t>
            </a:r>
            <a:r>
              <a:rPr lang="zh-CN" altLang="en-US"/>
              <a:t>可实现的功能，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LocalDateTime</a:t>
            </a:r>
            <a:r>
              <a:rPr lang="zh-CN" altLang="en-US"/>
              <a:t>均可以实现</a:t>
            </a:r>
            <a:endParaRPr lang="zh-CN" altLang="en-US"/>
          </a:p>
          <a:p>
            <a:pPr lvl="1"/>
            <a:r>
              <a:rPr lang="zh-CN" altLang="en-US"/>
              <a:t>在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LocalDateTime</a:t>
            </a:r>
            <a:r>
              <a:rPr lang="zh-CN" altLang="en-US"/>
              <a:t>内部，有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</a:t>
            </a:r>
            <a:r>
              <a:rPr lang="zh-CN" altLang="en-US"/>
              <a:t>和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LocalTime</a:t>
            </a:r>
            <a:r>
              <a:rPr lang="zh-CN" altLang="en-US"/>
              <a:t>这</a:t>
            </a:r>
            <a:r>
              <a:rPr lang="en-US" altLang="zh-CN"/>
              <a:t>2</a:t>
            </a:r>
            <a:r>
              <a:rPr lang="zh-CN" altLang="en-US"/>
              <a:t>个对象</a:t>
            </a:r>
            <a:endParaRPr lang="zh-CN" altLang="en-US"/>
          </a:p>
          <a:p>
            <a:pPr lvl="1"/>
            <a:r>
              <a:rPr lang="zh-CN" altLang="en-US"/>
              <a:t>相关</a:t>
            </a:r>
            <a:r>
              <a:rPr lang="en-US" altLang="zh-CN"/>
              <a:t>API</a:t>
            </a:r>
            <a:r>
              <a:rPr lang="zh-CN" altLang="en-US"/>
              <a:t>是直接调用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</a:t>
            </a:r>
            <a:r>
              <a:rPr lang="en-US" altLang="zh-CN"/>
              <a:t> /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 LocalTime</a:t>
            </a:r>
            <a:r>
              <a:rPr lang="zh-CN" altLang="en-US"/>
              <a:t>的</a:t>
            </a:r>
            <a:r>
              <a:rPr lang="en-US" altLang="zh-CN"/>
              <a:t>API</a:t>
            </a:r>
            <a:r>
              <a:rPr lang="zh-CN" altLang="en-US"/>
              <a:t>实现的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310" y="2933700"/>
            <a:ext cx="4565650" cy="251904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180" y="2933700"/>
            <a:ext cx="5975350" cy="282956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LocalDateTime</a:t>
            </a:r>
            <a:r>
              <a:rPr lang="zh-CN" altLang="en-US"/>
              <a:t>的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1583690"/>
          </a:xfrm>
        </p:spPr>
        <p:txBody>
          <a:bodyPr>
            <a:normAutofit/>
          </a:bodyPr>
          <a:p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还可以从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LocalDateTime</a:t>
            </a:r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中获取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</a:t>
            </a:r>
            <a:r>
              <a:rPr lang="zh-CN" altLang="en-US"/>
              <a:t>、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LocalTime</a:t>
            </a:r>
            <a:r>
              <a:rPr lang="zh-CN" altLang="en-US"/>
              <a:t>的对象：</a:t>
            </a:r>
            <a:endParaRPr lang="zh-CN" altLang="en-US"/>
          </a:p>
          <a:p>
            <a:pPr lvl="1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public LocalDate toLocalDate()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public LocalTime toLocalTime()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LocalDateTime</a:t>
            </a:r>
            <a:r>
              <a:rPr lang="zh-CN" altLang="en-US"/>
              <a:t>的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1069975"/>
          </a:xfrm>
        </p:spPr>
        <p:txBody>
          <a:bodyPr>
            <a:normAutofit/>
          </a:bodyPr>
          <a:p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将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LocalDateTime</a:t>
            </a:r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转换为时间戳的操作略复杂一些，你必须先设置时区信息，才可以获取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long</a:t>
            </a:r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类型的时间戳，例如：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0575" y="2200275"/>
            <a:ext cx="10619740" cy="967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290" tIns="179705" rIns="288290" bIns="179705" rtlCol="0" anchor="t" anchorCtr="0"/>
          <a:p>
            <a:pPr algn="l"/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long time = LocalDateTime.now()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                   .toInstant(ZoneOffset.of("</a:t>
            </a:r>
            <a:r>
              <a:rPr lang="en-US" altLang="zh-CN" sz="2000" b="1">
                <a:solidFill>
                  <a:schemeClr val="tx1"/>
                </a:solidFill>
                <a:latin typeface="Courier New Bold" panose="02070609020205090404" charset="0"/>
                <a:ea typeface="思源黑体 Light" panose="020B0400000000000000" charset="-122"/>
                <a:cs typeface="Courier New Bold" panose="02070609020205090404" charset="0"/>
                <a:sym typeface="+mn-ea"/>
              </a:rPr>
              <a:t>+8</a:t>
            </a:r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")).toEpochMilli();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</a:t>
            </a:r>
            <a:r>
              <a:rPr lang="en-US" altLang="zh-CN"/>
              <a:t>LocalDateTime</a:t>
            </a:r>
            <a:r>
              <a:rPr lang="zh-CN" altLang="en-US"/>
              <a:t>的小结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5039995"/>
          </a:xfrm>
        </p:spPr>
        <p:txBody>
          <a:bodyPr/>
          <a:p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LocalDateTime</a:t>
            </a:r>
            <a:r>
              <a:rPr lang="zh-CN" altLang="en-US"/>
              <a:t>是通过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</a:t>
            </a:r>
            <a:r>
              <a:rPr lang="zh-CN" altLang="en-US"/>
              <a:t>和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LocalTime</a:t>
            </a:r>
            <a:r>
              <a:rPr lang="zh-CN" altLang="en-US"/>
              <a:t>实现的，它可以实现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</a:t>
            </a:r>
            <a:r>
              <a:rPr lang="zh-CN" altLang="en-US"/>
              <a:t>和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LocalTime</a:t>
            </a:r>
            <a:r>
              <a:rPr lang="zh-CN" altLang="en-US"/>
              <a:t>中已实现的所有操作</a:t>
            </a:r>
            <a:endParaRPr lang="zh-CN" altLang="en-US"/>
          </a:p>
          <a:p>
            <a:r>
              <a:rPr lang="zh-CN" altLang="en-US"/>
              <a:t>先熟练掌握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</a:t>
            </a:r>
            <a:r>
              <a:rPr lang="zh-CN" altLang="en-US"/>
              <a:t>和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LocalTime</a:t>
            </a:r>
            <a:r>
              <a:rPr lang="zh-CN" altLang="en-US"/>
              <a:t>的使用，再学习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LocalDateTime</a:t>
            </a:r>
            <a:r>
              <a:rPr lang="zh-CN" altLang="en-US"/>
              <a:t>，则可以“无师自通”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 8</a:t>
            </a:r>
            <a:r>
              <a:rPr lang="zh-CN" altLang="en-US"/>
              <a:t>的日期时间相关类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Java 8</a:t>
            </a:r>
            <a:r>
              <a:rPr lang="zh-CN" altLang="en-US"/>
              <a:t>添加了一些新的类，用于处理日期、时间数据：</a:t>
            </a:r>
            <a:endParaRPr lang="zh-CN" altLang="en-US"/>
          </a:p>
          <a:p>
            <a:pPr lvl="1"/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</a:t>
            </a:r>
            <a:endParaRPr lang="en-US" altLang="zh-CN"/>
          </a:p>
          <a:p>
            <a:pPr lvl="2"/>
            <a:r>
              <a:rPr lang="zh-CN" altLang="en-US" sz="2200"/>
              <a:t>只关注日期，即：年、月、日、星期等</a:t>
            </a:r>
            <a:endParaRPr lang="en-US" altLang="zh-CN"/>
          </a:p>
          <a:p>
            <a:pPr lvl="1"/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LocalTime</a:t>
            </a:r>
            <a:endParaRPr lang="en-US" altLang="zh-CN"/>
          </a:p>
          <a:p>
            <a:pPr lvl="2"/>
            <a:r>
              <a:rPr lang="zh-CN" altLang="en-US" sz="2200"/>
              <a:t>只关注时间，即：小时、分钟、秒钟等</a:t>
            </a:r>
            <a:endParaRPr lang="en-US" altLang="zh-CN"/>
          </a:p>
          <a:p>
            <a:pPr lvl="1"/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LocalDateTime</a:t>
            </a:r>
            <a:endParaRPr lang="en-US" altLang="zh-CN"/>
          </a:p>
          <a:p>
            <a:pPr lvl="2"/>
            <a:r>
              <a:rPr lang="zh-CN" altLang="en-US"/>
              <a:t>关心日期与时间</a:t>
            </a:r>
            <a:endParaRPr lang="zh-CN" altLang="en-US"/>
          </a:p>
          <a:p>
            <a:pPr lvl="2"/>
            <a:r>
              <a:rPr lang="zh-CN" altLang="en-US"/>
              <a:t>本质上它是基于</a:t>
            </a:r>
            <a:r>
              <a:rPr lang="en-US" altLang="zh-CN" sz="2400">
                <a:latin typeface="Courier New Regular" panose="02070609020205090404" charset="0"/>
                <a:cs typeface="Courier New Regular" panose="02070609020205090404" charset="0"/>
              </a:rPr>
              <a:t>LocalDate</a:t>
            </a:r>
            <a:r>
              <a:rPr lang="zh-CN" altLang="en-US"/>
              <a:t>和</a:t>
            </a:r>
            <a:r>
              <a:rPr lang="en-US" altLang="zh-CN" sz="2400">
                <a:latin typeface="Courier New Regular" panose="02070609020205090404" charset="0"/>
                <a:cs typeface="Courier New Regular" panose="02070609020205090404" charset="0"/>
              </a:rPr>
              <a:t>LocalTime</a:t>
            </a:r>
            <a:r>
              <a:rPr lang="zh-CN" altLang="en-US"/>
              <a:t>这</a:t>
            </a:r>
            <a:r>
              <a:rPr lang="en-US" altLang="zh-CN"/>
              <a:t>2</a:t>
            </a:r>
            <a:r>
              <a:rPr lang="zh-CN" altLang="en-US"/>
              <a:t>个对象所创建出来的新对象</a:t>
            </a:r>
            <a:endParaRPr lang="zh-CN" altLang="en-US"/>
          </a:p>
          <a:p>
            <a:pPr lvl="1"/>
            <a:r>
              <a:rPr lang="zh-CN" altLang="en-US"/>
              <a:t>日期时间格式化的工具类</a:t>
            </a:r>
            <a:endParaRPr lang="zh-CN" altLang="en-US"/>
          </a:p>
          <a:p>
            <a:pPr lvl="2"/>
            <a:r>
              <a:rPr lang="zh-CN" altLang="en-US"/>
              <a:t>下一节再讲解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</a:t>
            </a:r>
            <a:r>
              <a:rPr lang="en-US" altLang="zh-CN"/>
              <a:t>LocalDate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647700"/>
          </a:xfrm>
        </p:spPr>
        <p:txBody>
          <a:bodyPr/>
          <a:p>
            <a:r>
              <a:rPr lang="zh-CN" altLang="en-US"/>
              <a:t>你可以通过静态的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now()</a:t>
            </a:r>
            <a:r>
              <a:rPr lang="zh-CN" altLang="en-US"/>
              <a:t>方法创建当前时间对应的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</a:t>
            </a:r>
            <a:r>
              <a:rPr lang="zh-CN" altLang="en-US"/>
              <a:t>对象，例如：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90575" y="1778000"/>
            <a:ext cx="10619740" cy="6483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290" tIns="179705" rIns="288290" bIns="179705" rtlCol="0" anchor="t" anchorCtr="0"/>
          <a:p>
            <a:pPr algn="l"/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LocalDate localDate = LocalDate.</a:t>
            </a:r>
            <a:r>
              <a:rPr lang="en-US" altLang="zh-CN" sz="2000" b="1" i="1">
                <a:solidFill>
                  <a:schemeClr val="tx1"/>
                </a:solidFill>
                <a:latin typeface="Courier New Bold Italic" panose="02070609020205090404" charset="0"/>
                <a:ea typeface="思源黑体 Light" panose="020B0400000000000000" charset="-122"/>
                <a:cs typeface="Courier New Bold Italic" panose="02070609020205090404" charset="0"/>
                <a:sym typeface="+mn-ea"/>
              </a:rPr>
              <a:t>now</a:t>
            </a:r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();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</a:t>
            </a:r>
            <a:r>
              <a:rPr lang="en-US" altLang="zh-CN"/>
              <a:t>LocalDate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647700"/>
          </a:xfrm>
        </p:spPr>
        <p:txBody>
          <a:bodyPr/>
          <a:p>
            <a:r>
              <a:rPr lang="zh-CN" altLang="en-US"/>
              <a:t>你也可以通过年、月、日的数值来创建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</a:t>
            </a:r>
            <a:r>
              <a:rPr lang="zh-CN" altLang="en-US"/>
              <a:t>对象，例如：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90575" y="1778000"/>
            <a:ext cx="10619740" cy="6483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290" tIns="179705" rIns="288290" bIns="179705" rtlCol="0" anchor="t" anchorCtr="0"/>
          <a:p>
            <a:pPr algn="l"/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LocalDate localDate = LocalDate.</a:t>
            </a:r>
            <a:r>
              <a:rPr lang="en-US" altLang="zh-CN" sz="2000" b="1" i="1">
                <a:solidFill>
                  <a:schemeClr val="tx1"/>
                </a:solidFill>
                <a:latin typeface="Courier New Bold Italic" panose="02070609020205090404" charset="0"/>
                <a:ea typeface="思源黑体 Light" panose="020B0400000000000000" charset="-122"/>
                <a:cs typeface="Courier New Bold Italic" panose="02070609020205090404" charset="0"/>
                <a:sym typeface="+mn-ea"/>
              </a:rPr>
              <a:t>of</a:t>
            </a:r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(2021, 8, 16);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创建</a:t>
            </a:r>
            <a:r>
              <a:rPr lang="en-US" altLang="zh-CN">
                <a:sym typeface="+mn-ea"/>
              </a:rPr>
              <a:t>LocalDate</a:t>
            </a:r>
            <a:r>
              <a:rPr lang="zh-CN" altLang="en-US">
                <a:sym typeface="+mn-ea"/>
              </a:rPr>
              <a:t>对象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2780030"/>
          </a:xfrm>
        </p:spPr>
        <p:txBody>
          <a:bodyPr>
            <a:normAutofit/>
          </a:bodyPr>
          <a:p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</a:t>
            </a:r>
            <a:r>
              <a:rPr lang="zh-CN" altLang="en-US"/>
              <a:t>还提供了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parse()</a:t>
            </a:r>
            <a:r>
              <a:rPr lang="zh-CN" altLang="en-US"/>
              <a:t>方法，你也可以按照</a:t>
            </a:r>
            <a:r>
              <a:rPr lang="zh-CN" altLang="en-US" u="sng">
                <a:latin typeface="Courier New Regular" panose="02070609020205090404" charset="0"/>
                <a:cs typeface="Courier New Regular" panose="02070609020205090404" charset="0"/>
              </a:rPr>
              <a:t> </a:t>
            </a:r>
            <a:r>
              <a:rPr lang="en-US" altLang="zh-CN" u="sng">
                <a:latin typeface="Courier New Regular" panose="02070609020205090404" charset="0"/>
                <a:cs typeface="Courier New Regular" panose="02070609020205090404" charset="0"/>
              </a:rPr>
              <a:t>yyyy-MM-dd </a:t>
            </a:r>
            <a:r>
              <a:rPr lang="zh-CN" altLang="en-US"/>
              <a:t>模式的字符串来创建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</a:t>
            </a:r>
            <a:r>
              <a:rPr lang="zh-CN" altLang="en-US"/>
              <a:t>对象</a:t>
            </a:r>
            <a:endParaRPr lang="zh-CN" altLang="en-US"/>
          </a:p>
          <a:p>
            <a:pPr lvl="1"/>
            <a:r>
              <a:rPr lang="zh-CN" altLang="en-US"/>
              <a:t>你必须严格按照该模式使用，例如</a:t>
            </a:r>
            <a:r>
              <a:rPr lang="zh-CN" altLang="en-US" u="sng"/>
              <a:t> </a:t>
            </a:r>
            <a:r>
              <a:rPr lang="en-US" altLang="zh-CN" u="sng"/>
              <a:t>8</a:t>
            </a:r>
            <a:r>
              <a:rPr lang="zh-CN" altLang="en-US" u="sng"/>
              <a:t>月 </a:t>
            </a:r>
            <a:r>
              <a:rPr lang="zh-CN" altLang="en-US"/>
              <a:t>，你只能使用</a:t>
            </a:r>
            <a:r>
              <a:rPr lang="zh-CN" altLang="en-US" u="sng"/>
              <a:t> </a:t>
            </a:r>
            <a:r>
              <a:rPr lang="en-US" altLang="zh-CN" u="sng"/>
              <a:t>08 </a:t>
            </a:r>
            <a:r>
              <a:rPr lang="zh-CN" altLang="en-US"/>
              <a:t>而不能使用</a:t>
            </a:r>
            <a:r>
              <a:rPr lang="zh-CN" altLang="en-US" u="sng"/>
              <a:t> </a:t>
            </a:r>
            <a:r>
              <a:rPr lang="en-US" altLang="zh-CN" u="sng"/>
              <a:t>8 </a:t>
            </a:r>
            <a:r>
              <a:rPr lang="zh-CN" altLang="en-US"/>
              <a:t>来表示</a:t>
            </a:r>
            <a:endParaRPr lang="zh-CN" altLang="en-US"/>
          </a:p>
          <a:p>
            <a:pPr lvl="1"/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</a:t>
            </a:r>
            <a:r>
              <a:rPr lang="zh-CN" altLang="en-US"/>
              <a:t>类重载了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parse()</a:t>
            </a:r>
            <a:r>
              <a:rPr lang="zh-CN" altLang="en-US"/>
              <a:t>方法，你可以指定格式化参数，从而使用其它格式的日期字符串</a:t>
            </a:r>
            <a:endParaRPr lang="zh-CN" altLang="en-US"/>
          </a:p>
          <a:p>
            <a:pPr lvl="2"/>
            <a:r>
              <a:rPr lang="zh-CN" altLang="en-US"/>
              <a:t>你需要学习</a:t>
            </a:r>
            <a:r>
              <a:rPr lang="en-US" altLang="zh-CN" sz="2400">
                <a:latin typeface="Courier New Regular" panose="02070609020205090404" charset="0"/>
                <a:cs typeface="Courier New Regular" panose="02070609020205090404" charset="0"/>
              </a:rPr>
              <a:t>DateTimeFormatter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90575" y="3910330"/>
            <a:ext cx="10619740" cy="6483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290" tIns="179705" rIns="288290" bIns="179705" rtlCol="0" anchor="t" anchorCtr="0"/>
          <a:p>
            <a:pPr algn="l"/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LocalDate localDate = LocalDate.</a:t>
            </a:r>
            <a:r>
              <a:rPr lang="en-US" altLang="zh-CN" sz="2000" b="1" i="1">
                <a:solidFill>
                  <a:schemeClr val="tx1"/>
                </a:solidFill>
                <a:latin typeface="Courier New Bold Italic" panose="02070609020205090404" charset="0"/>
                <a:ea typeface="思源黑体 Light" panose="020B0400000000000000" charset="-122"/>
                <a:cs typeface="Courier New Bold Italic" panose="02070609020205090404" charset="0"/>
                <a:sym typeface="+mn-ea"/>
              </a:rPr>
              <a:t>parse</a:t>
            </a:r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("2021-08-16");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LocalDate</a:t>
            </a:r>
            <a:r>
              <a:rPr lang="zh-CN" altLang="en-US"/>
              <a:t>的常用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5039995"/>
          </a:xfrm>
        </p:spPr>
        <p:txBody>
          <a:bodyPr>
            <a:normAutofit lnSpcReduction="10000"/>
          </a:bodyPr>
          <a:p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你可以轻松获取各详情值，并且，这些返回值都是符合你的日常习惯的：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public int getYear()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public int getMonthValue()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public int getDayOfMonth()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public int getDayOfYear()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public DayOfWeek getDayOfWeek()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2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通过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DayOfWeek</a:t>
            </a:r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的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getValue()</a:t>
            </a:r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可获取星期的数值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public </a:t>
            </a:r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boolean isLeapYear()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public int lengthOfMonth()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public int lengthOfYear()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0"/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LocalDate</a:t>
            </a:r>
            <a:r>
              <a:rPr lang="zh-CN" altLang="en-US">
                <a:sym typeface="+mn-ea"/>
              </a:rPr>
              <a:t>的常用</a:t>
            </a:r>
            <a:r>
              <a:rPr lang="en-US" altLang="zh-CN">
                <a:sym typeface="+mn-ea"/>
              </a:rPr>
              <a:t>API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你可以直接修改某个详情值：</a:t>
            </a:r>
            <a:endParaRPr lang="zh-CN" altLang="en-US"/>
          </a:p>
          <a:p>
            <a:pPr lvl="1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public LocalDate withYear(int year)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public LocalDate withMonth(int month)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public LocalDate withDayOfMonth(int dayOfMonth)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public LocalDate withDayOfYear(int dayOfYear)</a:t>
            </a:r>
            <a:endParaRPr lang="zh-CN" altLang="en-US"/>
          </a:p>
          <a:p>
            <a:pPr lvl="0"/>
            <a:r>
              <a:rPr lang="zh-CN" altLang="en-US"/>
              <a:t>注意：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LocalDate</a:t>
            </a:r>
            <a:r>
              <a:rPr lang="zh-CN" altLang="en-US"/>
              <a:t>对象不可变，以上</a:t>
            </a:r>
            <a:r>
              <a:rPr lang="en-US" altLang="zh-CN"/>
              <a:t>API</a:t>
            </a:r>
            <a:r>
              <a:rPr lang="zh-CN" altLang="en-US"/>
              <a:t>均返回新的对象</a:t>
            </a:r>
            <a:endParaRPr lang="zh-CN" altLang="en-US">
              <a:cs typeface="Courier New Regular" panose="020706090202050904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LocalDate</a:t>
            </a:r>
            <a:r>
              <a:rPr lang="zh-CN" altLang="en-US">
                <a:sym typeface="+mn-ea"/>
              </a:rPr>
              <a:t>的常用</a:t>
            </a:r>
            <a:r>
              <a:rPr lang="en-US" altLang="zh-CN">
                <a:sym typeface="+mn-ea"/>
              </a:rPr>
              <a:t>API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085" y="1130300"/>
            <a:ext cx="11340000" cy="5040000"/>
          </a:xfrm>
        </p:spPr>
        <p:txBody>
          <a:bodyPr>
            <a:normAutofit lnSpcReduction="20000"/>
          </a:bodyPr>
          <a:p>
            <a:r>
              <a:rPr lang="zh-CN" altLang="en-US"/>
              <a:t>你可以很方便的实现年、月、日的增加或减去：</a:t>
            </a:r>
            <a:endParaRPr lang="zh-CN" altLang="en-US"/>
          </a:p>
          <a:p>
            <a:pPr lvl="1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public LocalDate plusYears(long yearsToAdd)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public LocalDate minusYears(long yearsToSubtract)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public LocalDate plusMonths(long monthsToAdd)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public LocalDate minusMonths(long monthsToSubtract)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public LocalDate plusWeeks(long weeksToAdd)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public LocalDate minusWeeks(long weeksToSubtract)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public LocalDate plusDays(long daysToAdd)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public LocalDate minusDays(long daysToSubtract)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0"/>
            <a:r>
              <a:rPr lang="zh-CN" altLang="en-US"/>
              <a:t>这些</a:t>
            </a:r>
            <a:r>
              <a:rPr lang="en-US" altLang="zh-CN"/>
              <a:t>API</a:t>
            </a:r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会保证增加或减去的日期是准确的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  <a:p>
            <a:pPr lvl="1"/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例如在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1</a:t>
            </a:r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月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31</a:t>
            </a:r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日的基础上增加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1</a:t>
            </a:r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天，将得到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2</a:t>
            </a:r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月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1</a:t>
            </a:r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日的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LocalDate</a:t>
            </a:r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对象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注意：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LocalDate</a:t>
            </a:r>
            <a:r>
              <a:rPr lang="zh-CN" altLang="en-US">
                <a:sym typeface="+mn-ea"/>
              </a:rPr>
              <a:t>对象不可变，以上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均返回新的对象</a:t>
            </a:r>
            <a:endParaRPr lang="zh-CN" altLang="en-US">
              <a:latin typeface="Courier New Regular" panose="02070609020205090404" charset="0"/>
              <a:cs typeface="Courier New Regular" panose="0207060902020509040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流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rtlCol="0" anchor="ctr"/>
      <a:lstStyle>
        <a:defPPr algn="ctr">
          <a:defRPr lang="en-US" altLang="zh-CN" sz="2000">
            <a:latin typeface="思源黑体 Light" panose="020B0400000000000000" charset="-122"/>
            <a:ea typeface="思源黑体 Light" panose="020B0400000000000000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5157</Words>
  <Application>WPS 演示</Application>
  <PresentationFormat>宽屏</PresentationFormat>
  <Paragraphs>214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7" baseType="lpstr">
      <vt:lpstr>Arial</vt:lpstr>
      <vt:lpstr>方正书宋_GBK</vt:lpstr>
      <vt:lpstr>Wingdings</vt:lpstr>
      <vt:lpstr>思源黑体 Light</vt:lpstr>
      <vt:lpstr>Source Han Sans SC Light</vt:lpstr>
      <vt:lpstr>思源黑体 CN Light</vt:lpstr>
      <vt:lpstr>Songti SC</vt:lpstr>
      <vt:lpstr>Source Han Sans SC Bold</vt:lpstr>
      <vt:lpstr>Courier New Regular</vt:lpstr>
      <vt:lpstr>Courier New Bold Italic</vt:lpstr>
      <vt:lpstr>Courier New</vt:lpstr>
      <vt:lpstr>Courier New Bold</vt:lpstr>
      <vt:lpstr>微软雅黑</vt:lpstr>
      <vt:lpstr>汉仪旗黑</vt:lpstr>
      <vt:lpstr>宋体</vt:lpstr>
      <vt:lpstr>Arial Unicode MS</vt:lpstr>
      <vt:lpstr>汉仪书宋二KW</vt:lpstr>
      <vt:lpstr>Constantia</vt:lpstr>
      <vt:lpstr>苹方-简</vt:lpstr>
      <vt:lpstr>Calibri</vt:lpstr>
      <vt:lpstr>Helvetica Neue</vt:lpstr>
      <vt:lpstr>Courier New Light</vt:lpstr>
      <vt:lpstr>流畅</vt:lpstr>
      <vt:lpstr>日期与时间</vt:lpstr>
      <vt:lpstr>原来的问题</vt:lpstr>
      <vt:lpstr>Java 8的日期时间相关类</vt:lpstr>
      <vt:lpstr>创建LocalDate对象</vt:lpstr>
      <vt:lpstr>创建LocalDate对象</vt:lpstr>
      <vt:lpstr>创建LocalDate对象</vt:lpstr>
      <vt:lpstr>LocalDate的常用API</vt:lpstr>
      <vt:lpstr>LocalDate的常用API</vt:lpstr>
      <vt:lpstr>LocalDate的常用API</vt:lpstr>
      <vt:lpstr>LocalDate的常用API</vt:lpstr>
      <vt:lpstr>LocalDate的常用API</vt:lpstr>
      <vt:lpstr>关于LocalDate的小结</vt:lpstr>
      <vt:lpstr>创建LocalTime对象</vt:lpstr>
      <vt:lpstr>LocalTime的常用API</vt:lpstr>
      <vt:lpstr>LocalTime的常用API</vt:lpstr>
      <vt:lpstr>LocalTime的常用API</vt:lpstr>
      <vt:lpstr>LocalTime的常用API</vt:lpstr>
      <vt:lpstr>关于LocalTime的小结</vt:lpstr>
      <vt:lpstr>关于LocalDateTime类</vt:lpstr>
      <vt:lpstr>创建LocalDateTime对象</vt:lpstr>
      <vt:lpstr>LocalDateTime的API</vt:lpstr>
      <vt:lpstr>LocalDateTime的API</vt:lpstr>
      <vt:lpstr>LocalDateTime的API</vt:lpstr>
      <vt:lpstr>关于LocalDateTime的小结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chengheng</dc:creator>
  <cp:lastModifiedBy>chengheng</cp:lastModifiedBy>
  <cp:revision>162</cp:revision>
  <dcterms:created xsi:type="dcterms:W3CDTF">2021-08-16T14:54:59Z</dcterms:created>
  <dcterms:modified xsi:type="dcterms:W3CDTF">2021-08-16T14:54:59Z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